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0071100" cy="7556500"/>
  <p:notesSz cx="6858000" cy="9144000"/>
  <p:defaultTextStyle>
    <a:lvl1pPr defTabSz="449262">
      <a:lnSpc>
        <a:spcPct val="93000"/>
      </a:lnSpc>
      <a:defRPr>
        <a:uFill>
          <a:solidFill/>
        </a:uFill>
        <a:latin typeface="Times New Roman"/>
        <a:ea typeface="Times New Roman"/>
        <a:cs typeface="Times New Roman"/>
        <a:sym typeface="Times New Roman"/>
      </a:defRPr>
    </a:lvl1pPr>
    <a:lvl2pPr indent="457200" defTabSz="449262">
      <a:lnSpc>
        <a:spcPct val="93000"/>
      </a:lnSpc>
      <a:defRPr>
        <a:uFill>
          <a:solidFill/>
        </a:uFill>
        <a:latin typeface="Times New Roman"/>
        <a:ea typeface="Times New Roman"/>
        <a:cs typeface="Times New Roman"/>
        <a:sym typeface="Times New Roman"/>
      </a:defRPr>
    </a:lvl2pPr>
    <a:lvl3pPr indent="914400" defTabSz="449262">
      <a:lnSpc>
        <a:spcPct val="93000"/>
      </a:lnSpc>
      <a:defRPr>
        <a:uFill>
          <a:solidFill/>
        </a:uFill>
        <a:latin typeface="Times New Roman"/>
        <a:ea typeface="Times New Roman"/>
        <a:cs typeface="Times New Roman"/>
        <a:sym typeface="Times New Roman"/>
      </a:defRPr>
    </a:lvl3pPr>
    <a:lvl4pPr indent="1371600" defTabSz="449262">
      <a:lnSpc>
        <a:spcPct val="93000"/>
      </a:lnSpc>
      <a:defRPr>
        <a:uFill>
          <a:solidFill/>
        </a:uFill>
        <a:latin typeface="Times New Roman"/>
        <a:ea typeface="Times New Roman"/>
        <a:cs typeface="Times New Roman"/>
        <a:sym typeface="Times New Roman"/>
      </a:defRPr>
    </a:lvl4pPr>
    <a:lvl5pPr indent="1828800" defTabSz="449262">
      <a:lnSpc>
        <a:spcPct val="93000"/>
      </a:lnSpc>
      <a:defRPr>
        <a:uFill>
          <a:solidFill/>
        </a:uFill>
        <a:latin typeface="Times New Roman"/>
        <a:ea typeface="Times New Roman"/>
        <a:cs typeface="Times New Roman"/>
        <a:sym typeface="Times New Roman"/>
      </a:defRPr>
    </a:lvl5pPr>
    <a:lvl6pPr defTabSz="449262">
      <a:lnSpc>
        <a:spcPct val="93000"/>
      </a:lnSpc>
      <a:defRPr>
        <a:uFill>
          <a:solidFill/>
        </a:uFill>
        <a:latin typeface="Times New Roman"/>
        <a:ea typeface="Times New Roman"/>
        <a:cs typeface="Times New Roman"/>
        <a:sym typeface="Times New Roman"/>
      </a:defRPr>
    </a:lvl6pPr>
    <a:lvl7pPr defTabSz="449262">
      <a:lnSpc>
        <a:spcPct val="93000"/>
      </a:lnSpc>
      <a:defRPr>
        <a:uFill>
          <a:solidFill/>
        </a:uFill>
        <a:latin typeface="Times New Roman"/>
        <a:ea typeface="Times New Roman"/>
        <a:cs typeface="Times New Roman"/>
        <a:sym typeface="Times New Roman"/>
      </a:defRPr>
    </a:lvl7pPr>
    <a:lvl8pPr defTabSz="449262">
      <a:lnSpc>
        <a:spcPct val="93000"/>
      </a:lnSpc>
      <a:defRPr>
        <a:uFill>
          <a:solidFill/>
        </a:uFill>
        <a:latin typeface="Times New Roman"/>
        <a:ea typeface="Times New Roman"/>
        <a:cs typeface="Times New Roman"/>
        <a:sym typeface="Times New Roman"/>
      </a:defRPr>
    </a:lvl8pPr>
    <a:lvl9pPr defTabSz="449262">
      <a:lnSpc>
        <a:spcPct val="93000"/>
      </a:lnSpc>
      <a:defRPr>
        <a:uFill>
          <a:solidFill/>
        </a:uFill>
        <a:latin typeface="Times New Roman"/>
        <a:ea typeface="Times New Roman"/>
        <a:cs typeface="Times New Roman"/>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CC99"/>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CC99"/>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CC99"/>
          </a:solidFill>
        </a:fill>
      </a:tcStyle>
    </a:firstRow>
  </a:tblStyle>
  <a:tblStyle styleId="{C7B018BB-80A7-4F77-B60F-C8B233D01FF8}" styleName="">
    <a:tblBg/>
    <a:wholeTbl>
      <a:tcTxStyle b="on" i="on">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EEE7283C-3CF3-47DC-8721-378D4A62B228}" styleName="">
    <a:tblBg/>
    <a:wholeTbl>
      <a:tcTxStyle b="on" i="on">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E6"/>
          </a:solidFill>
        </a:fill>
      </a:tcStyle>
    </a:wholeTbl>
    <a:band2H>
      <a:tcTxStyle/>
      <a:tcStyle>
        <a:tcBdr/>
        <a:fill>
          <a:solidFill>
            <a:srgbClr val="E7E7F3"/>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E2EB9"/>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E2EB9"/>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E2EB9"/>
          </a:solidFill>
        </a:fill>
      </a:tcStyle>
    </a:firstRow>
  </a:tblStyle>
  <a:tblStyle styleId="{CF821DB8-F4EB-4A41-A1BA-3FCAFE7338EE}" styleName="">
    <a:tblBg/>
    <a:wholeTbl>
      <a:tcTxStyle b="on" i="on">
        <a:font>
          <a:latin typeface="Times New Roman"/>
          <a:ea typeface="Times New Roman"/>
          <a:cs typeface="Times New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Times New Roman"/>
          <a:ea typeface="Times New Roman"/>
          <a:cs typeface="Times New Roman"/>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CC99"/>
          </a:solidFill>
        </a:fill>
      </a:tcStyle>
    </a:firstCol>
    <a:lastRow>
      <a:tcTxStyle b="on" i="on">
        <a:font>
          <a:latin typeface="Times New Roman"/>
          <a:ea typeface="Times New Roman"/>
          <a:cs typeface="Times New Roman"/>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
          <a:latin typeface="Times New Roman"/>
          <a:ea typeface="Times New Roman"/>
          <a:cs typeface="Times New Roman"/>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CC99"/>
          </a:solidFill>
        </a:fill>
      </a:tcStyle>
    </a:firstRow>
  </a:tblStyle>
  <a:tblStyle styleId="{33BA23B1-9221-436E-865A-0063620EA4FD}" styleName="">
    <a:tblBg/>
    <a:wholeTbl>
      <a:tcTxStyle b="on" i="on">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Row>
  </a:tblStyle>
  <a:tblStyle styleId="{2708684C-4D16-4618-839F-0558EEFCDFE6}" styleName="">
    <a:tblBg/>
    <a:wholeTbl>
      <a:tcTxStyle b="on" i="on">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n">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12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Roman"/>
      </a:defRPr>
    </a:lvl1pPr>
    <a:lvl2pPr indent="228600" defTabSz="457200">
      <a:lnSpc>
        <a:spcPct val="125000"/>
      </a:lnSpc>
      <a:defRPr sz="2400">
        <a:latin typeface="+mj-lt"/>
        <a:ea typeface="+mj-ea"/>
        <a:cs typeface="+mj-cs"/>
        <a:sym typeface="Avenir Roman"/>
      </a:defRPr>
    </a:lvl2pPr>
    <a:lvl3pPr indent="457200" defTabSz="457200">
      <a:lnSpc>
        <a:spcPct val="125000"/>
      </a:lnSpc>
      <a:defRPr sz="2400">
        <a:latin typeface="+mj-lt"/>
        <a:ea typeface="+mj-ea"/>
        <a:cs typeface="+mj-cs"/>
        <a:sym typeface="Avenir Roman"/>
      </a:defRPr>
    </a:lvl3pPr>
    <a:lvl4pPr indent="685800" defTabSz="457200">
      <a:lnSpc>
        <a:spcPct val="125000"/>
      </a:lnSpc>
      <a:defRPr sz="2400">
        <a:latin typeface="+mj-lt"/>
        <a:ea typeface="+mj-ea"/>
        <a:cs typeface="+mj-cs"/>
        <a:sym typeface="Avenir Roman"/>
      </a:defRPr>
    </a:lvl4pPr>
    <a:lvl5pPr indent="914400" defTabSz="457200">
      <a:lnSpc>
        <a:spcPct val="125000"/>
      </a:lnSpc>
      <a:defRPr sz="2400">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 name="Shape 6"/>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7" name="Shape 7"/>
          <p:cNvSpPr>
            <a:spLocks noGrp="1"/>
          </p:cNvSpPr>
          <p:nvPr>
            <p:ph type="title"/>
          </p:nvPr>
        </p:nvSpPr>
        <p:spPr>
          <a:prstGeom prst="rect">
            <a:avLst/>
          </a:prstGeom>
        </p:spPr>
        <p:txBody>
          <a:bodyPr/>
          <a:lstStyle/>
          <a:p>
            <a:pPr lvl="0">
              <a:defRPr sz="1800">
                <a:uFillTx/>
              </a:defRPr>
            </a:pPr>
            <a:r>
              <a:rPr sz="4400">
                <a:uFill>
                  <a:solidFill/>
                </a:uFill>
              </a:rPr>
              <a:t>Title Text</a:t>
            </a:r>
          </a:p>
        </p:txBody>
      </p:sp>
      <p:sp>
        <p:nvSpPr>
          <p:cNvPr id="8" name="Shape 8"/>
          <p:cNvSpPr>
            <a:spLocks noGrp="1"/>
          </p:cNvSpPr>
          <p:nvPr>
            <p:ph type="body" idx="1"/>
          </p:nvPr>
        </p:nvSpPr>
        <p:spPr>
          <a:prstGeom prst="rect">
            <a:avLst/>
          </a:prstGeom>
        </p:spPr>
        <p:txBody>
          <a:bodyPr/>
          <a:lstStyle/>
          <a:p>
            <a:pPr lvl="0">
              <a:defRPr sz="1800">
                <a:uFillTx/>
              </a:defRPr>
            </a:pPr>
            <a:r>
              <a:rPr sz="3200">
                <a:uFill>
                  <a:solidFill/>
                </a:uFill>
              </a:rPr>
              <a:t>Body Level One</a:t>
            </a:r>
          </a:p>
          <a:p>
            <a:pPr lvl="1">
              <a:defRPr sz="1800">
                <a:uFillTx/>
              </a:defRPr>
            </a:pPr>
            <a:r>
              <a:rPr sz="3200">
                <a:uFill>
                  <a:solidFill/>
                </a:uFill>
              </a:rPr>
              <a:t>Body Level Two</a:t>
            </a:r>
          </a:p>
          <a:p>
            <a:pPr lvl="2">
              <a:defRPr sz="1800">
                <a:uFillTx/>
              </a:defRPr>
            </a:pPr>
            <a:r>
              <a:rPr sz="3200">
                <a:uFill>
                  <a:solidFill/>
                </a:uFill>
              </a:rPr>
              <a:t>Body Level Three</a:t>
            </a:r>
          </a:p>
          <a:p>
            <a:pPr lvl="3">
              <a:defRPr sz="1800">
                <a:uFillTx/>
              </a:defRPr>
            </a:pPr>
            <a:r>
              <a:rPr sz="3200">
                <a:uFill>
                  <a:solidFill/>
                </a:uFill>
              </a:rPr>
              <a:t>Body Level Four</a:t>
            </a:r>
          </a:p>
          <a:p>
            <a:pPr lvl="4">
              <a:defRPr sz="1800">
                <a:uFillTx/>
              </a:defRPr>
            </a:pPr>
            <a:r>
              <a:rPr sz="3200">
                <a:uFill>
                  <a:solidFill/>
                </a:uFill>
              </a:rPr>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Shape 12"/>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13" name="Shape 13"/>
          <p:cNvSpPr>
            <a:spLocks noGrp="1"/>
          </p:cNvSpPr>
          <p:nvPr>
            <p:ph type="title"/>
          </p:nvPr>
        </p:nvSpPr>
        <p:spPr>
          <a:prstGeom prst="rect">
            <a:avLst/>
          </a:prstGeom>
        </p:spPr>
        <p:txBody>
          <a:bodyPr/>
          <a:lstStyle/>
          <a:p>
            <a:pPr lvl="0">
              <a:defRPr sz="1800">
                <a:uFillTx/>
              </a:defRPr>
            </a:pPr>
            <a:r>
              <a:rPr sz="4400">
                <a:uFill>
                  <a:solidFill/>
                </a:uFill>
              </a:rPr>
              <a:t>Title Text</a:t>
            </a:r>
          </a:p>
        </p:txBody>
      </p:sp>
      <p:sp>
        <p:nvSpPr>
          <p:cNvPr id="14" name="Shape 14"/>
          <p:cNvSpPr>
            <a:spLocks noGrp="1"/>
          </p:cNvSpPr>
          <p:nvPr>
            <p:ph type="body" idx="1"/>
          </p:nvPr>
        </p:nvSpPr>
        <p:spPr>
          <a:xfrm>
            <a:off x="503237" y="1768474"/>
            <a:ext cx="4441370" cy="5788026"/>
          </a:xfrm>
          <a:prstGeom prst="rect">
            <a:avLst/>
          </a:prstGeom>
        </p:spPr>
        <p:txBody>
          <a:bodyPr/>
          <a:lstStyle/>
          <a:p>
            <a:pPr lvl="0">
              <a:defRPr sz="1800">
                <a:uFillTx/>
              </a:defRPr>
            </a:pPr>
            <a:r>
              <a:rPr sz="3200">
                <a:uFill>
                  <a:solidFill/>
                </a:uFill>
              </a:rPr>
              <a:t>Body Level One</a:t>
            </a:r>
          </a:p>
          <a:p>
            <a:pPr lvl="1">
              <a:defRPr sz="1800">
                <a:uFillTx/>
              </a:defRPr>
            </a:pPr>
            <a:r>
              <a:rPr sz="3200">
                <a:uFill>
                  <a:solidFill/>
                </a:uFill>
              </a:rPr>
              <a:t>Body Level Two</a:t>
            </a:r>
          </a:p>
          <a:p>
            <a:pPr lvl="2">
              <a:defRPr sz="1800">
                <a:uFillTx/>
              </a:defRPr>
            </a:pPr>
            <a:r>
              <a:rPr sz="3200">
                <a:uFill>
                  <a:solidFill/>
                </a:uFill>
              </a:rPr>
              <a:t>Body Level Three</a:t>
            </a:r>
          </a:p>
          <a:p>
            <a:pPr lvl="3">
              <a:defRPr sz="1800">
                <a:uFillTx/>
              </a:defRPr>
            </a:pPr>
            <a:r>
              <a:rPr sz="3200">
                <a:uFill>
                  <a:solidFill/>
                </a:uFill>
              </a:rPr>
              <a:t>Body Level Four</a:t>
            </a:r>
          </a:p>
          <a:p>
            <a:pPr lvl="4">
              <a:defRPr sz="1800">
                <a:uFillTx/>
              </a:defRPr>
            </a:pPr>
            <a:r>
              <a:rPr sz="3200">
                <a:uFill>
                  <a:solidFill/>
                </a:uFill>
              </a:rP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6FF"/>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8640762" y="6886575"/>
            <a:ext cx="914400" cy="259222"/>
          </a:xfrm>
          <a:prstGeom prst="rect">
            <a:avLst/>
          </a:prstGeom>
          <a:ln w="12700">
            <a:miter lim="400000"/>
          </a:ln>
        </p:spPr>
        <p:txBody>
          <a:bodyPr lIns="0" tIns="0" rIns="0" bIns="0">
            <a:spAutoFit/>
          </a:bodyPr>
          <a:lstStyle>
            <a:lvl1pPr>
              <a:defRPr>
                <a:latin typeface="Arial"/>
                <a:ea typeface="Arial"/>
                <a:cs typeface="Arial"/>
                <a:sym typeface="Arial"/>
              </a:defRPr>
            </a:lvl1pPr>
          </a:lstStyle>
          <a:p>
            <a:pPr lvl="0"/>
            <a:fld id="{86CB4B4D-7CA3-9044-876B-883B54F8677D}" type="slidenum">
              <a:t>‹#›</a:t>
            </a:fld>
            <a:endParaRPr/>
          </a:p>
        </p:txBody>
      </p:sp>
      <p:sp>
        <p:nvSpPr>
          <p:cNvPr id="3" name="Shape 3"/>
          <p:cNvSpPr>
            <a:spLocks noGrp="1"/>
          </p:cNvSpPr>
          <p:nvPr>
            <p:ph type="title"/>
          </p:nvPr>
        </p:nvSpPr>
        <p:spPr>
          <a:xfrm>
            <a:off x="503237" y="76200"/>
            <a:ext cx="9050339" cy="169227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p>
            <a:pPr lvl="0">
              <a:defRPr sz="1800">
                <a:uFillTx/>
              </a:defRPr>
            </a:pPr>
            <a:r>
              <a:rPr sz="4400">
                <a:uFill>
                  <a:solidFill/>
                </a:uFill>
              </a:rPr>
              <a:t>Title Text</a:t>
            </a:r>
          </a:p>
        </p:txBody>
      </p:sp>
      <p:sp>
        <p:nvSpPr>
          <p:cNvPr id="4" name="Shape 4"/>
          <p:cNvSpPr>
            <a:spLocks noGrp="1"/>
          </p:cNvSpPr>
          <p:nvPr>
            <p:ph type="body" idx="1"/>
          </p:nvPr>
        </p:nvSpPr>
        <p:spPr>
          <a:xfrm>
            <a:off x="503237" y="1768474"/>
            <a:ext cx="9050339" cy="5788026"/>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0">
              <a:defRPr sz="1800">
                <a:uFillTx/>
              </a:defRPr>
            </a:pPr>
            <a:r>
              <a:rPr sz="3200">
                <a:uFill>
                  <a:solidFill/>
                </a:uFill>
              </a:rPr>
              <a:t>Body Level One</a:t>
            </a:r>
          </a:p>
          <a:p>
            <a:pPr lvl="1">
              <a:defRPr sz="1800">
                <a:uFillTx/>
              </a:defRPr>
            </a:pPr>
            <a:r>
              <a:rPr sz="3200">
                <a:uFill>
                  <a:solidFill/>
                </a:uFill>
              </a:rPr>
              <a:t>Body Level Two</a:t>
            </a:r>
          </a:p>
          <a:p>
            <a:pPr lvl="2">
              <a:defRPr sz="1800">
                <a:uFillTx/>
              </a:defRPr>
            </a:pPr>
            <a:r>
              <a:rPr sz="3200">
                <a:uFill>
                  <a:solidFill/>
                </a:uFill>
              </a:rPr>
              <a:t>Body Level Three</a:t>
            </a:r>
          </a:p>
          <a:p>
            <a:pPr lvl="3">
              <a:defRPr sz="1800">
                <a:uFillTx/>
              </a:defRPr>
            </a:pPr>
            <a:r>
              <a:rPr sz="3200">
                <a:uFill>
                  <a:solidFill/>
                </a:uFill>
              </a:rPr>
              <a:t>Body Level Four</a:t>
            </a:r>
          </a:p>
          <a:p>
            <a:pPr lvl="4">
              <a:defRPr sz="1800">
                <a:uFillTx/>
              </a:defRPr>
            </a:pPr>
            <a:r>
              <a:rPr sz="3200">
                <a:uFill>
                  <a:solidFill/>
                </a:uFill>
              </a:rP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algn="ctr" defTabSz="449262">
        <a:lnSpc>
          <a:spcPct val="93000"/>
        </a:lnSpc>
        <a:defRPr sz="4400">
          <a:uFill>
            <a:solidFill/>
          </a:uFill>
          <a:latin typeface="Arial"/>
          <a:ea typeface="Arial"/>
          <a:cs typeface="Arial"/>
          <a:sym typeface="Arial"/>
        </a:defRPr>
      </a:lvl1pPr>
      <a:lvl2pPr algn="ctr" defTabSz="449262">
        <a:lnSpc>
          <a:spcPct val="93000"/>
        </a:lnSpc>
        <a:defRPr sz="4400">
          <a:uFill>
            <a:solidFill/>
          </a:uFill>
          <a:latin typeface="Arial"/>
          <a:ea typeface="Arial"/>
          <a:cs typeface="Arial"/>
          <a:sym typeface="Arial"/>
        </a:defRPr>
      </a:lvl2pPr>
      <a:lvl3pPr algn="ctr" defTabSz="449262">
        <a:lnSpc>
          <a:spcPct val="93000"/>
        </a:lnSpc>
        <a:defRPr sz="4400">
          <a:uFill>
            <a:solidFill/>
          </a:uFill>
          <a:latin typeface="Arial"/>
          <a:ea typeface="Arial"/>
          <a:cs typeface="Arial"/>
          <a:sym typeface="Arial"/>
        </a:defRPr>
      </a:lvl3pPr>
      <a:lvl4pPr algn="ctr" defTabSz="449262">
        <a:lnSpc>
          <a:spcPct val="93000"/>
        </a:lnSpc>
        <a:defRPr sz="4400">
          <a:uFill>
            <a:solidFill/>
          </a:uFill>
          <a:latin typeface="Arial"/>
          <a:ea typeface="Arial"/>
          <a:cs typeface="Arial"/>
          <a:sym typeface="Arial"/>
        </a:defRPr>
      </a:lvl4pPr>
      <a:lvl5pPr algn="ctr" defTabSz="449262">
        <a:lnSpc>
          <a:spcPct val="93000"/>
        </a:lnSpc>
        <a:defRPr sz="4400">
          <a:uFill>
            <a:solidFill/>
          </a:uFill>
          <a:latin typeface="Arial"/>
          <a:ea typeface="Arial"/>
          <a:cs typeface="Arial"/>
          <a:sym typeface="Arial"/>
        </a:defRPr>
      </a:lvl5pPr>
      <a:lvl6pPr indent="457200" algn="ctr" defTabSz="449262">
        <a:lnSpc>
          <a:spcPct val="93000"/>
        </a:lnSpc>
        <a:defRPr sz="4400">
          <a:uFill>
            <a:solidFill/>
          </a:uFill>
          <a:latin typeface="Arial"/>
          <a:ea typeface="Arial"/>
          <a:cs typeface="Arial"/>
          <a:sym typeface="Arial"/>
        </a:defRPr>
      </a:lvl6pPr>
      <a:lvl7pPr indent="914400" algn="ctr" defTabSz="449262">
        <a:lnSpc>
          <a:spcPct val="93000"/>
        </a:lnSpc>
        <a:defRPr sz="4400">
          <a:uFill>
            <a:solidFill/>
          </a:uFill>
          <a:latin typeface="Arial"/>
          <a:ea typeface="Arial"/>
          <a:cs typeface="Arial"/>
          <a:sym typeface="Arial"/>
        </a:defRPr>
      </a:lvl7pPr>
      <a:lvl8pPr indent="1371600" algn="ctr" defTabSz="449262">
        <a:lnSpc>
          <a:spcPct val="93000"/>
        </a:lnSpc>
        <a:defRPr sz="4400">
          <a:uFill>
            <a:solidFill/>
          </a:uFill>
          <a:latin typeface="Arial"/>
          <a:ea typeface="Arial"/>
          <a:cs typeface="Arial"/>
          <a:sym typeface="Arial"/>
        </a:defRPr>
      </a:lvl8pPr>
      <a:lvl9pPr indent="1828800" algn="ctr" defTabSz="449262">
        <a:lnSpc>
          <a:spcPct val="93000"/>
        </a:lnSpc>
        <a:defRPr sz="4400">
          <a:uFill>
            <a:solidFill/>
          </a:uFill>
          <a:latin typeface="Arial"/>
          <a:ea typeface="Arial"/>
          <a:cs typeface="Arial"/>
          <a:sym typeface="Arial"/>
        </a:defRPr>
      </a:lvl9pPr>
    </p:titleStyle>
    <p:bodyStyle>
      <a:lvl1pPr marL="342900" indent="-342900" defTabSz="449262">
        <a:lnSpc>
          <a:spcPct val="93000"/>
        </a:lnSpc>
        <a:spcBef>
          <a:spcPts val="1400"/>
        </a:spcBef>
        <a:defRPr sz="3200">
          <a:uFill>
            <a:solidFill/>
          </a:uFill>
          <a:latin typeface="Arial"/>
          <a:ea typeface="Arial"/>
          <a:cs typeface="Arial"/>
          <a:sym typeface="Arial"/>
        </a:defRPr>
      </a:lvl1pPr>
      <a:lvl2pPr marL="342900" indent="114300" defTabSz="449262">
        <a:lnSpc>
          <a:spcPct val="93000"/>
        </a:lnSpc>
        <a:spcBef>
          <a:spcPts val="1400"/>
        </a:spcBef>
        <a:defRPr sz="3200">
          <a:uFill>
            <a:solidFill/>
          </a:uFill>
          <a:latin typeface="Arial"/>
          <a:ea typeface="Arial"/>
          <a:cs typeface="Arial"/>
          <a:sym typeface="Arial"/>
        </a:defRPr>
      </a:lvl2pPr>
      <a:lvl3pPr marL="342900" indent="571500" defTabSz="449262">
        <a:lnSpc>
          <a:spcPct val="93000"/>
        </a:lnSpc>
        <a:spcBef>
          <a:spcPts val="1400"/>
        </a:spcBef>
        <a:defRPr sz="3200">
          <a:uFill>
            <a:solidFill/>
          </a:uFill>
          <a:latin typeface="Arial"/>
          <a:ea typeface="Arial"/>
          <a:cs typeface="Arial"/>
          <a:sym typeface="Arial"/>
        </a:defRPr>
      </a:lvl3pPr>
      <a:lvl4pPr marL="342900" indent="1028700" defTabSz="449262">
        <a:lnSpc>
          <a:spcPct val="93000"/>
        </a:lnSpc>
        <a:spcBef>
          <a:spcPts val="1400"/>
        </a:spcBef>
        <a:defRPr sz="3200">
          <a:uFill>
            <a:solidFill/>
          </a:uFill>
          <a:latin typeface="Arial"/>
          <a:ea typeface="Arial"/>
          <a:cs typeface="Arial"/>
          <a:sym typeface="Arial"/>
        </a:defRPr>
      </a:lvl4pPr>
      <a:lvl5pPr marL="342900" indent="1485900" defTabSz="449262">
        <a:lnSpc>
          <a:spcPct val="93000"/>
        </a:lnSpc>
        <a:spcBef>
          <a:spcPts val="1400"/>
        </a:spcBef>
        <a:defRPr sz="3200">
          <a:uFill>
            <a:solidFill/>
          </a:uFill>
          <a:latin typeface="Arial"/>
          <a:ea typeface="Arial"/>
          <a:cs typeface="Arial"/>
          <a:sym typeface="Arial"/>
        </a:defRPr>
      </a:lvl5pPr>
      <a:lvl6pPr marL="342900" indent="1943100" defTabSz="449262">
        <a:lnSpc>
          <a:spcPct val="93000"/>
        </a:lnSpc>
        <a:spcBef>
          <a:spcPts val="1400"/>
        </a:spcBef>
        <a:defRPr sz="3200">
          <a:uFill>
            <a:solidFill/>
          </a:uFill>
          <a:latin typeface="Arial"/>
          <a:ea typeface="Arial"/>
          <a:cs typeface="Arial"/>
          <a:sym typeface="Arial"/>
        </a:defRPr>
      </a:lvl6pPr>
      <a:lvl7pPr marL="342900" indent="2400300" defTabSz="449262">
        <a:lnSpc>
          <a:spcPct val="93000"/>
        </a:lnSpc>
        <a:spcBef>
          <a:spcPts val="1400"/>
        </a:spcBef>
        <a:defRPr sz="3200">
          <a:uFill>
            <a:solidFill/>
          </a:uFill>
          <a:latin typeface="Arial"/>
          <a:ea typeface="Arial"/>
          <a:cs typeface="Arial"/>
          <a:sym typeface="Arial"/>
        </a:defRPr>
      </a:lvl7pPr>
      <a:lvl8pPr marL="342900" indent="2857500" defTabSz="449262">
        <a:lnSpc>
          <a:spcPct val="93000"/>
        </a:lnSpc>
        <a:spcBef>
          <a:spcPts val="1400"/>
        </a:spcBef>
        <a:defRPr sz="3200">
          <a:uFill>
            <a:solidFill/>
          </a:uFill>
          <a:latin typeface="Arial"/>
          <a:ea typeface="Arial"/>
          <a:cs typeface="Arial"/>
          <a:sym typeface="Arial"/>
        </a:defRPr>
      </a:lvl8pPr>
      <a:lvl9pPr marL="342900" indent="3314700" defTabSz="449262">
        <a:lnSpc>
          <a:spcPct val="93000"/>
        </a:lnSpc>
        <a:spcBef>
          <a:spcPts val="1400"/>
        </a:spcBef>
        <a:defRPr sz="3200">
          <a:uFill>
            <a:solidFill/>
          </a:uFill>
          <a:latin typeface="Arial"/>
          <a:ea typeface="Arial"/>
          <a:cs typeface="Arial"/>
          <a:sym typeface="Arial"/>
        </a:defRPr>
      </a:lvl9pPr>
    </p:bodyStyle>
    <p:otherStyle>
      <a:lvl1pPr defTabSz="449262">
        <a:lnSpc>
          <a:spcPct val="93000"/>
        </a:lnSpc>
        <a:defRPr>
          <a:solidFill>
            <a:schemeClr val="tx1"/>
          </a:solidFill>
          <a:uFill>
            <a:solidFill/>
          </a:uFill>
          <a:latin typeface="+mn-lt"/>
          <a:ea typeface="+mn-ea"/>
          <a:cs typeface="+mn-cs"/>
          <a:sym typeface="Arial"/>
        </a:defRPr>
      </a:lvl1pPr>
      <a:lvl2pPr indent="457200" defTabSz="449262">
        <a:lnSpc>
          <a:spcPct val="93000"/>
        </a:lnSpc>
        <a:defRPr>
          <a:solidFill>
            <a:schemeClr val="tx1"/>
          </a:solidFill>
          <a:uFill>
            <a:solidFill/>
          </a:uFill>
          <a:latin typeface="+mn-lt"/>
          <a:ea typeface="+mn-ea"/>
          <a:cs typeface="+mn-cs"/>
          <a:sym typeface="Arial"/>
        </a:defRPr>
      </a:lvl2pPr>
      <a:lvl3pPr indent="914400" defTabSz="449262">
        <a:lnSpc>
          <a:spcPct val="93000"/>
        </a:lnSpc>
        <a:defRPr>
          <a:solidFill>
            <a:schemeClr val="tx1"/>
          </a:solidFill>
          <a:uFill>
            <a:solidFill/>
          </a:uFill>
          <a:latin typeface="+mn-lt"/>
          <a:ea typeface="+mn-ea"/>
          <a:cs typeface="+mn-cs"/>
          <a:sym typeface="Arial"/>
        </a:defRPr>
      </a:lvl3pPr>
      <a:lvl4pPr indent="1371600" defTabSz="449262">
        <a:lnSpc>
          <a:spcPct val="93000"/>
        </a:lnSpc>
        <a:defRPr>
          <a:solidFill>
            <a:schemeClr val="tx1"/>
          </a:solidFill>
          <a:uFill>
            <a:solidFill/>
          </a:uFill>
          <a:latin typeface="+mn-lt"/>
          <a:ea typeface="+mn-ea"/>
          <a:cs typeface="+mn-cs"/>
          <a:sym typeface="Arial"/>
        </a:defRPr>
      </a:lvl4pPr>
      <a:lvl5pPr indent="1828800" defTabSz="449262">
        <a:lnSpc>
          <a:spcPct val="93000"/>
        </a:lnSpc>
        <a:defRPr>
          <a:solidFill>
            <a:schemeClr val="tx1"/>
          </a:solidFill>
          <a:uFill>
            <a:solidFill/>
          </a:uFill>
          <a:latin typeface="+mn-lt"/>
          <a:ea typeface="+mn-ea"/>
          <a:cs typeface="+mn-cs"/>
          <a:sym typeface="Arial"/>
        </a:defRPr>
      </a:lvl5pPr>
      <a:lvl6pPr defTabSz="449262">
        <a:lnSpc>
          <a:spcPct val="93000"/>
        </a:lnSpc>
        <a:defRPr>
          <a:solidFill>
            <a:schemeClr val="tx1"/>
          </a:solidFill>
          <a:uFill>
            <a:solidFill/>
          </a:uFill>
          <a:latin typeface="+mn-lt"/>
          <a:ea typeface="+mn-ea"/>
          <a:cs typeface="+mn-cs"/>
          <a:sym typeface="Arial"/>
        </a:defRPr>
      </a:lvl6pPr>
      <a:lvl7pPr defTabSz="449262">
        <a:lnSpc>
          <a:spcPct val="93000"/>
        </a:lnSpc>
        <a:defRPr>
          <a:solidFill>
            <a:schemeClr val="tx1"/>
          </a:solidFill>
          <a:uFill>
            <a:solidFill/>
          </a:uFill>
          <a:latin typeface="+mn-lt"/>
          <a:ea typeface="+mn-ea"/>
          <a:cs typeface="+mn-cs"/>
          <a:sym typeface="Arial"/>
        </a:defRPr>
      </a:lvl7pPr>
      <a:lvl8pPr defTabSz="449262">
        <a:lnSpc>
          <a:spcPct val="93000"/>
        </a:lnSpc>
        <a:defRPr>
          <a:solidFill>
            <a:schemeClr val="tx1"/>
          </a:solidFill>
          <a:uFill>
            <a:solidFill/>
          </a:uFill>
          <a:latin typeface="+mn-lt"/>
          <a:ea typeface="+mn-ea"/>
          <a:cs typeface="+mn-cs"/>
          <a:sym typeface="Arial"/>
        </a:defRPr>
      </a:lvl8pPr>
      <a:lvl9pPr defTabSz="449262">
        <a:lnSpc>
          <a:spcPct val="93000"/>
        </a:lnSpc>
        <a:defRPr>
          <a:solidFill>
            <a:schemeClr val="tx1"/>
          </a:solidFill>
          <a:uFill>
            <a:solidFill/>
          </a:u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hape 18"/>
          <p:cNvSpPr>
            <a:spLocks noGrp="1"/>
          </p:cNvSpPr>
          <p:nvPr>
            <p:ph type="title"/>
          </p:nvPr>
        </p:nvSpPr>
        <p:spPr>
          <a:xfrm>
            <a:off x="503237" y="360362"/>
            <a:ext cx="9069388" cy="3600451"/>
          </a:xfrm>
          <a:prstGeom prst="rect">
            <a:avLst/>
          </a:prstGeom>
        </p:spPr>
        <p:txBody>
          <a:bodyPr>
            <a:normAutofit/>
          </a:bodyPr>
          <a:lstStyle/>
          <a:p>
            <a:pPr lvl="0">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1800">
                <a:uFillTx/>
              </a:defRPr>
            </a:pPr>
            <a:r>
              <a:rPr lang="en-GB" sz="2800" dirty="0" smtClean="0"/>
              <a:t>COMP1003</a:t>
            </a:r>
            <a:r>
              <a:rPr sz="2800" dirty="0" smtClean="0">
                <a:uFill>
                  <a:solidFill/>
                </a:uFill>
              </a:rPr>
              <a:t> </a:t>
            </a:r>
            <a:r>
              <a:rPr sz="2800" dirty="0" smtClean="0">
                <a:uFill>
                  <a:solidFill/>
                </a:uFill>
              </a:rPr>
              <a:t>–</a:t>
            </a:r>
            <a:r>
              <a:rPr lang="en-GB" sz="2800" dirty="0" smtClean="0">
                <a:uFill>
                  <a:solidFill/>
                </a:uFill>
              </a:rPr>
              <a:t> </a:t>
            </a:r>
            <a:r>
              <a:rPr sz="2800" dirty="0" smtClean="0">
                <a:uFill>
                  <a:solidFill/>
                </a:uFill>
              </a:rPr>
              <a:t>Algorithms</a:t>
            </a:r>
            <a:r>
              <a:rPr lang="en-GB" sz="2800" dirty="0" smtClean="0">
                <a:uFill>
                  <a:solidFill/>
                </a:uFill>
              </a:rPr>
              <a:t>, Data Structures &amp; </a:t>
            </a:r>
            <a:r>
              <a:rPr lang="en-GB" sz="2800" dirty="0" smtClean="0">
                <a:uFill>
                  <a:solidFill/>
                </a:uFill>
              </a:rPr>
              <a:t>Mathematics</a:t>
            </a:r>
            <a:r>
              <a:rPr sz="4400" dirty="0">
                <a:uFill>
                  <a:solidFill/>
                </a:uFill>
              </a:rPr>
              <a:t/>
            </a:r>
            <a:br>
              <a:rPr sz="4400" dirty="0">
                <a:uFill>
                  <a:solidFill/>
                </a:uFill>
              </a:rPr>
            </a:br>
            <a:r>
              <a:rPr sz="4400" dirty="0">
                <a:uFill>
                  <a:solidFill/>
                </a:uFill>
              </a:rPr>
              <a:t/>
            </a:r>
            <a:br>
              <a:rPr sz="4400" dirty="0">
                <a:uFill>
                  <a:solidFill/>
                </a:uFill>
              </a:rPr>
            </a:br>
            <a:r>
              <a:rPr sz="4400" dirty="0">
                <a:uFill>
                  <a:solidFill/>
                </a:uFill>
              </a:rPr>
              <a:t>Graphs </a:t>
            </a:r>
            <a:br>
              <a:rPr sz="4400" dirty="0">
                <a:uFill>
                  <a:solidFill/>
                </a:uFill>
              </a:rPr>
            </a:br>
            <a:endParaRPr sz="4400" dirty="0">
              <a:uFill>
                <a:solidFill/>
              </a:uFill>
            </a:endParaRPr>
          </a:p>
        </p:txBody>
      </p:sp>
      <p:sp>
        <p:nvSpPr>
          <p:cNvPr id="19" name="Shape 19"/>
          <p:cNvSpPr>
            <a:spLocks noGrp="1"/>
          </p:cNvSpPr>
          <p:nvPr>
            <p:ph type="body" idx="1"/>
          </p:nvPr>
        </p:nvSpPr>
        <p:spPr>
          <a:xfrm>
            <a:off x="503237" y="4679950"/>
            <a:ext cx="9069388" cy="2076450"/>
          </a:xfrm>
          <a:prstGeom prst="rect">
            <a:avLst/>
          </a:prstGeom>
        </p:spPr>
        <p:txBody>
          <a:bodyPr>
            <a:normAutofit/>
          </a:bodyPr>
          <a:lstStyle/>
          <a:p>
            <a:pPr marL="341312" lvl="0" indent="-339725" algn="ctr">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1800">
                <a:uFillTx/>
              </a:defRPr>
            </a:pPr>
            <a:r>
              <a:rPr sz="3200" dirty="0">
                <a:uFill>
                  <a:solidFill/>
                </a:uFill>
              </a:rPr>
              <a:t>Thomas </a:t>
            </a:r>
            <a:r>
              <a:rPr sz="3200" dirty="0" err="1">
                <a:uFill>
                  <a:solidFill/>
                </a:uFill>
              </a:rPr>
              <a:t>Wennekers</a:t>
            </a:r>
            <a:endParaRPr sz="3200" dirty="0">
              <a:uFill>
                <a:solidFill/>
              </a:uFill>
            </a:endParaRPr>
          </a:p>
          <a:p>
            <a:pPr marL="341312" lvl="0" indent="-339725" algn="ctr">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1800">
                <a:uFillTx/>
              </a:defRPr>
            </a:pPr>
            <a:endParaRPr sz="3200" dirty="0">
              <a:uFill>
                <a:solidFill/>
              </a:uFill>
            </a:endParaRPr>
          </a:p>
          <a:p>
            <a:pPr marL="341312" lvl="0" indent="-339725" algn="ctr">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1800">
                <a:uFillTx/>
              </a:defRPr>
            </a:pPr>
            <a:r>
              <a:rPr sz="3200" dirty="0" smtClean="0">
                <a:uFill>
                  <a:solidFill/>
                </a:uFill>
              </a:rPr>
              <a:t>University</a:t>
            </a:r>
            <a:r>
              <a:rPr lang="en-GB" sz="3200" dirty="0" smtClean="0">
                <a:uFill>
                  <a:solidFill/>
                </a:uFill>
              </a:rPr>
              <a:t> of Plymouth</a:t>
            </a:r>
            <a:endParaRPr sz="3200" dirty="0">
              <a:uFill>
                <a:solidFill/>
              </a:u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10</a:t>
            </a:fld>
            <a:endParaRPr>
              <a:uFill>
                <a:solidFill/>
              </a:uFill>
            </a:endParaRPr>
          </a:p>
        </p:txBody>
      </p:sp>
      <p:sp>
        <p:nvSpPr>
          <p:cNvPr id="62" name="Shape 62"/>
          <p:cNvSpPr/>
          <p:nvPr/>
        </p:nvSpPr>
        <p:spPr>
          <a:xfrm>
            <a:off x="504825" y="3549947"/>
            <a:ext cx="9061450" cy="45660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ct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3200">
                <a:latin typeface="Arial"/>
                <a:ea typeface="Arial"/>
                <a:cs typeface="Arial"/>
                <a:sym typeface="Arial"/>
              </a:defRPr>
            </a:lvl1pPr>
          </a:lstStyle>
          <a:p>
            <a:pPr lvl="0">
              <a:defRPr sz="1800">
                <a:uFillTx/>
              </a:defRPr>
            </a:pPr>
            <a:r>
              <a:rPr sz="3200">
                <a:uFill>
                  <a:solidFill/>
                </a:uFill>
              </a:rPr>
              <a:t>Graph Definitions and Properties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11</a:t>
            </a:fld>
            <a:endParaRPr>
              <a:uFill>
                <a:solidFill/>
              </a:uFill>
            </a:endParaRPr>
          </a:p>
        </p:txBody>
      </p:sp>
      <p:sp>
        <p:nvSpPr>
          <p:cNvPr id="65" name="Shape 65"/>
          <p:cNvSpPr>
            <a:spLocks noGrp="1"/>
          </p:cNvSpPr>
          <p:nvPr>
            <p:ph type="title"/>
          </p:nvPr>
        </p:nvSpPr>
        <p:spPr>
          <a:xfrm>
            <a:off x="503237" y="346075"/>
            <a:ext cx="9061451" cy="1162050"/>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A Directed Graph (Digraph)</a:t>
            </a:r>
          </a:p>
        </p:txBody>
      </p:sp>
      <p:sp>
        <p:nvSpPr>
          <p:cNvPr id="66" name="Shape 66"/>
          <p:cNvSpPr>
            <a:spLocks noGrp="1"/>
          </p:cNvSpPr>
          <p:nvPr>
            <p:ph type="body" idx="1"/>
          </p:nvPr>
        </p:nvSpPr>
        <p:spPr>
          <a:xfrm>
            <a:off x="739094" y="2187574"/>
            <a:ext cx="8589735" cy="4019550"/>
          </a:xfrm>
          <a:prstGeom prst="rect">
            <a:avLst/>
          </a:prstGeom>
        </p:spPr>
        <p:txBody>
          <a:bodyPr>
            <a:normAutofit/>
          </a:bodyPr>
          <a:lstStyle/>
          <a:p>
            <a:pPr marL="677862" lvl="0" indent="-676275">
              <a:buClr>
                <a:srgbClr val="000000"/>
              </a:buClr>
              <a:buSzPct val="100000"/>
              <a:buFont typeface="Times New Roman"/>
              <a:buChar char="•"/>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r>
              <a:rPr sz="3200">
                <a:uFill>
                  <a:solidFill/>
                </a:uFill>
              </a:rPr>
              <a:t>Imagine a group of ten students</a:t>
            </a:r>
          </a:p>
          <a:p>
            <a:pPr marL="676275" lvl="0" indent="-674687">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endParaRPr sz="3200">
              <a:uFill>
                <a:solidFill/>
              </a:uFill>
            </a:endParaRPr>
          </a:p>
          <a:p>
            <a:pPr marL="677862" lvl="0" indent="-676275">
              <a:buClr>
                <a:srgbClr val="000000"/>
              </a:buClr>
              <a:buSzPct val="100000"/>
              <a:buFont typeface="Times New Roman"/>
              <a:buChar char="•"/>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r>
              <a:rPr sz="3200">
                <a:uFill>
                  <a:solidFill/>
                </a:uFill>
              </a:rPr>
              <a:t>Each one writes down the names of up to three “best friends”</a:t>
            </a:r>
          </a:p>
          <a:p>
            <a:pPr marL="676275" lvl="0" indent="-674687">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endParaRPr sz="3200">
              <a:uFill>
                <a:solidFill/>
              </a:uFill>
            </a:endParaRPr>
          </a:p>
          <a:p>
            <a:pPr marL="677862" lvl="0" indent="-676275">
              <a:buClr>
                <a:srgbClr val="000000"/>
              </a:buClr>
              <a:buSzPct val="100000"/>
              <a:buFont typeface="Times New Roman"/>
              <a:buChar char="•"/>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r>
              <a:rPr sz="3200">
                <a:uFill>
                  <a:solidFill/>
                </a:uFill>
              </a:rPr>
              <a:t>We can summarise this information using a diagram (with letters for names)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12</a:t>
            </a:fld>
            <a:endParaRPr>
              <a:uFill>
                <a:solidFill/>
              </a:uFill>
            </a:endParaRPr>
          </a:p>
        </p:txBody>
      </p:sp>
      <p:sp>
        <p:nvSpPr>
          <p:cNvPr id="69" name="Shape 69"/>
          <p:cNvSpPr>
            <a:spLocks noGrp="1"/>
          </p:cNvSpPr>
          <p:nvPr>
            <p:ph type="title"/>
          </p:nvPr>
        </p:nvSpPr>
        <p:spPr>
          <a:xfrm>
            <a:off x="503237" y="346075"/>
            <a:ext cx="9061451" cy="1162050"/>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A Directed Graph (Digraph)</a:t>
            </a:r>
          </a:p>
        </p:txBody>
      </p:sp>
      <p:pic>
        <p:nvPicPr>
          <p:cNvPr id="70" name="image.png"/>
          <p:cNvPicPr/>
          <p:nvPr/>
        </p:nvPicPr>
        <p:blipFill>
          <a:blip r:embed="rId2">
            <a:extLst/>
          </a:blip>
          <a:stretch>
            <a:fillRect/>
          </a:stretch>
        </p:blipFill>
        <p:spPr>
          <a:xfrm>
            <a:off x="477837" y="1819275"/>
            <a:ext cx="9115425" cy="4756150"/>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13</a:t>
            </a:fld>
            <a:endParaRPr>
              <a:uFill>
                <a:solidFill/>
              </a:uFill>
            </a:endParaRPr>
          </a:p>
        </p:txBody>
      </p:sp>
      <p:sp>
        <p:nvSpPr>
          <p:cNvPr id="73" name="Shape 73"/>
          <p:cNvSpPr>
            <a:spLocks noGrp="1"/>
          </p:cNvSpPr>
          <p:nvPr>
            <p:ph type="title"/>
          </p:nvPr>
        </p:nvSpPr>
        <p:spPr>
          <a:xfrm>
            <a:off x="503237" y="346075"/>
            <a:ext cx="9061451" cy="1162050"/>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Some Graph Definitions</a:t>
            </a:r>
          </a:p>
        </p:txBody>
      </p:sp>
      <p:sp>
        <p:nvSpPr>
          <p:cNvPr id="74" name="Shape 74"/>
          <p:cNvSpPr>
            <a:spLocks noGrp="1"/>
          </p:cNvSpPr>
          <p:nvPr>
            <p:ph type="body" idx="1"/>
          </p:nvPr>
        </p:nvSpPr>
        <p:spPr>
          <a:xfrm>
            <a:off x="264318" y="1862931"/>
            <a:ext cx="9539288" cy="4668838"/>
          </a:xfrm>
          <a:prstGeom prst="rect">
            <a:avLst/>
          </a:prstGeom>
        </p:spPr>
        <p:txBody>
          <a:bodyPr>
            <a:normAutofit/>
          </a:bodyPr>
          <a:lstStyle/>
          <a:p>
            <a:pPr marL="893564" lvl="0" indent="-890389">
              <a:buClr>
                <a:srgbClr val="000000"/>
              </a:buClr>
              <a:buSzPct val="100000"/>
              <a:buFont typeface="Times New Roman"/>
              <a:buChar char="•"/>
              <a:tabLst>
                <a:tab pos="1016000" algn="l"/>
                <a:tab pos="1117600" algn="l"/>
                <a:tab pos="1574800" algn="l"/>
                <a:tab pos="2019300" algn="l"/>
                <a:tab pos="2463800" algn="l"/>
                <a:tab pos="2921000" algn="l"/>
                <a:tab pos="3365500" algn="l"/>
                <a:tab pos="3810000" algn="l"/>
                <a:tab pos="4267200" algn="l"/>
                <a:tab pos="4711700" algn="l"/>
                <a:tab pos="5168900" algn="l"/>
                <a:tab pos="5613400" algn="l"/>
                <a:tab pos="6057900" algn="l"/>
                <a:tab pos="6515100" algn="l"/>
                <a:tab pos="6959600" algn="l"/>
                <a:tab pos="7404100" algn="l"/>
                <a:tab pos="7861300" algn="l"/>
                <a:tab pos="8305800" algn="l"/>
                <a:tab pos="8763000" algn="l"/>
                <a:tab pos="9207500" algn="l"/>
                <a:tab pos="9652000" algn="l"/>
              </a:tabLst>
              <a:defRPr sz="1800">
                <a:uFillTx/>
              </a:defRPr>
            </a:pPr>
            <a:r>
              <a:rPr sz="2800">
                <a:uFill>
                  <a:solidFill/>
                </a:uFill>
              </a:rPr>
              <a:t>Graphs have a number of </a:t>
            </a:r>
            <a:r>
              <a:rPr sz="2800">
                <a:solidFill>
                  <a:srgbClr val="0000FF"/>
                </a:solidFill>
                <a:uFill>
                  <a:solidFill>
                    <a:srgbClr val="0000FF"/>
                  </a:solidFill>
                </a:uFill>
              </a:rPr>
              <a:t>Nodes</a:t>
            </a:r>
            <a:r>
              <a:rPr sz="2800">
                <a:uFill>
                  <a:solidFill/>
                </a:uFill>
              </a:rPr>
              <a:t> and </a:t>
            </a:r>
            <a:r>
              <a:rPr sz="2800">
                <a:solidFill>
                  <a:srgbClr val="0000FF"/>
                </a:solidFill>
                <a:uFill>
                  <a:solidFill>
                    <a:srgbClr val="0000FF"/>
                  </a:solidFill>
                </a:uFill>
              </a:rPr>
              <a:t>Edges</a:t>
            </a:r>
          </a:p>
          <a:p>
            <a:pPr marL="893564" lvl="0" indent="-890389">
              <a:buClr>
                <a:srgbClr val="000000"/>
              </a:buClr>
              <a:buSzPct val="100000"/>
              <a:buFont typeface="Times New Roman"/>
              <a:buChar char="•"/>
              <a:tabLst>
                <a:tab pos="1016000" algn="l"/>
                <a:tab pos="1117600" algn="l"/>
                <a:tab pos="1574800" algn="l"/>
                <a:tab pos="2019300" algn="l"/>
                <a:tab pos="2463800" algn="l"/>
                <a:tab pos="2921000" algn="l"/>
                <a:tab pos="3365500" algn="l"/>
                <a:tab pos="3810000" algn="l"/>
                <a:tab pos="4267200" algn="l"/>
                <a:tab pos="4711700" algn="l"/>
                <a:tab pos="5168900" algn="l"/>
                <a:tab pos="5613400" algn="l"/>
                <a:tab pos="6057900" algn="l"/>
                <a:tab pos="6515100" algn="l"/>
                <a:tab pos="6959600" algn="l"/>
                <a:tab pos="7404100" algn="l"/>
                <a:tab pos="7861300" algn="l"/>
                <a:tab pos="8305800" algn="l"/>
                <a:tab pos="8763000" algn="l"/>
                <a:tab pos="9207500" algn="l"/>
                <a:tab pos="9652000" algn="l"/>
              </a:tabLst>
              <a:defRPr sz="1800">
                <a:uFillTx/>
              </a:defRPr>
            </a:pPr>
            <a:r>
              <a:rPr sz="2800">
                <a:uFill>
                  <a:solidFill/>
                </a:uFill>
              </a:rPr>
              <a:t>Nodes are also called </a:t>
            </a:r>
            <a:r>
              <a:rPr sz="2800">
                <a:solidFill>
                  <a:srgbClr val="0000FF"/>
                </a:solidFill>
                <a:uFill>
                  <a:solidFill>
                    <a:srgbClr val="0000FF"/>
                  </a:solidFill>
                </a:uFill>
              </a:rPr>
              <a:t>Vertices</a:t>
            </a:r>
            <a:r>
              <a:rPr sz="2800">
                <a:uFill>
                  <a:solidFill/>
                </a:uFill>
              </a:rPr>
              <a:t> (singular: </a:t>
            </a:r>
            <a:r>
              <a:rPr sz="2800">
                <a:solidFill>
                  <a:srgbClr val="0000FF"/>
                </a:solidFill>
                <a:uFill>
                  <a:solidFill>
                    <a:srgbClr val="0000FF"/>
                  </a:solidFill>
                </a:uFill>
              </a:rPr>
              <a:t>Vertex</a:t>
            </a:r>
            <a:r>
              <a:rPr sz="2800">
                <a:uFill>
                  <a:solidFill/>
                </a:uFill>
              </a:rPr>
              <a:t>). They contain the data and can be enumerated, 0, 1, 2 ...</a:t>
            </a:r>
          </a:p>
          <a:p>
            <a:pPr marL="893564" lvl="0" indent="-890389">
              <a:buClr>
                <a:srgbClr val="000000"/>
              </a:buClr>
              <a:buSzPct val="100000"/>
              <a:buFont typeface="Times New Roman"/>
              <a:buChar char="•"/>
              <a:tabLst>
                <a:tab pos="1016000" algn="l"/>
                <a:tab pos="1117600" algn="l"/>
                <a:tab pos="1574800" algn="l"/>
                <a:tab pos="2019300" algn="l"/>
                <a:tab pos="2463800" algn="l"/>
                <a:tab pos="2921000" algn="l"/>
                <a:tab pos="3365500" algn="l"/>
                <a:tab pos="3810000" algn="l"/>
                <a:tab pos="4267200" algn="l"/>
                <a:tab pos="4711700" algn="l"/>
                <a:tab pos="5168900" algn="l"/>
                <a:tab pos="5613400" algn="l"/>
                <a:tab pos="6057900" algn="l"/>
                <a:tab pos="6515100" algn="l"/>
                <a:tab pos="6959600" algn="l"/>
                <a:tab pos="7404100" algn="l"/>
                <a:tab pos="7861300" algn="l"/>
                <a:tab pos="8305800" algn="l"/>
                <a:tab pos="8763000" algn="l"/>
                <a:tab pos="9207500" algn="l"/>
                <a:tab pos="9652000" algn="l"/>
              </a:tabLst>
              <a:defRPr sz="1800">
                <a:uFillTx/>
              </a:defRPr>
            </a:pPr>
            <a:r>
              <a:rPr sz="2800">
                <a:solidFill>
                  <a:srgbClr val="0000FF"/>
                </a:solidFill>
                <a:uFill>
                  <a:solidFill>
                    <a:srgbClr val="0000FF"/>
                  </a:solidFill>
                </a:uFill>
              </a:rPr>
              <a:t>Edges are pairs of node indexes</a:t>
            </a:r>
            <a:r>
              <a:rPr sz="2800">
                <a:uFill>
                  <a:solidFill/>
                </a:uFill>
              </a:rPr>
              <a:t>, (5,7), (3,3), ...</a:t>
            </a:r>
          </a:p>
          <a:p>
            <a:pPr marL="893564" lvl="0" indent="-890389">
              <a:buClr>
                <a:srgbClr val="000000"/>
              </a:buClr>
              <a:buSzPct val="100000"/>
              <a:buFont typeface="Times New Roman"/>
              <a:buChar char="•"/>
              <a:tabLst>
                <a:tab pos="1016000" algn="l"/>
                <a:tab pos="1117600" algn="l"/>
                <a:tab pos="1574800" algn="l"/>
                <a:tab pos="2019300" algn="l"/>
                <a:tab pos="2463800" algn="l"/>
                <a:tab pos="2921000" algn="l"/>
                <a:tab pos="3365500" algn="l"/>
                <a:tab pos="3810000" algn="l"/>
                <a:tab pos="4267200" algn="l"/>
                <a:tab pos="4711700" algn="l"/>
                <a:tab pos="5168900" algn="l"/>
                <a:tab pos="5613400" algn="l"/>
                <a:tab pos="6057900" algn="l"/>
                <a:tab pos="6515100" algn="l"/>
                <a:tab pos="6959600" algn="l"/>
                <a:tab pos="7404100" algn="l"/>
                <a:tab pos="7861300" algn="l"/>
                <a:tab pos="8305800" algn="l"/>
                <a:tab pos="8763000" algn="l"/>
                <a:tab pos="9207500" algn="l"/>
                <a:tab pos="9652000" algn="l"/>
              </a:tabLst>
              <a:defRPr sz="1800">
                <a:uFillTx/>
              </a:defRPr>
            </a:pPr>
            <a:r>
              <a:rPr sz="2800">
                <a:uFill>
                  <a:solidFill/>
                </a:uFill>
              </a:rPr>
              <a:t>In “</a:t>
            </a:r>
            <a:r>
              <a:rPr sz="2800">
                <a:solidFill>
                  <a:srgbClr val="0000FF"/>
                </a:solidFill>
                <a:uFill>
                  <a:solidFill>
                    <a:srgbClr val="0000FF"/>
                  </a:solidFill>
                </a:uFill>
              </a:rPr>
              <a:t>directed graphs</a:t>
            </a:r>
            <a:r>
              <a:rPr sz="2800">
                <a:uFill>
                  <a:solidFill/>
                </a:uFill>
              </a:rPr>
              <a:t>” the order of the pairs matter</a:t>
            </a:r>
          </a:p>
          <a:p>
            <a:pPr marL="893564" lvl="0" indent="-890389">
              <a:buClr>
                <a:srgbClr val="000000"/>
              </a:buClr>
              <a:buSzPct val="100000"/>
              <a:buFont typeface="Times New Roman"/>
              <a:buChar char="•"/>
              <a:tabLst>
                <a:tab pos="1016000" algn="l"/>
                <a:tab pos="1117600" algn="l"/>
                <a:tab pos="1574800" algn="l"/>
                <a:tab pos="2019300" algn="l"/>
                <a:tab pos="2463800" algn="l"/>
                <a:tab pos="2921000" algn="l"/>
                <a:tab pos="3365500" algn="l"/>
                <a:tab pos="3810000" algn="l"/>
                <a:tab pos="4267200" algn="l"/>
                <a:tab pos="4711700" algn="l"/>
                <a:tab pos="5168900" algn="l"/>
                <a:tab pos="5613400" algn="l"/>
                <a:tab pos="6057900" algn="l"/>
                <a:tab pos="6515100" algn="l"/>
                <a:tab pos="6959600" algn="l"/>
                <a:tab pos="7404100" algn="l"/>
                <a:tab pos="7861300" algn="l"/>
                <a:tab pos="8305800" algn="l"/>
                <a:tab pos="8763000" algn="l"/>
                <a:tab pos="9207500" algn="l"/>
                <a:tab pos="9652000" algn="l"/>
              </a:tabLst>
              <a:defRPr sz="1800">
                <a:uFillTx/>
              </a:defRPr>
            </a:pPr>
            <a:r>
              <a:rPr sz="2800">
                <a:uFill>
                  <a:solidFill/>
                </a:uFill>
              </a:rPr>
              <a:t>In “</a:t>
            </a:r>
            <a:r>
              <a:rPr sz="2800">
                <a:solidFill>
                  <a:srgbClr val="0000FF"/>
                </a:solidFill>
                <a:uFill>
                  <a:solidFill>
                    <a:srgbClr val="0000FF"/>
                  </a:solidFill>
                </a:uFill>
              </a:rPr>
              <a:t>simple</a:t>
            </a:r>
            <a:r>
              <a:rPr sz="2800">
                <a:uFill>
                  <a:solidFill/>
                </a:uFill>
              </a:rPr>
              <a:t>” or “</a:t>
            </a:r>
            <a:r>
              <a:rPr sz="2800">
                <a:solidFill>
                  <a:srgbClr val="0000FF"/>
                </a:solidFill>
                <a:uFill>
                  <a:solidFill>
                    <a:srgbClr val="0000FF"/>
                  </a:solidFill>
                </a:uFill>
              </a:rPr>
              <a:t>undirected graphs</a:t>
            </a:r>
            <a:r>
              <a:rPr sz="2800">
                <a:uFill>
                  <a:solidFill/>
                </a:uFill>
              </a:rPr>
              <a:t>” edges are bi-directional; they are not directed or oriented</a:t>
            </a:r>
          </a:p>
          <a:p>
            <a:pPr marL="893564" lvl="0" indent="-890389">
              <a:buClr>
                <a:srgbClr val="000000"/>
              </a:buClr>
              <a:buSzPct val="100000"/>
              <a:buFont typeface="Times New Roman"/>
              <a:buChar char="•"/>
              <a:tabLst>
                <a:tab pos="1016000" algn="l"/>
                <a:tab pos="1117600" algn="l"/>
                <a:tab pos="1574800" algn="l"/>
                <a:tab pos="2019300" algn="l"/>
                <a:tab pos="2463800" algn="l"/>
                <a:tab pos="2921000" algn="l"/>
                <a:tab pos="3365500" algn="l"/>
                <a:tab pos="3810000" algn="l"/>
                <a:tab pos="4267200" algn="l"/>
                <a:tab pos="4711700" algn="l"/>
                <a:tab pos="5168900" algn="l"/>
                <a:tab pos="5613400" algn="l"/>
                <a:tab pos="6057900" algn="l"/>
                <a:tab pos="6515100" algn="l"/>
                <a:tab pos="6959600" algn="l"/>
                <a:tab pos="7404100" algn="l"/>
                <a:tab pos="7861300" algn="l"/>
                <a:tab pos="8305800" algn="l"/>
                <a:tab pos="8763000" algn="l"/>
                <a:tab pos="9207500" algn="l"/>
                <a:tab pos="9652000" algn="l"/>
              </a:tabLst>
              <a:defRPr sz="1800">
                <a:uFillTx/>
              </a:defRPr>
            </a:pPr>
            <a:r>
              <a:rPr sz="2800">
                <a:uFill>
                  <a:solidFill/>
                </a:uFill>
              </a:rPr>
              <a:t>In </a:t>
            </a:r>
            <a:r>
              <a:rPr sz="2800">
                <a:solidFill>
                  <a:srgbClr val="0000FF"/>
                </a:solidFill>
                <a:uFill>
                  <a:solidFill>
                    <a:srgbClr val="0000FF"/>
                  </a:solidFill>
                </a:uFill>
              </a:rPr>
              <a:t>labelled graphs</a:t>
            </a:r>
            <a:r>
              <a:rPr sz="2800">
                <a:uFill>
                  <a:solidFill/>
                </a:uFill>
              </a:rPr>
              <a:t>, edges have labels, e.g., weights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14</a:t>
            </a:fld>
            <a:endParaRPr>
              <a:uFill>
                <a:solidFill/>
              </a:uFill>
            </a:endParaRPr>
          </a:p>
        </p:txBody>
      </p:sp>
      <p:sp>
        <p:nvSpPr>
          <p:cNvPr id="77" name="Shape 77"/>
          <p:cNvSpPr>
            <a:spLocks noGrp="1"/>
          </p:cNvSpPr>
          <p:nvPr>
            <p:ph type="title"/>
          </p:nvPr>
        </p:nvSpPr>
        <p:spPr>
          <a:xfrm>
            <a:off x="503237" y="346075"/>
            <a:ext cx="9061451" cy="1162050"/>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An (Unlabeled) Directed Graph</a:t>
            </a:r>
          </a:p>
        </p:txBody>
      </p:sp>
      <p:pic>
        <p:nvPicPr>
          <p:cNvPr id="78" name="image.png"/>
          <p:cNvPicPr/>
          <p:nvPr/>
        </p:nvPicPr>
        <p:blipFill>
          <a:blip r:embed="rId2">
            <a:extLst/>
          </a:blip>
          <a:stretch>
            <a:fillRect/>
          </a:stretch>
        </p:blipFill>
        <p:spPr>
          <a:xfrm>
            <a:off x="2333624" y="1651453"/>
            <a:ext cx="5400676" cy="5129213"/>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15</a:t>
            </a:fld>
            <a:endParaRPr>
              <a:uFill>
                <a:solidFill/>
              </a:uFill>
            </a:endParaRPr>
          </a:p>
        </p:txBody>
      </p:sp>
      <p:sp>
        <p:nvSpPr>
          <p:cNvPr id="81" name="Shape 81"/>
          <p:cNvSpPr>
            <a:spLocks noGrp="1"/>
          </p:cNvSpPr>
          <p:nvPr>
            <p:ph type="title"/>
          </p:nvPr>
        </p:nvSpPr>
        <p:spPr>
          <a:xfrm>
            <a:off x="503237" y="346075"/>
            <a:ext cx="9061451" cy="1162050"/>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A Labelled Directed Graph</a:t>
            </a:r>
          </a:p>
        </p:txBody>
      </p:sp>
      <p:sp>
        <p:nvSpPr>
          <p:cNvPr id="82" name="Shape 82"/>
          <p:cNvSpPr>
            <a:spLocks noGrp="1"/>
          </p:cNvSpPr>
          <p:nvPr>
            <p:ph type="body" idx="1"/>
          </p:nvPr>
        </p:nvSpPr>
        <p:spPr>
          <a:xfrm>
            <a:off x="6083300" y="1768475"/>
            <a:ext cx="3743325" cy="5367338"/>
          </a:xfrm>
          <a:prstGeom prst="rect">
            <a:avLst/>
          </a:prstGeom>
        </p:spPr>
        <p:txBody>
          <a:bodyPr>
            <a:normAutofit/>
          </a:bodyPr>
          <a:lstStyle/>
          <a:p>
            <a:pPr marL="341312" lvl="0" indent="-339725">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1800">
                <a:uFillTx/>
              </a:defRPr>
            </a:pPr>
            <a:r>
              <a:rPr sz="3200">
                <a:uFill>
                  <a:solidFill/>
                </a:uFill>
              </a:rPr>
              <a:t>If the labels are numbers one also speaks of a </a:t>
            </a:r>
            <a:r>
              <a:rPr sz="3200">
                <a:solidFill>
                  <a:srgbClr val="0000FF"/>
                </a:solidFill>
                <a:uFill>
                  <a:solidFill>
                    <a:srgbClr val="0000FF"/>
                  </a:solidFill>
                </a:uFill>
              </a:rPr>
              <a:t>weighted graph</a:t>
            </a:r>
            <a:r>
              <a:rPr sz="3200">
                <a:uFill>
                  <a:solidFill/>
                </a:uFill>
              </a:rPr>
              <a:t> (costs, distances)</a:t>
            </a:r>
          </a:p>
          <a:p>
            <a:pPr marL="341312" lvl="0" indent="-339725">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1800">
                <a:uFillTx/>
              </a:defRPr>
            </a:pPr>
            <a:r>
              <a:rPr sz="3200">
                <a:uFill>
                  <a:solidFill/>
                </a:uFill>
              </a:rPr>
              <a:t>The labels can also be strings or other data types (names, colours, even graphs again)</a:t>
            </a:r>
          </a:p>
        </p:txBody>
      </p:sp>
      <p:pic>
        <p:nvPicPr>
          <p:cNvPr id="83" name="image.png"/>
          <p:cNvPicPr/>
          <p:nvPr/>
        </p:nvPicPr>
        <p:blipFill>
          <a:blip r:embed="rId2">
            <a:extLst/>
          </a:blip>
          <a:stretch>
            <a:fillRect/>
          </a:stretch>
        </p:blipFill>
        <p:spPr>
          <a:xfrm>
            <a:off x="352425" y="1744662"/>
            <a:ext cx="5400675" cy="5129213"/>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16</a:t>
            </a:fld>
            <a:endParaRPr>
              <a:uFill>
                <a:solidFill/>
              </a:uFill>
            </a:endParaRPr>
          </a:p>
        </p:txBody>
      </p:sp>
      <p:sp>
        <p:nvSpPr>
          <p:cNvPr id="86" name="Shape 86"/>
          <p:cNvSpPr>
            <a:spLocks noGrp="1"/>
          </p:cNvSpPr>
          <p:nvPr>
            <p:ph type="title"/>
          </p:nvPr>
        </p:nvSpPr>
        <p:spPr>
          <a:xfrm>
            <a:off x="503237" y="346075"/>
            <a:ext cx="9061451" cy="1162050"/>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An Undirected (or “Simple”) Graph</a:t>
            </a:r>
          </a:p>
        </p:txBody>
      </p:sp>
      <p:sp>
        <p:nvSpPr>
          <p:cNvPr id="87" name="Shape 87"/>
          <p:cNvSpPr>
            <a:spLocks noGrp="1"/>
          </p:cNvSpPr>
          <p:nvPr>
            <p:ph type="body" idx="1"/>
          </p:nvPr>
        </p:nvSpPr>
        <p:spPr>
          <a:xfrm>
            <a:off x="6179685" y="1638299"/>
            <a:ext cx="3609975" cy="5738813"/>
          </a:xfrm>
          <a:prstGeom prst="rect">
            <a:avLst/>
          </a:prstGeom>
        </p:spPr>
        <p:txBody>
          <a:bodyPr>
            <a:normAutofit/>
          </a:bodyPr>
          <a:lstStyle/>
          <a:p>
            <a:pPr marL="341312" lvl="0" indent="-339725">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1800">
                <a:uFillTx/>
              </a:defRPr>
            </a:pPr>
            <a:endParaRPr sz="3200">
              <a:uFill>
                <a:solidFill/>
              </a:uFill>
            </a:endParaRPr>
          </a:p>
          <a:p>
            <a:pPr marL="341312" lvl="0" indent="-339725">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1800">
                <a:uFillTx/>
              </a:defRPr>
            </a:pPr>
            <a:r>
              <a:rPr sz="3200">
                <a:uFill>
                  <a:solidFill/>
                </a:uFill>
              </a:rPr>
              <a:t>Simple Graphs only express which pairs are related.</a:t>
            </a:r>
          </a:p>
        </p:txBody>
      </p:sp>
      <p:pic>
        <p:nvPicPr>
          <p:cNvPr id="88" name="image.png"/>
          <p:cNvPicPr/>
          <p:nvPr/>
        </p:nvPicPr>
        <p:blipFill>
          <a:blip r:embed="rId2">
            <a:extLst/>
          </a:blip>
          <a:stretch>
            <a:fillRect/>
          </a:stretch>
        </p:blipFill>
        <p:spPr>
          <a:xfrm>
            <a:off x="532492" y="1943100"/>
            <a:ext cx="5400676" cy="5129213"/>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17</a:t>
            </a:fld>
            <a:endParaRPr>
              <a:uFill>
                <a:solidFill/>
              </a:uFill>
            </a:endParaRPr>
          </a:p>
        </p:txBody>
      </p:sp>
      <p:sp>
        <p:nvSpPr>
          <p:cNvPr id="91" name="Shape 91"/>
          <p:cNvSpPr/>
          <p:nvPr/>
        </p:nvSpPr>
        <p:spPr>
          <a:xfrm>
            <a:off x="504825" y="3549947"/>
            <a:ext cx="9061450" cy="45660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ct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3200">
                <a:latin typeface="Arial"/>
                <a:ea typeface="Arial"/>
                <a:cs typeface="Arial"/>
                <a:sym typeface="Arial"/>
              </a:defRPr>
            </a:lvl1pPr>
          </a:lstStyle>
          <a:p>
            <a:pPr lvl="0">
              <a:defRPr sz="1800">
                <a:uFillTx/>
              </a:defRPr>
            </a:pPr>
            <a:r>
              <a:rPr sz="3200">
                <a:uFill>
                  <a:solidFill/>
                </a:uFill>
              </a:rPr>
              <a:t>Graph Representations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18</a:t>
            </a:fld>
            <a:endParaRPr>
              <a:uFill>
                <a:solidFill/>
              </a:uFill>
            </a:endParaRPr>
          </a:p>
        </p:txBody>
      </p:sp>
      <p:sp>
        <p:nvSpPr>
          <p:cNvPr id="94" name="Shape 94"/>
          <p:cNvSpPr>
            <a:spLocks noGrp="1"/>
          </p:cNvSpPr>
          <p:nvPr>
            <p:ph type="title"/>
          </p:nvPr>
        </p:nvSpPr>
        <p:spPr>
          <a:xfrm>
            <a:off x="503237" y="304800"/>
            <a:ext cx="9061451" cy="1246188"/>
          </a:xfrm>
          <a:prstGeom prst="rect">
            <a:avLst/>
          </a:prstGeom>
        </p:spPr>
        <p:txBody>
          <a:bodyPr>
            <a:normAutofit fontScale="90000"/>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Graph Representations on Computers</a:t>
            </a:r>
          </a:p>
        </p:txBody>
      </p:sp>
      <p:sp>
        <p:nvSpPr>
          <p:cNvPr id="95" name="Shape 95"/>
          <p:cNvSpPr>
            <a:spLocks noGrp="1"/>
          </p:cNvSpPr>
          <p:nvPr>
            <p:ph type="body" idx="1"/>
          </p:nvPr>
        </p:nvSpPr>
        <p:spPr>
          <a:xfrm>
            <a:off x="503237" y="2062729"/>
            <a:ext cx="9061449" cy="4595133"/>
          </a:xfrm>
          <a:prstGeom prst="rect">
            <a:avLst/>
          </a:prstGeom>
        </p:spPr>
        <p:txBody>
          <a:bodyPr>
            <a:normAutofit/>
          </a:bodyPr>
          <a:lstStyle/>
          <a:p>
            <a:pPr marL="677862" lvl="0" indent="-676275">
              <a:buClr>
                <a:srgbClr val="000000"/>
              </a:buClr>
              <a:buSzPct val="100000"/>
              <a:buFont typeface="Times New Roman"/>
              <a:buChar char="•"/>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r>
              <a:rPr sz="3200">
                <a:uFill>
                  <a:solidFill/>
                </a:uFill>
              </a:rPr>
              <a:t>We will go through the following possibilities</a:t>
            </a:r>
          </a:p>
          <a:p>
            <a:pPr marL="676275" lvl="0" indent="-674687">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endParaRPr sz="3200">
              <a:uFill>
                <a:solidFill/>
              </a:uFill>
            </a:endParaRPr>
          </a:p>
          <a:p>
            <a:pPr marL="677862" lvl="0" indent="-676275">
              <a:buClr>
                <a:srgbClr val="000000"/>
              </a:buClr>
              <a:buSzPct val="100000"/>
              <a:buFont typeface="Times New Roman"/>
              <a:buChar char="•"/>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r>
              <a:rPr sz="3200">
                <a:uFill>
                  <a:solidFill/>
                </a:uFill>
              </a:rPr>
              <a:t>Node and edge arrays</a:t>
            </a:r>
          </a:p>
          <a:p>
            <a:pPr marL="677862" lvl="0" indent="-676275">
              <a:buClr>
                <a:srgbClr val="000000"/>
              </a:buClr>
              <a:buSzPct val="100000"/>
              <a:buFont typeface="Times New Roman"/>
              <a:buChar char="•"/>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r>
              <a:rPr sz="3200">
                <a:uFill>
                  <a:solidFill/>
                </a:uFill>
              </a:rPr>
              <a:t>Adjacency matrix</a:t>
            </a:r>
          </a:p>
          <a:p>
            <a:pPr marL="677862" lvl="0" indent="-676275">
              <a:buClr>
                <a:srgbClr val="000000"/>
              </a:buClr>
              <a:buSzPct val="100000"/>
              <a:buFont typeface="Times New Roman"/>
              <a:buChar char="•"/>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r>
              <a:rPr sz="3200">
                <a:uFill>
                  <a:solidFill/>
                </a:uFill>
              </a:rPr>
              <a:t>Node array with linked edge lists</a:t>
            </a:r>
          </a:p>
          <a:p>
            <a:pPr marL="676275" lvl="0" indent="-674687">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endParaRPr sz="2800">
              <a:uFill>
                <a:solidFill/>
              </a:uFill>
            </a:endParaRPr>
          </a:p>
          <a:p>
            <a:pPr marL="676275" lvl="0" indent="-674687">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r>
              <a:rPr sz="2800">
                <a:uFill>
                  <a:solidFill/>
                </a:uFill>
              </a:rPr>
              <a:t>Note: there are more ways to represent graphs; different implementations can be useful in different contexts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19</a:t>
            </a:fld>
            <a:endParaRPr>
              <a:uFill>
                <a:solidFill/>
              </a:uFill>
            </a:endParaRPr>
          </a:p>
        </p:txBody>
      </p:sp>
      <p:sp>
        <p:nvSpPr>
          <p:cNvPr id="98" name="Shape 98"/>
          <p:cNvSpPr>
            <a:spLocks noGrp="1"/>
          </p:cNvSpPr>
          <p:nvPr>
            <p:ph type="title"/>
          </p:nvPr>
        </p:nvSpPr>
        <p:spPr>
          <a:xfrm>
            <a:off x="503237" y="346075"/>
            <a:ext cx="9061451" cy="1162050"/>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Node and Edge Arrays</a:t>
            </a:r>
          </a:p>
        </p:txBody>
      </p:sp>
      <p:sp>
        <p:nvSpPr>
          <p:cNvPr id="99" name="Shape 99"/>
          <p:cNvSpPr>
            <a:spLocks noGrp="1"/>
          </p:cNvSpPr>
          <p:nvPr>
            <p:ph type="body" idx="1"/>
          </p:nvPr>
        </p:nvSpPr>
        <p:spPr>
          <a:xfrm>
            <a:off x="503237" y="1768475"/>
            <a:ext cx="9356725" cy="5045756"/>
          </a:xfrm>
          <a:prstGeom prst="rect">
            <a:avLst/>
          </a:prstGeom>
        </p:spPr>
        <p:txBody>
          <a:bodyPr>
            <a:normAutofit lnSpcReduction="10000"/>
          </a:bodyPr>
          <a:lstStyle/>
          <a:p>
            <a:pPr marL="519509" lvl="0" indent="-519509" defTabSz="345932">
              <a:spcBef>
                <a:spcPts val="1000"/>
              </a:spcBef>
              <a:buClr>
                <a:srgbClr val="000000"/>
              </a:buClr>
              <a:buSzPct val="100000"/>
              <a:buFont typeface="Times New Roman"/>
              <a:buChar char="•"/>
              <a:tabLst>
                <a:tab pos="508000" algn="l"/>
                <a:tab pos="584200" algn="l"/>
                <a:tab pos="927100" algn="l"/>
                <a:tab pos="1282700" algn="l"/>
                <a:tab pos="1625600" algn="l"/>
                <a:tab pos="1968500" algn="l"/>
                <a:tab pos="2324100" algn="l"/>
                <a:tab pos="2667000" algn="l"/>
                <a:tab pos="3009900" algn="l"/>
                <a:tab pos="3352800" algn="l"/>
                <a:tab pos="3695700" algn="l"/>
                <a:tab pos="4051300" algn="l"/>
                <a:tab pos="4394200" algn="l"/>
                <a:tab pos="4737100" algn="l"/>
                <a:tab pos="5092700" algn="l"/>
                <a:tab pos="5435600" algn="l"/>
                <a:tab pos="5778500" algn="l"/>
                <a:tab pos="6121400" algn="l"/>
                <a:tab pos="6464300" algn="l"/>
                <a:tab pos="6819900" algn="l"/>
                <a:tab pos="7162800" algn="l"/>
              </a:tabLst>
              <a:defRPr sz="1800">
                <a:uFillTx/>
              </a:defRPr>
            </a:pPr>
            <a:r>
              <a:rPr sz="2464">
                <a:uFill>
                  <a:solidFill/>
                </a:uFill>
              </a:rPr>
              <a:t>Graph = Nodes + Edges</a:t>
            </a:r>
          </a:p>
          <a:p>
            <a:pPr marL="519509" lvl="0" indent="-519509" defTabSz="345932">
              <a:spcBef>
                <a:spcPts val="1000"/>
              </a:spcBef>
              <a:buClr>
                <a:srgbClr val="000000"/>
              </a:buClr>
              <a:buSzPct val="100000"/>
              <a:buFont typeface="Times New Roman"/>
              <a:buChar char="•"/>
              <a:tabLst>
                <a:tab pos="508000" algn="l"/>
                <a:tab pos="584200" algn="l"/>
                <a:tab pos="927100" algn="l"/>
                <a:tab pos="1282700" algn="l"/>
                <a:tab pos="1625600" algn="l"/>
                <a:tab pos="1968500" algn="l"/>
                <a:tab pos="2324100" algn="l"/>
                <a:tab pos="2667000" algn="l"/>
                <a:tab pos="3009900" algn="l"/>
                <a:tab pos="3352800" algn="l"/>
                <a:tab pos="3695700" algn="l"/>
                <a:tab pos="4051300" algn="l"/>
                <a:tab pos="4394200" algn="l"/>
                <a:tab pos="4737100" algn="l"/>
                <a:tab pos="5092700" algn="l"/>
                <a:tab pos="5435600" algn="l"/>
                <a:tab pos="5778500" algn="l"/>
                <a:tab pos="6121400" algn="l"/>
                <a:tab pos="6464300" algn="l"/>
                <a:tab pos="6819900" algn="l"/>
                <a:tab pos="7162800" algn="l"/>
              </a:tabLst>
              <a:defRPr sz="1800">
                <a:uFillTx/>
              </a:defRPr>
            </a:pPr>
            <a:r>
              <a:rPr sz="2464">
                <a:uFill>
                  <a:solidFill/>
                </a:uFill>
              </a:rPr>
              <a:t>Nodes can be enumerated, 0, 1, 2, … N-1</a:t>
            </a:r>
          </a:p>
          <a:p>
            <a:pPr marL="519509" lvl="0" indent="-519509" defTabSz="345932">
              <a:spcBef>
                <a:spcPts val="1000"/>
              </a:spcBef>
              <a:buClr>
                <a:srgbClr val="000000"/>
              </a:buClr>
              <a:buSzPct val="100000"/>
              <a:buFont typeface="Times New Roman"/>
              <a:buChar char="•"/>
              <a:tabLst>
                <a:tab pos="508000" algn="l"/>
                <a:tab pos="584200" algn="l"/>
                <a:tab pos="927100" algn="l"/>
                <a:tab pos="1282700" algn="l"/>
                <a:tab pos="1625600" algn="l"/>
                <a:tab pos="1968500" algn="l"/>
                <a:tab pos="2324100" algn="l"/>
                <a:tab pos="2667000" algn="l"/>
                <a:tab pos="3009900" algn="l"/>
                <a:tab pos="3352800" algn="l"/>
                <a:tab pos="3695700" algn="l"/>
                <a:tab pos="4051300" algn="l"/>
                <a:tab pos="4394200" algn="l"/>
                <a:tab pos="4737100" algn="l"/>
                <a:tab pos="5092700" algn="l"/>
                <a:tab pos="5435600" algn="l"/>
                <a:tab pos="5778500" algn="l"/>
                <a:tab pos="6121400" algn="l"/>
                <a:tab pos="6464300" algn="l"/>
                <a:tab pos="6819900" algn="l"/>
                <a:tab pos="7162800" algn="l"/>
              </a:tabLst>
              <a:defRPr sz="1800">
                <a:uFillTx/>
              </a:defRPr>
            </a:pPr>
            <a:r>
              <a:rPr sz="2464">
                <a:uFill>
                  <a:solidFill/>
                </a:uFill>
              </a:rPr>
              <a:t>Edges are pairs of Node indexes, i.e. (4,5)</a:t>
            </a:r>
          </a:p>
          <a:p>
            <a:pPr marL="519509" lvl="0" indent="-519509" defTabSz="345932">
              <a:spcBef>
                <a:spcPts val="1000"/>
              </a:spcBef>
              <a:tabLst>
                <a:tab pos="508000" algn="l"/>
                <a:tab pos="584200" algn="l"/>
                <a:tab pos="927100" algn="l"/>
                <a:tab pos="1282700" algn="l"/>
                <a:tab pos="1625600" algn="l"/>
                <a:tab pos="1968500" algn="l"/>
                <a:tab pos="2324100" algn="l"/>
                <a:tab pos="2667000" algn="l"/>
                <a:tab pos="3009900" algn="l"/>
                <a:tab pos="3352800" algn="l"/>
                <a:tab pos="3695700" algn="l"/>
                <a:tab pos="4051300" algn="l"/>
                <a:tab pos="4394200" algn="l"/>
                <a:tab pos="4737100" algn="l"/>
                <a:tab pos="5092700" algn="l"/>
                <a:tab pos="5435600" algn="l"/>
                <a:tab pos="5778500" algn="l"/>
                <a:tab pos="6121400" algn="l"/>
                <a:tab pos="6464300" algn="l"/>
                <a:tab pos="6819900" algn="l"/>
                <a:tab pos="7162800" algn="l"/>
              </a:tabLst>
              <a:defRPr sz="1800">
                <a:uFillTx/>
              </a:defRPr>
            </a:pPr>
            <a:endParaRPr sz="2464">
              <a:uFill>
                <a:solidFill/>
              </a:uFill>
            </a:endParaRPr>
          </a:p>
          <a:p>
            <a:pPr marL="519509" lvl="0" indent="-519509" defTabSz="345932">
              <a:spcBef>
                <a:spcPts val="1000"/>
              </a:spcBef>
              <a:buClr>
                <a:srgbClr val="000000"/>
              </a:buClr>
              <a:buSzPct val="100000"/>
              <a:buFont typeface="Times New Roman"/>
              <a:buChar char="•"/>
              <a:tabLst>
                <a:tab pos="508000" algn="l"/>
                <a:tab pos="584200" algn="l"/>
                <a:tab pos="927100" algn="l"/>
                <a:tab pos="1282700" algn="l"/>
                <a:tab pos="1625600" algn="l"/>
                <a:tab pos="1968500" algn="l"/>
                <a:tab pos="2324100" algn="l"/>
                <a:tab pos="2667000" algn="l"/>
                <a:tab pos="3009900" algn="l"/>
                <a:tab pos="3352800" algn="l"/>
                <a:tab pos="3695700" algn="l"/>
                <a:tab pos="4051300" algn="l"/>
                <a:tab pos="4394200" algn="l"/>
                <a:tab pos="4737100" algn="l"/>
                <a:tab pos="5092700" algn="l"/>
                <a:tab pos="5435600" algn="l"/>
                <a:tab pos="5778500" algn="l"/>
                <a:tab pos="6121400" algn="l"/>
                <a:tab pos="6464300" algn="l"/>
                <a:tab pos="6819900" algn="l"/>
                <a:tab pos="7162800" algn="l"/>
              </a:tabLst>
              <a:defRPr sz="1800">
                <a:uFillTx/>
              </a:defRPr>
            </a:pPr>
            <a:r>
              <a:rPr sz="2464">
                <a:uFill>
                  <a:solidFill/>
                </a:uFill>
              </a:rPr>
              <a:t>Nodes and Edges could just be stored in arrays</a:t>
            </a:r>
          </a:p>
          <a:p>
            <a:pPr marL="519509" lvl="0" indent="-519509" defTabSz="345932">
              <a:spcBef>
                <a:spcPts val="1000"/>
              </a:spcBef>
              <a:tabLst>
                <a:tab pos="508000" algn="l"/>
                <a:tab pos="584200" algn="l"/>
                <a:tab pos="927100" algn="l"/>
                <a:tab pos="1282700" algn="l"/>
                <a:tab pos="1625600" algn="l"/>
                <a:tab pos="1968500" algn="l"/>
                <a:tab pos="2324100" algn="l"/>
                <a:tab pos="2667000" algn="l"/>
                <a:tab pos="3009900" algn="l"/>
                <a:tab pos="3352800" algn="l"/>
                <a:tab pos="3695700" algn="l"/>
                <a:tab pos="4051300" algn="l"/>
                <a:tab pos="4394200" algn="l"/>
                <a:tab pos="4737100" algn="l"/>
                <a:tab pos="5092700" algn="l"/>
                <a:tab pos="5435600" algn="l"/>
                <a:tab pos="5778500" algn="l"/>
                <a:tab pos="6121400" algn="l"/>
                <a:tab pos="6464300" algn="l"/>
                <a:tab pos="6819900" algn="l"/>
                <a:tab pos="7162800" algn="l"/>
              </a:tabLst>
              <a:defRPr sz="1800">
                <a:uFillTx/>
              </a:defRPr>
            </a:pPr>
            <a:r>
              <a:rPr sz="2464">
                <a:uFill>
                  <a:solidFill/>
                </a:uFill>
              </a:rPr>
              <a:t>    Type[ ] nodes = new Type[N];   // “Type” describes the Nodes</a:t>
            </a:r>
          </a:p>
          <a:p>
            <a:pPr marL="519509" lvl="0" indent="-519509" defTabSz="345932">
              <a:spcBef>
                <a:spcPts val="1000"/>
              </a:spcBef>
              <a:tabLst>
                <a:tab pos="508000" algn="l"/>
                <a:tab pos="584200" algn="l"/>
                <a:tab pos="927100" algn="l"/>
                <a:tab pos="1282700" algn="l"/>
                <a:tab pos="1625600" algn="l"/>
                <a:tab pos="1968500" algn="l"/>
                <a:tab pos="2324100" algn="l"/>
                <a:tab pos="2667000" algn="l"/>
                <a:tab pos="3009900" algn="l"/>
                <a:tab pos="3352800" algn="l"/>
                <a:tab pos="3695700" algn="l"/>
                <a:tab pos="4051300" algn="l"/>
                <a:tab pos="4394200" algn="l"/>
                <a:tab pos="4737100" algn="l"/>
                <a:tab pos="5092700" algn="l"/>
                <a:tab pos="5435600" algn="l"/>
                <a:tab pos="5778500" algn="l"/>
                <a:tab pos="6121400" algn="l"/>
                <a:tab pos="6464300" algn="l"/>
                <a:tab pos="6819900" algn="l"/>
                <a:tab pos="7162800" algn="l"/>
              </a:tabLst>
              <a:defRPr sz="1800">
                <a:uFillTx/>
              </a:defRPr>
            </a:pPr>
            <a:r>
              <a:rPr sz="2464">
                <a:uFill>
                  <a:solidFill/>
                </a:uFill>
              </a:rPr>
              <a:t>    int[,] edges     = new int[N,2];    // source and destination indexes</a:t>
            </a:r>
          </a:p>
          <a:p>
            <a:pPr marL="519509" lvl="0" indent="-519509" defTabSz="345932">
              <a:spcBef>
                <a:spcPts val="1000"/>
              </a:spcBef>
              <a:tabLst>
                <a:tab pos="508000" algn="l"/>
                <a:tab pos="584200" algn="l"/>
                <a:tab pos="927100" algn="l"/>
                <a:tab pos="1282700" algn="l"/>
                <a:tab pos="1625600" algn="l"/>
                <a:tab pos="1968500" algn="l"/>
                <a:tab pos="2324100" algn="l"/>
                <a:tab pos="2667000" algn="l"/>
                <a:tab pos="3009900" algn="l"/>
                <a:tab pos="3352800" algn="l"/>
                <a:tab pos="3695700" algn="l"/>
                <a:tab pos="4051300" algn="l"/>
                <a:tab pos="4394200" algn="l"/>
                <a:tab pos="4737100" algn="l"/>
                <a:tab pos="5092700" algn="l"/>
                <a:tab pos="5435600" algn="l"/>
                <a:tab pos="5778500" algn="l"/>
                <a:tab pos="6121400" algn="l"/>
                <a:tab pos="6464300" algn="l"/>
                <a:tab pos="6819900" algn="l"/>
                <a:tab pos="7162800" algn="l"/>
              </a:tabLst>
              <a:defRPr sz="1800">
                <a:uFillTx/>
              </a:defRPr>
            </a:pPr>
            <a:endParaRPr sz="2464">
              <a:uFill>
                <a:solidFill/>
              </a:uFill>
            </a:endParaRPr>
          </a:p>
          <a:p>
            <a:pPr marL="519509" lvl="0" indent="-519509" defTabSz="345932">
              <a:spcBef>
                <a:spcPts val="1000"/>
              </a:spcBef>
              <a:buClr>
                <a:srgbClr val="000000"/>
              </a:buClr>
              <a:buSzPct val="100000"/>
              <a:buFont typeface="Times New Roman"/>
              <a:buChar char="•"/>
              <a:tabLst>
                <a:tab pos="508000" algn="l"/>
                <a:tab pos="584200" algn="l"/>
                <a:tab pos="927100" algn="l"/>
                <a:tab pos="1282700" algn="l"/>
                <a:tab pos="1625600" algn="l"/>
                <a:tab pos="1968500" algn="l"/>
                <a:tab pos="2324100" algn="l"/>
                <a:tab pos="2667000" algn="l"/>
                <a:tab pos="3009900" algn="l"/>
                <a:tab pos="3352800" algn="l"/>
                <a:tab pos="3695700" algn="l"/>
                <a:tab pos="4051300" algn="l"/>
                <a:tab pos="4394200" algn="l"/>
                <a:tab pos="4737100" algn="l"/>
                <a:tab pos="5092700" algn="l"/>
                <a:tab pos="5435600" algn="l"/>
                <a:tab pos="5778500" algn="l"/>
                <a:tab pos="6121400" algn="l"/>
                <a:tab pos="6464300" algn="l"/>
                <a:tab pos="6819900" algn="l"/>
                <a:tab pos="7162800" algn="l"/>
              </a:tabLst>
              <a:defRPr sz="1800">
                <a:uFillTx/>
              </a:defRPr>
            </a:pPr>
            <a:r>
              <a:rPr sz="2464">
                <a:uFill>
                  <a:solidFill/>
                </a:uFill>
              </a:rPr>
              <a:t>This is not flexible in dynamic contexts, where the number of nodes and edges can change → use lists or other dynamic ADT</a:t>
            </a:r>
          </a:p>
          <a:p>
            <a:pPr marL="519509" lvl="0" indent="-519509" defTabSz="345932">
              <a:spcBef>
                <a:spcPts val="1000"/>
              </a:spcBef>
              <a:buClr>
                <a:srgbClr val="000000"/>
              </a:buClr>
              <a:buSzPct val="100000"/>
              <a:buFont typeface="Times New Roman"/>
              <a:buChar char="•"/>
              <a:tabLst>
                <a:tab pos="508000" algn="l"/>
                <a:tab pos="584200" algn="l"/>
                <a:tab pos="927100" algn="l"/>
                <a:tab pos="1282700" algn="l"/>
                <a:tab pos="1625600" algn="l"/>
                <a:tab pos="1968500" algn="l"/>
                <a:tab pos="2324100" algn="l"/>
                <a:tab pos="2667000" algn="l"/>
                <a:tab pos="3009900" algn="l"/>
                <a:tab pos="3352800" algn="l"/>
                <a:tab pos="3695700" algn="l"/>
                <a:tab pos="4051300" algn="l"/>
                <a:tab pos="4394200" algn="l"/>
                <a:tab pos="4737100" algn="l"/>
                <a:tab pos="5092700" algn="l"/>
                <a:tab pos="5435600" algn="l"/>
                <a:tab pos="5778500" algn="l"/>
                <a:tab pos="6121400" algn="l"/>
                <a:tab pos="6464300" algn="l"/>
                <a:tab pos="6819900" algn="l"/>
                <a:tab pos="7162800" algn="l"/>
              </a:tabLst>
              <a:defRPr sz="1800">
                <a:uFillTx/>
              </a:defRPr>
            </a:pPr>
            <a:r>
              <a:rPr sz="2464">
                <a:uFill>
                  <a:solidFill/>
                </a:uFill>
              </a:rPr>
              <a:t>Edges could also have “labels”, i.e. data attached to them</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2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2</a:t>
            </a:fld>
            <a:endParaRPr>
              <a:uFill>
                <a:solidFill/>
              </a:uFill>
            </a:endParaRPr>
          </a:p>
        </p:txBody>
      </p:sp>
      <p:sp>
        <p:nvSpPr>
          <p:cNvPr id="22" name="Shape 22"/>
          <p:cNvSpPr>
            <a:spLocks noGrp="1"/>
          </p:cNvSpPr>
          <p:nvPr>
            <p:ph type="title"/>
          </p:nvPr>
        </p:nvSpPr>
        <p:spPr>
          <a:xfrm>
            <a:off x="503237" y="346075"/>
            <a:ext cx="9067801" cy="1169988"/>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Main Ideas</a:t>
            </a:r>
          </a:p>
        </p:txBody>
      </p:sp>
      <p:sp>
        <p:nvSpPr>
          <p:cNvPr id="23" name="Shape 23"/>
          <p:cNvSpPr>
            <a:spLocks noGrp="1"/>
          </p:cNvSpPr>
          <p:nvPr>
            <p:ph type="body" idx="1"/>
          </p:nvPr>
        </p:nvSpPr>
        <p:spPr>
          <a:xfrm>
            <a:off x="503237" y="1768475"/>
            <a:ext cx="9396413" cy="5377322"/>
          </a:xfrm>
          <a:prstGeom prst="rect">
            <a:avLst/>
          </a:prstGeom>
        </p:spPr>
        <p:txBody>
          <a:bodyPr>
            <a:normAutofit/>
          </a:bodyPr>
          <a:lstStyle/>
          <a:p>
            <a:pPr marL="674687" lvl="0" indent="-674687">
              <a:buClr>
                <a:srgbClr val="000000"/>
              </a:buClr>
              <a:buSzPct val="100000"/>
              <a:buFont typeface="Times New Roman"/>
              <a:buChar char="•"/>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dirty="0">
                <a:solidFill>
                  <a:srgbClr val="0000FF"/>
                </a:solidFill>
                <a:uFill>
                  <a:solidFill>
                    <a:srgbClr val="0000FF"/>
                  </a:solidFill>
                </a:uFill>
              </a:rPr>
              <a:t>Arrays and lists</a:t>
            </a:r>
            <a:r>
              <a:rPr sz="3200" dirty="0">
                <a:uFill>
                  <a:solidFill/>
                </a:uFill>
              </a:rPr>
              <a:t> hold linearly arranged data</a:t>
            </a:r>
          </a:p>
          <a:p>
            <a:pPr marL="674687" lvl="0" indent="-674687">
              <a:buClr>
                <a:srgbClr val="000000"/>
              </a:buClr>
              <a:buSzPct val="100000"/>
              <a:buFont typeface="Times New Roman"/>
              <a:buChar char="•"/>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dirty="0">
                <a:solidFill>
                  <a:srgbClr val="0000FF"/>
                </a:solidFill>
                <a:uFill>
                  <a:solidFill>
                    <a:srgbClr val="0000FF"/>
                  </a:solidFill>
                </a:uFill>
              </a:rPr>
              <a:t>Trees</a:t>
            </a:r>
            <a:r>
              <a:rPr sz="3200" dirty="0">
                <a:uFill>
                  <a:solidFill/>
                </a:uFill>
              </a:rPr>
              <a:t> implement hierarchically related data</a:t>
            </a:r>
          </a:p>
          <a:p>
            <a:pPr marL="674687" lvl="0" indent="-674687">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endParaRPr sz="3200" dirty="0">
              <a:uFill>
                <a:solidFill/>
              </a:uFill>
            </a:endParaRPr>
          </a:p>
          <a:p>
            <a:pPr marL="674687" lvl="0" indent="-674687">
              <a:buClr>
                <a:srgbClr val="000000"/>
              </a:buClr>
              <a:buSzPct val="100000"/>
              <a:buFont typeface="Times New Roman"/>
              <a:buChar char="•"/>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dirty="0">
                <a:solidFill>
                  <a:srgbClr val="FF0000"/>
                </a:solidFill>
                <a:uFill>
                  <a:solidFill>
                    <a:srgbClr val="FF0000"/>
                  </a:solidFill>
                </a:uFill>
              </a:rPr>
              <a:t>Graphs</a:t>
            </a:r>
            <a:r>
              <a:rPr sz="3200" dirty="0">
                <a:uFill>
                  <a:solidFill/>
                </a:uFill>
              </a:rPr>
              <a:t> describe data where (pairs of) items can be related in an arbitrary way:</a:t>
            </a:r>
          </a:p>
          <a:p>
            <a:pPr marL="674687" lvl="0" indent="-674687">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dirty="0">
                <a:uFill>
                  <a:solidFill/>
                </a:uFill>
              </a:rPr>
              <a:t>→ subway stations; web pages; social relations</a:t>
            </a:r>
          </a:p>
          <a:p>
            <a:pPr marL="674687" lvl="0" indent="-674687">
              <a:buClr>
                <a:srgbClr val="000000"/>
              </a:buClr>
              <a:buSzPct val="100000"/>
              <a:buFont typeface="Times New Roman"/>
              <a:buChar char="•"/>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dirty="0" smtClean="0">
                <a:solidFill>
                  <a:srgbClr val="0000FF"/>
                </a:solidFill>
                <a:uFill>
                  <a:solidFill>
                    <a:srgbClr val="0000FF"/>
                  </a:solidFill>
                </a:uFill>
              </a:rPr>
              <a:t>Graphs </a:t>
            </a:r>
            <a:r>
              <a:rPr sz="3200" dirty="0">
                <a:solidFill>
                  <a:srgbClr val="0000FF"/>
                </a:solidFill>
                <a:uFill>
                  <a:solidFill>
                    <a:srgbClr val="0000FF"/>
                  </a:solidFill>
                </a:uFill>
              </a:rPr>
              <a:t>are an ADT</a:t>
            </a:r>
            <a:r>
              <a:rPr sz="3200" dirty="0">
                <a:uFill>
                  <a:solidFill/>
                </a:uFill>
              </a:rPr>
              <a:t>. One can insert and delete nodes and edges, traverse and search, and much more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20</a:t>
            </a:fld>
            <a:endParaRPr>
              <a:uFill>
                <a:solidFill/>
              </a:uFill>
            </a:endParaRPr>
          </a:p>
        </p:txBody>
      </p:sp>
      <p:sp>
        <p:nvSpPr>
          <p:cNvPr id="102" name="Shape 102"/>
          <p:cNvSpPr>
            <a:spLocks noGrp="1"/>
          </p:cNvSpPr>
          <p:nvPr>
            <p:ph type="title"/>
          </p:nvPr>
        </p:nvSpPr>
        <p:spPr>
          <a:xfrm>
            <a:off x="503237" y="346075"/>
            <a:ext cx="9061451" cy="1162050"/>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Adjacency Matrix</a:t>
            </a:r>
          </a:p>
        </p:txBody>
      </p:sp>
      <p:sp>
        <p:nvSpPr>
          <p:cNvPr id="103" name="Shape 103"/>
          <p:cNvSpPr>
            <a:spLocks noGrp="1"/>
          </p:cNvSpPr>
          <p:nvPr>
            <p:ph type="body" idx="1"/>
          </p:nvPr>
        </p:nvSpPr>
        <p:spPr>
          <a:xfrm>
            <a:off x="503237" y="1850004"/>
            <a:ext cx="9061449" cy="4694692"/>
          </a:xfrm>
          <a:prstGeom prst="rect">
            <a:avLst/>
          </a:prstGeom>
        </p:spPr>
        <p:txBody>
          <a:bodyPr>
            <a:normAutofit/>
          </a:bodyPr>
          <a:lstStyle/>
          <a:p>
            <a:pPr marL="341312" lvl="0" indent="-339725">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1800">
                <a:uFillTx/>
              </a:defRPr>
            </a:pPr>
            <a:r>
              <a:rPr sz="3200">
                <a:uFill>
                  <a:solidFill/>
                </a:uFill>
              </a:rPr>
              <a:t>This method uses a square array of boolean values</a:t>
            </a:r>
          </a:p>
          <a:p>
            <a:pPr marL="341312" lvl="0" indent="-339725">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1800">
                <a:uFillTx/>
              </a:defRPr>
            </a:pPr>
            <a:r>
              <a:rPr sz="3200">
                <a:uFill>
                  <a:solidFill/>
                </a:uFill>
              </a:rPr>
              <a:t>– Each element indicates the presence or absence of an edge</a:t>
            </a:r>
          </a:p>
          <a:p>
            <a:pPr marL="341312" lvl="0" indent="-339725">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1800">
                <a:uFillTx/>
              </a:defRPr>
            </a:pPr>
            <a:r>
              <a:rPr sz="3200">
                <a:uFill>
                  <a:solidFill/>
                </a:uFill>
              </a:rPr>
              <a:t>– Alternatively we could hold the associated cost of the edges in the array (as long as there is a distinct value which means “no edge”)</a:t>
            </a:r>
          </a:p>
          <a:p>
            <a:pPr marL="341312" lvl="0" indent="-339725">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1800">
                <a:uFillTx/>
              </a:defRPr>
            </a:pPr>
            <a:r>
              <a:rPr sz="3200">
                <a:uFill>
                  <a:solidFill/>
                </a:uFill>
              </a:rPr>
              <a:t>– Node values would have to be stored in a separate array</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21</a:t>
            </a:fld>
            <a:endParaRPr>
              <a:uFill>
                <a:solidFill/>
              </a:uFill>
            </a:endParaRPr>
          </a:p>
        </p:txBody>
      </p:sp>
      <p:sp>
        <p:nvSpPr>
          <p:cNvPr id="106" name="Shape 106"/>
          <p:cNvSpPr>
            <a:spLocks noGrp="1"/>
          </p:cNvSpPr>
          <p:nvPr>
            <p:ph type="title"/>
          </p:nvPr>
        </p:nvSpPr>
        <p:spPr>
          <a:xfrm>
            <a:off x="503237" y="301625"/>
            <a:ext cx="9061451" cy="1252538"/>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Adjacency Matrix</a:t>
            </a:r>
          </a:p>
        </p:txBody>
      </p:sp>
      <p:pic>
        <p:nvPicPr>
          <p:cNvPr id="107" name="image.png"/>
          <p:cNvPicPr/>
          <p:nvPr/>
        </p:nvPicPr>
        <p:blipFill>
          <a:blip r:embed="rId2">
            <a:extLst/>
          </a:blip>
          <a:stretch>
            <a:fillRect/>
          </a:stretch>
        </p:blipFill>
        <p:spPr>
          <a:xfrm>
            <a:off x="301625" y="2001837"/>
            <a:ext cx="3779838" cy="3592513"/>
          </a:xfrm>
          <a:prstGeom prst="rect">
            <a:avLst/>
          </a:prstGeom>
          <a:ln w="12700">
            <a:miter lim="400000"/>
          </a:ln>
        </p:spPr>
      </p:pic>
      <p:pic>
        <p:nvPicPr>
          <p:cNvPr id="108" name="image.png"/>
          <p:cNvPicPr/>
          <p:nvPr/>
        </p:nvPicPr>
        <p:blipFill>
          <a:blip r:embed="rId3">
            <a:extLst/>
          </a:blip>
          <a:stretch>
            <a:fillRect/>
          </a:stretch>
        </p:blipFill>
        <p:spPr>
          <a:xfrm>
            <a:off x="4902200" y="2014537"/>
            <a:ext cx="4500562" cy="3679826"/>
          </a:xfrm>
          <a:prstGeom prst="rect">
            <a:avLst/>
          </a:prstGeom>
          <a:ln w="12700">
            <a:miter lim="400000"/>
          </a:ln>
        </p:spPr>
      </p:pic>
      <p:sp>
        <p:nvSpPr>
          <p:cNvPr id="109" name="Shape 109"/>
          <p:cNvSpPr>
            <a:spLocks noGrp="1"/>
          </p:cNvSpPr>
          <p:nvPr>
            <p:ph type="body" idx="1"/>
          </p:nvPr>
        </p:nvSpPr>
        <p:spPr>
          <a:xfrm>
            <a:off x="503237" y="6292850"/>
            <a:ext cx="9061451" cy="901700"/>
          </a:xfrm>
          <a:prstGeom prst="rect">
            <a:avLst/>
          </a:prstGeom>
        </p:spPr>
        <p:txBody>
          <a:bodyPr>
            <a:normAutofit lnSpcReduction="10000"/>
          </a:bodyPr>
          <a:lstStyle>
            <a:lvl1pPr marL="341312" indent="-339725">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3200">
                <a:uFill>
                  <a:solidFill/>
                </a:uFill>
              </a:rPr>
              <a:t>Note: Directed graphs usually have asymmetric adjacency matrices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22</a:t>
            </a:fld>
            <a:endParaRPr>
              <a:uFill>
                <a:solidFill/>
              </a:uFill>
            </a:endParaRPr>
          </a:p>
        </p:txBody>
      </p:sp>
      <p:sp>
        <p:nvSpPr>
          <p:cNvPr id="112" name="Shape 112"/>
          <p:cNvSpPr>
            <a:spLocks noGrp="1"/>
          </p:cNvSpPr>
          <p:nvPr>
            <p:ph type="title"/>
          </p:nvPr>
        </p:nvSpPr>
        <p:spPr>
          <a:xfrm>
            <a:off x="503237" y="346075"/>
            <a:ext cx="9061451" cy="1162050"/>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Adjacency Matrix in C#</a:t>
            </a:r>
          </a:p>
        </p:txBody>
      </p:sp>
      <p:pic>
        <p:nvPicPr>
          <p:cNvPr id="113" name="image.png"/>
          <p:cNvPicPr/>
          <p:nvPr/>
        </p:nvPicPr>
        <p:blipFill>
          <a:blip r:embed="rId2">
            <a:extLst/>
          </a:blip>
          <a:stretch>
            <a:fillRect/>
          </a:stretch>
        </p:blipFill>
        <p:spPr>
          <a:xfrm>
            <a:off x="5000625" y="3054350"/>
            <a:ext cx="4665663" cy="1922463"/>
          </a:xfrm>
          <a:prstGeom prst="rect">
            <a:avLst/>
          </a:prstGeom>
          <a:ln w="12700">
            <a:miter lim="400000"/>
          </a:ln>
        </p:spPr>
      </p:pic>
      <p:pic>
        <p:nvPicPr>
          <p:cNvPr id="114" name="image.png"/>
          <p:cNvPicPr/>
          <p:nvPr/>
        </p:nvPicPr>
        <p:blipFill>
          <a:blip r:embed="rId3">
            <a:extLst/>
          </a:blip>
          <a:stretch>
            <a:fillRect/>
          </a:stretch>
        </p:blipFill>
        <p:spPr>
          <a:xfrm>
            <a:off x="592137" y="2514600"/>
            <a:ext cx="3829051" cy="3132138"/>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23</a:t>
            </a:fld>
            <a:endParaRPr>
              <a:uFill>
                <a:solidFill/>
              </a:uFill>
            </a:endParaRPr>
          </a:p>
        </p:txBody>
      </p:sp>
      <p:sp>
        <p:nvSpPr>
          <p:cNvPr id="117" name="Shape 117"/>
          <p:cNvSpPr>
            <a:spLocks noGrp="1"/>
          </p:cNvSpPr>
          <p:nvPr>
            <p:ph type="title"/>
          </p:nvPr>
        </p:nvSpPr>
        <p:spPr>
          <a:xfrm>
            <a:off x="360362" y="346075"/>
            <a:ext cx="9383712" cy="1162050"/>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Weight Matrix for Labelled Graphs</a:t>
            </a:r>
          </a:p>
        </p:txBody>
      </p:sp>
      <p:sp>
        <p:nvSpPr>
          <p:cNvPr id="118" name="Shape 118"/>
          <p:cNvSpPr>
            <a:spLocks noGrp="1"/>
          </p:cNvSpPr>
          <p:nvPr>
            <p:ph type="body" idx="1"/>
          </p:nvPr>
        </p:nvSpPr>
        <p:spPr>
          <a:xfrm>
            <a:off x="503237" y="6364287"/>
            <a:ext cx="9061451" cy="825501"/>
          </a:xfrm>
          <a:prstGeom prst="rect">
            <a:avLst/>
          </a:prstGeom>
        </p:spPr>
        <p:txBody>
          <a:bodyPr>
            <a:normAutofit lnSpcReduction="10000"/>
          </a:bodyPr>
          <a:lstStyle>
            <a:lvl1pPr marL="634206" indent="-634206" defTabSz="422306">
              <a:spcBef>
                <a:spcPts val="1300"/>
              </a:spcBef>
              <a:buClr>
                <a:srgbClr val="000000"/>
              </a:buClr>
              <a:buSzPct val="100000"/>
              <a:buFont typeface="Times New Roman"/>
              <a:buChar char="•"/>
              <a:tabLst>
                <a:tab pos="622300" algn="l"/>
                <a:tab pos="723900" algn="l"/>
                <a:tab pos="1143000" algn="l"/>
                <a:tab pos="1574800" algn="l"/>
                <a:tab pos="1981200" algn="l"/>
                <a:tab pos="2400300" algn="l"/>
                <a:tab pos="2832100" algn="l"/>
                <a:tab pos="3251200" algn="l"/>
                <a:tab pos="3683000" algn="l"/>
                <a:tab pos="4102100" algn="l"/>
                <a:tab pos="4521200" algn="l"/>
                <a:tab pos="4953000" algn="l"/>
                <a:tab pos="5372100" algn="l"/>
                <a:tab pos="5778500" algn="l"/>
                <a:tab pos="6210300" algn="l"/>
                <a:tab pos="6629400" algn="l"/>
                <a:tab pos="7061200" algn="l"/>
                <a:tab pos="7480300" algn="l"/>
                <a:tab pos="7899400" algn="l"/>
                <a:tab pos="8331200" algn="l"/>
                <a:tab pos="8750300" algn="l"/>
              </a:tabLst>
              <a:defRPr sz="3008"/>
            </a:lvl1pPr>
          </a:lstStyle>
          <a:p>
            <a:pPr lvl="0">
              <a:defRPr sz="1800">
                <a:uFillTx/>
              </a:defRPr>
            </a:pPr>
            <a:r>
              <a:rPr sz="3008">
                <a:uFill>
                  <a:solidFill/>
                </a:uFill>
              </a:rPr>
              <a:t>Here “0” means “no connection”; but this could also be a valid weight in some applications</a:t>
            </a:r>
          </a:p>
        </p:txBody>
      </p:sp>
      <p:pic>
        <p:nvPicPr>
          <p:cNvPr id="119" name="image.png"/>
          <p:cNvPicPr/>
          <p:nvPr/>
        </p:nvPicPr>
        <p:blipFill>
          <a:blip r:embed="rId2">
            <a:extLst/>
          </a:blip>
          <a:stretch>
            <a:fillRect/>
          </a:stretch>
        </p:blipFill>
        <p:spPr>
          <a:xfrm>
            <a:off x="538162" y="2211387"/>
            <a:ext cx="3779838" cy="3589338"/>
          </a:xfrm>
          <a:prstGeom prst="rect">
            <a:avLst/>
          </a:prstGeom>
          <a:ln w="12700">
            <a:miter lim="400000"/>
          </a:ln>
        </p:spPr>
      </p:pic>
      <p:pic>
        <p:nvPicPr>
          <p:cNvPr id="120" name="image.png"/>
          <p:cNvPicPr/>
          <p:nvPr/>
        </p:nvPicPr>
        <p:blipFill>
          <a:blip r:embed="rId3">
            <a:extLst/>
          </a:blip>
          <a:stretch>
            <a:fillRect/>
          </a:stretch>
        </p:blipFill>
        <p:spPr>
          <a:xfrm>
            <a:off x="5064125" y="2127250"/>
            <a:ext cx="4500563" cy="3679825"/>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24</a:t>
            </a:fld>
            <a:endParaRPr>
              <a:uFill>
                <a:solidFill/>
              </a:uFill>
            </a:endParaRPr>
          </a:p>
        </p:txBody>
      </p:sp>
      <p:sp>
        <p:nvSpPr>
          <p:cNvPr id="123" name="Shape 123"/>
          <p:cNvSpPr>
            <a:spLocks noGrp="1"/>
          </p:cNvSpPr>
          <p:nvPr>
            <p:ph type="title"/>
          </p:nvPr>
        </p:nvSpPr>
        <p:spPr>
          <a:xfrm>
            <a:off x="503237" y="346075"/>
            <a:ext cx="9061451" cy="1162050"/>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Node Array with Edge Lists</a:t>
            </a:r>
          </a:p>
        </p:txBody>
      </p:sp>
      <p:sp>
        <p:nvSpPr>
          <p:cNvPr id="124" name="Shape 124"/>
          <p:cNvSpPr>
            <a:spLocks noGrp="1"/>
          </p:cNvSpPr>
          <p:nvPr>
            <p:ph type="body" idx="1"/>
          </p:nvPr>
        </p:nvSpPr>
        <p:spPr>
          <a:xfrm>
            <a:off x="503237" y="6251575"/>
            <a:ext cx="9061451" cy="1101725"/>
          </a:xfrm>
          <a:prstGeom prst="rect">
            <a:avLst/>
          </a:prstGeom>
        </p:spPr>
        <p:txBody>
          <a:bodyPr>
            <a:normAutofit/>
          </a:bodyPr>
          <a:lstStyle>
            <a:lvl1pPr marL="341312" indent="-339725">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3200">
                <a:uFill>
                  <a:solidFill/>
                </a:uFill>
              </a:rPr>
              <a:t>Note: The node-array could contain complex data per item; edges could contain more data as well</a:t>
            </a:r>
          </a:p>
        </p:txBody>
      </p:sp>
      <p:pic>
        <p:nvPicPr>
          <p:cNvPr id="125" name="image.png"/>
          <p:cNvPicPr/>
          <p:nvPr/>
        </p:nvPicPr>
        <p:blipFill>
          <a:blip r:embed="rId2">
            <a:extLst/>
          </a:blip>
          <a:stretch>
            <a:fillRect/>
          </a:stretch>
        </p:blipFill>
        <p:spPr>
          <a:xfrm>
            <a:off x="503237" y="1906587"/>
            <a:ext cx="3779838" cy="3589338"/>
          </a:xfrm>
          <a:prstGeom prst="rect">
            <a:avLst/>
          </a:prstGeom>
          <a:ln w="12700">
            <a:miter lim="400000"/>
          </a:ln>
        </p:spPr>
      </p:pic>
      <p:pic>
        <p:nvPicPr>
          <p:cNvPr id="126" name="image.png"/>
          <p:cNvPicPr/>
          <p:nvPr/>
        </p:nvPicPr>
        <p:blipFill>
          <a:blip r:embed="rId3">
            <a:extLst/>
          </a:blip>
          <a:stretch>
            <a:fillRect/>
          </a:stretch>
        </p:blipFill>
        <p:spPr>
          <a:xfrm>
            <a:off x="4929187" y="2009775"/>
            <a:ext cx="4500563" cy="3390900"/>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25</a:t>
            </a:fld>
            <a:endParaRPr>
              <a:uFill>
                <a:solidFill/>
              </a:uFill>
            </a:endParaRPr>
          </a:p>
        </p:txBody>
      </p:sp>
      <p:sp>
        <p:nvSpPr>
          <p:cNvPr id="129" name="Shape 129"/>
          <p:cNvSpPr>
            <a:spLocks noGrp="1"/>
          </p:cNvSpPr>
          <p:nvPr>
            <p:ph type="title"/>
          </p:nvPr>
        </p:nvSpPr>
        <p:spPr>
          <a:xfrm>
            <a:off x="503237" y="346074"/>
            <a:ext cx="9053513" cy="1154114"/>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Node and Edge Lists</a:t>
            </a:r>
          </a:p>
        </p:txBody>
      </p:sp>
      <p:sp>
        <p:nvSpPr>
          <p:cNvPr id="130" name="Shape 130"/>
          <p:cNvSpPr>
            <a:spLocks noGrp="1"/>
          </p:cNvSpPr>
          <p:nvPr>
            <p:ph type="body" idx="1"/>
          </p:nvPr>
        </p:nvSpPr>
        <p:spPr>
          <a:xfrm>
            <a:off x="508793" y="1618683"/>
            <a:ext cx="9053513" cy="5149396"/>
          </a:xfrm>
          <a:prstGeom prst="rect">
            <a:avLst/>
          </a:prstGeom>
        </p:spPr>
        <p:txBody>
          <a:bodyPr>
            <a:normAutofit lnSpcReduction="10000"/>
          </a:bodyPr>
          <a:lstStyle/>
          <a:p>
            <a:pPr marL="675798" lvl="0" indent="-674227" defTabSz="444769">
              <a:spcBef>
                <a:spcPts val="1300"/>
              </a:spcBef>
              <a:buClr>
                <a:srgbClr val="000000"/>
              </a:buClr>
              <a:buSzPct val="100000"/>
              <a:buFont typeface="Times New Roman"/>
              <a:buChar char="•"/>
              <a:tabLst>
                <a:tab pos="660400" algn="l"/>
                <a:tab pos="774700" algn="l"/>
                <a:tab pos="1219200" algn="l"/>
                <a:tab pos="1651000" algn="l"/>
                <a:tab pos="2108200" algn="l"/>
                <a:tab pos="2540000" algn="l"/>
                <a:tab pos="2984500" algn="l"/>
                <a:tab pos="3441700" algn="l"/>
                <a:tab pos="3873500" algn="l"/>
                <a:tab pos="4330700" algn="l"/>
                <a:tab pos="4775200" algn="l"/>
                <a:tab pos="5207000" algn="l"/>
                <a:tab pos="5664200" algn="l"/>
                <a:tab pos="6108700" algn="l"/>
                <a:tab pos="6540500" algn="l"/>
                <a:tab pos="6997700" algn="l"/>
                <a:tab pos="7442200" algn="l"/>
                <a:tab pos="7886700" algn="l"/>
                <a:tab pos="8331200" algn="l"/>
                <a:tab pos="8775700" algn="l"/>
                <a:tab pos="9220200" algn="l"/>
              </a:tabLst>
              <a:defRPr sz="1800">
                <a:uFillTx/>
              </a:defRPr>
            </a:pPr>
            <a:r>
              <a:rPr sz="3168">
                <a:uFill>
                  <a:solidFill/>
                </a:uFill>
              </a:rPr>
              <a:t>A node array still does not allow for a flexible number of nodes</a:t>
            </a:r>
          </a:p>
          <a:p>
            <a:pPr marL="675798" lvl="0" indent="-674227" defTabSz="444769">
              <a:spcBef>
                <a:spcPts val="1300"/>
              </a:spcBef>
              <a:buClr>
                <a:srgbClr val="000000"/>
              </a:buClr>
              <a:buSzPct val="100000"/>
              <a:buFont typeface="Times New Roman"/>
              <a:buChar char="•"/>
              <a:tabLst>
                <a:tab pos="660400" algn="l"/>
                <a:tab pos="774700" algn="l"/>
                <a:tab pos="1219200" algn="l"/>
                <a:tab pos="1651000" algn="l"/>
                <a:tab pos="2108200" algn="l"/>
                <a:tab pos="2540000" algn="l"/>
                <a:tab pos="2984500" algn="l"/>
                <a:tab pos="3441700" algn="l"/>
                <a:tab pos="3873500" algn="l"/>
                <a:tab pos="4330700" algn="l"/>
                <a:tab pos="4775200" algn="l"/>
                <a:tab pos="5207000" algn="l"/>
                <a:tab pos="5664200" algn="l"/>
                <a:tab pos="6108700" algn="l"/>
                <a:tab pos="6540500" algn="l"/>
                <a:tab pos="6997700" algn="l"/>
                <a:tab pos="7442200" algn="l"/>
                <a:tab pos="7886700" algn="l"/>
                <a:tab pos="8331200" algn="l"/>
                <a:tab pos="8775700" algn="l"/>
                <a:tab pos="9220200" algn="l"/>
              </a:tabLst>
              <a:defRPr sz="1800">
                <a:uFillTx/>
              </a:defRPr>
            </a:pPr>
            <a:r>
              <a:rPr sz="3168">
                <a:uFill>
                  <a:solidFill/>
                </a:uFill>
              </a:rPr>
              <a:t>A list for nodes, each with lists for edges is most flexible</a:t>
            </a:r>
          </a:p>
          <a:p>
            <a:pPr marL="675798" lvl="0" indent="-674227" defTabSz="444769">
              <a:spcBef>
                <a:spcPts val="1300"/>
              </a:spcBef>
              <a:buClr>
                <a:srgbClr val="000000"/>
              </a:buClr>
              <a:buSzPct val="100000"/>
              <a:buFont typeface="Times New Roman"/>
              <a:buChar char="•"/>
              <a:tabLst>
                <a:tab pos="660400" algn="l"/>
                <a:tab pos="774700" algn="l"/>
                <a:tab pos="1219200" algn="l"/>
                <a:tab pos="1651000" algn="l"/>
                <a:tab pos="2108200" algn="l"/>
                <a:tab pos="2540000" algn="l"/>
                <a:tab pos="2984500" algn="l"/>
                <a:tab pos="3441700" algn="l"/>
                <a:tab pos="3873500" algn="l"/>
                <a:tab pos="4330700" algn="l"/>
                <a:tab pos="4775200" algn="l"/>
                <a:tab pos="5207000" algn="l"/>
                <a:tab pos="5664200" algn="l"/>
                <a:tab pos="6108700" algn="l"/>
                <a:tab pos="6540500" algn="l"/>
                <a:tab pos="6997700" algn="l"/>
                <a:tab pos="7442200" algn="l"/>
                <a:tab pos="7886700" algn="l"/>
                <a:tab pos="8331200" algn="l"/>
                <a:tab pos="8775700" algn="l"/>
                <a:tab pos="9220200" algn="l"/>
              </a:tabLst>
              <a:defRPr sz="1800">
                <a:uFillTx/>
              </a:defRPr>
            </a:pPr>
            <a:r>
              <a:rPr sz="3168">
                <a:uFill>
                  <a:solidFill/>
                </a:uFill>
              </a:rPr>
              <a:t>insertNode, deleteNode, insertEdge, deleteEdge etc. can be build on top of list-implementations but deletion can be tricky</a:t>
            </a:r>
          </a:p>
          <a:p>
            <a:pPr marL="675798" lvl="0" indent="-674227" defTabSz="444769">
              <a:spcBef>
                <a:spcPts val="1300"/>
              </a:spcBef>
              <a:buClr>
                <a:srgbClr val="000000"/>
              </a:buClr>
              <a:buSzPct val="100000"/>
              <a:buFont typeface="Times New Roman"/>
              <a:buChar char="•"/>
              <a:tabLst>
                <a:tab pos="660400" algn="l"/>
                <a:tab pos="774700" algn="l"/>
                <a:tab pos="1219200" algn="l"/>
                <a:tab pos="1651000" algn="l"/>
                <a:tab pos="2108200" algn="l"/>
                <a:tab pos="2540000" algn="l"/>
                <a:tab pos="2984500" algn="l"/>
                <a:tab pos="3441700" algn="l"/>
                <a:tab pos="3873500" algn="l"/>
                <a:tab pos="4330700" algn="l"/>
                <a:tab pos="4775200" algn="l"/>
                <a:tab pos="5207000" algn="l"/>
                <a:tab pos="5664200" algn="l"/>
                <a:tab pos="6108700" algn="l"/>
                <a:tab pos="6540500" algn="l"/>
                <a:tab pos="6997700" algn="l"/>
                <a:tab pos="7442200" algn="l"/>
                <a:tab pos="7886700" algn="l"/>
                <a:tab pos="8331200" algn="l"/>
                <a:tab pos="8775700" algn="l"/>
                <a:tab pos="9220200" algn="l"/>
              </a:tabLst>
              <a:defRPr sz="1800">
                <a:uFillTx/>
              </a:defRPr>
            </a:pPr>
            <a:r>
              <a:rPr sz="3168">
                <a:uFill>
                  <a:solidFill/>
                </a:uFill>
              </a:rPr>
              <a:t>Instead of lists (search-)trees can also be used</a:t>
            </a:r>
          </a:p>
          <a:p>
            <a:pPr marL="675798" lvl="0" indent="-674227" defTabSz="444769">
              <a:spcBef>
                <a:spcPts val="1300"/>
              </a:spcBef>
              <a:buClr>
                <a:srgbClr val="000000"/>
              </a:buClr>
              <a:buSzPct val="100000"/>
              <a:buFont typeface="Times New Roman"/>
              <a:buChar char="•"/>
              <a:tabLst>
                <a:tab pos="660400" algn="l"/>
                <a:tab pos="774700" algn="l"/>
                <a:tab pos="1219200" algn="l"/>
                <a:tab pos="1651000" algn="l"/>
                <a:tab pos="2108200" algn="l"/>
                <a:tab pos="2540000" algn="l"/>
                <a:tab pos="2984500" algn="l"/>
                <a:tab pos="3441700" algn="l"/>
                <a:tab pos="3873500" algn="l"/>
                <a:tab pos="4330700" algn="l"/>
                <a:tab pos="4775200" algn="l"/>
                <a:tab pos="5207000" algn="l"/>
                <a:tab pos="5664200" algn="l"/>
                <a:tab pos="6108700" algn="l"/>
                <a:tab pos="6540500" algn="l"/>
                <a:tab pos="6997700" algn="l"/>
                <a:tab pos="7442200" algn="l"/>
                <a:tab pos="7886700" algn="l"/>
                <a:tab pos="8331200" algn="l"/>
                <a:tab pos="8775700" algn="l"/>
                <a:tab pos="9220200" algn="l"/>
              </a:tabLst>
              <a:defRPr sz="1800">
                <a:uFillTx/>
              </a:defRPr>
            </a:pPr>
            <a:r>
              <a:rPr sz="3168">
                <a:uFill>
                  <a:solidFill/>
                </a:uFill>
              </a:rPr>
              <a:t>The nodes and edges can be more complex than integers or pairs of integers</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26</a:t>
            </a:fld>
            <a:endParaRPr>
              <a:uFill>
                <a:solidFill/>
              </a:uFill>
            </a:endParaRPr>
          </a:p>
        </p:txBody>
      </p:sp>
      <p:sp>
        <p:nvSpPr>
          <p:cNvPr id="133" name="Shape 133"/>
          <p:cNvSpPr/>
          <p:nvPr/>
        </p:nvSpPr>
        <p:spPr>
          <a:xfrm>
            <a:off x="503237" y="2639041"/>
            <a:ext cx="9051925" cy="177041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0" algn="ctr">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a:uFillTx/>
              </a:defRPr>
            </a:pPr>
            <a:r>
              <a:rPr sz="3200">
                <a:uFill>
                  <a:solidFill/>
                </a:uFill>
                <a:latin typeface="Arial"/>
                <a:ea typeface="Arial"/>
                <a:cs typeface="Arial"/>
                <a:sym typeface="Arial"/>
              </a:rPr>
              <a:t>Short Implementation Example:</a:t>
            </a:r>
          </a:p>
          <a:p>
            <a:pPr lvl="0" algn="ctr">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a:uFillTx/>
              </a:defRPr>
            </a:pPr>
            <a:endParaRPr sz="3200">
              <a:uFill>
                <a:solidFill/>
              </a:uFill>
              <a:latin typeface="Arial"/>
              <a:ea typeface="Arial"/>
              <a:cs typeface="Arial"/>
              <a:sym typeface="Arial"/>
            </a:endParaRPr>
          </a:p>
          <a:p>
            <a:pPr lvl="0" algn="ctr">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a:uFillTx/>
              </a:defRPr>
            </a:pPr>
            <a:endParaRPr sz="3200">
              <a:uFill>
                <a:solidFill/>
              </a:uFill>
              <a:latin typeface="Arial"/>
              <a:ea typeface="Arial"/>
              <a:cs typeface="Arial"/>
              <a:sym typeface="Arial"/>
            </a:endParaRPr>
          </a:p>
          <a:p>
            <a:pPr lvl="0" algn="ctr">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a:uFillTx/>
              </a:defRPr>
            </a:pPr>
            <a:r>
              <a:rPr sz="3200">
                <a:uFill>
                  <a:solidFill/>
                </a:uFill>
                <a:latin typeface="Arial"/>
                <a:ea typeface="Arial"/>
                <a:cs typeface="Arial"/>
                <a:sym typeface="Arial"/>
              </a:rPr>
              <a:t>Graph build on linked lists</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27</a:t>
            </a:fld>
            <a:endParaRPr>
              <a:uFill>
                <a:solidFill/>
              </a:uFill>
            </a:endParaRPr>
          </a:p>
        </p:txBody>
      </p:sp>
      <p:sp>
        <p:nvSpPr>
          <p:cNvPr id="136" name="Shape 136"/>
          <p:cNvSpPr>
            <a:spLocks noGrp="1"/>
          </p:cNvSpPr>
          <p:nvPr>
            <p:ph type="title"/>
          </p:nvPr>
        </p:nvSpPr>
        <p:spPr>
          <a:xfrm>
            <a:off x="503237" y="346074"/>
            <a:ext cx="9051925" cy="1154114"/>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Classes for Nodes and Edges</a:t>
            </a:r>
          </a:p>
        </p:txBody>
      </p:sp>
      <p:pic>
        <p:nvPicPr>
          <p:cNvPr id="137" name="image.png"/>
          <p:cNvPicPr/>
          <p:nvPr/>
        </p:nvPicPr>
        <p:blipFill>
          <a:blip r:embed="rId2">
            <a:extLst/>
          </a:blip>
          <a:stretch>
            <a:fillRect/>
          </a:stretch>
        </p:blipFill>
        <p:spPr>
          <a:xfrm>
            <a:off x="1382372" y="1801358"/>
            <a:ext cx="6869113" cy="4946651"/>
          </a:xfrm>
          <a:prstGeom prst="rect">
            <a:avLst/>
          </a:prstGeom>
          <a:ln w="12700">
            <a:miter lim="400000"/>
          </a:ln>
        </p:spPr>
      </p:pic>
      <p:sp>
        <p:nvSpPr>
          <p:cNvPr id="138" name="Shape 138"/>
          <p:cNvSpPr/>
          <p:nvPr/>
        </p:nvSpPr>
        <p:spPr>
          <a:xfrm>
            <a:off x="2195512" y="2447925"/>
            <a:ext cx="720726" cy="3603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36000">
            <a:solidFill>
              <a:srgbClr val="FF0000"/>
            </a:solidFill>
            <a:round/>
          </a:ln>
        </p:spPr>
        <p:txBody>
          <a:bodyPr lIns="0" tIns="0" rIns="0" bIns="0" anchor="ctr"/>
          <a:lstStyle/>
          <a:p>
            <a:pPr lvl="0">
              <a:defRPr>
                <a:latin typeface="Arial"/>
                <a:ea typeface="Arial"/>
                <a:cs typeface="Arial"/>
                <a:sym typeface="Arial"/>
              </a:defRPr>
            </a:pPr>
            <a:endParaRPr/>
          </a:p>
        </p:txBody>
      </p:sp>
      <p:sp>
        <p:nvSpPr>
          <p:cNvPr id="139" name="Shape 139"/>
          <p:cNvSpPr/>
          <p:nvPr/>
        </p:nvSpPr>
        <p:spPr>
          <a:xfrm>
            <a:off x="2232025" y="4464050"/>
            <a:ext cx="720725" cy="3603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36000">
            <a:solidFill>
              <a:srgbClr val="FF0000"/>
            </a:solidFill>
            <a:round/>
          </a:ln>
        </p:spPr>
        <p:txBody>
          <a:bodyPr lIns="0" tIns="0" rIns="0" bIns="0" anchor="ctr"/>
          <a:lstStyle/>
          <a:p>
            <a:pPr lvl="0">
              <a:defRPr>
                <a:latin typeface="Arial"/>
                <a:ea typeface="Arial"/>
                <a:cs typeface="Arial"/>
                <a:sym typeface="Arial"/>
              </a:defRPr>
            </a:pPr>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28</a:t>
            </a:fld>
            <a:endParaRPr>
              <a:uFill>
                <a:solidFill/>
              </a:uFill>
            </a:endParaRPr>
          </a:p>
        </p:txBody>
      </p:sp>
      <p:sp>
        <p:nvSpPr>
          <p:cNvPr id="142" name="Shape 142"/>
          <p:cNvSpPr>
            <a:spLocks noGrp="1"/>
          </p:cNvSpPr>
          <p:nvPr>
            <p:ph type="title"/>
          </p:nvPr>
        </p:nvSpPr>
        <p:spPr>
          <a:xfrm>
            <a:off x="503237" y="301625"/>
            <a:ext cx="9051925" cy="1243013"/>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Graph Class and some Functions</a:t>
            </a:r>
          </a:p>
        </p:txBody>
      </p:sp>
      <p:pic>
        <p:nvPicPr>
          <p:cNvPr id="143" name="image.png"/>
          <p:cNvPicPr/>
          <p:nvPr/>
        </p:nvPicPr>
        <p:blipFill>
          <a:blip r:embed="rId2">
            <a:extLst/>
          </a:blip>
          <a:stretch>
            <a:fillRect/>
          </a:stretch>
        </p:blipFill>
        <p:spPr>
          <a:xfrm>
            <a:off x="973931" y="2365374"/>
            <a:ext cx="8110538" cy="3700463"/>
          </a:xfrm>
          <a:prstGeom prst="rect">
            <a:avLst/>
          </a:prstGeom>
          <a:ln w="12700">
            <a:miter lim="400000"/>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29</a:t>
            </a:fld>
            <a:endParaRPr>
              <a:uFill>
                <a:solidFill/>
              </a:uFill>
            </a:endParaRPr>
          </a:p>
        </p:txBody>
      </p:sp>
      <p:pic>
        <p:nvPicPr>
          <p:cNvPr id="146" name="image.png"/>
          <p:cNvPicPr/>
          <p:nvPr/>
        </p:nvPicPr>
        <p:blipFill>
          <a:blip r:embed="rId2">
            <a:extLst/>
          </a:blip>
          <a:stretch>
            <a:fillRect/>
          </a:stretch>
        </p:blipFill>
        <p:spPr>
          <a:xfrm>
            <a:off x="1270000" y="1472406"/>
            <a:ext cx="7531100" cy="4611688"/>
          </a:xfrm>
          <a:prstGeom prst="rect">
            <a:avLst/>
          </a:prstGeom>
          <a:ln w="12700">
            <a:miter lim="400000"/>
          </a:ln>
        </p:spPr>
      </p:pic>
      <p:sp>
        <p:nvSpPr>
          <p:cNvPr id="147" name="Shape 147"/>
          <p:cNvSpPr>
            <a:spLocks noGrp="1"/>
          </p:cNvSpPr>
          <p:nvPr>
            <p:ph type="title"/>
          </p:nvPr>
        </p:nvSpPr>
        <p:spPr>
          <a:xfrm>
            <a:off x="503237" y="346074"/>
            <a:ext cx="9051925" cy="1154114"/>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Some code filled in</a:t>
            </a:r>
          </a:p>
        </p:txBody>
      </p:sp>
      <p:sp>
        <p:nvSpPr>
          <p:cNvPr id="148" name="Shape 148"/>
          <p:cNvSpPr>
            <a:spLocks noGrp="1"/>
          </p:cNvSpPr>
          <p:nvPr>
            <p:ph type="body" idx="1"/>
          </p:nvPr>
        </p:nvSpPr>
        <p:spPr>
          <a:xfrm>
            <a:off x="503237" y="6443662"/>
            <a:ext cx="9051925" cy="808038"/>
          </a:xfrm>
          <a:prstGeom prst="rect">
            <a:avLst/>
          </a:prstGeom>
        </p:spPr>
        <p:txBody>
          <a:bodyPr>
            <a:normAutofit lnSpcReduction="10000"/>
          </a:bodyPr>
          <a:lstStyle>
            <a:lvl1pPr marL="310594" indent="-309149" defTabSz="408828">
              <a:spcBef>
                <a:spcPts val="1200"/>
              </a:spcBef>
              <a:tabLst>
                <a:tab pos="304800" algn="l"/>
                <a:tab pos="393700" algn="l"/>
                <a:tab pos="800100" algn="l"/>
                <a:tab pos="1219200" algn="l"/>
                <a:tab pos="1625600" algn="l"/>
                <a:tab pos="2032000" algn="l"/>
                <a:tab pos="2438400" algn="l"/>
                <a:tab pos="2844800" algn="l"/>
                <a:tab pos="3251200" algn="l"/>
                <a:tab pos="3670300" algn="l"/>
                <a:tab pos="4076700" algn="l"/>
                <a:tab pos="4483100" algn="l"/>
                <a:tab pos="4889500" algn="l"/>
                <a:tab pos="5295900" algn="l"/>
                <a:tab pos="5715000" algn="l"/>
                <a:tab pos="6121400" algn="l"/>
                <a:tab pos="6527800" algn="l"/>
                <a:tab pos="6934200" algn="l"/>
                <a:tab pos="7340600" algn="l"/>
                <a:tab pos="7759700" algn="l"/>
                <a:tab pos="8166100" algn="l"/>
              </a:tabLst>
              <a:defRPr sz="2912"/>
            </a:lvl1pPr>
          </a:lstStyle>
          <a:p>
            <a:pPr lvl="0">
              <a:defRPr sz="1800">
                <a:uFillTx/>
              </a:defRPr>
            </a:pPr>
            <a:r>
              <a:rPr sz="2912">
                <a:uFill>
                  <a:solidFill/>
                </a:uFill>
              </a:rPr>
              <a:t>Note: This is just list insertion and traversal for the Nodes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 2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3</a:t>
            </a:fld>
            <a:endParaRPr>
              <a:uFill>
                <a:solidFill/>
              </a:uFill>
            </a:endParaRPr>
          </a:p>
        </p:txBody>
      </p:sp>
      <p:sp>
        <p:nvSpPr>
          <p:cNvPr id="26" name="Shape 26"/>
          <p:cNvSpPr>
            <a:spLocks noGrp="1"/>
          </p:cNvSpPr>
          <p:nvPr>
            <p:ph type="title"/>
          </p:nvPr>
        </p:nvSpPr>
        <p:spPr>
          <a:xfrm>
            <a:off x="503237" y="93662"/>
            <a:ext cx="9061451" cy="1162051"/>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Example 1 – Street&amp;Train Maps</a:t>
            </a:r>
          </a:p>
        </p:txBody>
      </p:sp>
      <p:sp>
        <p:nvSpPr>
          <p:cNvPr id="27" name="Shape 27"/>
          <p:cNvSpPr>
            <a:spLocks noGrp="1"/>
          </p:cNvSpPr>
          <p:nvPr>
            <p:ph type="body" idx="1"/>
          </p:nvPr>
        </p:nvSpPr>
        <p:spPr>
          <a:xfrm>
            <a:off x="503237" y="6119812"/>
            <a:ext cx="9061451" cy="1200151"/>
          </a:xfrm>
          <a:prstGeom prst="rect">
            <a:avLst/>
          </a:prstGeom>
        </p:spPr>
        <p:txBody>
          <a:bodyPr>
            <a:normAutofit fontScale="92500"/>
          </a:bodyPr>
          <a:lstStyle/>
          <a:p>
            <a:pPr marL="661193" lvl="0" indent="-661193" defTabSz="440277">
              <a:spcBef>
                <a:spcPts val="1300"/>
              </a:spcBef>
              <a:buClr>
                <a:srgbClr val="000000"/>
              </a:buClr>
              <a:buSzPct val="100000"/>
              <a:buFont typeface="Times New Roman"/>
              <a:buChar char="•"/>
              <a:tabLst>
                <a:tab pos="647700" algn="l"/>
                <a:tab pos="749300" algn="l"/>
                <a:tab pos="1193800" algn="l"/>
                <a:tab pos="1638300" algn="l"/>
                <a:tab pos="2070100" algn="l"/>
                <a:tab pos="2501900" algn="l"/>
                <a:tab pos="2959100" algn="l"/>
                <a:tab pos="3390900" algn="l"/>
                <a:tab pos="3835400" algn="l"/>
                <a:tab pos="4279900" algn="l"/>
                <a:tab pos="4711700" algn="l"/>
                <a:tab pos="5156200" algn="l"/>
                <a:tab pos="5600700" algn="l"/>
                <a:tab pos="6032500" algn="l"/>
                <a:tab pos="6477000" algn="l"/>
                <a:tab pos="6908800" algn="l"/>
                <a:tab pos="7366000" algn="l"/>
                <a:tab pos="7797800" algn="l"/>
                <a:tab pos="8229600" algn="l"/>
                <a:tab pos="8686800" algn="l"/>
                <a:tab pos="9118600" algn="l"/>
              </a:tabLst>
              <a:defRPr sz="1800">
                <a:uFillTx/>
              </a:defRPr>
            </a:pPr>
            <a:r>
              <a:rPr sz="3136">
                <a:uFill>
                  <a:solidFill/>
                </a:uFill>
              </a:rPr>
              <a:t>Is there a path from A to B?</a:t>
            </a:r>
          </a:p>
          <a:p>
            <a:pPr marL="661193" lvl="0" indent="-661193" defTabSz="440277">
              <a:spcBef>
                <a:spcPts val="1300"/>
              </a:spcBef>
              <a:buClr>
                <a:srgbClr val="000000"/>
              </a:buClr>
              <a:buSzPct val="100000"/>
              <a:buFont typeface="Times New Roman"/>
              <a:buChar char="•"/>
              <a:tabLst>
                <a:tab pos="647700" algn="l"/>
                <a:tab pos="749300" algn="l"/>
                <a:tab pos="1193800" algn="l"/>
                <a:tab pos="1638300" algn="l"/>
                <a:tab pos="2070100" algn="l"/>
                <a:tab pos="2501900" algn="l"/>
                <a:tab pos="2959100" algn="l"/>
                <a:tab pos="3390900" algn="l"/>
                <a:tab pos="3835400" algn="l"/>
                <a:tab pos="4279900" algn="l"/>
                <a:tab pos="4711700" algn="l"/>
                <a:tab pos="5156200" algn="l"/>
                <a:tab pos="5600700" algn="l"/>
                <a:tab pos="6032500" algn="l"/>
                <a:tab pos="6477000" algn="l"/>
                <a:tab pos="6908800" algn="l"/>
                <a:tab pos="7366000" algn="l"/>
                <a:tab pos="7797800" algn="l"/>
                <a:tab pos="8229600" algn="l"/>
                <a:tab pos="8686800" algn="l"/>
                <a:tab pos="9118600" algn="l"/>
              </a:tabLst>
              <a:defRPr sz="1800">
                <a:uFillTx/>
              </a:defRPr>
            </a:pPr>
            <a:r>
              <a:rPr sz="3136">
                <a:uFill>
                  <a:solidFill/>
                </a:uFill>
              </a:rPr>
              <a:t>Which is the shortest, fastest or cheapest path?</a:t>
            </a:r>
          </a:p>
        </p:txBody>
      </p:sp>
      <p:pic>
        <p:nvPicPr>
          <p:cNvPr id="28" name="image.png"/>
          <p:cNvPicPr/>
          <p:nvPr/>
        </p:nvPicPr>
        <p:blipFill>
          <a:blip r:embed="rId2">
            <a:extLst/>
          </a:blip>
          <a:stretch>
            <a:fillRect/>
          </a:stretch>
        </p:blipFill>
        <p:spPr>
          <a:xfrm>
            <a:off x="1104900" y="1260475"/>
            <a:ext cx="4114800" cy="4743450"/>
          </a:xfrm>
          <a:prstGeom prst="rect">
            <a:avLst/>
          </a:prstGeom>
          <a:ln w="12700">
            <a:miter lim="400000"/>
          </a:ln>
        </p:spPr>
      </p:pic>
      <p:pic>
        <p:nvPicPr>
          <p:cNvPr id="29" name="image.jpg"/>
          <p:cNvPicPr/>
          <p:nvPr/>
        </p:nvPicPr>
        <p:blipFill>
          <a:blip r:embed="rId3">
            <a:extLst/>
          </a:blip>
          <a:stretch>
            <a:fillRect/>
          </a:stretch>
        </p:blipFill>
        <p:spPr>
          <a:xfrm>
            <a:off x="6300787" y="1260475"/>
            <a:ext cx="2706688" cy="4776788"/>
          </a:xfrm>
          <a:prstGeom prst="rect">
            <a:avLst/>
          </a:prstGeom>
          <a:ln w="12700">
            <a:miter lim="400000"/>
          </a:ln>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30</a:t>
            </a:fld>
            <a:endParaRPr>
              <a:uFill>
                <a:solidFill/>
              </a:uFill>
            </a:endParaRPr>
          </a:p>
        </p:txBody>
      </p:sp>
      <p:sp>
        <p:nvSpPr>
          <p:cNvPr id="151" name="Shape 151"/>
          <p:cNvSpPr/>
          <p:nvPr/>
        </p:nvSpPr>
        <p:spPr>
          <a:xfrm>
            <a:off x="504825" y="3549947"/>
            <a:ext cx="9061450" cy="45660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ct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3200">
                <a:latin typeface="Arial"/>
                <a:ea typeface="Arial"/>
                <a:cs typeface="Arial"/>
                <a:sym typeface="Arial"/>
              </a:defRPr>
            </a:lvl1pPr>
          </a:lstStyle>
          <a:p>
            <a:pPr lvl="0">
              <a:defRPr sz="1800">
                <a:uFillTx/>
              </a:defRPr>
            </a:pPr>
            <a:r>
              <a:rPr sz="3200">
                <a:uFill>
                  <a:solidFill/>
                </a:uFill>
              </a:rPr>
              <a:t>Graph Traversal</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31</a:t>
            </a:fld>
            <a:endParaRPr>
              <a:uFill>
                <a:solidFill/>
              </a:uFill>
            </a:endParaRPr>
          </a:p>
        </p:txBody>
      </p:sp>
      <p:sp>
        <p:nvSpPr>
          <p:cNvPr id="154" name="Shape 154"/>
          <p:cNvSpPr>
            <a:spLocks noGrp="1"/>
          </p:cNvSpPr>
          <p:nvPr>
            <p:ph type="title"/>
          </p:nvPr>
        </p:nvSpPr>
        <p:spPr>
          <a:xfrm>
            <a:off x="503237" y="346075"/>
            <a:ext cx="9061451" cy="1162050"/>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Graph Traversal</a:t>
            </a:r>
          </a:p>
        </p:txBody>
      </p:sp>
      <p:sp>
        <p:nvSpPr>
          <p:cNvPr id="155" name="Shape 155"/>
          <p:cNvSpPr>
            <a:spLocks noGrp="1"/>
          </p:cNvSpPr>
          <p:nvPr>
            <p:ph type="body" idx="1"/>
          </p:nvPr>
        </p:nvSpPr>
        <p:spPr>
          <a:xfrm>
            <a:off x="503237" y="1768475"/>
            <a:ext cx="9061449" cy="4857749"/>
          </a:xfrm>
          <a:prstGeom prst="rect">
            <a:avLst/>
          </a:prstGeom>
        </p:spPr>
        <p:txBody>
          <a:bodyPr>
            <a:normAutofit/>
          </a:bodyPr>
          <a:lstStyle/>
          <a:p>
            <a:pPr marL="674687" lvl="0" indent="-674687">
              <a:buClr>
                <a:srgbClr val="000000"/>
              </a:buClr>
              <a:buSzPct val="100000"/>
              <a:buFont typeface="Times New Roman"/>
              <a:buChar char="•"/>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a:uFill>
                  <a:solidFill/>
                </a:uFill>
              </a:rPr>
              <a:t>Graph Traversal means </a:t>
            </a:r>
            <a:r>
              <a:rPr sz="3200">
                <a:solidFill>
                  <a:srgbClr val="0000FF"/>
                </a:solidFill>
                <a:uFill>
                  <a:solidFill>
                    <a:srgbClr val="0000FF"/>
                  </a:solidFill>
                </a:uFill>
              </a:rPr>
              <a:t>visiting all nodes in a graph (once) using only the allowed edges</a:t>
            </a:r>
            <a:r>
              <a:rPr sz="3200">
                <a:uFill>
                  <a:solidFill/>
                </a:uFill>
              </a:rPr>
              <a:t>.</a:t>
            </a:r>
          </a:p>
          <a:p>
            <a:pPr marL="674687" lvl="0" indent="-674687">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endParaRPr sz="3200">
              <a:uFill>
                <a:solidFill/>
              </a:uFill>
            </a:endParaRPr>
          </a:p>
          <a:p>
            <a:pPr marL="674687" lvl="0" indent="-674687">
              <a:buClr>
                <a:srgbClr val="000000"/>
              </a:buClr>
              <a:buSzPct val="100000"/>
              <a:buFont typeface="Times New Roman"/>
              <a:buChar char="•"/>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a:uFill>
                  <a:solidFill/>
                </a:uFill>
              </a:rPr>
              <a:t>Usually some operation is done on the nodes, for example printing some of the data. </a:t>
            </a:r>
          </a:p>
          <a:p>
            <a:pPr marL="674687" lvl="0" indent="-674687">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endParaRPr sz="3200">
              <a:uFill>
                <a:solidFill/>
              </a:uFill>
            </a:endParaRPr>
          </a:p>
          <a:p>
            <a:pPr marL="674687" lvl="0" indent="-674687">
              <a:buClr>
                <a:srgbClr val="000000"/>
              </a:buClr>
              <a:buSzPct val="100000"/>
              <a:buFont typeface="Times New Roman"/>
              <a:buChar char="•"/>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a:uFill>
                  <a:solidFill/>
                </a:uFill>
              </a:rPr>
              <a:t>Other tasks that require following paths through the graph are computing distances between nodes or finding a shortest path.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32</a:t>
            </a:fld>
            <a:endParaRPr>
              <a:uFill>
                <a:solidFill/>
              </a:uFill>
            </a:endParaRPr>
          </a:p>
        </p:txBody>
      </p:sp>
      <p:sp>
        <p:nvSpPr>
          <p:cNvPr id="158" name="Shape 158"/>
          <p:cNvSpPr>
            <a:spLocks noGrp="1"/>
          </p:cNvSpPr>
          <p:nvPr>
            <p:ph type="title"/>
          </p:nvPr>
        </p:nvSpPr>
        <p:spPr>
          <a:xfrm>
            <a:off x="503237" y="346075"/>
            <a:ext cx="9061451" cy="1162050"/>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Graph Traversal</a:t>
            </a:r>
          </a:p>
        </p:txBody>
      </p:sp>
      <p:sp>
        <p:nvSpPr>
          <p:cNvPr id="159" name="Shape 159"/>
          <p:cNvSpPr>
            <a:spLocks noGrp="1"/>
          </p:cNvSpPr>
          <p:nvPr>
            <p:ph type="body" idx="1"/>
          </p:nvPr>
        </p:nvSpPr>
        <p:spPr>
          <a:xfrm>
            <a:off x="503237" y="1702593"/>
            <a:ext cx="9061450" cy="4989513"/>
          </a:xfrm>
          <a:prstGeom prst="rect">
            <a:avLst/>
          </a:prstGeom>
        </p:spPr>
        <p:txBody>
          <a:bodyPr>
            <a:normAutofit/>
          </a:bodyPr>
          <a:lstStyle/>
          <a:p>
            <a:pPr marL="676275" lvl="0" indent="-674687">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r>
              <a:rPr sz="3200">
                <a:uFill>
                  <a:solidFill/>
                </a:uFill>
              </a:rPr>
              <a:t>As for Trees (which are a sub-class of graphs) there are two major traversal algorithms:</a:t>
            </a:r>
          </a:p>
          <a:p>
            <a:pPr marL="677862" lvl="0" indent="-676275">
              <a:buClr>
                <a:srgbClr val="000000"/>
              </a:buClr>
              <a:buSzPct val="100000"/>
              <a:buFont typeface="Times New Roman"/>
              <a:buChar char="•"/>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r>
              <a:rPr sz="3200">
                <a:solidFill>
                  <a:srgbClr val="0000FF"/>
                </a:solidFill>
                <a:uFill>
                  <a:solidFill>
                    <a:srgbClr val="0000FF"/>
                  </a:solidFill>
                </a:uFill>
              </a:rPr>
              <a:t>Depth First</a:t>
            </a:r>
            <a:r>
              <a:rPr sz="3200">
                <a:uFill>
                  <a:solidFill/>
                </a:uFill>
              </a:rPr>
              <a:t>:  Beginning at one node follow edges </a:t>
            </a:r>
            <a:r>
              <a:rPr sz="3200">
                <a:solidFill>
                  <a:srgbClr val="0000FF"/>
                </a:solidFill>
                <a:uFill>
                  <a:solidFill>
                    <a:srgbClr val="0000FF"/>
                  </a:solidFill>
                </a:uFill>
              </a:rPr>
              <a:t>as deeply into the graph as possible</a:t>
            </a:r>
            <a:r>
              <a:rPr sz="3200">
                <a:uFill>
                  <a:solidFill/>
                </a:uFill>
              </a:rPr>
              <a:t> without visiting nodes twice. </a:t>
            </a:r>
            <a:r>
              <a:rPr sz="3200">
                <a:solidFill>
                  <a:srgbClr val="0000FF"/>
                </a:solidFill>
                <a:uFill>
                  <a:solidFill>
                    <a:srgbClr val="0000FF"/>
                  </a:solidFill>
                </a:uFill>
              </a:rPr>
              <a:t>Backtrack</a:t>
            </a:r>
            <a:r>
              <a:rPr sz="3200">
                <a:uFill>
                  <a:solidFill/>
                </a:uFill>
              </a:rPr>
              <a:t> to the next higher node if that is no longer possible.</a:t>
            </a:r>
          </a:p>
          <a:p>
            <a:pPr marL="677862" lvl="0" indent="-676275">
              <a:buClr>
                <a:srgbClr val="000000"/>
              </a:buClr>
              <a:buSzPct val="100000"/>
              <a:buFont typeface="Times New Roman"/>
              <a:buChar char="•"/>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r>
              <a:rPr sz="3200">
                <a:solidFill>
                  <a:srgbClr val="0000FF"/>
                </a:solidFill>
                <a:uFill>
                  <a:solidFill>
                    <a:srgbClr val="0000FF"/>
                  </a:solidFill>
                </a:uFill>
              </a:rPr>
              <a:t>Breadth First</a:t>
            </a:r>
            <a:r>
              <a:rPr sz="3200">
                <a:uFill>
                  <a:solidFill/>
                </a:uFill>
              </a:rPr>
              <a:t>: Beginning from some node, </a:t>
            </a:r>
            <a:r>
              <a:rPr sz="3200">
                <a:solidFill>
                  <a:srgbClr val="0000FF"/>
                </a:solidFill>
                <a:uFill>
                  <a:solidFill>
                    <a:srgbClr val="0000FF"/>
                  </a:solidFill>
                </a:uFill>
              </a:rPr>
              <a:t>first visit its children</a:t>
            </a:r>
            <a:r>
              <a:rPr sz="3200">
                <a:uFill>
                  <a:solidFill/>
                </a:uFill>
              </a:rPr>
              <a:t>, then all children on the next deeper level, then nodes reachable in 3 steps and not yet visited, and so on.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33</a:t>
            </a:fld>
            <a:endParaRPr>
              <a:uFill>
                <a:solidFill/>
              </a:uFill>
            </a:endParaRPr>
          </a:p>
        </p:txBody>
      </p:sp>
      <p:sp>
        <p:nvSpPr>
          <p:cNvPr id="162" name="Shape 162"/>
          <p:cNvSpPr>
            <a:spLocks noGrp="1"/>
          </p:cNvSpPr>
          <p:nvPr>
            <p:ph type="title"/>
          </p:nvPr>
        </p:nvSpPr>
        <p:spPr>
          <a:xfrm>
            <a:off x="503237" y="346075"/>
            <a:ext cx="9061451" cy="1162050"/>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Labyrinth Analogon</a:t>
            </a:r>
          </a:p>
        </p:txBody>
      </p:sp>
      <p:sp>
        <p:nvSpPr>
          <p:cNvPr id="163" name="Shape 163"/>
          <p:cNvSpPr>
            <a:spLocks noGrp="1"/>
          </p:cNvSpPr>
          <p:nvPr>
            <p:ph type="body" idx="1"/>
          </p:nvPr>
        </p:nvSpPr>
        <p:spPr>
          <a:xfrm>
            <a:off x="503237" y="1768475"/>
            <a:ext cx="9061449" cy="4857750"/>
          </a:xfrm>
          <a:prstGeom prst="rect">
            <a:avLst/>
          </a:prstGeom>
        </p:spPr>
        <p:txBody>
          <a:bodyPr>
            <a:normAutofit/>
          </a:bodyPr>
          <a:lstStyle/>
          <a:p>
            <a:pPr marL="341312" lvl="0" indent="-339725">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1800">
                <a:uFillTx/>
              </a:defRPr>
            </a:pPr>
            <a:r>
              <a:rPr sz="3200">
                <a:uFill>
                  <a:solidFill/>
                </a:uFill>
              </a:rPr>
              <a:t>How to find the way out of a Labyrinth, i.e. a house with rooms with many doors?</a:t>
            </a:r>
          </a:p>
          <a:p>
            <a:pPr marL="341312" lvl="0" indent="-339725">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1800">
                <a:uFillTx/>
              </a:defRPr>
            </a:pPr>
            <a:endParaRPr sz="3200">
              <a:uFill>
                <a:solidFill/>
              </a:uFill>
            </a:endParaRPr>
          </a:p>
          <a:p>
            <a:pPr marL="341312" lvl="0" indent="-339725">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1800">
                <a:uFillTx/>
              </a:defRPr>
            </a:pPr>
            <a:r>
              <a:rPr sz="3200">
                <a:uFill>
                  <a:solidFill/>
                </a:uFill>
              </a:rPr>
              <a:t>Depth First: In each room follow one door. Mark  each door you take and each room you visit. If you encounter an already visited room, go back to the last room with doors left.</a:t>
            </a:r>
          </a:p>
          <a:p>
            <a:pPr marL="341312" lvl="0" indent="-339725">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1800">
                <a:uFillTx/>
              </a:defRPr>
            </a:pPr>
            <a:endParaRPr sz="3200">
              <a:uFill>
                <a:solidFill/>
              </a:uFill>
            </a:endParaRPr>
          </a:p>
          <a:p>
            <a:pPr marL="341312" lvl="0" indent="-339725">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1800">
                <a:uFillTx/>
              </a:defRPr>
            </a:pPr>
            <a:r>
              <a:rPr sz="3200">
                <a:uFill>
                  <a:solidFill/>
                </a:uFill>
              </a:rPr>
              <a:t>If there is a way to the exit at all you will find it.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34</a:t>
            </a:fld>
            <a:endParaRPr>
              <a:uFill>
                <a:solidFill/>
              </a:uFill>
            </a:endParaRPr>
          </a:p>
        </p:txBody>
      </p:sp>
      <p:sp>
        <p:nvSpPr>
          <p:cNvPr id="166" name="Shape 166"/>
          <p:cNvSpPr>
            <a:spLocks noGrp="1"/>
          </p:cNvSpPr>
          <p:nvPr>
            <p:ph type="title"/>
          </p:nvPr>
        </p:nvSpPr>
        <p:spPr>
          <a:xfrm>
            <a:off x="1687512" y="301625"/>
            <a:ext cx="7877176" cy="1252538"/>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Depth First Graph Traversal</a:t>
            </a:r>
          </a:p>
        </p:txBody>
      </p:sp>
      <p:sp>
        <p:nvSpPr>
          <p:cNvPr id="167" name="Shape 167"/>
          <p:cNvSpPr>
            <a:spLocks noGrp="1"/>
          </p:cNvSpPr>
          <p:nvPr>
            <p:ph type="body" idx="1"/>
          </p:nvPr>
        </p:nvSpPr>
        <p:spPr>
          <a:xfrm>
            <a:off x="503237" y="6149975"/>
            <a:ext cx="9221788" cy="1220788"/>
          </a:xfrm>
          <a:prstGeom prst="rect">
            <a:avLst/>
          </a:prstGeom>
        </p:spPr>
        <p:txBody>
          <a:bodyPr>
            <a:normAutofit/>
          </a:bodyPr>
          <a:lstStyle/>
          <a:p>
            <a:pPr marL="593725" lvl="0" indent="-593725" defTabSz="395350">
              <a:spcBef>
                <a:spcPts val="1200"/>
              </a:spcBef>
              <a:buClr>
                <a:srgbClr val="000000"/>
              </a:buClr>
              <a:buSzPct val="100000"/>
              <a:buFont typeface="Times New Roman"/>
              <a:buChar char="•"/>
              <a:tabLst>
                <a:tab pos="584200" algn="l"/>
                <a:tab pos="673100" algn="l"/>
                <a:tab pos="1066800" algn="l"/>
                <a:tab pos="1473200" algn="l"/>
                <a:tab pos="1854200" algn="l"/>
                <a:tab pos="2247900" algn="l"/>
                <a:tab pos="2654300" algn="l"/>
                <a:tab pos="3048000" algn="l"/>
                <a:tab pos="3441700" algn="l"/>
                <a:tab pos="3835400" algn="l"/>
                <a:tab pos="4229100" algn="l"/>
                <a:tab pos="4635500" algn="l"/>
                <a:tab pos="5029200" algn="l"/>
                <a:tab pos="5410200" algn="l"/>
                <a:tab pos="5816600" algn="l"/>
                <a:tab pos="6210300" algn="l"/>
                <a:tab pos="6604000" algn="l"/>
                <a:tab pos="6997700" algn="l"/>
                <a:tab pos="7391400" algn="l"/>
                <a:tab pos="7797800" algn="l"/>
                <a:tab pos="8191500" algn="l"/>
              </a:tabLst>
              <a:defRPr sz="1800">
                <a:uFillTx/>
              </a:defRPr>
            </a:pPr>
            <a:r>
              <a:rPr sz="2816">
                <a:uFill>
                  <a:solidFill/>
                </a:uFill>
              </a:rPr>
              <a:t>Left: Red numbers indicate the order of traversal</a:t>
            </a:r>
          </a:p>
          <a:p>
            <a:pPr marL="593725" lvl="0" indent="-593725" defTabSz="395350">
              <a:spcBef>
                <a:spcPts val="1200"/>
              </a:spcBef>
              <a:buClr>
                <a:srgbClr val="000000"/>
              </a:buClr>
              <a:buSzPct val="100000"/>
              <a:buFont typeface="Times New Roman"/>
              <a:buChar char="•"/>
              <a:tabLst>
                <a:tab pos="584200" algn="l"/>
                <a:tab pos="673100" algn="l"/>
                <a:tab pos="1066800" algn="l"/>
                <a:tab pos="1473200" algn="l"/>
                <a:tab pos="1854200" algn="l"/>
                <a:tab pos="2247900" algn="l"/>
                <a:tab pos="2654300" algn="l"/>
                <a:tab pos="3048000" algn="l"/>
                <a:tab pos="3441700" algn="l"/>
                <a:tab pos="3835400" algn="l"/>
                <a:tab pos="4229100" algn="l"/>
                <a:tab pos="4635500" algn="l"/>
                <a:tab pos="5029200" algn="l"/>
                <a:tab pos="5410200" algn="l"/>
                <a:tab pos="5816600" algn="l"/>
                <a:tab pos="6210300" algn="l"/>
                <a:tab pos="6604000" algn="l"/>
                <a:tab pos="6997700" algn="l"/>
                <a:tab pos="7391400" algn="l"/>
                <a:tab pos="7797800" algn="l"/>
                <a:tab pos="8191500" algn="l"/>
              </a:tabLst>
              <a:defRPr sz="1800">
                <a:uFillTx/>
              </a:defRPr>
            </a:pPr>
            <a:r>
              <a:rPr sz="2816">
                <a:uFill>
                  <a:solidFill/>
                </a:uFill>
              </a:rPr>
              <a:t>Right: Red numbers indicate order nodes encountered</a:t>
            </a:r>
          </a:p>
        </p:txBody>
      </p:sp>
      <p:pic>
        <p:nvPicPr>
          <p:cNvPr id="168" name="image.png"/>
          <p:cNvPicPr/>
          <p:nvPr/>
        </p:nvPicPr>
        <p:blipFill>
          <a:blip r:embed="rId2">
            <a:extLst/>
          </a:blip>
          <a:stretch>
            <a:fillRect/>
          </a:stretch>
        </p:blipFill>
        <p:spPr>
          <a:xfrm>
            <a:off x="368300" y="1768475"/>
            <a:ext cx="5018088" cy="3952875"/>
          </a:xfrm>
          <a:prstGeom prst="rect">
            <a:avLst/>
          </a:prstGeom>
          <a:ln w="12700">
            <a:miter lim="400000"/>
          </a:ln>
        </p:spPr>
      </p:pic>
      <p:sp>
        <p:nvSpPr>
          <p:cNvPr id="169" name="Shape 169"/>
          <p:cNvSpPr/>
          <p:nvPr/>
        </p:nvSpPr>
        <p:spPr>
          <a:xfrm>
            <a:off x="5981700" y="1762125"/>
            <a:ext cx="3584575" cy="352216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spcBef>
                <a:spcPts val="1400"/>
              </a:spcBef>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3200">
                <a:latin typeface="Arial"/>
                <a:ea typeface="Arial"/>
                <a:cs typeface="Arial"/>
                <a:sym typeface="Arial"/>
              </a:defRPr>
            </a:lvl1pPr>
          </a:lstStyle>
          <a:p>
            <a:pPr lvl="0">
              <a:defRPr sz="1800">
                <a:uFillTx/>
              </a:defRPr>
            </a:pPr>
            <a:r>
              <a:rPr sz="3200">
                <a:uFill>
                  <a:solidFill/>
                </a:uFill>
              </a:rPr>
              <a:t>This example uses a directed graph – doors can only be opened from one side (but then are open for any backtracking required)</a:t>
            </a:r>
          </a:p>
        </p:txBody>
      </p:sp>
      <p:sp>
        <p:nvSpPr>
          <p:cNvPr id="170" name="Shape 170"/>
          <p:cNvSpPr/>
          <p:nvPr/>
        </p:nvSpPr>
        <p:spPr>
          <a:xfrm>
            <a:off x="901700" y="1370012"/>
            <a:ext cx="517525" cy="719138"/>
          </a:xfrm>
          <a:prstGeom prst="line">
            <a:avLst/>
          </a:prstGeom>
          <a:ln w="9360">
            <a:solidFill/>
            <a:round/>
            <a:tailEnd type="triangle"/>
          </a:ln>
        </p:spPr>
        <p:txBody>
          <a:bodyPr lIns="0" tIns="0" rIns="0" bIns="0"/>
          <a:lstStyle/>
          <a:p>
            <a:pPr lvl="0" defTabSz="457200">
              <a:lnSpc>
                <a:spcPct val="100000"/>
              </a:lnSpc>
              <a:defRPr sz="1200">
                <a:uFillTx/>
                <a:latin typeface="+mn-lt"/>
                <a:ea typeface="+mn-ea"/>
                <a:cs typeface="+mn-cs"/>
                <a:sym typeface="Helvetica"/>
              </a:defRPr>
            </a:pPr>
            <a:endParaRPr/>
          </a:p>
        </p:txBody>
      </p:sp>
      <p:sp>
        <p:nvSpPr>
          <p:cNvPr id="171" name="Shape 171"/>
          <p:cNvSpPr/>
          <p:nvPr/>
        </p:nvSpPr>
        <p:spPr>
          <a:xfrm>
            <a:off x="333375" y="1036637"/>
            <a:ext cx="968375" cy="349222"/>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sp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a:latin typeface="Arial"/>
                <a:ea typeface="Arial"/>
                <a:cs typeface="Arial"/>
                <a:sym typeface="Arial"/>
              </a:defRPr>
            </a:lvl1pPr>
          </a:lstStyle>
          <a:p>
            <a:pPr lvl="0">
              <a:defRPr>
                <a:uFillTx/>
              </a:defRPr>
            </a:pPr>
            <a:r>
              <a:rPr>
                <a:uFill>
                  <a:solidFill/>
                </a:uFill>
              </a:rPr>
              <a:t>START</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35</a:t>
            </a:fld>
            <a:endParaRPr>
              <a:uFill>
                <a:solidFill/>
              </a:uFill>
            </a:endParaRPr>
          </a:p>
        </p:txBody>
      </p:sp>
      <p:sp>
        <p:nvSpPr>
          <p:cNvPr id="174" name="Shape 174"/>
          <p:cNvSpPr>
            <a:spLocks noGrp="1"/>
          </p:cNvSpPr>
          <p:nvPr>
            <p:ph type="title"/>
          </p:nvPr>
        </p:nvSpPr>
        <p:spPr>
          <a:xfrm>
            <a:off x="503237" y="346075"/>
            <a:ext cx="9061451" cy="1162050"/>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Depth-First Algorithm</a:t>
            </a:r>
          </a:p>
        </p:txBody>
      </p:sp>
      <p:sp>
        <p:nvSpPr>
          <p:cNvPr id="175" name="Shape 175"/>
          <p:cNvSpPr>
            <a:spLocks noGrp="1"/>
          </p:cNvSpPr>
          <p:nvPr>
            <p:ph type="body" idx="1"/>
          </p:nvPr>
        </p:nvSpPr>
        <p:spPr>
          <a:xfrm>
            <a:off x="5697537" y="2105025"/>
            <a:ext cx="4044951" cy="4651375"/>
          </a:xfrm>
          <a:prstGeom prst="rect">
            <a:avLst/>
          </a:prstGeom>
        </p:spPr>
        <p:txBody>
          <a:bodyPr>
            <a:normAutofit/>
          </a:bodyPr>
          <a:lstStyle/>
          <a:p>
            <a:pPr marL="674687" lvl="0" indent="-674687">
              <a:buClr>
                <a:srgbClr val="000000"/>
              </a:buClr>
              <a:buSzPct val="100000"/>
              <a:buFont typeface="Times New Roman"/>
              <a:buChar char="•"/>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a:uFill>
                  <a:solidFill/>
                </a:uFill>
              </a:rPr>
              <a:t>g is a graph</a:t>
            </a:r>
          </a:p>
          <a:p>
            <a:pPr marL="674687" lvl="0" indent="-674687">
              <a:buClr>
                <a:srgbClr val="000000"/>
              </a:buClr>
              <a:buSzPct val="100000"/>
              <a:buFont typeface="Times New Roman"/>
              <a:buChar char="•"/>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a:uFill>
                  <a:solidFill/>
                </a:uFill>
              </a:rPr>
              <a:t>s is the start node</a:t>
            </a:r>
          </a:p>
          <a:p>
            <a:pPr marL="674687" lvl="0" indent="-674687">
              <a:buClr>
                <a:srgbClr val="000000"/>
              </a:buClr>
              <a:buSzPct val="100000"/>
              <a:buFont typeface="Times New Roman"/>
              <a:buChar char="•"/>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a:uFill>
                  <a:solidFill/>
                </a:uFill>
              </a:rPr>
              <a:t>v is an array indicating which nodes are still to be visited</a:t>
            </a:r>
          </a:p>
          <a:p>
            <a:pPr marL="674687" lvl="0" indent="-674687">
              <a:buClr>
                <a:srgbClr val="000000"/>
              </a:buClr>
              <a:buSzPct val="100000"/>
              <a:buFont typeface="Times New Roman"/>
              <a:buChar char="•"/>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a:uFill>
                  <a:solidFill/>
                </a:uFill>
              </a:rPr>
              <a:t>“to visit” means to do something with the node</a:t>
            </a:r>
          </a:p>
        </p:txBody>
      </p:sp>
      <p:pic>
        <p:nvPicPr>
          <p:cNvPr id="176" name="image.png"/>
          <p:cNvPicPr/>
          <p:nvPr/>
        </p:nvPicPr>
        <p:blipFill>
          <a:blip r:embed="rId2">
            <a:extLst/>
          </a:blip>
          <a:stretch>
            <a:fillRect/>
          </a:stretch>
        </p:blipFill>
        <p:spPr>
          <a:xfrm>
            <a:off x="446087" y="2217737"/>
            <a:ext cx="4721226" cy="4114801"/>
          </a:xfrm>
          <a:prstGeom prst="rect">
            <a:avLst/>
          </a:prstGeom>
          <a:ln w="12700">
            <a:miter lim="400000"/>
          </a:ln>
        </p:spPr>
      </p:pic>
      <p:sp>
        <p:nvSpPr>
          <p:cNvPr id="177" name="Shape 177"/>
          <p:cNvSpPr/>
          <p:nvPr/>
        </p:nvSpPr>
        <p:spPr>
          <a:xfrm flipV="1">
            <a:off x="2205037" y="6105525"/>
            <a:ext cx="468313" cy="639763"/>
          </a:xfrm>
          <a:prstGeom prst="line">
            <a:avLst/>
          </a:prstGeom>
          <a:ln w="9360">
            <a:solidFill/>
            <a:round/>
            <a:tailEnd type="triangle"/>
          </a:ln>
        </p:spPr>
        <p:txBody>
          <a:bodyPr lIns="0" tIns="0" rIns="0" bIns="0"/>
          <a:lstStyle/>
          <a:p>
            <a:pPr lvl="0" defTabSz="457200">
              <a:lnSpc>
                <a:spcPct val="100000"/>
              </a:lnSpc>
              <a:defRPr sz="1200">
                <a:uFillTx/>
                <a:latin typeface="+mn-lt"/>
                <a:ea typeface="+mn-ea"/>
                <a:cs typeface="+mn-cs"/>
                <a:sym typeface="Helvetica"/>
              </a:defRPr>
            </a:pPr>
            <a:endParaRPr/>
          </a:p>
        </p:txBody>
      </p:sp>
      <p:sp>
        <p:nvSpPr>
          <p:cNvPr id="178" name="Shape 178"/>
          <p:cNvSpPr/>
          <p:nvPr/>
        </p:nvSpPr>
        <p:spPr>
          <a:xfrm>
            <a:off x="1136650" y="6767512"/>
            <a:ext cx="2506663" cy="349222"/>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sp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a:latin typeface="Arial"/>
                <a:ea typeface="Arial"/>
                <a:cs typeface="Arial"/>
                <a:sym typeface="Arial"/>
              </a:defRPr>
            </a:lvl1pPr>
          </a:lstStyle>
          <a:p>
            <a:pPr lvl="0">
              <a:defRPr>
                <a:uFillTx/>
              </a:defRPr>
            </a:pPr>
            <a:r>
              <a:rPr>
                <a:uFill>
                  <a:solidFill/>
                </a:uFill>
              </a:rPr>
              <a:t>recursive call!</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36</a:t>
            </a:fld>
            <a:endParaRPr>
              <a:uFill>
                <a:solidFill/>
              </a:uFill>
            </a:endParaRPr>
          </a:p>
        </p:txBody>
      </p:sp>
      <p:sp>
        <p:nvSpPr>
          <p:cNvPr id="181" name="Shape 181"/>
          <p:cNvSpPr>
            <a:spLocks noGrp="1"/>
          </p:cNvSpPr>
          <p:nvPr>
            <p:ph type="title"/>
          </p:nvPr>
        </p:nvSpPr>
        <p:spPr>
          <a:xfrm>
            <a:off x="503237" y="58737"/>
            <a:ext cx="9061451" cy="1162051"/>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Spanning Tree</a:t>
            </a:r>
          </a:p>
        </p:txBody>
      </p:sp>
      <p:sp>
        <p:nvSpPr>
          <p:cNvPr id="182" name="Shape 182"/>
          <p:cNvSpPr>
            <a:spLocks noGrp="1"/>
          </p:cNvSpPr>
          <p:nvPr>
            <p:ph type="body" idx="1"/>
          </p:nvPr>
        </p:nvSpPr>
        <p:spPr>
          <a:xfrm>
            <a:off x="466725" y="1619250"/>
            <a:ext cx="9061449" cy="5391377"/>
          </a:xfrm>
          <a:prstGeom prst="rect">
            <a:avLst/>
          </a:prstGeom>
        </p:spPr>
        <p:txBody>
          <a:bodyPr>
            <a:normAutofit/>
          </a:bodyPr>
          <a:lstStyle/>
          <a:p>
            <a:pPr marL="674687" lvl="0" indent="-674687">
              <a:buClr>
                <a:srgbClr val="000000"/>
              </a:buClr>
              <a:buSzPct val="100000"/>
              <a:buFont typeface="Times New Roman"/>
              <a:buChar char="•"/>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a:uFill>
                  <a:solidFill/>
                </a:uFill>
              </a:rPr>
              <a:t>If during the </a:t>
            </a:r>
            <a:r>
              <a:rPr sz="3200">
                <a:uFill>
                  <a:solidFill/>
                </a:uFill>
                <a:latin typeface="Arial Bold"/>
                <a:ea typeface="Arial Bold"/>
                <a:cs typeface="Arial Bold"/>
                <a:sym typeface="Arial Bold"/>
              </a:rPr>
              <a:t>depth-first </a:t>
            </a:r>
            <a:r>
              <a:rPr sz="3200">
                <a:uFill>
                  <a:solidFill/>
                </a:uFill>
              </a:rPr>
              <a:t>traversal process, we “highlight” each movement along an edge to an unvisited node, we obtain a reduced graph which contains no loops</a:t>
            </a:r>
          </a:p>
          <a:p>
            <a:pPr marL="674687" lvl="0" indent="-674687">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endParaRPr sz="3200">
              <a:uFill>
                <a:solidFill/>
              </a:uFill>
            </a:endParaRPr>
          </a:p>
          <a:p>
            <a:pPr marL="674687" lvl="0" indent="-674687">
              <a:buClr>
                <a:srgbClr val="000000"/>
              </a:buClr>
              <a:buSzPct val="100000"/>
              <a:buFont typeface="Times New Roman"/>
              <a:buChar char="•"/>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a:uFill>
                  <a:solidFill/>
                </a:uFill>
              </a:rPr>
              <a:t>This is known as a </a:t>
            </a:r>
            <a:r>
              <a:rPr sz="3200">
                <a:solidFill>
                  <a:srgbClr val="FF0000"/>
                </a:solidFill>
                <a:uFill>
                  <a:solidFill>
                    <a:srgbClr val="FF0000"/>
                  </a:solidFill>
                </a:uFill>
                <a:latin typeface="Arial Bold"/>
                <a:ea typeface="Arial Bold"/>
                <a:cs typeface="Arial Bold"/>
                <a:sym typeface="Arial Bold"/>
              </a:rPr>
              <a:t>spanning tree</a:t>
            </a:r>
            <a:r>
              <a:rPr sz="3200">
                <a:uFill>
                  <a:solidFill/>
                </a:uFill>
              </a:rPr>
              <a:t> for the graph, rooted at the start node of the traversal</a:t>
            </a:r>
          </a:p>
          <a:p>
            <a:pPr marL="674687" lvl="0" indent="-674687">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endParaRPr sz="3200">
              <a:uFill>
                <a:solidFill/>
              </a:uFill>
            </a:endParaRPr>
          </a:p>
          <a:p>
            <a:pPr marL="674687" lvl="0" indent="-674687">
              <a:buClr>
                <a:srgbClr val="000000"/>
              </a:buClr>
              <a:buSzPct val="100000"/>
              <a:buFont typeface="Times New Roman"/>
              <a:buChar char="•"/>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a:uFill>
                  <a:solidFill/>
                </a:uFill>
              </a:rPr>
              <a:t>“Spanning” here means “visiting every node of the graph”</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37</a:t>
            </a:fld>
            <a:endParaRPr>
              <a:uFill>
                <a:solidFill/>
              </a:uFill>
            </a:endParaRPr>
          </a:p>
        </p:txBody>
      </p:sp>
      <p:sp>
        <p:nvSpPr>
          <p:cNvPr id="185" name="Shape 185"/>
          <p:cNvSpPr>
            <a:spLocks noGrp="1"/>
          </p:cNvSpPr>
          <p:nvPr>
            <p:ph type="title"/>
          </p:nvPr>
        </p:nvSpPr>
        <p:spPr>
          <a:xfrm>
            <a:off x="6365875" y="346075"/>
            <a:ext cx="3197225" cy="3279775"/>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Spanning Tree Example</a:t>
            </a:r>
          </a:p>
        </p:txBody>
      </p:sp>
      <p:sp>
        <p:nvSpPr>
          <p:cNvPr id="186" name="Shape 186"/>
          <p:cNvSpPr>
            <a:spLocks noGrp="1"/>
          </p:cNvSpPr>
          <p:nvPr>
            <p:ph type="body" idx="1"/>
          </p:nvPr>
        </p:nvSpPr>
        <p:spPr>
          <a:xfrm>
            <a:off x="503237" y="5297487"/>
            <a:ext cx="9061451" cy="1878013"/>
          </a:xfrm>
          <a:prstGeom prst="rect">
            <a:avLst/>
          </a:prstGeom>
        </p:spPr>
        <p:txBody>
          <a:bodyPr>
            <a:normAutofit lnSpcReduction="10000"/>
          </a:bodyPr>
          <a:lstStyle/>
          <a:p>
            <a:pPr marL="640953" lvl="0" indent="-640953" defTabSz="426799">
              <a:spcBef>
                <a:spcPts val="1300"/>
              </a:spcBef>
              <a:buClr>
                <a:srgbClr val="000000"/>
              </a:buClr>
              <a:buSzPct val="100000"/>
              <a:buFont typeface="Times New Roman"/>
              <a:buChar char="•"/>
              <a:tabLst>
                <a:tab pos="635000" algn="l"/>
                <a:tab pos="723900" algn="l"/>
                <a:tab pos="1155700" algn="l"/>
                <a:tab pos="1587500" algn="l"/>
                <a:tab pos="2006600" algn="l"/>
                <a:tab pos="2425700" algn="l"/>
                <a:tab pos="2870200" algn="l"/>
                <a:tab pos="3289300" algn="l"/>
                <a:tab pos="3721100" algn="l"/>
                <a:tab pos="4140200" algn="l"/>
                <a:tab pos="4572000" algn="l"/>
                <a:tab pos="5003800" algn="l"/>
                <a:tab pos="5422900" algn="l"/>
                <a:tab pos="5842000" algn="l"/>
                <a:tab pos="6273800" algn="l"/>
                <a:tab pos="6705600" algn="l"/>
                <a:tab pos="7137400" algn="l"/>
                <a:tab pos="7556500" algn="l"/>
                <a:tab pos="7975600" algn="l"/>
                <a:tab pos="8420100" algn="l"/>
                <a:tab pos="8839200" algn="l"/>
              </a:tabLst>
              <a:defRPr sz="1800">
                <a:uFillTx/>
              </a:defRPr>
            </a:pPr>
            <a:r>
              <a:rPr sz="3040">
                <a:uFill>
                  <a:solidFill/>
                </a:uFill>
              </a:rPr>
              <a:t>The dashed edges can be removed. The thick edges suffice to traverse the graph.</a:t>
            </a:r>
          </a:p>
          <a:p>
            <a:pPr marL="640953" lvl="0" indent="-640953" defTabSz="426799">
              <a:spcBef>
                <a:spcPts val="1300"/>
              </a:spcBef>
              <a:buClr>
                <a:srgbClr val="000000"/>
              </a:buClr>
              <a:buSzPct val="100000"/>
              <a:buFont typeface="Times New Roman"/>
              <a:buChar char="•"/>
              <a:tabLst>
                <a:tab pos="635000" algn="l"/>
                <a:tab pos="723900" algn="l"/>
                <a:tab pos="1155700" algn="l"/>
                <a:tab pos="1587500" algn="l"/>
                <a:tab pos="2006600" algn="l"/>
                <a:tab pos="2425700" algn="l"/>
                <a:tab pos="2870200" algn="l"/>
                <a:tab pos="3289300" algn="l"/>
                <a:tab pos="3721100" algn="l"/>
                <a:tab pos="4140200" algn="l"/>
                <a:tab pos="4572000" algn="l"/>
                <a:tab pos="5003800" algn="l"/>
                <a:tab pos="5422900" algn="l"/>
                <a:tab pos="5842000" algn="l"/>
                <a:tab pos="6273800" algn="l"/>
                <a:tab pos="6705600" algn="l"/>
                <a:tab pos="7137400" algn="l"/>
                <a:tab pos="7556500" algn="l"/>
                <a:tab pos="7975600" algn="l"/>
                <a:tab pos="8420100" algn="l"/>
                <a:tab pos="8839200" algn="l"/>
              </a:tabLst>
              <a:defRPr sz="1800">
                <a:uFillTx/>
              </a:defRPr>
            </a:pPr>
            <a:r>
              <a:rPr sz="3040">
                <a:uFill>
                  <a:solidFill/>
                </a:uFill>
              </a:rPr>
              <a:t>Can drastically increase traversal in large or dense graphs (e.g., 3D rendering)</a:t>
            </a:r>
          </a:p>
        </p:txBody>
      </p:sp>
      <p:pic>
        <p:nvPicPr>
          <p:cNvPr id="187" name="image.png"/>
          <p:cNvPicPr/>
          <p:nvPr/>
        </p:nvPicPr>
        <p:blipFill>
          <a:blip r:embed="rId2">
            <a:extLst/>
          </a:blip>
          <a:stretch>
            <a:fillRect/>
          </a:stretch>
        </p:blipFill>
        <p:spPr>
          <a:xfrm>
            <a:off x="354012" y="346075"/>
            <a:ext cx="5738813" cy="4521200"/>
          </a:xfrm>
          <a:prstGeom prst="rect">
            <a:avLst/>
          </a:prstGeom>
          <a:ln w="12700">
            <a:miter lim="400000"/>
          </a:ln>
        </p:spPr>
      </p:pic>
      <p:sp>
        <p:nvSpPr>
          <p:cNvPr id="188" name="Shape 188"/>
          <p:cNvSpPr/>
          <p:nvPr/>
        </p:nvSpPr>
        <p:spPr>
          <a:xfrm>
            <a:off x="919162" y="166687"/>
            <a:ext cx="617538" cy="568326"/>
          </a:xfrm>
          <a:prstGeom prst="line">
            <a:avLst/>
          </a:prstGeom>
          <a:ln w="9360">
            <a:solidFill/>
            <a:round/>
            <a:tailEnd type="triangle"/>
          </a:ln>
        </p:spPr>
        <p:txBody>
          <a:bodyPr lIns="0" tIns="0" rIns="0" bIns="0"/>
          <a:lstStyle/>
          <a:p>
            <a:pPr lvl="0" defTabSz="457200">
              <a:lnSpc>
                <a:spcPct val="100000"/>
              </a:lnSpc>
              <a:defRPr sz="1200">
                <a:uFillTx/>
                <a:latin typeface="+mn-lt"/>
                <a:ea typeface="+mn-ea"/>
                <a:cs typeface="+mn-cs"/>
                <a:sym typeface="Helvetica"/>
              </a:defRPr>
            </a:pPr>
            <a:endParaRPr/>
          </a:p>
        </p:txBody>
      </p:sp>
      <p:sp>
        <p:nvSpPr>
          <p:cNvPr id="189" name="Shape 189"/>
          <p:cNvSpPr/>
          <p:nvPr/>
        </p:nvSpPr>
        <p:spPr>
          <a:xfrm>
            <a:off x="166687" y="346075"/>
            <a:ext cx="1370013" cy="349222"/>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sp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a:latin typeface="Arial"/>
                <a:ea typeface="Arial"/>
                <a:cs typeface="Arial"/>
                <a:sym typeface="Arial"/>
              </a:defRPr>
            </a:lvl1pPr>
          </a:lstStyle>
          <a:p>
            <a:pPr lvl="0">
              <a:defRPr>
                <a:uFillTx/>
              </a:defRPr>
            </a:pPr>
            <a:r>
              <a:rPr>
                <a:uFill>
                  <a:solidFill/>
                </a:uFill>
              </a:rPr>
              <a:t>START</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38</a:t>
            </a:fld>
            <a:endParaRPr>
              <a:uFill>
                <a:solidFill/>
              </a:uFill>
            </a:endParaRPr>
          </a:p>
        </p:txBody>
      </p:sp>
      <p:sp>
        <p:nvSpPr>
          <p:cNvPr id="192" name="Shape 192"/>
          <p:cNvSpPr>
            <a:spLocks noGrp="1"/>
          </p:cNvSpPr>
          <p:nvPr>
            <p:ph type="title"/>
          </p:nvPr>
        </p:nvSpPr>
        <p:spPr>
          <a:xfrm>
            <a:off x="503237" y="304800"/>
            <a:ext cx="9061451" cy="1246188"/>
          </a:xfrm>
          <a:prstGeom prst="rect">
            <a:avLst/>
          </a:prstGeom>
        </p:spPr>
        <p:txBody>
          <a:bodyPr>
            <a:normAutofit fontScale="90000"/>
          </a:bodyPr>
          <a:lstStyle/>
          <a:p>
            <a:pPr lvl="0">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1800">
                <a:uFillTx/>
              </a:defRPr>
            </a:pPr>
            <a:r>
              <a:rPr sz="4400">
                <a:uFill>
                  <a:solidFill/>
                </a:uFill>
              </a:rPr>
              <a:t>Breadth First Algorithm</a:t>
            </a:r>
            <a:br>
              <a:rPr sz="4400">
                <a:uFill>
                  <a:solidFill/>
                </a:uFill>
              </a:rPr>
            </a:br>
            <a:r>
              <a:rPr sz="4400">
                <a:uFill>
                  <a:solidFill/>
                </a:uFill>
              </a:rPr>
              <a:t>Labyrinth Analogon</a:t>
            </a:r>
          </a:p>
        </p:txBody>
      </p:sp>
      <p:sp>
        <p:nvSpPr>
          <p:cNvPr id="193" name="Shape 193"/>
          <p:cNvSpPr>
            <a:spLocks noGrp="1"/>
          </p:cNvSpPr>
          <p:nvPr>
            <p:ph type="body" idx="1"/>
          </p:nvPr>
        </p:nvSpPr>
        <p:spPr>
          <a:xfrm>
            <a:off x="503237" y="1971675"/>
            <a:ext cx="9323389" cy="5097463"/>
          </a:xfrm>
          <a:prstGeom prst="rect">
            <a:avLst/>
          </a:prstGeom>
        </p:spPr>
        <p:txBody>
          <a:bodyPr>
            <a:normAutofit/>
          </a:bodyPr>
          <a:lstStyle/>
          <a:p>
            <a:pPr marL="341312" lvl="0" indent="-339725">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1800">
                <a:uFillTx/>
              </a:defRPr>
            </a:pPr>
            <a:endParaRPr sz="3200">
              <a:uFill>
                <a:solidFill/>
              </a:uFill>
            </a:endParaRPr>
          </a:p>
          <a:p>
            <a:pPr marL="341312" lvl="0" indent="-339725">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1800">
                <a:uFillTx/>
              </a:defRPr>
            </a:pPr>
            <a:endParaRPr sz="3200">
              <a:uFill>
                <a:solidFill/>
              </a:uFill>
            </a:endParaRPr>
          </a:p>
          <a:p>
            <a:pPr marL="341312" lvl="0" indent="-339725">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1800">
                <a:uFillTx/>
              </a:defRPr>
            </a:pPr>
            <a:r>
              <a:rPr sz="3200">
                <a:uFill>
                  <a:solidFill/>
                </a:uFill>
              </a:rPr>
              <a:t>Visit the rooms in order of their “level” i.e. the number of doors that have to be opened to reach them from the start node.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39</a:t>
            </a:fld>
            <a:endParaRPr>
              <a:uFill>
                <a:solidFill/>
              </a:uFill>
            </a:endParaRPr>
          </a:p>
        </p:txBody>
      </p:sp>
      <p:sp>
        <p:nvSpPr>
          <p:cNvPr id="196" name="Shape 196"/>
          <p:cNvSpPr>
            <a:spLocks noGrp="1"/>
          </p:cNvSpPr>
          <p:nvPr>
            <p:ph type="title"/>
          </p:nvPr>
        </p:nvSpPr>
        <p:spPr>
          <a:xfrm>
            <a:off x="503237" y="304800"/>
            <a:ext cx="9061451" cy="1246188"/>
          </a:xfrm>
          <a:prstGeom prst="rect">
            <a:avLst/>
          </a:prstGeom>
        </p:spPr>
        <p:txBody>
          <a:bodyPr>
            <a:normAutofit fontScale="90000"/>
          </a:bodyPr>
          <a:lstStyle/>
          <a:p>
            <a:pPr lvl="0">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1800">
                <a:uFillTx/>
              </a:defRPr>
            </a:pPr>
            <a:r>
              <a:rPr sz="4400">
                <a:uFill>
                  <a:solidFill/>
                </a:uFill>
              </a:rPr>
              <a:t>Breadth First Algorithm</a:t>
            </a:r>
            <a:br>
              <a:rPr sz="4400">
                <a:uFill>
                  <a:solidFill/>
                </a:uFill>
              </a:rPr>
            </a:br>
            <a:r>
              <a:rPr sz="4400">
                <a:uFill>
                  <a:solidFill/>
                </a:uFill>
              </a:rPr>
              <a:t>Labyrinth Analogon</a:t>
            </a:r>
          </a:p>
        </p:txBody>
      </p:sp>
      <p:sp>
        <p:nvSpPr>
          <p:cNvPr id="197" name="Shape 197"/>
          <p:cNvSpPr>
            <a:spLocks noGrp="1"/>
          </p:cNvSpPr>
          <p:nvPr>
            <p:ph type="body" idx="1"/>
          </p:nvPr>
        </p:nvSpPr>
        <p:spPr>
          <a:xfrm>
            <a:off x="373856" y="2023835"/>
            <a:ext cx="9323388" cy="4389892"/>
          </a:xfrm>
          <a:prstGeom prst="rect">
            <a:avLst/>
          </a:prstGeom>
        </p:spPr>
        <p:txBody>
          <a:bodyPr>
            <a:normAutofit/>
          </a:bodyPr>
          <a:lstStyle/>
          <a:p>
            <a:pPr marL="677862" lvl="0" indent="-676275">
              <a:buClr>
                <a:srgbClr val="000000"/>
              </a:buClr>
              <a:buSzPct val="100000"/>
              <a:buFont typeface="Times New Roman"/>
              <a:buChar char="•"/>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r>
              <a:rPr sz="3200">
                <a:uFill>
                  <a:solidFill/>
                </a:uFill>
              </a:rPr>
              <a:t>Start in a room</a:t>
            </a:r>
          </a:p>
          <a:p>
            <a:pPr marL="677862" lvl="0" indent="-676275">
              <a:buClr>
                <a:srgbClr val="000000"/>
              </a:buClr>
              <a:buSzPct val="100000"/>
              <a:buFont typeface="Times New Roman"/>
              <a:buChar char="•"/>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r>
              <a:rPr sz="3200">
                <a:uFill>
                  <a:solidFill/>
                </a:uFill>
              </a:rPr>
              <a:t>When you encounter a new room (including the start room) append the doors in it to a queue indicating that you have not tried them yet</a:t>
            </a:r>
          </a:p>
          <a:p>
            <a:pPr marL="677862" lvl="0" indent="-676275">
              <a:buClr>
                <a:srgbClr val="000000"/>
              </a:buClr>
              <a:buSzPct val="100000"/>
              <a:buFont typeface="Times New Roman"/>
              <a:buChar char="•"/>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r>
              <a:rPr sz="3200">
                <a:uFill>
                  <a:solidFill/>
                </a:uFill>
              </a:rPr>
              <a:t>Mark each room you visit as visited</a:t>
            </a:r>
          </a:p>
          <a:p>
            <a:pPr marL="677862" lvl="0" indent="-676275">
              <a:buClr>
                <a:srgbClr val="000000"/>
              </a:buClr>
              <a:buSzPct val="100000"/>
              <a:buFont typeface="Times New Roman"/>
              <a:buChar char="•"/>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r>
              <a:rPr sz="3200">
                <a:uFill>
                  <a:solidFill/>
                </a:uFill>
              </a:rPr>
              <a:t>Follow all doors in the order they appear in the queue; but don't go through a room twice (i.e., don't append it's doors to the queue a 2nd time)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4</a:t>
            </a:fld>
            <a:endParaRPr>
              <a:uFill>
                <a:solidFill/>
              </a:uFill>
            </a:endParaRPr>
          </a:p>
        </p:txBody>
      </p:sp>
      <p:sp>
        <p:nvSpPr>
          <p:cNvPr id="32" name="Shape 32"/>
          <p:cNvSpPr>
            <a:spLocks noGrp="1"/>
          </p:cNvSpPr>
          <p:nvPr>
            <p:ph type="title"/>
          </p:nvPr>
        </p:nvSpPr>
        <p:spPr>
          <a:xfrm>
            <a:off x="503237" y="346075"/>
            <a:ext cx="9061451" cy="1162050"/>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Example 2 – Workflow Optimisation</a:t>
            </a:r>
          </a:p>
        </p:txBody>
      </p:sp>
      <p:sp>
        <p:nvSpPr>
          <p:cNvPr id="33" name="Shape 33"/>
          <p:cNvSpPr>
            <a:spLocks noGrp="1"/>
          </p:cNvSpPr>
          <p:nvPr>
            <p:ph type="body" idx="1"/>
          </p:nvPr>
        </p:nvSpPr>
        <p:spPr>
          <a:xfrm>
            <a:off x="289605" y="1768475"/>
            <a:ext cx="9204325" cy="4857750"/>
          </a:xfrm>
          <a:prstGeom prst="rect">
            <a:avLst/>
          </a:prstGeom>
        </p:spPr>
        <p:txBody>
          <a:bodyPr>
            <a:normAutofit/>
          </a:bodyPr>
          <a:lstStyle/>
          <a:p>
            <a:pPr marL="674687" lvl="0" indent="-674687">
              <a:buClr>
                <a:srgbClr val="000000"/>
              </a:buClr>
              <a:buSzPct val="100000"/>
              <a:buFont typeface="Times New Roman"/>
              <a:buChar char="•"/>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a:solidFill>
                  <a:srgbClr val="0000FF"/>
                </a:solidFill>
                <a:uFill>
                  <a:solidFill>
                    <a:srgbClr val="0000FF"/>
                  </a:solidFill>
                </a:uFill>
              </a:rPr>
              <a:t>Project planning</a:t>
            </a:r>
            <a:r>
              <a:rPr sz="3200">
                <a:uFill>
                  <a:solidFill/>
                </a:uFill>
              </a:rPr>
              <a:t> identifies a number of tasks required to solve a problem</a:t>
            </a:r>
          </a:p>
          <a:p>
            <a:pPr marL="674687" lvl="0" indent="-674687">
              <a:buClr>
                <a:srgbClr val="000000"/>
              </a:buClr>
              <a:buSzPct val="100000"/>
              <a:buFont typeface="Times New Roman"/>
              <a:buChar char="•"/>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a:uFill>
                  <a:solidFill/>
                </a:uFill>
              </a:rPr>
              <a:t>Different </a:t>
            </a:r>
            <a:r>
              <a:rPr sz="3200">
                <a:solidFill>
                  <a:srgbClr val="0000FF"/>
                </a:solidFill>
                <a:uFill>
                  <a:solidFill>
                    <a:srgbClr val="0000FF"/>
                  </a:solidFill>
                </a:uFill>
              </a:rPr>
              <a:t>tasks need different time</a:t>
            </a:r>
            <a:r>
              <a:rPr sz="3200">
                <a:uFill>
                  <a:solidFill/>
                </a:uFill>
              </a:rPr>
              <a:t> (“man-days”) </a:t>
            </a:r>
          </a:p>
          <a:p>
            <a:pPr marL="674687" lvl="0" indent="-674687">
              <a:buClr>
                <a:srgbClr val="000000"/>
              </a:buClr>
              <a:buSzPct val="100000"/>
              <a:buFont typeface="Times New Roman"/>
              <a:buChar char="•"/>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a:solidFill>
                  <a:srgbClr val="0000FF"/>
                </a:solidFill>
                <a:uFill>
                  <a:solidFill>
                    <a:srgbClr val="0000FF"/>
                  </a:solidFill>
                </a:uFill>
              </a:rPr>
              <a:t>Tasks may depend on other tasks</a:t>
            </a:r>
            <a:r>
              <a:rPr sz="3200">
                <a:uFill>
                  <a:solidFill/>
                </a:uFill>
              </a:rPr>
              <a:t>; some things have to be done before others</a:t>
            </a:r>
          </a:p>
          <a:p>
            <a:pPr marL="674687" lvl="0" indent="-674687">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a:uFill>
                  <a:solidFill/>
                </a:uFill>
              </a:rPr>
              <a:t> → Problem: Which is an order of the tasks that allows to </a:t>
            </a:r>
            <a:r>
              <a:rPr sz="3200">
                <a:solidFill>
                  <a:srgbClr val="FF0000"/>
                </a:solidFill>
                <a:uFill>
                  <a:solidFill>
                    <a:srgbClr val="FF0000"/>
                  </a:solidFill>
                </a:uFill>
              </a:rPr>
              <a:t>finish the project in the shortest time?</a:t>
            </a:r>
          </a:p>
          <a:p>
            <a:pPr marL="674687" lvl="0" indent="-674687">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a:uFill>
                  <a:solidFill/>
                </a:uFill>
              </a:rPr>
              <a:t>→ this requires “</a:t>
            </a:r>
            <a:r>
              <a:rPr sz="3200">
                <a:solidFill>
                  <a:srgbClr val="0000FF"/>
                </a:solidFill>
                <a:uFill>
                  <a:solidFill>
                    <a:srgbClr val="0000FF"/>
                  </a:solidFill>
                </a:uFill>
              </a:rPr>
              <a:t>topological sorting” </a:t>
            </a:r>
            <a:r>
              <a:rPr sz="3200">
                <a:uFill>
                  <a:solidFill/>
                </a:uFill>
              </a:rPr>
              <a:t>of the nodes of the graph describing the task dependences</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40</a:t>
            </a:fld>
            <a:endParaRPr>
              <a:uFill>
                <a:solidFill/>
              </a:uFill>
            </a:endParaRPr>
          </a:p>
        </p:txBody>
      </p:sp>
      <p:sp>
        <p:nvSpPr>
          <p:cNvPr id="200" name="Shape 200"/>
          <p:cNvSpPr>
            <a:spLocks noGrp="1"/>
          </p:cNvSpPr>
          <p:nvPr>
            <p:ph type="title"/>
          </p:nvPr>
        </p:nvSpPr>
        <p:spPr>
          <a:xfrm>
            <a:off x="503237" y="346075"/>
            <a:ext cx="9061451" cy="1162050"/>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Breadth First Traversal</a:t>
            </a:r>
          </a:p>
        </p:txBody>
      </p:sp>
      <p:pic>
        <p:nvPicPr>
          <p:cNvPr id="201" name="image.png"/>
          <p:cNvPicPr/>
          <p:nvPr/>
        </p:nvPicPr>
        <p:blipFill>
          <a:blip r:embed="rId2">
            <a:extLst/>
          </a:blip>
          <a:stretch>
            <a:fillRect/>
          </a:stretch>
        </p:blipFill>
        <p:spPr>
          <a:xfrm>
            <a:off x="1421606" y="1509712"/>
            <a:ext cx="7224713" cy="5624513"/>
          </a:xfrm>
          <a:prstGeom prst="rect">
            <a:avLst/>
          </a:prstGeom>
          <a:ln w="12700">
            <a:miter lim="400000"/>
          </a:ln>
        </p:spPr>
      </p:pic>
      <p:sp>
        <p:nvSpPr>
          <p:cNvPr id="202" name="Shape 202"/>
          <p:cNvSpPr/>
          <p:nvPr/>
        </p:nvSpPr>
        <p:spPr>
          <a:xfrm flipV="1">
            <a:off x="2089150" y="2228850"/>
            <a:ext cx="952500" cy="339725"/>
          </a:xfrm>
          <a:prstGeom prst="line">
            <a:avLst/>
          </a:prstGeom>
          <a:ln w="9360">
            <a:solidFill/>
            <a:round/>
            <a:tailEnd type="triangle"/>
          </a:ln>
        </p:spPr>
        <p:txBody>
          <a:bodyPr lIns="0" tIns="0" rIns="0" bIns="0"/>
          <a:lstStyle/>
          <a:p>
            <a:pPr lvl="0" defTabSz="457200">
              <a:lnSpc>
                <a:spcPct val="100000"/>
              </a:lnSpc>
              <a:defRPr sz="1200">
                <a:uFillTx/>
                <a:latin typeface="+mn-lt"/>
                <a:ea typeface="+mn-ea"/>
                <a:cs typeface="+mn-cs"/>
                <a:sym typeface="Helvetica"/>
              </a:defRPr>
            </a:pPr>
            <a:endParaRPr/>
          </a:p>
        </p:txBody>
      </p:sp>
      <p:sp>
        <p:nvSpPr>
          <p:cNvPr id="203" name="Shape 203"/>
          <p:cNvSpPr/>
          <p:nvPr/>
        </p:nvSpPr>
        <p:spPr>
          <a:xfrm>
            <a:off x="1387475" y="2740025"/>
            <a:ext cx="1370013" cy="349222"/>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sp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a:latin typeface="Arial"/>
                <a:ea typeface="Arial"/>
                <a:cs typeface="Arial"/>
                <a:sym typeface="Arial"/>
              </a:defRPr>
            </a:lvl1pPr>
          </a:lstStyle>
          <a:p>
            <a:pPr lvl="0">
              <a:defRPr>
                <a:uFillTx/>
              </a:defRPr>
            </a:pPr>
            <a:r>
              <a:rPr>
                <a:uFill>
                  <a:solidFill/>
                </a:uFill>
              </a:rPr>
              <a:t>START</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41</a:t>
            </a:fld>
            <a:endParaRPr>
              <a:uFill>
                <a:solidFill/>
              </a:uFill>
            </a:endParaRPr>
          </a:p>
        </p:txBody>
      </p:sp>
      <p:sp>
        <p:nvSpPr>
          <p:cNvPr id="206" name="Shape 206"/>
          <p:cNvSpPr>
            <a:spLocks noGrp="1"/>
          </p:cNvSpPr>
          <p:nvPr>
            <p:ph type="title"/>
          </p:nvPr>
        </p:nvSpPr>
        <p:spPr>
          <a:xfrm>
            <a:off x="503237" y="346075"/>
            <a:ext cx="9061451" cy="1162050"/>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Breadth First Search</a:t>
            </a:r>
          </a:p>
        </p:txBody>
      </p:sp>
      <p:sp>
        <p:nvSpPr>
          <p:cNvPr id="207" name="Shape 207"/>
          <p:cNvSpPr>
            <a:spLocks noGrp="1"/>
          </p:cNvSpPr>
          <p:nvPr>
            <p:ph type="body" idx="1"/>
          </p:nvPr>
        </p:nvSpPr>
        <p:spPr>
          <a:xfrm>
            <a:off x="504824" y="1627641"/>
            <a:ext cx="9061450" cy="5517471"/>
          </a:xfrm>
          <a:prstGeom prst="rect">
            <a:avLst/>
          </a:prstGeom>
        </p:spPr>
        <p:txBody>
          <a:bodyPr>
            <a:normAutofit/>
          </a:bodyPr>
          <a:lstStyle/>
          <a:p>
            <a:pPr marL="676275" lvl="0" indent="-674687">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r>
              <a:rPr sz="3200">
                <a:uFill>
                  <a:solidFill/>
                </a:uFill>
              </a:rPr>
              <a:t>The previous algorithm visits the rooms “breadth-first” because</a:t>
            </a:r>
          </a:p>
          <a:p>
            <a:pPr marL="677862" lvl="0" indent="-676275">
              <a:buClr>
                <a:srgbClr val="000000"/>
              </a:buClr>
              <a:buSzPct val="100000"/>
              <a:buFont typeface="Times New Roman"/>
              <a:buChar char="•"/>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r>
              <a:rPr sz="3200">
                <a:uFill>
                  <a:solidFill/>
                </a:uFill>
              </a:rPr>
              <a:t>In the start room only doors to rooms at level one are appended to the memory list</a:t>
            </a:r>
          </a:p>
          <a:p>
            <a:pPr marL="677862" lvl="0" indent="-676275">
              <a:buClr>
                <a:srgbClr val="000000"/>
              </a:buClr>
              <a:buSzPct val="100000"/>
              <a:buFont typeface="Times New Roman"/>
              <a:buChar char="•"/>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r>
              <a:rPr sz="3200">
                <a:uFill>
                  <a:solidFill/>
                </a:uFill>
              </a:rPr>
              <a:t>All these level one rooms are then visited and their doors appended. These are all doors that lead to level two rooms</a:t>
            </a:r>
          </a:p>
          <a:p>
            <a:pPr marL="677862" lvl="0" indent="-676275">
              <a:buClr>
                <a:srgbClr val="000000"/>
              </a:buClr>
              <a:buSzPct val="100000"/>
              <a:buFont typeface="Times New Roman"/>
              <a:buChar char="•"/>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r>
              <a:rPr sz="3200">
                <a:uFill>
                  <a:solidFill/>
                </a:uFill>
              </a:rPr>
              <a:t>All level two rooms are then visited and their (level three) doors appended. And so on.</a:t>
            </a:r>
          </a:p>
          <a:p>
            <a:pPr marL="676275" lvl="0" indent="-674687">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r>
              <a:rPr sz="2400">
                <a:uFill>
                  <a:solidFill/>
                </a:uFill>
              </a:rPr>
              <a:t>Note: “Level k” means k doors have to be opened to reach some room from the start room</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42</a:t>
            </a:fld>
            <a:endParaRPr>
              <a:uFill>
                <a:solidFill/>
              </a:uFill>
            </a:endParaRPr>
          </a:p>
        </p:txBody>
      </p:sp>
      <p:sp>
        <p:nvSpPr>
          <p:cNvPr id="210" name="Shape 210"/>
          <p:cNvSpPr>
            <a:spLocks noGrp="1"/>
          </p:cNvSpPr>
          <p:nvPr>
            <p:ph type="title"/>
          </p:nvPr>
        </p:nvSpPr>
        <p:spPr>
          <a:xfrm>
            <a:off x="5943600" y="346075"/>
            <a:ext cx="3621088" cy="2962275"/>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Breadth-First Algorithm</a:t>
            </a:r>
          </a:p>
        </p:txBody>
      </p:sp>
      <p:sp>
        <p:nvSpPr>
          <p:cNvPr id="211" name="Shape 211"/>
          <p:cNvSpPr>
            <a:spLocks noGrp="1"/>
          </p:cNvSpPr>
          <p:nvPr>
            <p:ph type="body" idx="1"/>
          </p:nvPr>
        </p:nvSpPr>
        <p:spPr>
          <a:xfrm>
            <a:off x="5943600" y="2840037"/>
            <a:ext cx="3848100" cy="4278313"/>
          </a:xfrm>
          <a:prstGeom prst="rect">
            <a:avLst/>
          </a:prstGeom>
        </p:spPr>
        <p:txBody>
          <a:bodyPr>
            <a:normAutofit/>
          </a:bodyPr>
          <a:lstStyle/>
          <a:p>
            <a:pPr marL="667940" lvl="0" indent="-667940" defTabSz="444769">
              <a:spcBef>
                <a:spcPts val="1300"/>
              </a:spcBef>
              <a:buClr>
                <a:srgbClr val="000000"/>
              </a:buClr>
              <a:buSzPct val="100000"/>
              <a:buFont typeface="Times New Roman"/>
              <a:buChar char="•"/>
              <a:tabLst>
                <a:tab pos="660400" algn="l"/>
                <a:tab pos="762000" algn="l"/>
                <a:tab pos="1206500" algn="l"/>
                <a:tab pos="1651000" algn="l"/>
                <a:tab pos="2095500" algn="l"/>
                <a:tab pos="2527300" algn="l"/>
                <a:tab pos="2984500" algn="l"/>
                <a:tab pos="3429000" algn="l"/>
                <a:tab pos="3873500" algn="l"/>
                <a:tab pos="4318000" algn="l"/>
                <a:tab pos="4762500" algn="l"/>
                <a:tab pos="5207000" algn="l"/>
                <a:tab pos="5651500" algn="l"/>
                <a:tab pos="6096000" algn="l"/>
                <a:tab pos="6540500" algn="l"/>
                <a:tab pos="6985000" algn="l"/>
                <a:tab pos="7442200" algn="l"/>
                <a:tab pos="7874000" algn="l"/>
                <a:tab pos="8318500" algn="l"/>
                <a:tab pos="8775700" algn="l"/>
                <a:tab pos="9207500" algn="l"/>
              </a:tabLst>
              <a:defRPr sz="1800">
                <a:uFillTx/>
              </a:defRPr>
            </a:pPr>
            <a:r>
              <a:rPr sz="3168">
                <a:uFill>
                  <a:solidFill/>
                </a:uFill>
              </a:rPr>
              <a:t>g is a graph</a:t>
            </a:r>
          </a:p>
          <a:p>
            <a:pPr marL="667940" lvl="0" indent="-667940" defTabSz="444769">
              <a:spcBef>
                <a:spcPts val="1300"/>
              </a:spcBef>
              <a:buClr>
                <a:srgbClr val="000000"/>
              </a:buClr>
              <a:buSzPct val="100000"/>
              <a:buFont typeface="Times New Roman"/>
              <a:buChar char="•"/>
              <a:tabLst>
                <a:tab pos="660400" algn="l"/>
                <a:tab pos="762000" algn="l"/>
                <a:tab pos="1206500" algn="l"/>
                <a:tab pos="1651000" algn="l"/>
                <a:tab pos="2095500" algn="l"/>
                <a:tab pos="2527300" algn="l"/>
                <a:tab pos="2984500" algn="l"/>
                <a:tab pos="3429000" algn="l"/>
                <a:tab pos="3873500" algn="l"/>
                <a:tab pos="4318000" algn="l"/>
                <a:tab pos="4762500" algn="l"/>
                <a:tab pos="5207000" algn="l"/>
                <a:tab pos="5651500" algn="l"/>
                <a:tab pos="6096000" algn="l"/>
                <a:tab pos="6540500" algn="l"/>
                <a:tab pos="6985000" algn="l"/>
                <a:tab pos="7442200" algn="l"/>
                <a:tab pos="7874000" algn="l"/>
                <a:tab pos="8318500" algn="l"/>
                <a:tab pos="8775700" algn="l"/>
                <a:tab pos="9207500" algn="l"/>
              </a:tabLst>
              <a:defRPr sz="1800">
                <a:uFillTx/>
              </a:defRPr>
            </a:pPr>
            <a:r>
              <a:rPr sz="3168">
                <a:uFill>
                  <a:solidFill/>
                </a:uFill>
              </a:rPr>
              <a:t>s is the start node</a:t>
            </a:r>
          </a:p>
          <a:p>
            <a:pPr marL="667940" lvl="0" indent="-667940" defTabSz="444769">
              <a:spcBef>
                <a:spcPts val="1300"/>
              </a:spcBef>
              <a:buClr>
                <a:srgbClr val="000000"/>
              </a:buClr>
              <a:buSzPct val="100000"/>
              <a:buFont typeface="Times New Roman"/>
              <a:buChar char="•"/>
              <a:tabLst>
                <a:tab pos="660400" algn="l"/>
                <a:tab pos="762000" algn="l"/>
                <a:tab pos="1206500" algn="l"/>
                <a:tab pos="1651000" algn="l"/>
                <a:tab pos="2095500" algn="l"/>
                <a:tab pos="2527300" algn="l"/>
                <a:tab pos="2984500" algn="l"/>
                <a:tab pos="3429000" algn="l"/>
                <a:tab pos="3873500" algn="l"/>
                <a:tab pos="4318000" algn="l"/>
                <a:tab pos="4762500" algn="l"/>
                <a:tab pos="5207000" algn="l"/>
                <a:tab pos="5651500" algn="l"/>
                <a:tab pos="6096000" algn="l"/>
                <a:tab pos="6540500" algn="l"/>
                <a:tab pos="6985000" algn="l"/>
                <a:tab pos="7442200" algn="l"/>
                <a:tab pos="7874000" algn="l"/>
                <a:tab pos="8318500" algn="l"/>
                <a:tab pos="8775700" algn="l"/>
                <a:tab pos="9207500" algn="l"/>
              </a:tabLst>
              <a:defRPr sz="1800">
                <a:uFillTx/>
              </a:defRPr>
            </a:pPr>
            <a:r>
              <a:rPr sz="3168">
                <a:uFill>
                  <a:solidFill/>
                </a:uFill>
              </a:rPr>
              <a:t>d[] holds the levels of the nodes; </a:t>
            </a:r>
          </a:p>
          <a:p>
            <a:pPr marL="667940" lvl="0" indent="-667940" defTabSz="444769">
              <a:spcBef>
                <a:spcPts val="1300"/>
              </a:spcBef>
              <a:buClr>
                <a:srgbClr val="000000"/>
              </a:buClr>
              <a:buSzPct val="100000"/>
              <a:buFont typeface="Times New Roman"/>
              <a:buChar char="•"/>
              <a:tabLst>
                <a:tab pos="660400" algn="l"/>
                <a:tab pos="762000" algn="l"/>
                <a:tab pos="1206500" algn="l"/>
                <a:tab pos="1651000" algn="l"/>
                <a:tab pos="2095500" algn="l"/>
                <a:tab pos="2527300" algn="l"/>
                <a:tab pos="2984500" algn="l"/>
                <a:tab pos="3429000" algn="l"/>
                <a:tab pos="3873500" algn="l"/>
                <a:tab pos="4318000" algn="l"/>
                <a:tab pos="4762500" algn="l"/>
                <a:tab pos="5207000" algn="l"/>
                <a:tab pos="5651500" algn="l"/>
                <a:tab pos="6096000" algn="l"/>
                <a:tab pos="6540500" algn="l"/>
                <a:tab pos="6985000" algn="l"/>
                <a:tab pos="7442200" algn="l"/>
                <a:tab pos="7874000" algn="l"/>
                <a:tab pos="8318500" algn="l"/>
                <a:tab pos="8775700" algn="l"/>
                <a:tab pos="9207500" algn="l"/>
              </a:tabLst>
              <a:defRPr sz="1800">
                <a:uFillTx/>
              </a:defRPr>
            </a:pPr>
            <a:r>
              <a:rPr sz="3168">
                <a:uFill>
                  <a:solidFill/>
                </a:uFill>
              </a:rPr>
              <a:t>d[k]=-1 means a node has not yet been visited</a:t>
            </a:r>
          </a:p>
        </p:txBody>
      </p:sp>
      <p:pic>
        <p:nvPicPr>
          <p:cNvPr id="212" name="image.png"/>
          <p:cNvPicPr/>
          <p:nvPr/>
        </p:nvPicPr>
        <p:blipFill>
          <a:blip r:embed="rId2">
            <a:extLst/>
          </a:blip>
          <a:stretch>
            <a:fillRect/>
          </a:stretch>
        </p:blipFill>
        <p:spPr>
          <a:xfrm>
            <a:off x="247650" y="534987"/>
            <a:ext cx="5440363" cy="6550026"/>
          </a:xfrm>
          <a:prstGeom prst="rect">
            <a:avLst/>
          </a:prstGeom>
          <a:ln w="12700">
            <a:miter lim="400000"/>
          </a:ln>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43</a:t>
            </a:fld>
            <a:endParaRPr>
              <a:uFill>
                <a:solidFill/>
              </a:uFill>
            </a:endParaRPr>
          </a:p>
        </p:txBody>
      </p:sp>
      <p:sp>
        <p:nvSpPr>
          <p:cNvPr id="215" name="Shape 215"/>
          <p:cNvSpPr>
            <a:spLocks noGrp="1"/>
          </p:cNvSpPr>
          <p:nvPr>
            <p:ph type="title"/>
          </p:nvPr>
        </p:nvSpPr>
        <p:spPr>
          <a:xfrm>
            <a:off x="5943600" y="346075"/>
            <a:ext cx="3621088" cy="2962275"/>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Breadth-First Algorithm</a:t>
            </a:r>
          </a:p>
        </p:txBody>
      </p:sp>
      <p:sp>
        <p:nvSpPr>
          <p:cNvPr id="216" name="Shape 216"/>
          <p:cNvSpPr>
            <a:spLocks noGrp="1"/>
          </p:cNvSpPr>
          <p:nvPr>
            <p:ph type="body" idx="1"/>
          </p:nvPr>
        </p:nvSpPr>
        <p:spPr>
          <a:xfrm>
            <a:off x="5943600" y="3060700"/>
            <a:ext cx="3848100" cy="4056063"/>
          </a:xfrm>
          <a:prstGeom prst="rect">
            <a:avLst/>
          </a:prstGeom>
        </p:spPr>
        <p:txBody>
          <a:bodyPr>
            <a:normAutofit lnSpcReduction="10000"/>
          </a:bodyPr>
          <a:lstStyle>
            <a:lvl1pPr marL="341312" indent="-339725">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3200" dirty="0">
                <a:uFill>
                  <a:solidFill/>
                </a:uFill>
              </a:rPr>
              <a:t>a linked-list representation of the graph can speed this up relative to an adjacency matrix especially </a:t>
            </a:r>
            <a:r>
              <a:rPr sz="3200" dirty="0" err="1" smtClean="0">
                <a:uFill>
                  <a:solidFill/>
                </a:uFill>
              </a:rPr>
              <a:t>i</a:t>
            </a:r>
            <a:r>
              <a:rPr lang="en-GB" sz="3200" dirty="0" smtClean="0">
                <a:uFill>
                  <a:solidFill/>
                </a:uFill>
              </a:rPr>
              <a:t>f</a:t>
            </a:r>
            <a:r>
              <a:rPr sz="3200" dirty="0" smtClean="0">
                <a:uFill>
                  <a:solidFill/>
                </a:uFill>
              </a:rPr>
              <a:t> </a:t>
            </a:r>
            <a:r>
              <a:rPr sz="3200" dirty="0">
                <a:uFill>
                  <a:solidFill/>
                </a:uFill>
              </a:rPr>
              <a:t>the graph is large and sparse</a:t>
            </a:r>
          </a:p>
        </p:txBody>
      </p:sp>
      <p:pic>
        <p:nvPicPr>
          <p:cNvPr id="217" name="image.png"/>
          <p:cNvPicPr/>
          <p:nvPr/>
        </p:nvPicPr>
        <p:blipFill>
          <a:blip r:embed="rId2">
            <a:extLst/>
          </a:blip>
          <a:stretch>
            <a:fillRect/>
          </a:stretch>
        </p:blipFill>
        <p:spPr>
          <a:xfrm>
            <a:off x="247650" y="534987"/>
            <a:ext cx="5440363" cy="6550026"/>
          </a:xfrm>
          <a:prstGeom prst="rect">
            <a:avLst/>
          </a:prstGeom>
          <a:ln w="12700">
            <a:miter lim="400000"/>
          </a:ln>
        </p:spPr>
      </p:pic>
      <p:sp>
        <p:nvSpPr>
          <p:cNvPr id="218" name="Shape 218"/>
          <p:cNvSpPr/>
          <p:nvPr/>
        </p:nvSpPr>
        <p:spPr>
          <a:xfrm>
            <a:off x="971550" y="4787900"/>
            <a:ext cx="4319588" cy="14398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36000">
            <a:solidFill>
              <a:srgbClr val="FF0000"/>
            </a:solidFill>
            <a:round/>
          </a:ln>
        </p:spPr>
        <p:txBody>
          <a:bodyPr lIns="0" tIns="0" rIns="0" bIns="0" anchor="ctr"/>
          <a:lstStyle/>
          <a:p>
            <a:pPr lvl="0">
              <a:defRPr>
                <a:latin typeface="Arial"/>
                <a:ea typeface="Arial"/>
                <a:cs typeface="Arial"/>
                <a:sym typeface="Arial"/>
              </a:defRPr>
            </a:pPr>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44</a:t>
            </a:fld>
            <a:endParaRPr>
              <a:uFill>
                <a:solidFill/>
              </a:uFill>
            </a:endParaRPr>
          </a:p>
        </p:txBody>
      </p:sp>
      <p:sp>
        <p:nvSpPr>
          <p:cNvPr id="221" name="Shape 221"/>
          <p:cNvSpPr>
            <a:spLocks noGrp="1"/>
          </p:cNvSpPr>
          <p:nvPr>
            <p:ph type="title"/>
          </p:nvPr>
        </p:nvSpPr>
        <p:spPr>
          <a:xfrm>
            <a:off x="5943600" y="346075"/>
            <a:ext cx="3621088" cy="2962275"/>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Breadth-First Algorithm</a:t>
            </a:r>
          </a:p>
        </p:txBody>
      </p:sp>
      <p:sp>
        <p:nvSpPr>
          <p:cNvPr id="222" name="Shape 222"/>
          <p:cNvSpPr>
            <a:spLocks noGrp="1"/>
          </p:cNvSpPr>
          <p:nvPr>
            <p:ph type="body" idx="1"/>
          </p:nvPr>
        </p:nvSpPr>
        <p:spPr>
          <a:xfrm>
            <a:off x="5943600" y="3060700"/>
            <a:ext cx="3848100" cy="4057650"/>
          </a:xfrm>
          <a:prstGeom prst="rect">
            <a:avLst/>
          </a:prstGeom>
        </p:spPr>
        <p:txBody>
          <a:bodyPr>
            <a:normAutofit/>
          </a:bodyPr>
          <a:lstStyle>
            <a:lvl1pPr marL="341312" indent="-339725">
              <a:tabLst>
                <a:tab pos="342900" algn="l"/>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3200">
                <a:uFill>
                  <a:solidFill/>
                </a:uFill>
              </a:rPr>
              <a:t>the array “d” returns distances between “s” and the other nodes in terms of edges to follow; these are not necessarily the shortest distances</a:t>
            </a:r>
          </a:p>
        </p:txBody>
      </p:sp>
      <p:pic>
        <p:nvPicPr>
          <p:cNvPr id="223" name="image.png"/>
          <p:cNvPicPr/>
          <p:nvPr/>
        </p:nvPicPr>
        <p:blipFill>
          <a:blip r:embed="rId2">
            <a:extLst/>
          </a:blip>
          <a:stretch>
            <a:fillRect/>
          </a:stretch>
        </p:blipFill>
        <p:spPr>
          <a:xfrm>
            <a:off x="247650" y="534987"/>
            <a:ext cx="5440363" cy="6550026"/>
          </a:xfrm>
          <a:prstGeom prst="rect">
            <a:avLst/>
          </a:prstGeom>
          <a:ln w="12700">
            <a:miter lim="400000"/>
          </a:ln>
        </p:spPr>
      </p:pic>
      <p:sp>
        <p:nvSpPr>
          <p:cNvPr id="224" name="Shape 224"/>
          <p:cNvSpPr/>
          <p:nvPr/>
        </p:nvSpPr>
        <p:spPr>
          <a:xfrm>
            <a:off x="2124075" y="6191250"/>
            <a:ext cx="2305050" cy="612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36000">
            <a:solidFill>
              <a:srgbClr val="FF0000"/>
            </a:solidFill>
            <a:round/>
          </a:ln>
        </p:spPr>
        <p:txBody>
          <a:bodyPr lIns="0" tIns="0" rIns="0" bIns="0" anchor="ctr"/>
          <a:lstStyle/>
          <a:p>
            <a:pPr lvl="0">
              <a:defRPr>
                <a:latin typeface="Arial"/>
                <a:ea typeface="Arial"/>
                <a:cs typeface="Arial"/>
                <a:sym typeface="Arial"/>
              </a:defRPr>
            </a:pPr>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45</a:t>
            </a:fld>
            <a:endParaRPr>
              <a:uFill>
                <a:solidFill/>
              </a:uFill>
            </a:endParaRPr>
          </a:p>
        </p:txBody>
      </p:sp>
      <p:sp>
        <p:nvSpPr>
          <p:cNvPr id="227" name="Shape 227"/>
          <p:cNvSpPr>
            <a:spLocks noGrp="1"/>
          </p:cNvSpPr>
          <p:nvPr>
            <p:ph type="title"/>
          </p:nvPr>
        </p:nvSpPr>
        <p:spPr>
          <a:xfrm>
            <a:off x="503237" y="346075"/>
            <a:ext cx="9067801" cy="1169988"/>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Outcomes</a:t>
            </a:r>
          </a:p>
        </p:txBody>
      </p:sp>
      <p:sp>
        <p:nvSpPr>
          <p:cNvPr id="228" name="Shape 228"/>
          <p:cNvSpPr>
            <a:spLocks noGrp="1"/>
          </p:cNvSpPr>
          <p:nvPr>
            <p:ph type="body" idx="1"/>
          </p:nvPr>
        </p:nvSpPr>
        <p:spPr>
          <a:xfrm>
            <a:off x="501649" y="1971335"/>
            <a:ext cx="9067801" cy="3613831"/>
          </a:xfrm>
          <a:prstGeom prst="rect">
            <a:avLst/>
          </a:prstGeom>
        </p:spPr>
        <p:txBody>
          <a:bodyPr>
            <a:normAutofit/>
          </a:bodyPr>
          <a:lstStyle/>
          <a:p>
            <a:pPr marL="327025" lvl="0" indent="-327025">
              <a:buClr>
                <a:srgbClr val="000000"/>
              </a:buClr>
              <a:buSzPct val="45000"/>
              <a:buFont typeface="Wingdings"/>
              <a:buChar char="●"/>
              <a:tabLst>
                <a:tab pos="317500" algn="l"/>
                <a:tab pos="431800" algn="l"/>
                <a:tab pos="876300" algn="l"/>
                <a:tab pos="1320800" algn="l"/>
                <a:tab pos="1778000" algn="l"/>
                <a:tab pos="2222500" algn="l"/>
                <a:tab pos="2667000" algn="l"/>
                <a:tab pos="3124200" algn="l"/>
                <a:tab pos="3568700" algn="l"/>
                <a:tab pos="4025900" algn="l"/>
                <a:tab pos="4470400" algn="l"/>
                <a:tab pos="4914900" algn="l"/>
                <a:tab pos="5372100" algn="l"/>
                <a:tab pos="5816600" algn="l"/>
                <a:tab pos="6261100" algn="l"/>
                <a:tab pos="6718300" algn="l"/>
                <a:tab pos="7162800" algn="l"/>
                <a:tab pos="7620000" algn="l"/>
                <a:tab pos="8064500" algn="l"/>
                <a:tab pos="8509000" algn="l"/>
                <a:tab pos="8966200" algn="l"/>
              </a:tabLst>
              <a:defRPr sz="1800">
                <a:uFillTx/>
              </a:defRPr>
            </a:pPr>
            <a:r>
              <a:rPr sz="3200">
                <a:uFill>
                  <a:solidFill/>
                </a:uFill>
              </a:rPr>
              <a:t>Graphs are an abstract data type ... </a:t>
            </a:r>
          </a:p>
          <a:p>
            <a:pPr marL="327025" lvl="0" indent="-327025">
              <a:buClr>
                <a:srgbClr val="000000"/>
              </a:buClr>
              <a:buSzPct val="45000"/>
              <a:buFont typeface="Wingdings"/>
              <a:buChar char="●"/>
              <a:tabLst>
                <a:tab pos="317500" algn="l"/>
                <a:tab pos="431800" algn="l"/>
                <a:tab pos="876300" algn="l"/>
                <a:tab pos="1320800" algn="l"/>
                <a:tab pos="1778000" algn="l"/>
                <a:tab pos="2222500" algn="l"/>
                <a:tab pos="2667000" algn="l"/>
                <a:tab pos="3124200" algn="l"/>
                <a:tab pos="3568700" algn="l"/>
                <a:tab pos="4025900" algn="l"/>
                <a:tab pos="4470400" algn="l"/>
                <a:tab pos="4914900" algn="l"/>
                <a:tab pos="5372100" algn="l"/>
                <a:tab pos="5816600" algn="l"/>
                <a:tab pos="6261100" algn="l"/>
                <a:tab pos="6718300" algn="l"/>
                <a:tab pos="7162800" algn="l"/>
                <a:tab pos="7620000" algn="l"/>
                <a:tab pos="8064500" algn="l"/>
                <a:tab pos="8509000" algn="l"/>
                <a:tab pos="8966200" algn="l"/>
              </a:tabLst>
              <a:defRPr sz="1800">
                <a:uFillTx/>
              </a:defRPr>
            </a:pPr>
            <a:r>
              <a:rPr sz="3200">
                <a:uFill>
                  <a:solidFill/>
                </a:uFill>
              </a:rPr>
              <a:t>… with examples of applications in many areas</a:t>
            </a:r>
          </a:p>
          <a:p>
            <a:pPr marL="327025" lvl="0" indent="-327025">
              <a:buClr>
                <a:srgbClr val="000000"/>
              </a:buClr>
              <a:buSzPct val="45000"/>
              <a:buFont typeface="Wingdings"/>
              <a:buChar char="●"/>
              <a:tabLst>
                <a:tab pos="317500" algn="l"/>
                <a:tab pos="431800" algn="l"/>
                <a:tab pos="876300" algn="l"/>
                <a:tab pos="1320800" algn="l"/>
                <a:tab pos="1778000" algn="l"/>
                <a:tab pos="2222500" algn="l"/>
                <a:tab pos="2667000" algn="l"/>
                <a:tab pos="3124200" algn="l"/>
                <a:tab pos="3568700" algn="l"/>
                <a:tab pos="4025900" algn="l"/>
                <a:tab pos="4470400" algn="l"/>
                <a:tab pos="4914900" algn="l"/>
                <a:tab pos="5372100" algn="l"/>
                <a:tab pos="5816600" algn="l"/>
                <a:tab pos="6261100" algn="l"/>
                <a:tab pos="6718300" algn="l"/>
                <a:tab pos="7162800" algn="l"/>
                <a:tab pos="7620000" algn="l"/>
                <a:tab pos="8064500" algn="l"/>
                <a:tab pos="8509000" algn="l"/>
                <a:tab pos="8966200" algn="l"/>
              </a:tabLst>
              <a:defRPr sz="1800">
                <a:uFillTx/>
              </a:defRPr>
            </a:pPr>
            <a:r>
              <a:rPr sz="3200">
                <a:uFill>
                  <a:solidFill/>
                </a:uFill>
              </a:rPr>
              <a:t>Various possible representations on computers </a:t>
            </a:r>
          </a:p>
          <a:p>
            <a:pPr marL="327025" lvl="0" indent="-327025">
              <a:tabLst>
                <a:tab pos="317500" algn="l"/>
                <a:tab pos="431800" algn="l"/>
                <a:tab pos="876300" algn="l"/>
                <a:tab pos="1320800" algn="l"/>
                <a:tab pos="1778000" algn="l"/>
                <a:tab pos="2222500" algn="l"/>
                <a:tab pos="2667000" algn="l"/>
                <a:tab pos="3124200" algn="l"/>
                <a:tab pos="3568700" algn="l"/>
                <a:tab pos="4025900" algn="l"/>
                <a:tab pos="4470400" algn="l"/>
                <a:tab pos="4914900" algn="l"/>
                <a:tab pos="5372100" algn="l"/>
                <a:tab pos="5816600" algn="l"/>
                <a:tab pos="6261100" algn="l"/>
                <a:tab pos="6718300" algn="l"/>
                <a:tab pos="7162800" algn="l"/>
                <a:tab pos="7620000" algn="l"/>
                <a:tab pos="8064500" algn="l"/>
                <a:tab pos="8509000" algn="l"/>
                <a:tab pos="8966200" algn="l"/>
              </a:tabLst>
              <a:defRPr sz="1800">
                <a:uFillTx/>
              </a:defRPr>
            </a:pPr>
            <a:r>
              <a:rPr sz="3200">
                <a:uFill>
                  <a:solidFill/>
                </a:uFill>
              </a:rPr>
              <a:t>with pros and cons regarding complexity</a:t>
            </a:r>
          </a:p>
          <a:p>
            <a:pPr marL="327025" lvl="0" indent="-327025">
              <a:buClr>
                <a:srgbClr val="000000"/>
              </a:buClr>
              <a:buSzPct val="45000"/>
              <a:buFont typeface="Wingdings"/>
              <a:buChar char="●"/>
              <a:tabLst>
                <a:tab pos="317500" algn="l"/>
                <a:tab pos="431800" algn="l"/>
                <a:tab pos="876300" algn="l"/>
                <a:tab pos="1320800" algn="l"/>
                <a:tab pos="1778000" algn="l"/>
                <a:tab pos="2222500" algn="l"/>
                <a:tab pos="2667000" algn="l"/>
                <a:tab pos="3124200" algn="l"/>
                <a:tab pos="3568700" algn="l"/>
                <a:tab pos="4025900" algn="l"/>
                <a:tab pos="4470400" algn="l"/>
                <a:tab pos="4914900" algn="l"/>
                <a:tab pos="5372100" algn="l"/>
                <a:tab pos="5816600" algn="l"/>
                <a:tab pos="6261100" algn="l"/>
                <a:tab pos="6718300" algn="l"/>
                <a:tab pos="7162800" algn="l"/>
                <a:tab pos="7620000" algn="l"/>
                <a:tab pos="8064500" algn="l"/>
                <a:tab pos="8509000" algn="l"/>
                <a:tab pos="8966200" algn="l"/>
              </a:tabLst>
              <a:defRPr sz="1800">
                <a:uFillTx/>
              </a:defRPr>
            </a:pPr>
            <a:r>
              <a:rPr sz="3200">
                <a:uFill>
                  <a:solidFill/>
                </a:uFill>
              </a:rPr>
              <a:t>Graph Traversal algorithms: Depth-first and Breadth-first traversal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5</a:t>
            </a:fld>
            <a:endParaRPr>
              <a:uFill>
                <a:solidFill/>
              </a:uFill>
            </a:endParaRPr>
          </a:p>
        </p:txBody>
      </p:sp>
      <p:sp>
        <p:nvSpPr>
          <p:cNvPr id="36" name="Shape 36"/>
          <p:cNvSpPr>
            <a:spLocks noGrp="1"/>
          </p:cNvSpPr>
          <p:nvPr>
            <p:ph type="title"/>
          </p:nvPr>
        </p:nvSpPr>
        <p:spPr>
          <a:xfrm>
            <a:off x="503237" y="346075"/>
            <a:ext cx="9061451" cy="1162050"/>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Example 3 – Technical Networks</a:t>
            </a:r>
          </a:p>
        </p:txBody>
      </p:sp>
      <p:sp>
        <p:nvSpPr>
          <p:cNvPr id="37" name="Shape 37"/>
          <p:cNvSpPr>
            <a:spLocks noGrp="1"/>
          </p:cNvSpPr>
          <p:nvPr>
            <p:ph type="body" idx="1"/>
          </p:nvPr>
        </p:nvSpPr>
        <p:spPr>
          <a:xfrm>
            <a:off x="503237" y="5940425"/>
            <a:ext cx="9061451" cy="1379538"/>
          </a:xfrm>
          <a:prstGeom prst="rect">
            <a:avLst/>
          </a:prstGeom>
        </p:spPr>
        <p:txBody>
          <a:bodyPr>
            <a:normAutofit/>
          </a:bodyPr>
          <a:lstStyle/>
          <a:p>
            <a:pPr marL="674687" lvl="0" indent="-674687">
              <a:buClr>
                <a:srgbClr val="000000"/>
              </a:buClr>
              <a:buSzPct val="100000"/>
              <a:buFont typeface="Times New Roman"/>
              <a:buChar char="•"/>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a:uFill>
                  <a:solidFill/>
                </a:uFill>
              </a:rPr>
              <a:t>simulation of electronic circuits</a:t>
            </a:r>
          </a:p>
          <a:p>
            <a:pPr marL="674687" lvl="0" indent="-674687">
              <a:buClr>
                <a:srgbClr val="000000"/>
              </a:buClr>
              <a:buSzPct val="100000"/>
              <a:buFont typeface="Times New Roman"/>
              <a:buChar char="•"/>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a:uFill>
                  <a:solidFill/>
                </a:uFill>
              </a:rPr>
              <a:t>“best” routing of internet and phone packets</a:t>
            </a:r>
          </a:p>
        </p:txBody>
      </p:sp>
      <p:pic>
        <p:nvPicPr>
          <p:cNvPr id="38" name="image.png"/>
          <p:cNvPicPr/>
          <p:nvPr/>
        </p:nvPicPr>
        <p:blipFill>
          <a:blip r:embed="rId2">
            <a:extLst/>
          </a:blip>
          <a:stretch>
            <a:fillRect/>
          </a:stretch>
        </p:blipFill>
        <p:spPr>
          <a:xfrm>
            <a:off x="4746625" y="1619250"/>
            <a:ext cx="5153025" cy="3667125"/>
          </a:xfrm>
          <a:prstGeom prst="rect">
            <a:avLst/>
          </a:prstGeom>
          <a:ln w="12700">
            <a:miter lim="400000"/>
          </a:ln>
        </p:spPr>
      </p:pic>
      <p:pic>
        <p:nvPicPr>
          <p:cNvPr id="39" name="image.png"/>
          <p:cNvPicPr/>
          <p:nvPr/>
        </p:nvPicPr>
        <p:blipFill>
          <a:blip r:embed="rId3">
            <a:extLst/>
          </a:blip>
          <a:stretch>
            <a:fillRect/>
          </a:stretch>
        </p:blipFill>
        <p:spPr>
          <a:xfrm>
            <a:off x="539750" y="1533525"/>
            <a:ext cx="4052888" cy="3881438"/>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6</a:t>
            </a:fld>
            <a:endParaRPr>
              <a:uFill>
                <a:solidFill/>
              </a:uFill>
            </a:endParaRPr>
          </a:p>
        </p:txBody>
      </p:sp>
      <p:sp>
        <p:nvSpPr>
          <p:cNvPr id="42" name="Shape 42"/>
          <p:cNvSpPr>
            <a:spLocks noGrp="1"/>
          </p:cNvSpPr>
          <p:nvPr>
            <p:ph type="title"/>
          </p:nvPr>
        </p:nvSpPr>
        <p:spPr>
          <a:xfrm>
            <a:off x="503237" y="346075"/>
            <a:ext cx="9061451" cy="1162050"/>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Example 4 – Social Networks</a:t>
            </a:r>
          </a:p>
        </p:txBody>
      </p:sp>
      <p:sp>
        <p:nvSpPr>
          <p:cNvPr id="43" name="Shape 43"/>
          <p:cNvSpPr>
            <a:spLocks noGrp="1"/>
          </p:cNvSpPr>
          <p:nvPr>
            <p:ph type="body" idx="1"/>
          </p:nvPr>
        </p:nvSpPr>
        <p:spPr>
          <a:xfrm>
            <a:off x="503237" y="5975350"/>
            <a:ext cx="9061451" cy="1379538"/>
          </a:xfrm>
          <a:prstGeom prst="rect">
            <a:avLst/>
          </a:prstGeom>
        </p:spPr>
        <p:txBody>
          <a:bodyPr>
            <a:normAutofit/>
          </a:bodyPr>
          <a:lstStyle/>
          <a:p>
            <a:pPr marL="674687" lvl="0" indent="-674687">
              <a:buClr>
                <a:srgbClr val="000000"/>
              </a:buClr>
              <a:buSzPct val="100000"/>
              <a:buFont typeface="Times New Roman"/>
              <a:buChar char="•"/>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a:uFill>
                  <a:solidFill/>
                </a:uFill>
              </a:rPr>
              <a:t>Left: Who dances with whom?</a:t>
            </a:r>
          </a:p>
          <a:p>
            <a:pPr marL="674687" lvl="0" indent="-674687">
              <a:buClr>
                <a:srgbClr val="000000"/>
              </a:buClr>
              <a:buSzPct val="100000"/>
              <a:buFont typeface="Times New Roman"/>
              <a:buChar char="•"/>
              <a:tabLst>
                <a:tab pos="673100" algn="l"/>
                <a:tab pos="774700" algn="l"/>
                <a:tab pos="1219200" algn="l"/>
                <a:tab pos="1676400" algn="l"/>
                <a:tab pos="2120900" algn="l"/>
                <a:tab pos="2565400" algn="l"/>
                <a:tab pos="3022600" algn="l"/>
                <a:tab pos="3467100" algn="l"/>
                <a:tab pos="3924300" algn="l"/>
                <a:tab pos="4368800" algn="l"/>
                <a:tab pos="4813300" algn="l"/>
                <a:tab pos="5270500" algn="l"/>
                <a:tab pos="5715000" algn="l"/>
                <a:tab pos="6159500" algn="l"/>
                <a:tab pos="6616700" algn="l"/>
                <a:tab pos="7061200" algn="l"/>
                <a:tab pos="7518400" algn="l"/>
                <a:tab pos="7962900" algn="l"/>
                <a:tab pos="8407400" algn="l"/>
                <a:tab pos="8864600" algn="l"/>
                <a:tab pos="9309100" algn="l"/>
              </a:tabLst>
              <a:defRPr sz="1800">
                <a:uFillTx/>
              </a:defRPr>
            </a:pPr>
            <a:r>
              <a:rPr sz="3200">
                <a:uFill>
                  <a:solidFill/>
                </a:uFill>
              </a:rPr>
              <a:t>Right: Who copies from whom?</a:t>
            </a:r>
          </a:p>
        </p:txBody>
      </p:sp>
      <p:pic>
        <p:nvPicPr>
          <p:cNvPr id="44" name="image.png"/>
          <p:cNvPicPr/>
          <p:nvPr/>
        </p:nvPicPr>
        <p:blipFill>
          <a:blip r:embed="rId2">
            <a:extLst/>
          </a:blip>
          <a:stretch>
            <a:fillRect/>
          </a:stretch>
        </p:blipFill>
        <p:spPr>
          <a:xfrm>
            <a:off x="539750" y="1746250"/>
            <a:ext cx="4129088" cy="3654425"/>
          </a:xfrm>
          <a:prstGeom prst="rect">
            <a:avLst/>
          </a:prstGeom>
          <a:ln w="12700">
            <a:miter lim="400000"/>
          </a:ln>
        </p:spPr>
      </p:pic>
      <p:pic>
        <p:nvPicPr>
          <p:cNvPr id="45" name="image.png"/>
          <p:cNvPicPr/>
          <p:nvPr/>
        </p:nvPicPr>
        <p:blipFill>
          <a:blip r:embed="rId3">
            <a:extLst/>
          </a:blip>
          <a:stretch>
            <a:fillRect/>
          </a:stretch>
        </p:blipFill>
        <p:spPr>
          <a:xfrm>
            <a:off x="5065712" y="2124075"/>
            <a:ext cx="4654550" cy="3492500"/>
          </a:xfrm>
          <a:prstGeom prst="rect">
            <a:avLst/>
          </a:prstGeom>
          <a:ln w="12700">
            <a:miter lim="400000"/>
          </a:ln>
        </p:spPr>
      </p:pic>
      <p:sp>
        <p:nvSpPr>
          <p:cNvPr id="46" name="Shape 46"/>
          <p:cNvSpPr/>
          <p:nvPr/>
        </p:nvSpPr>
        <p:spPr>
          <a:xfrm>
            <a:off x="5148262" y="1560512"/>
            <a:ext cx="4500562" cy="597777"/>
          </a:xfrm>
          <a:prstGeom prst="rect">
            <a:avLst/>
          </a:prstGeom>
          <a:ln w="12700">
            <a:miter lim="400000"/>
          </a:ln>
          <a:extLst>
            <a:ext uri="{C572A759-6A51-4108-AA02-DFA0A04FC94B}">
              <ma14:wrappingTextBoxFlag xmlns="" xmlns:ma14="http://schemas.microsoft.com/office/mac/drawingml/2011/main" val="1"/>
            </a:ext>
          </a:extLst>
        </p:spPr>
        <p:txBody>
          <a:bodyPr lIns="44999" tIns="44999" rIns="44999" bIns="44999">
            <a:sp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a:latin typeface="Arial"/>
                <a:ea typeface="Arial"/>
                <a:cs typeface="Arial"/>
                <a:sym typeface="Arial"/>
              </a:defRPr>
            </a:lvl1pPr>
          </a:lstStyle>
          <a:p>
            <a:pPr lvl="0">
              <a:defRPr>
                <a:uFillTx/>
              </a:defRPr>
            </a:pPr>
            <a:r>
              <a:rPr>
                <a:uFill>
                  <a:solidFill/>
                </a:uFill>
              </a:rPr>
              <a:t>A Code Similarity Matrix for 127 Students; light entries indicate similar code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7</a:t>
            </a:fld>
            <a:endParaRPr>
              <a:uFill>
                <a:solidFill/>
              </a:uFill>
            </a:endParaRPr>
          </a:p>
        </p:txBody>
      </p:sp>
      <p:sp>
        <p:nvSpPr>
          <p:cNvPr id="49" name="Shape 49"/>
          <p:cNvSpPr>
            <a:spLocks noGrp="1"/>
          </p:cNvSpPr>
          <p:nvPr>
            <p:ph type="title"/>
          </p:nvPr>
        </p:nvSpPr>
        <p:spPr>
          <a:xfrm>
            <a:off x="6454775" y="539750"/>
            <a:ext cx="3263900" cy="3295650"/>
          </a:xfrm>
          <a:prstGeom prst="rect">
            <a:avLst/>
          </a:prstGeom>
        </p:spPr>
        <p:txBody>
          <a:bodyPr>
            <a:normAutofit/>
          </a:bodyPr>
          <a:lstStyle/>
          <a:p>
            <a:pPr lvl="0">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defRPr sz="1800">
                <a:uFillTx/>
              </a:defRPr>
            </a:pPr>
            <a:r>
              <a:rPr sz="4400">
                <a:uFill>
                  <a:solidFill/>
                </a:uFill>
              </a:rPr>
              <a:t>Example 5 </a:t>
            </a:r>
            <a:br>
              <a:rPr sz="4400">
                <a:uFill>
                  <a:solidFill/>
                </a:uFill>
              </a:rPr>
            </a:br>
            <a:r>
              <a:rPr sz="4400">
                <a:uFill>
                  <a:solidFill/>
                </a:uFill>
              </a:rPr>
              <a:t/>
            </a:r>
            <a:br>
              <a:rPr sz="4400">
                <a:uFill>
                  <a:solidFill/>
                </a:uFill>
              </a:rPr>
            </a:br>
            <a:r>
              <a:rPr sz="4400">
                <a:uFill>
                  <a:solidFill/>
                </a:uFill>
              </a:rPr>
              <a:t> Meshes in 3D Graphics</a:t>
            </a:r>
          </a:p>
        </p:txBody>
      </p:sp>
      <p:sp>
        <p:nvSpPr>
          <p:cNvPr id="50" name="Shape 50"/>
          <p:cNvSpPr>
            <a:spLocks noGrp="1"/>
          </p:cNvSpPr>
          <p:nvPr>
            <p:ph type="body" idx="1"/>
          </p:nvPr>
        </p:nvSpPr>
        <p:spPr>
          <a:xfrm>
            <a:off x="334962" y="6480175"/>
            <a:ext cx="9204325" cy="839788"/>
          </a:xfrm>
          <a:prstGeom prst="rect">
            <a:avLst/>
          </a:prstGeom>
        </p:spPr>
        <p:txBody>
          <a:bodyPr>
            <a:normAutofit/>
          </a:bodyPr>
          <a:lstStyle>
            <a:lvl1pPr marL="327659" indent="-326136" defTabSz="431291">
              <a:spcBef>
                <a:spcPts val="1300"/>
              </a:spcBef>
              <a:tabLst>
                <a:tab pos="317500" algn="l"/>
                <a:tab pos="419100" algn="l"/>
                <a:tab pos="850900" algn="l"/>
                <a:tab pos="1282700" algn="l"/>
                <a:tab pos="1714500" algn="l"/>
                <a:tab pos="2133600" algn="l"/>
                <a:tab pos="2578100" algn="l"/>
                <a:tab pos="3009900" algn="l"/>
                <a:tab pos="3429000" algn="l"/>
                <a:tab pos="3873500" algn="l"/>
                <a:tab pos="4292600" algn="l"/>
                <a:tab pos="4737100" algn="l"/>
                <a:tab pos="5168900" algn="l"/>
                <a:tab pos="5588000" algn="l"/>
                <a:tab pos="6032500" algn="l"/>
                <a:tab pos="6451600" algn="l"/>
                <a:tab pos="6883400" algn="l"/>
                <a:tab pos="7315200" algn="l"/>
                <a:tab pos="7747000" algn="l"/>
                <a:tab pos="8191500" algn="l"/>
                <a:tab pos="8610600" algn="l"/>
              </a:tabLst>
              <a:defRPr sz="3072">
                <a:solidFill>
                  <a:srgbClr val="FF0000"/>
                </a:solidFill>
                <a:uFill>
                  <a:solidFill>
                    <a:srgbClr val="FF0000"/>
                  </a:solidFill>
                </a:uFill>
              </a:defRPr>
            </a:lvl1pPr>
          </a:lstStyle>
          <a:p>
            <a:pPr lvl="0">
              <a:defRPr sz="1800">
                <a:solidFill>
                  <a:srgbClr val="000000"/>
                </a:solidFill>
                <a:uFillTx/>
              </a:defRPr>
            </a:pPr>
            <a:r>
              <a:rPr sz="3072">
                <a:solidFill>
                  <a:srgbClr val="FF0000"/>
                </a:solidFill>
                <a:uFill>
                  <a:solidFill>
                    <a:srgbClr val="FF0000"/>
                  </a:solidFill>
                </a:uFill>
              </a:rPr>
              <a:t>Huge numbers of vertices require efficient algorithms </a:t>
            </a:r>
          </a:p>
        </p:txBody>
      </p:sp>
      <p:pic>
        <p:nvPicPr>
          <p:cNvPr id="51" name="image.jpg"/>
          <p:cNvPicPr/>
          <p:nvPr/>
        </p:nvPicPr>
        <p:blipFill>
          <a:blip r:embed="rId2">
            <a:extLst/>
          </a:blip>
          <a:stretch>
            <a:fillRect/>
          </a:stretch>
        </p:blipFill>
        <p:spPr>
          <a:xfrm>
            <a:off x="468312" y="871537"/>
            <a:ext cx="5543551" cy="4708526"/>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8</a:t>
            </a:fld>
            <a:endParaRPr>
              <a:uFill>
                <a:solidFill/>
              </a:uFill>
            </a:endParaRPr>
          </a:p>
        </p:txBody>
      </p:sp>
      <p:sp>
        <p:nvSpPr>
          <p:cNvPr id="54" name="Shape 54"/>
          <p:cNvSpPr>
            <a:spLocks noGrp="1"/>
          </p:cNvSpPr>
          <p:nvPr>
            <p:ph type="title"/>
          </p:nvPr>
        </p:nvSpPr>
        <p:spPr>
          <a:xfrm>
            <a:off x="503237" y="301625"/>
            <a:ext cx="9067801" cy="1258888"/>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Aims and Objectives</a:t>
            </a:r>
          </a:p>
        </p:txBody>
      </p:sp>
      <p:sp>
        <p:nvSpPr>
          <p:cNvPr id="55" name="Shape 55"/>
          <p:cNvSpPr>
            <a:spLocks noGrp="1"/>
          </p:cNvSpPr>
          <p:nvPr>
            <p:ph type="body" idx="1"/>
          </p:nvPr>
        </p:nvSpPr>
        <p:spPr>
          <a:xfrm>
            <a:off x="932089" y="2200955"/>
            <a:ext cx="8206922" cy="3154590"/>
          </a:xfrm>
          <a:prstGeom prst="rect">
            <a:avLst/>
          </a:prstGeom>
        </p:spPr>
        <p:txBody>
          <a:bodyPr>
            <a:normAutofit/>
          </a:bodyPr>
          <a:lstStyle/>
          <a:p>
            <a:pPr marL="677862" lvl="0" indent="-676275">
              <a:buClr>
                <a:srgbClr val="000000"/>
              </a:buClr>
              <a:buSzPct val="100000"/>
              <a:buFont typeface="Times New Roman"/>
              <a:buChar char="•"/>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r>
              <a:rPr sz="3200">
                <a:uFill>
                  <a:solidFill/>
                </a:uFill>
              </a:rPr>
              <a:t>Understand the relevance of graphs</a:t>
            </a:r>
          </a:p>
          <a:p>
            <a:pPr marL="676275" lvl="0" indent="-674687">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endParaRPr sz="3200">
              <a:uFill>
                <a:solidFill/>
              </a:uFill>
            </a:endParaRPr>
          </a:p>
          <a:p>
            <a:pPr marL="677862" lvl="0" indent="-676275">
              <a:buClr>
                <a:srgbClr val="000000"/>
              </a:buClr>
              <a:buSzPct val="100000"/>
              <a:buFont typeface="Times New Roman"/>
              <a:buChar char="•"/>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r>
              <a:rPr sz="3200">
                <a:uFill>
                  <a:solidFill/>
                </a:uFill>
              </a:rPr>
              <a:t>Learn about representations of graphs </a:t>
            </a:r>
          </a:p>
          <a:p>
            <a:pPr marL="676275" lvl="0" indent="-674687">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endParaRPr sz="3200">
              <a:uFill>
                <a:solidFill/>
              </a:uFill>
            </a:endParaRPr>
          </a:p>
          <a:p>
            <a:pPr marL="677862" lvl="0" indent="-676275">
              <a:buClr>
                <a:srgbClr val="000000"/>
              </a:buClr>
              <a:buSzPct val="100000"/>
              <a:buFont typeface="Times New Roman"/>
              <a:buChar char="•"/>
              <a:tabLst>
                <a:tab pos="673100" algn="l"/>
                <a:tab pos="774700" algn="l"/>
                <a:tab pos="1231900" algn="l"/>
                <a:tab pos="1676400" algn="l"/>
                <a:tab pos="2120900" algn="l"/>
                <a:tab pos="2578100" algn="l"/>
                <a:tab pos="3022600" algn="l"/>
                <a:tab pos="3467100" algn="l"/>
                <a:tab pos="3924300" algn="l"/>
                <a:tab pos="4368800" algn="l"/>
                <a:tab pos="4826000" algn="l"/>
                <a:tab pos="5270500" algn="l"/>
                <a:tab pos="5715000" algn="l"/>
                <a:tab pos="6172200" algn="l"/>
                <a:tab pos="6616700" algn="l"/>
                <a:tab pos="7061200" algn="l"/>
                <a:tab pos="7518400" algn="l"/>
                <a:tab pos="7962900" algn="l"/>
                <a:tab pos="8420100" algn="l"/>
                <a:tab pos="8864600" algn="l"/>
                <a:tab pos="9309100" algn="l"/>
              </a:tabLst>
              <a:defRPr sz="1800">
                <a:uFillTx/>
              </a:defRPr>
            </a:pPr>
            <a:r>
              <a:rPr sz="3200">
                <a:uFill>
                  <a:solidFill/>
                </a:uFill>
              </a:rPr>
              <a:t>Learn about some algorithms on graphs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hape 5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a:uFillTx/>
              </a:defRPr>
            </a:pPr>
            <a:fld id="{86CB4B4D-7CA3-9044-876B-883B54F8677D}" type="slidenum">
              <a:rPr>
                <a:uFill>
                  <a:solidFill/>
                </a:uFill>
              </a:rPr>
              <a:t>9</a:t>
            </a:fld>
            <a:endParaRPr>
              <a:uFill>
                <a:solidFill/>
              </a:uFill>
            </a:endParaRPr>
          </a:p>
        </p:txBody>
      </p:sp>
      <p:sp>
        <p:nvSpPr>
          <p:cNvPr id="58" name="Shape 58"/>
          <p:cNvSpPr>
            <a:spLocks noGrp="1"/>
          </p:cNvSpPr>
          <p:nvPr>
            <p:ph type="title"/>
          </p:nvPr>
        </p:nvSpPr>
        <p:spPr>
          <a:xfrm>
            <a:off x="503237" y="346075"/>
            <a:ext cx="9067801" cy="1169988"/>
          </a:xfrm>
          <a:prstGeom prst="rect">
            <a:avLst/>
          </a:prstGeom>
        </p:spPr>
        <p:txBody>
          <a:bodyPr>
            <a:normAutofit/>
          </a:bodyPr>
          <a:lstStyle>
            <a:lvl1pPr>
              <a:tabLst>
                <a:tab pos="444500" algn="l"/>
                <a:tab pos="889000" algn="l"/>
                <a:tab pos="1346200" algn="l"/>
                <a:tab pos="1790700" algn="l"/>
                <a:tab pos="2235200" algn="l"/>
                <a:tab pos="2692400" algn="l"/>
                <a:tab pos="3136900" algn="l"/>
                <a:tab pos="3581400" algn="l"/>
                <a:tab pos="4038600" algn="l"/>
                <a:tab pos="4483100" algn="l"/>
                <a:tab pos="4940300" algn="l"/>
                <a:tab pos="5384800" algn="l"/>
                <a:tab pos="5829300" algn="l"/>
                <a:tab pos="6286500" algn="l"/>
                <a:tab pos="6731000" algn="l"/>
                <a:tab pos="7175500" algn="l"/>
                <a:tab pos="7632700" algn="l"/>
                <a:tab pos="8077200" algn="l"/>
                <a:tab pos="8534400" algn="l"/>
                <a:tab pos="8978900" algn="l"/>
              </a:tabLst>
            </a:lvl1pPr>
          </a:lstStyle>
          <a:p>
            <a:pPr lvl="0">
              <a:defRPr sz="1800">
                <a:uFillTx/>
              </a:defRPr>
            </a:pPr>
            <a:r>
              <a:rPr sz="4400">
                <a:uFill>
                  <a:solidFill/>
                </a:uFill>
              </a:rPr>
              <a:t>Outline</a:t>
            </a:r>
          </a:p>
        </p:txBody>
      </p:sp>
      <p:sp>
        <p:nvSpPr>
          <p:cNvPr id="59" name="Shape 59"/>
          <p:cNvSpPr>
            <a:spLocks noGrp="1"/>
          </p:cNvSpPr>
          <p:nvPr>
            <p:ph type="body" idx="1"/>
          </p:nvPr>
        </p:nvSpPr>
        <p:spPr>
          <a:xfrm>
            <a:off x="1240744" y="2216717"/>
            <a:ext cx="7589612" cy="3123066"/>
          </a:xfrm>
          <a:prstGeom prst="rect">
            <a:avLst/>
          </a:prstGeom>
        </p:spPr>
        <p:txBody>
          <a:bodyPr>
            <a:normAutofit/>
          </a:bodyPr>
          <a:lstStyle/>
          <a:p>
            <a:pPr marL="330200" lvl="0" indent="-327025">
              <a:buClr>
                <a:srgbClr val="000000"/>
              </a:buClr>
              <a:buSzPct val="45000"/>
              <a:buFont typeface="Wingdings"/>
              <a:buChar char="●"/>
              <a:tabLst>
                <a:tab pos="330200" algn="l"/>
                <a:tab pos="431800" algn="l"/>
                <a:tab pos="876300" algn="l"/>
                <a:tab pos="1333500" algn="l"/>
                <a:tab pos="1778000" algn="l"/>
                <a:tab pos="2222500" algn="l"/>
                <a:tab pos="2679700" algn="l"/>
                <a:tab pos="3124200" algn="l"/>
                <a:tab pos="3568700" algn="l"/>
                <a:tab pos="4025900" algn="l"/>
                <a:tab pos="4470400" algn="l"/>
                <a:tab pos="4927600" algn="l"/>
                <a:tab pos="5372100" algn="l"/>
                <a:tab pos="5816600" algn="l"/>
                <a:tab pos="6273800" algn="l"/>
                <a:tab pos="6718300" algn="l"/>
                <a:tab pos="7162800" algn="l"/>
                <a:tab pos="7620000" algn="l"/>
                <a:tab pos="8064500" algn="l"/>
                <a:tab pos="8521700" algn="l"/>
                <a:tab pos="8966200" algn="l"/>
              </a:tabLst>
              <a:defRPr sz="1800">
                <a:uFillTx/>
              </a:defRPr>
            </a:pPr>
            <a:r>
              <a:rPr sz="3200">
                <a:uFill>
                  <a:solidFill/>
                </a:uFill>
              </a:rPr>
              <a:t>Examples where graphs are important</a:t>
            </a:r>
          </a:p>
          <a:p>
            <a:pPr marL="330200" lvl="0" indent="-327025">
              <a:buClr>
                <a:srgbClr val="000000"/>
              </a:buClr>
              <a:buSzPct val="45000"/>
              <a:buFont typeface="Wingdings"/>
              <a:buChar char="●"/>
              <a:tabLst>
                <a:tab pos="330200" algn="l"/>
                <a:tab pos="431800" algn="l"/>
                <a:tab pos="876300" algn="l"/>
                <a:tab pos="1333500" algn="l"/>
                <a:tab pos="1778000" algn="l"/>
                <a:tab pos="2222500" algn="l"/>
                <a:tab pos="2679700" algn="l"/>
                <a:tab pos="3124200" algn="l"/>
                <a:tab pos="3568700" algn="l"/>
                <a:tab pos="4025900" algn="l"/>
                <a:tab pos="4470400" algn="l"/>
                <a:tab pos="4927600" algn="l"/>
                <a:tab pos="5372100" algn="l"/>
                <a:tab pos="5816600" algn="l"/>
                <a:tab pos="6273800" algn="l"/>
                <a:tab pos="6718300" algn="l"/>
                <a:tab pos="7162800" algn="l"/>
                <a:tab pos="7620000" algn="l"/>
                <a:tab pos="8064500" algn="l"/>
                <a:tab pos="8521700" algn="l"/>
                <a:tab pos="8966200" algn="l"/>
              </a:tabLst>
              <a:defRPr sz="1800">
                <a:uFillTx/>
              </a:defRPr>
            </a:pPr>
            <a:r>
              <a:rPr sz="3200">
                <a:uFill>
                  <a:solidFill/>
                </a:uFill>
              </a:rPr>
              <a:t>Graph definitions  </a:t>
            </a:r>
          </a:p>
          <a:p>
            <a:pPr marL="330200" lvl="0" indent="-327025">
              <a:buClr>
                <a:srgbClr val="000000"/>
              </a:buClr>
              <a:buSzPct val="45000"/>
              <a:buFont typeface="Wingdings"/>
              <a:buChar char="●"/>
              <a:tabLst>
                <a:tab pos="330200" algn="l"/>
                <a:tab pos="431800" algn="l"/>
                <a:tab pos="876300" algn="l"/>
                <a:tab pos="1333500" algn="l"/>
                <a:tab pos="1778000" algn="l"/>
                <a:tab pos="2222500" algn="l"/>
                <a:tab pos="2679700" algn="l"/>
                <a:tab pos="3124200" algn="l"/>
                <a:tab pos="3568700" algn="l"/>
                <a:tab pos="4025900" algn="l"/>
                <a:tab pos="4470400" algn="l"/>
                <a:tab pos="4927600" algn="l"/>
                <a:tab pos="5372100" algn="l"/>
                <a:tab pos="5816600" algn="l"/>
                <a:tab pos="6273800" algn="l"/>
                <a:tab pos="6718300" algn="l"/>
                <a:tab pos="7162800" algn="l"/>
                <a:tab pos="7620000" algn="l"/>
                <a:tab pos="8064500" algn="l"/>
                <a:tab pos="8521700" algn="l"/>
                <a:tab pos="8966200" algn="l"/>
              </a:tabLst>
              <a:defRPr sz="1800">
                <a:uFillTx/>
              </a:defRPr>
            </a:pPr>
            <a:r>
              <a:rPr sz="3200">
                <a:uFill>
                  <a:solidFill/>
                </a:uFill>
              </a:rPr>
              <a:t>Graph representations on computers</a:t>
            </a:r>
          </a:p>
          <a:p>
            <a:pPr marL="330200" lvl="0" indent="-327025">
              <a:buClr>
                <a:srgbClr val="000000"/>
              </a:buClr>
              <a:buSzPct val="45000"/>
              <a:buFont typeface="Wingdings"/>
              <a:buChar char="●"/>
              <a:tabLst>
                <a:tab pos="330200" algn="l"/>
                <a:tab pos="431800" algn="l"/>
                <a:tab pos="876300" algn="l"/>
                <a:tab pos="1333500" algn="l"/>
                <a:tab pos="1778000" algn="l"/>
                <a:tab pos="2222500" algn="l"/>
                <a:tab pos="2679700" algn="l"/>
                <a:tab pos="3124200" algn="l"/>
                <a:tab pos="3568700" algn="l"/>
                <a:tab pos="4025900" algn="l"/>
                <a:tab pos="4470400" algn="l"/>
                <a:tab pos="4927600" algn="l"/>
                <a:tab pos="5372100" algn="l"/>
                <a:tab pos="5816600" algn="l"/>
                <a:tab pos="6273800" algn="l"/>
                <a:tab pos="6718300" algn="l"/>
                <a:tab pos="7162800" algn="l"/>
                <a:tab pos="7620000" algn="l"/>
                <a:tab pos="8064500" algn="l"/>
                <a:tab pos="8521700" algn="l"/>
                <a:tab pos="8966200" algn="l"/>
              </a:tabLst>
              <a:defRPr sz="1800">
                <a:uFillTx/>
              </a:defRPr>
            </a:pPr>
            <a:r>
              <a:rPr sz="3200">
                <a:uFill>
                  <a:solidFill/>
                </a:uFill>
              </a:rPr>
              <a:t>Depth-first traversal </a:t>
            </a:r>
          </a:p>
          <a:p>
            <a:pPr marL="330200" lvl="0" indent="-327025">
              <a:buClr>
                <a:srgbClr val="000000"/>
              </a:buClr>
              <a:buSzPct val="45000"/>
              <a:buFont typeface="Wingdings"/>
              <a:buChar char="●"/>
              <a:tabLst>
                <a:tab pos="330200" algn="l"/>
                <a:tab pos="431800" algn="l"/>
                <a:tab pos="876300" algn="l"/>
                <a:tab pos="1333500" algn="l"/>
                <a:tab pos="1778000" algn="l"/>
                <a:tab pos="2222500" algn="l"/>
                <a:tab pos="2679700" algn="l"/>
                <a:tab pos="3124200" algn="l"/>
                <a:tab pos="3568700" algn="l"/>
                <a:tab pos="4025900" algn="l"/>
                <a:tab pos="4470400" algn="l"/>
                <a:tab pos="4927600" algn="l"/>
                <a:tab pos="5372100" algn="l"/>
                <a:tab pos="5816600" algn="l"/>
                <a:tab pos="6273800" algn="l"/>
                <a:tab pos="6718300" algn="l"/>
                <a:tab pos="7162800" algn="l"/>
                <a:tab pos="7620000" algn="l"/>
                <a:tab pos="8064500" algn="l"/>
                <a:tab pos="8521700" algn="l"/>
                <a:tab pos="8966200" algn="l"/>
              </a:tabLst>
              <a:defRPr sz="1800">
                <a:uFillTx/>
              </a:defRPr>
            </a:pPr>
            <a:r>
              <a:rPr sz="3200">
                <a:uFill>
                  <a:solidFill/>
                </a:uFill>
              </a:rPr>
              <a:t>Breadth-first traversal</a:t>
            </a: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E6E6FF"/>
      </a:lt1>
      <a:dk2>
        <a:srgbClr val="A7A7A7"/>
      </a:dk2>
      <a:lt2>
        <a:srgbClr val="535353"/>
      </a:lt2>
      <a:accent1>
        <a:srgbClr val="00CC99"/>
      </a:accent1>
      <a:accent2>
        <a:srgbClr val="3333CC"/>
      </a:accent2>
      <a:accent3>
        <a:srgbClr val="FFFFFF"/>
      </a:accent3>
      <a:accent4>
        <a:srgbClr val="000000"/>
      </a:accent4>
      <a:accent5>
        <a:srgbClr val="AAE0C9"/>
      </a:accent5>
      <a:accent6>
        <a:srgbClr val="2E2EB9"/>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CC99"/>
          </a:solidFill>
          <a:prstDash val="solid"/>
          <a:round/>
        </a:ln>
        <a:effectLst/>
      </a:spPr>
      <a:bodyPr rot="0" spcFirstLastPara="1" vertOverflow="overflow" horzOverflow="overflow" vert="horz" wrap="square" lIns="45719" tIns="45719" rIns="45719" bIns="45719" numCol="1" spcCol="38100" rtlCol="0" anchor="t">
        <a:spAutoFit/>
      </a:bodyPr>
      <a:lstStyle>
        <a:defPPr marL="0" marR="0" indent="0" algn="l" defTabSz="449262" rtl="0" fontAlgn="auto" latinLnBrk="1" hangingPunct="0">
          <a:lnSpc>
            <a:spcPct val="93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CC99"/>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449262" rtl="0" fontAlgn="auto" latinLnBrk="1" hangingPunct="0">
          <a:lnSpc>
            <a:spcPct val="93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0CC99"/>
      </a:accent1>
      <a:accent2>
        <a:srgbClr val="3333CC"/>
      </a:accent2>
      <a:accent3>
        <a:srgbClr val="FFFFFF"/>
      </a:accent3>
      <a:accent4>
        <a:srgbClr val="000000"/>
      </a:accent4>
      <a:accent5>
        <a:srgbClr val="AAE0C9"/>
      </a:accent5>
      <a:accent6>
        <a:srgbClr val="2E2EB9"/>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CC99"/>
          </a:solidFill>
          <a:prstDash val="solid"/>
          <a:round/>
        </a:ln>
        <a:effectLst/>
      </a:spPr>
      <a:bodyPr rot="0" spcFirstLastPara="1" vertOverflow="overflow" horzOverflow="overflow" vert="horz" wrap="square" lIns="45719" tIns="45719" rIns="45719" bIns="45719" numCol="1" spcCol="38100" rtlCol="0" anchor="t">
        <a:spAutoFit/>
      </a:bodyPr>
      <a:lstStyle>
        <a:defPPr marL="0" marR="0" indent="0" algn="l" defTabSz="449262" rtl="0" fontAlgn="auto" latinLnBrk="1" hangingPunct="0">
          <a:lnSpc>
            <a:spcPct val="93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CC99"/>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449262" rtl="0" fontAlgn="auto" latinLnBrk="1" hangingPunct="0">
          <a:lnSpc>
            <a:spcPct val="93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TotalTime>
  <Words>1663</Words>
  <Application>Microsoft Office PowerPoint</Application>
  <PresentationFormat>Custom</PresentationFormat>
  <Paragraphs>223</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Arial Bold</vt:lpstr>
      <vt:lpstr>Avenir Roman</vt:lpstr>
      <vt:lpstr>Helvetica</vt:lpstr>
      <vt:lpstr>Times New Roman</vt:lpstr>
      <vt:lpstr>Wingdings</vt:lpstr>
      <vt:lpstr>Default</vt:lpstr>
      <vt:lpstr>COMP1003 – Algorithms, Data Structures &amp; Mathematics  Graphs  </vt:lpstr>
      <vt:lpstr>Main Ideas</vt:lpstr>
      <vt:lpstr>Example 1 – Street&amp;Train Maps</vt:lpstr>
      <vt:lpstr>Example 2 – Workflow Optimisation</vt:lpstr>
      <vt:lpstr>Example 3 – Technical Networks</vt:lpstr>
      <vt:lpstr>Example 4 – Social Networks</vt:lpstr>
      <vt:lpstr>Example 5    Meshes in 3D Graphics</vt:lpstr>
      <vt:lpstr>Aims and Objectives</vt:lpstr>
      <vt:lpstr>Outline</vt:lpstr>
      <vt:lpstr>PowerPoint Presentation</vt:lpstr>
      <vt:lpstr>A Directed Graph (Digraph)</vt:lpstr>
      <vt:lpstr>A Directed Graph (Digraph)</vt:lpstr>
      <vt:lpstr>Some Graph Definitions</vt:lpstr>
      <vt:lpstr>An (Unlabeled) Directed Graph</vt:lpstr>
      <vt:lpstr>A Labelled Directed Graph</vt:lpstr>
      <vt:lpstr>An Undirected (or “Simple”) Graph</vt:lpstr>
      <vt:lpstr>PowerPoint Presentation</vt:lpstr>
      <vt:lpstr>Graph Representations on Computers</vt:lpstr>
      <vt:lpstr>Node and Edge Arrays</vt:lpstr>
      <vt:lpstr>Adjacency Matrix</vt:lpstr>
      <vt:lpstr>Adjacency Matrix</vt:lpstr>
      <vt:lpstr>Adjacency Matrix in C#</vt:lpstr>
      <vt:lpstr>Weight Matrix for Labelled Graphs</vt:lpstr>
      <vt:lpstr>Node Array with Edge Lists</vt:lpstr>
      <vt:lpstr>Node and Edge Lists</vt:lpstr>
      <vt:lpstr>PowerPoint Presentation</vt:lpstr>
      <vt:lpstr>Classes for Nodes and Edges</vt:lpstr>
      <vt:lpstr>Graph Class and some Functions</vt:lpstr>
      <vt:lpstr>Some code filled in</vt:lpstr>
      <vt:lpstr>PowerPoint Presentation</vt:lpstr>
      <vt:lpstr>Graph Traversal</vt:lpstr>
      <vt:lpstr>Graph Traversal</vt:lpstr>
      <vt:lpstr>Labyrinth Analogon</vt:lpstr>
      <vt:lpstr>Depth First Graph Traversal</vt:lpstr>
      <vt:lpstr>Depth-First Algorithm</vt:lpstr>
      <vt:lpstr>Spanning Tree</vt:lpstr>
      <vt:lpstr>Spanning Tree Example</vt:lpstr>
      <vt:lpstr>Breadth First Algorithm Labyrinth Analogon</vt:lpstr>
      <vt:lpstr>Breadth First Algorithm Labyrinth Analogon</vt:lpstr>
      <vt:lpstr>Breadth First Traversal</vt:lpstr>
      <vt:lpstr>Breadth First Search</vt:lpstr>
      <vt:lpstr>Breadth-First Algorithm</vt:lpstr>
      <vt:lpstr>Breadth-First Algorithm</vt:lpstr>
      <vt:lpstr>Breadth-First Algorithm</vt:lpstr>
      <vt:lpstr>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153 – Algorithms, Data Structures &amp; Mathematics  Lecture 09  Graphs  </dc:title>
  <cp:lastModifiedBy>Thomas Wennekers</cp:lastModifiedBy>
  <cp:revision>2</cp:revision>
  <dcterms:modified xsi:type="dcterms:W3CDTF">2021-05-06T11:47:39Z</dcterms:modified>
</cp:coreProperties>
</file>