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0071100" cy="7556500"/>
  <p:notesSz cx="6858000" cy="9144000"/>
  <p:defaultTextStyle>
    <a:lvl1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1pPr>
    <a:lvl2pPr indent="4572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2pPr>
    <a:lvl3pPr indent="9144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3pPr>
    <a:lvl4pPr indent="13716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4pPr>
    <a:lvl5pPr indent="18288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5pPr>
    <a:lvl6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6pPr>
    <a:lvl7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7pPr>
    <a:lvl8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8pPr>
    <a:lvl9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8640762" y="6886575"/>
            <a:ext cx="914400" cy="2592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03237" y="76200"/>
            <a:ext cx="9050339" cy="169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03237" y="1768474"/>
            <a:ext cx="9050339" cy="5788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1pPr>
      <a:lvl2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2pPr>
      <a:lvl3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3pPr>
      <a:lvl4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4pPr>
      <a:lvl5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5pPr>
      <a:lvl6pPr indent="4572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6pPr>
      <a:lvl7pPr indent="9144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7pPr>
      <a:lvl8pPr indent="13716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8pPr>
      <a:lvl9pPr indent="18288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1pPr>
      <a:lvl2pPr marL="342900" indent="1143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2pPr>
      <a:lvl3pPr marL="342900" indent="5715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3pPr>
      <a:lvl4pPr marL="342900" indent="10287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4pPr>
      <a:lvl5pPr marL="342900" indent="14859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5pPr>
      <a:lvl6pPr marL="342900" indent="19431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6pPr>
      <a:lvl7pPr marL="342900" indent="24003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7pPr>
      <a:lvl8pPr marL="342900" indent="28575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8pPr>
      <a:lvl9pPr marL="342900" indent="33147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9pPr>
    </p:bodyStyle>
    <p:otherStyle>
      <a:lvl1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1pPr>
      <a:lvl2pPr indent="4572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2pPr>
      <a:lvl3pPr indent="9144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3pPr>
      <a:lvl4pPr indent="13716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4pPr>
      <a:lvl5pPr indent="18288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5pPr>
      <a:lvl6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6pPr>
      <a:lvl7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7pPr>
      <a:lvl8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8pPr>
      <a:lvl9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503237" y="360362"/>
            <a:ext cx="9069388" cy="36004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lang="en-GB" sz="2800" dirty="0" smtClean="0"/>
              <a:t>COMP1003</a:t>
            </a:r>
            <a:r>
              <a:rPr sz="2800" dirty="0" smtClean="0">
                <a:uFill>
                  <a:solidFill/>
                </a:uFill>
              </a:rPr>
              <a:t> </a:t>
            </a:r>
            <a:r>
              <a:rPr sz="2800" dirty="0">
                <a:uFill>
                  <a:solidFill/>
                </a:uFill>
              </a:rPr>
              <a:t>- Algorithms, Data Structures and Mathematics</a:t>
            </a:r>
            <a:br>
              <a:rPr sz="2800" dirty="0">
                <a:uFill>
                  <a:solidFill/>
                </a:uFill>
              </a:rPr>
            </a:br>
            <a:r>
              <a:rPr sz="2800" dirty="0">
                <a:uFill>
                  <a:solidFill/>
                </a:uFill>
              </a:rPr>
              <a:t/>
            </a:r>
            <a:br>
              <a:rPr sz="2800" dirty="0">
                <a:uFill>
                  <a:solidFill/>
                </a:uFill>
              </a:rPr>
            </a:br>
            <a:r>
              <a:rPr sz="4400" dirty="0" smtClean="0">
                <a:uFill>
                  <a:solidFill/>
                </a:uFill>
              </a:rPr>
              <a:t>Lecture</a:t>
            </a:r>
            <a:r>
              <a:rPr sz="4400" dirty="0">
                <a:uFill>
                  <a:solidFill/>
                </a:uFill>
              </a:rPr>
              <a:t/>
            </a:r>
            <a:br>
              <a:rPr sz="44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/>
            </a:r>
            <a:br>
              <a:rPr sz="44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>Hashing &amp; Random Numbers </a:t>
            </a:r>
            <a:br>
              <a:rPr sz="4400" dirty="0">
                <a:uFill>
                  <a:solidFill/>
                </a:uFill>
              </a:rPr>
            </a:br>
            <a:endParaRPr sz="4400" dirty="0">
              <a:uFill>
                <a:solidFill/>
              </a:uFill>
            </a:endParaRP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503237" y="4679950"/>
            <a:ext cx="9069388" cy="20764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725" lvl="0" indent="-336550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Thomas Wennekers</a:t>
            </a:r>
          </a:p>
          <a:p>
            <a:pPr marL="339725" lvl="0" indent="-336550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9725" lvl="0" indent="-336550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Plymouth University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10</a:t>
            </a:fld>
            <a:endParaRPr>
              <a:uFill>
                <a:solidFill/>
              </a:uFill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6689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Indexed Retrieval Efficiency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430553" y="1558017"/>
            <a:ext cx="9209994" cy="57825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2600">
                <a:uFill>
                  <a:solidFill/>
                </a:uFill>
              </a:rPr>
              <a:t>For a section starting at records[V] we do a</a:t>
            </a:r>
            <a:r>
              <a:rPr sz="2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linear scan</a:t>
            </a: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260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2600">
                <a:uFill>
                  <a:solidFill/>
                </a:uFill>
              </a:rPr>
              <a:t>• </a:t>
            </a:r>
            <a:r>
              <a:rPr sz="2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Worst case</a:t>
            </a:r>
            <a:r>
              <a:rPr sz="2600">
                <a:uFill>
                  <a:solidFill/>
                </a:uFill>
              </a:rPr>
              <a:t> – all the keys start with the same letter</a:t>
            </a: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2600">
                <a:uFill>
                  <a:solidFill/>
                </a:uFill>
              </a:rPr>
              <a:t>   –  we do a linear scan through the whole array →  </a:t>
            </a:r>
            <a:r>
              <a:rPr sz="2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O(N)</a:t>
            </a: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260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2600">
                <a:uFill>
                  <a:solidFill/>
                </a:uFill>
              </a:rPr>
              <a:t>• </a:t>
            </a:r>
            <a:r>
              <a:rPr sz="2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Average Case</a:t>
            </a:r>
            <a:r>
              <a:rPr sz="2600">
                <a:uFill>
                  <a:solidFill/>
                </a:uFill>
              </a:rPr>
              <a:t> – depends on the average size of a section</a:t>
            </a: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2600">
                <a:uFill>
                  <a:solidFill/>
                </a:uFill>
              </a:rPr>
              <a:t>     – If all sections were quite small it would be quite fast</a:t>
            </a: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2600">
                <a:uFill>
                  <a:solidFill/>
                </a:uFill>
              </a:rPr>
              <a:t>• Up to 26 times faster than simple linear search</a:t>
            </a: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2600">
                <a:uFill>
                  <a:solidFill/>
                </a:uFill>
              </a:rPr>
              <a:t>– Some letters are much more common than others; so the gain is probably </a:t>
            </a:r>
            <a:r>
              <a:rPr sz="2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nearer 10 times faster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11</a:t>
            </a:fld>
            <a:endParaRPr>
              <a:uFill>
                <a:solidFill/>
              </a:uFill>
            </a:endParaRPr>
          </a:p>
        </p:txBody>
      </p:sp>
      <p:sp>
        <p:nvSpPr>
          <p:cNvPr id="54" name="Shape 54"/>
          <p:cNvSpPr/>
          <p:nvPr/>
        </p:nvSpPr>
        <p:spPr>
          <a:xfrm>
            <a:off x="507206" y="3549947"/>
            <a:ext cx="9056688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We could use a better index …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12</a:t>
            </a:fld>
            <a:endParaRPr>
              <a:uFill>
                <a:solidFill/>
              </a:uFill>
            </a:endParaRPr>
          </a:p>
        </p:txBody>
      </p:sp>
      <p:sp>
        <p:nvSpPr>
          <p:cNvPr id="57" name="Shape 57"/>
          <p:cNvSpPr/>
          <p:nvPr/>
        </p:nvSpPr>
        <p:spPr>
          <a:xfrm>
            <a:off x="507206" y="3112010"/>
            <a:ext cx="9056688" cy="1332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We could use a better index …</a:t>
            </a: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endParaRPr sz="32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Hashing!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13</a:t>
            </a:fld>
            <a:endParaRPr>
              <a:uFill>
                <a:solidFill/>
              </a:uFill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6689" cy="12477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Hash-Table Idea</a:t>
            </a:r>
            <a:br>
              <a:rPr sz="4400">
                <a:uFill>
                  <a:solidFill/>
                </a:uFill>
              </a:rPr>
            </a:br>
            <a:r>
              <a:rPr sz="4400">
                <a:uFill>
                  <a:solidFill/>
                </a:uFill>
              </a:rPr>
              <a:t>(phone book)</a:t>
            </a:r>
          </a:p>
        </p:txBody>
      </p:sp>
      <p:pic>
        <p:nvPicPr>
          <p:cNvPr id="6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2775" y="1698625"/>
            <a:ext cx="5857875" cy="4276725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503237" y="6119812"/>
            <a:ext cx="9217025" cy="119538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9149" indent="-306260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2912"/>
            </a:lvl1pPr>
          </a:lstStyle>
          <a:p>
            <a:pPr lvl="0">
              <a:defRPr sz="1800">
                <a:uFillTx/>
              </a:defRPr>
            </a:pPr>
            <a:r>
              <a:rPr sz="2912">
                <a:uFill>
                  <a:solidFill/>
                </a:uFill>
              </a:rPr>
              <a:t>A hash function maps keys (names) into entries in a table (an array). Here data are phone numbers, but this is arbitrary.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14</a:t>
            </a:fld>
            <a:endParaRPr>
              <a:uFill>
                <a:solidFill/>
              </a:uFill>
            </a:endParaRPr>
          </a:p>
        </p:txBody>
      </p:sp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6689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Hash-Functions 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539750" y="1768475"/>
            <a:ext cx="9180512" cy="55467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Hash-functions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can be simple </a:t>
            </a:r>
            <a:r>
              <a:rPr sz="3200">
                <a:uFill>
                  <a:solidFill/>
                </a:uFill>
              </a:rPr>
              <a:t>!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Characters have numeric values </a:t>
            </a:r>
            <a:r>
              <a:rPr sz="3200">
                <a:uFill>
                  <a:solidFill/>
                </a:uFill>
              </a:rPr>
              <a:t>and could be used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Ahmed, Alice, Angela, …   –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collisions</a:t>
            </a:r>
            <a:r>
              <a:rPr sz="3200">
                <a:uFill>
                  <a:solidFill/>
                </a:uFill>
              </a:rPr>
              <a:t>?!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Size of expected data</a:t>
            </a:r>
            <a:r>
              <a:rPr sz="3200">
                <a:uFill>
                  <a:solidFill/>
                </a:uFill>
              </a:rPr>
              <a:t> may be important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Hash-Functions should map the range of indexes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uniformly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Perfect Hash-Functions</a:t>
            </a:r>
            <a:r>
              <a:rPr sz="3200">
                <a:uFill>
                  <a:solidFill/>
                </a:uFill>
              </a:rPr>
              <a:t> map keys uniquely to locations – this is a very seldom situation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15</a:t>
            </a:fld>
            <a:endParaRPr>
              <a:uFill>
                <a:solidFill/>
              </a:uFill>
            </a:endParaRPr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6689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Collisions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08895" y="2134053"/>
            <a:ext cx="9056688" cy="32883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Collisions happen when two keys map to the same location</a:t>
            </a:r>
          </a:p>
          <a:p>
            <a:pPr marL="336550" lvl="0" indent="-331787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Different techniques can be used to resolve this</a:t>
            </a:r>
          </a:p>
          <a:p>
            <a:pPr marL="1479550" lvl="1" indent="-565150">
              <a:spcBef>
                <a:spcPts val="11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open addressing</a:t>
            </a:r>
          </a:p>
          <a:p>
            <a:pPr marL="1479550" lvl="1" indent="-565150">
              <a:spcBef>
                <a:spcPts val="11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chaining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16</a:t>
            </a:fld>
            <a:endParaRPr>
              <a:uFill>
                <a:solidFill/>
              </a:uFill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6689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Open Addressing (Shifting)</a:t>
            </a:r>
          </a:p>
        </p:txBody>
      </p:sp>
      <p:pic>
        <p:nvPicPr>
          <p:cNvPr id="7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475" y="1389062"/>
            <a:ext cx="6969125" cy="5989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17</a:t>
            </a:fld>
            <a:endParaRPr>
              <a:uFill>
                <a:solidFill/>
              </a:uFill>
            </a:endParaRPr>
          </a:p>
        </p:txBody>
      </p: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6689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Open Addressing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07206" y="2047421"/>
            <a:ext cx="9056688" cy="42966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6550" lvl="0" indent="-331787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Common shift strategies:</a:t>
            </a:r>
          </a:p>
          <a:p>
            <a:pPr marL="341312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linear probing by 1, 2, 3, n elements (cyclically) </a:t>
            </a:r>
          </a:p>
          <a:p>
            <a:pPr marL="341312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quadratic probing: test 0, 1, 4, 9, ...</a:t>
            </a:r>
          </a:p>
          <a:p>
            <a:pPr marL="341312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double hashing; use more than one hash function</a:t>
            </a:r>
          </a:p>
          <a:p>
            <a:pPr marL="336550" lvl="0" indent="-331787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→ will later implement linear shifts by 1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18</a:t>
            </a:fld>
            <a:endParaRPr>
              <a:uFill>
                <a:solidFill/>
              </a:uFill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6689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Chaining (using Linked Lists)</a:t>
            </a:r>
          </a:p>
        </p:txBody>
      </p:sp>
      <p:pic>
        <p:nvPicPr>
          <p:cNvPr id="8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2056" y="1639887"/>
            <a:ext cx="7639050" cy="5111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19</a:t>
            </a:fld>
            <a:endParaRPr>
              <a:uFill>
                <a:solidFill/>
              </a:uFill>
            </a:endParaRPr>
          </a:p>
        </p:txBody>
      </p:sp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6689" cy="12461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 Hash-Table Implementation</a:t>
            </a:r>
            <a:br>
              <a:rPr sz="4400">
                <a:uFill>
                  <a:solidFill/>
                </a:uFill>
              </a:rPr>
            </a:br>
            <a:r>
              <a:rPr sz="4400">
                <a:uFill>
                  <a:solidFill/>
                </a:uFill>
              </a:rPr>
              <a:t>(using an array; ignoring collisions)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539750" y="5580062"/>
            <a:ext cx="9056688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339725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Note: Instead of just strings, entries would more typically consist of keys (string or int) and complex data types</a:t>
            </a:r>
          </a:p>
        </p:txBody>
      </p:sp>
      <p:pic>
        <p:nvPicPr>
          <p:cNvPr id="8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0" y="2411412"/>
            <a:ext cx="7988300" cy="2530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</a:t>
            </a:fld>
            <a:endParaRPr>
              <a:uFill>
                <a:solidFill/>
              </a:uFill>
            </a:endParaRPr>
          </a:p>
        </p:txBody>
      </p:sp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Main Ideas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501650" y="1916340"/>
            <a:ext cx="9067800" cy="506525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Hash Tables</a:t>
            </a:r>
            <a:r>
              <a:rPr sz="3200">
                <a:uFill>
                  <a:solidFill/>
                </a:uFill>
              </a:rPr>
              <a:t> store data from a large/huge search space in a much smaller table, for example, as in a phone book. </a:t>
            </a:r>
          </a:p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Access to the data is through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keys</a:t>
            </a:r>
            <a:r>
              <a:rPr sz="3200">
                <a:uFill>
                  <a:solidFill/>
                </a:uFill>
              </a:rPr>
              <a:t> that map to the data (ie. names that map to phone numbers) </a:t>
            </a:r>
          </a:p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“hash-functions” </a:t>
            </a:r>
            <a:r>
              <a:rPr sz="3200">
                <a:uFill>
                  <a:solidFill/>
                </a:uFill>
              </a:rPr>
              <a:t>can be “random” picking random locations for data given a key</a:t>
            </a:r>
          </a:p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Random Numbers</a:t>
            </a:r>
            <a:r>
              <a:rPr sz="3200">
                <a:uFill>
                  <a:solidFill/>
                </a:uFill>
              </a:rPr>
              <a:t> on computers are usually derived from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deterministic procedures</a:t>
            </a:r>
            <a:r>
              <a:rPr sz="3200">
                <a:uFill>
                  <a:solidFill/>
                </a:uFill>
              </a:rPr>
              <a:t> that only “look” random.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20</a:t>
            </a:fld>
            <a:endParaRPr>
              <a:uFill>
                <a:solidFill/>
              </a:uFill>
            </a:endParaRPr>
          </a:p>
        </p:txBody>
      </p:sp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1925" cy="124301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 Hash-Table Implementation</a:t>
            </a:r>
          </a:p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Possible Methods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1281566" y="2956719"/>
            <a:ext cx="7495268" cy="25177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indent="-341312">
              <a:buClr>
                <a:srgbClr val="000000"/>
              </a:buClr>
              <a:buSzPct val="45000"/>
              <a:buFont typeface="Wingdings"/>
              <a:buChar char="●"/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Hash Function  :  key → hash-index</a:t>
            </a:r>
          </a:p>
          <a:p>
            <a:pPr lvl="0" indent="-341312">
              <a:buClr>
                <a:srgbClr val="000000"/>
              </a:buClr>
              <a:buSzPct val="45000"/>
              <a:buFont typeface="Wingdings"/>
              <a:buChar char="●"/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Print hash data</a:t>
            </a:r>
          </a:p>
          <a:p>
            <a:pPr lvl="0" indent="-341312">
              <a:buClr>
                <a:srgbClr val="000000"/>
              </a:buClr>
              <a:buSzPct val="45000"/>
              <a:buFont typeface="Wingdings"/>
              <a:buChar char="●"/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Search hash for an entry given a key</a:t>
            </a:r>
          </a:p>
          <a:p>
            <a:pPr lvl="0" indent="-341312">
              <a:buClr>
                <a:srgbClr val="000000"/>
              </a:buClr>
              <a:buSzPct val="45000"/>
              <a:buFont typeface="Wingdings"/>
              <a:buChar char="●"/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Insert new data into a hash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21</a:t>
            </a:fld>
            <a:endParaRPr>
              <a:uFill>
                <a:solidFill/>
              </a:uFill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6689" cy="12477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 Hash-Function</a:t>
            </a:r>
            <a:br>
              <a:rPr sz="4400">
                <a:uFill>
                  <a:solidFill/>
                </a:uFill>
              </a:rPr>
            </a:br>
            <a:r>
              <a:rPr sz="3200">
                <a:uFill>
                  <a:solidFill/>
                </a:uFill>
              </a:rPr>
              <a:t>(from a publicly available Implementation)</a:t>
            </a:r>
          </a:p>
        </p:txBody>
      </p:sp>
      <p:pic>
        <p:nvPicPr>
          <p:cNvPr id="9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5762" y="1728787"/>
            <a:ext cx="6778626" cy="4352926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503237" y="6300787"/>
            <a:ext cx="9056689" cy="1014413"/>
          </a:xfrm>
          <a:prstGeom prst="rect">
            <a:avLst/>
          </a:prstGeom>
        </p:spPr>
        <p:txBody>
          <a:bodyPr>
            <a:normAutofit/>
          </a:bodyPr>
          <a:lstStyle>
            <a:lvl1pPr marL="339725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complex bit-shifting of all the key data aims at generating uniform indexes (see later)</a:t>
            </a:r>
          </a:p>
        </p:txBody>
      </p:sp>
      <p:sp>
        <p:nvSpPr>
          <p:cNvPr id="97" name="Shape 97"/>
          <p:cNvSpPr/>
          <p:nvPr/>
        </p:nvSpPr>
        <p:spPr>
          <a:xfrm>
            <a:off x="2700337" y="2160587"/>
            <a:ext cx="5580063" cy="1588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22</a:t>
            </a:fld>
            <a:endParaRPr>
              <a:uFill>
                <a:solidFill/>
              </a:u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6689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Print the Data in the Hash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755650" y="1725612"/>
            <a:ext cx="9056688" cy="5546726"/>
          </a:xfrm>
          <a:prstGeom prst="rect">
            <a:avLst/>
          </a:prstGeom>
        </p:spPr>
        <p:txBody>
          <a:bodyPr>
            <a:normAutofit/>
          </a:bodyPr>
          <a:lstStyle>
            <a:lvl1pPr marL="339725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600"/>
            </a:lvl1pPr>
          </a:lstStyle>
          <a:p>
            <a:pPr lvl="0">
              <a:defRPr sz="1800">
                <a:uFillTx/>
              </a:defRPr>
            </a:pPr>
            <a:r>
              <a:rPr sz="2600">
                <a:uFill>
                  <a:solidFill/>
                </a:uFill>
              </a:rPr>
              <a:t>Because the Hash uses an Array it can be traversed  linearly:</a:t>
            </a:r>
          </a:p>
        </p:txBody>
      </p:sp>
      <p:pic>
        <p:nvPicPr>
          <p:cNvPr id="10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6837" y="2579687"/>
            <a:ext cx="6840538" cy="4560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23</a:t>
            </a:fld>
            <a:endParaRPr>
              <a:uFill>
                <a:solidFill/>
              </a:uFill>
            </a:endParaRPr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6623050" y="346075"/>
            <a:ext cx="2917825" cy="3433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Print Hash Data</a:t>
            </a:r>
          </a:p>
        </p:txBody>
      </p:sp>
      <p:pic>
        <p:nvPicPr>
          <p:cNvPr id="10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8687" y="3970337"/>
            <a:ext cx="8070851" cy="3228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8525" y="239712"/>
            <a:ext cx="5040313" cy="3360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24</a:t>
            </a:fld>
            <a:endParaRPr>
              <a:uFill>
                <a:solidFill/>
              </a:uFill>
            </a:endParaRPr>
          </a:p>
        </p:txBody>
      </p:sp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6689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Searching (assuming no collisions)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179387" y="6011862"/>
            <a:ext cx="9378951" cy="137477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9149" lvl="0" indent="-306260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>
                <a:uFillTx/>
              </a:defRPr>
            </a:pPr>
            <a:r>
              <a:rPr sz="2912">
                <a:uFill>
                  <a:solidFill/>
                </a:uFill>
              </a:rPr>
              <a:t>Note: No loop – we can be quick!!</a:t>
            </a:r>
          </a:p>
          <a:p>
            <a:pPr marL="309149" lvl="0" indent="-306260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>
                <a:uFillTx/>
              </a:defRPr>
            </a:pPr>
            <a:r>
              <a:rPr sz="2912">
                <a:uFill>
                  <a:solidFill/>
                </a:uFill>
              </a:rPr>
              <a:t>Note 2: We could also return the data associated with a key </a:t>
            </a:r>
          </a:p>
        </p:txBody>
      </p:sp>
      <p:pic>
        <p:nvPicPr>
          <p:cNvPr id="11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812" y="1439862"/>
            <a:ext cx="6980238" cy="4319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25</a:t>
            </a:fld>
            <a:endParaRPr>
              <a:uFill>
                <a:solidFill/>
              </a:uFill>
            </a:endParaRPr>
          </a:p>
        </p:txBody>
      </p:sp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6689" cy="11588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Searching </a:t>
            </a:r>
            <a:br>
              <a:rPr sz="4400">
                <a:uFill>
                  <a:solidFill/>
                </a:uFill>
              </a:rPr>
            </a:br>
            <a:r>
              <a:rPr sz="3600">
                <a:uFill>
                  <a:solidFill/>
                </a:uFill>
              </a:rPr>
              <a:t>(with checking that the stored data matches)</a:t>
            </a:r>
          </a:p>
        </p:txBody>
      </p:sp>
      <p:pic>
        <p:nvPicPr>
          <p:cNvPr id="11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193" y="2089150"/>
            <a:ext cx="9248776" cy="4543425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/>
        </p:nvSpPr>
        <p:spPr>
          <a:xfrm>
            <a:off x="6840537" y="3060699"/>
            <a:ext cx="1439863" cy="1589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3419475" y="5292725"/>
            <a:ext cx="5040313" cy="1588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26</a:t>
            </a:fld>
            <a:endParaRPr>
              <a:uFill>
                <a:solidFill/>
              </a:uFill>
            </a:endParaRPr>
          </a:p>
        </p:txBody>
      </p:sp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503237" y="57150"/>
            <a:ext cx="9056689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Insert (discarding collisions)</a:t>
            </a:r>
          </a:p>
        </p:txBody>
      </p:sp>
      <p:pic>
        <p:nvPicPr>
          <p:cNvPr id="12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6568" y="1380898"/>
            <a:ext cx="6550026" cy="594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27</a:t>
            </a:fld>
            <a:endParaRPr>
              <a:uFill>
                <a:solidFill/>
              </a:uFill>
            </a:endParaRP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507206" y="169182"/>
            <a:ext cx="9056688" cy="11588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Insert (</a:t>
            </a:r>
            <a:r>
              <a:rPr sz="4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with collisions</a:t>
            </a:r>
            <a:r>
              <a:rPr sz="4400">
                <a:uFill>
                  <a:solidFill/>
                </a:uFill>
              </a:rPr>
              <a:t> using1-shifts)</a:t>
            </a:r>
          </a:p>
        </p:txBody>
      </p:sp>
      <p:pic>
        <p:nvPicPr>
          <p:cNvPr id="12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0537" y="1357312"/>
            <a:ext cx="6550025" cy="594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28</a:t>
            </a:fld>
            <a:endParaRPr>
              <a:uFill>
                <a:solidFill/>
              </a:uFill>
            </a:endParaRPr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503237" y="57150"/>
            <a:ext cx="9056689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Insert (with collisions; 1-shifts)</a:t>
            </a:r>
          </a:p>
        </p:txBody>
      </p:sp>
      <p:pic>
        <p:nvPicPr>
          <p:cNvPr id="13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1439862"/>
            <a:ext cx="6550025" cy="594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3562" y="1406525"/>
            <a:ext cx="3165476" cy="561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29</a:t>
            </a:fld>
            <a:endParaRPr>
              <a:uFill>
                <a:solidFill/>
              </a:uFill>
            </a:endParaRPr>
          </a:p>
        </p:txBody>
      </p:sp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507206" y="145596"/>
            <a:ext cx="9056688" cy="11588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Insert (with collisions; 1-shifts)</a:t>
            </a:r>
          </a:p>
        </p:txBody>
      </p:sp>
      <p:pic>
        <p:nvPicPr>
          <p:cNvPr id="13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1439862"/>
            <a:ext cx="6550025" cy="594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75462" y="1641475"/>
            <a:ext cx="3044826" cy="50180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</a:t>
            </a:fld>
            <a:endParaRPr>
              <a:uFill>
                <a:solidFill/>
              </a:uFill>
            </a:endParaRPr>
          </a:p>
        </p:txBody>
      </p:sp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Why is this important ?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60853" y="2321378"/>
            <a:ext cx="8749393" cy="421980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7025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Hash-tables are usually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very fast</a:t>
            </a:r>
            <a:r>
              <a:rPr sz="3200">
                <a:uFill>
                  <a:solidFill/>
                </a:uFill>
              </a:rPr>
              <a:t> which makes them excellent competitors of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other ADTs</a:t>
            </a:r>
            <a:r>
              <a:rPr sz="3200">
                <a:uFill>
                  <a:solidFill/>
                </a:uFill>
              </a:rPr>
              <a:t>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for storage and searching</a:t>
            </a:r>
            <a:r>
              <a:rPr sz="3200">
                <a:uFill>
                  <a:solidFill/>
                </a:uFill>
              </a:rPr>
              <a:t> (arrays, lists, trees).</a:t>
            </a:r>
          </a:p>
          <a:p>
            <a:pPr marL="327025" lvl="0" indent="-327025"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27025" lvl="0" indent="-327025"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27025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Random numbers are used in many contexts, including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gaming, simulation, encryption</a:t>
            </a:r>
            <a:r>
              <a:rPr sz="3200">
                <a:uFill>
                  <a:solidFill/>
                </a:uFill>
              </a:rPr>
              <a:t>, ...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30</a:t>
            </a:fld>
            <a:endParaRPr>
              <a:uFill>
                <a:solidFill/>
              </a:uFill>
            </a:endParaRPr>
          </a:p>
        </p:txBody>
      </p:sp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6689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Search with Collisions</a:t>
            </a:r>
          </a:p>
        </p:txBody>
      </p:sp>
      <p:pic>
        <p:nvPicPr>
          <p:cNvPr id="14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6112" y="1641928"/>
            <a:ext cx="6230938" cy="5475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31</a:t>
            </a:fld>
            <a:endParaRPr>
              <a:uFill>
                <a:solidFill/>
              </a:uFill>
            </a:endParaRPr>
          </a:p>
        </p:txBody>
      </p:sp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6689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Hash Efficiency (typical)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503237" y="5940425"/>
            <a:ext cx="9056689" cy="13747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Very few misses → Almost constant!</a:t>
            </a: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Linear shifting becomes inefficient above load 3/4 </a:t>
            </a:r>
          </a:p>
        </p:txBody>
      </p:sp>
      <p:pic>
        <p:nvPicPr>
          <p:cNvPr id="14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0862" y="1644650"/>
            <a:ext cx="6278563" cy="411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32</a:t>
            </a:fld>
            <a:endParaRPr>
              <a:uFill>
                <a:solidFill/>
              </a:uFill>
            </a:endParaRPr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6689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Hash Efficiency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627062" y="1793875"/>
            <a:ext cx="8809039" cy="518114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Hash functions can be quite complex</a:t>
            </a:r>
            <a:r>
              <a:rPr sz="3200" dirty="0">
                <a:uFill>
                  <a:solidFill/>
                </a:uFill>
              </a:rPr>
              <a:t> and slower than linear list search for small lists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Memory access is random which leads to bad </a:t>
            </a:r>
            <a:r>
              <a:rPr sz="32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memory cache alignment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Removing </a:t>
            </a:r>
            <a:r>
              <a:rPr sz="32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entries is not advised </a:t>
            </a:r>
            <a:r>
              <a:rPr sz="3200" dirty="0">
                <a:uFill>
                  <a:solidFill/>
                </a:uFill>
              </a:rPr>
              <a:t>/ slow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If the fill factor reaches about .75 </a:t>
            </a:r>
            <a:r>
              <a:rPr sz="32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resizing hashes</a:t>
            </a:r>
            <a:r>
              <a:rPr sz="3200" dirty="0">
                <a:uFill>
                  <a:solidFill/>
                </a:uFill>
              </a:rPr>
              <a:t> is usual (grown or shrunk)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Resizing can be done “on-the-fly” if required; otherwise the hash is “rehashed” into a new larger or smaller array.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33</a:t>
            </a:fld>
            <a:endParaRPr>
              <a:uFill>
                <a:solidFill/>
              </a:uFill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506412" y="3549947"/>
            <a:ext cx="9058275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Random Numbers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34</a:t>
            </a:fld>
            <a:endParaRPr>
              <a:uFill>
                <a:solidFill/>
              </a:uFill>
            </a:endParaRPr>
          </a:p>
        </p:txBody>
      </p:sp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6689" cy="1247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Random Numbers – Ideas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xfrm>
            <a:off x="703716" y="1809636"/>
            <a:ext cx="8655729" cy="481670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–</a:t>
            </a:r>
            <a:r>
              <a:rPr sz="3600">
                <a:uFill>
                  <a:solidFill/>
                </a:uFill>
              </a:rPr>
              <a:t> Randomness reflects “</a:t>
            </a:r>
            <a:r>
              <a:rPr sz="3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unpredictability</a:t>
            </a:r>
            <a:r>
              <a:rPr sz="3600">
                <a:uFill>
                  <a:solidFill/>
                </a:uFill>
              </a:rPr>
              <a:t>”</a:t>
            </a: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– 21, 22, 23, 24, 25 .... is predictable</a:t>
            </a: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– 17, 53, 65, 12, 0 … is (not?) predictable</a:t>
            </a: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600">
              <a:uFill>
                <a:solidFill/>
              </a:uFill>
            </a:endParaRP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– in unpredictable sequences numbers at different positions can take </a:t>
            </a:r>
            <a:r>
              <a:rPr sz="3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values in a certain range</a:t>
            </a:r>
            <a:r>
              <a:rPr sz="3600">
                <a:uFill>
                  <a:solidFill/>
                </a:uFill>
              </a:rPr>
              <a:t>, but these values are </a:t>
            </a:r>
            <a:r>
              <a:rPr sz="3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independent between different positions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35</a:t>
            </a:fld>
            <a:endParaRPr>
              <a:uFill>
                <a:solidFill/>
              </a:uFill>
            </a:endParaRPr>
          </a:p>
        </p:txBody>
      </p:sp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1925" cy="12430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Random Number Generators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503237" y="2364581"/>
            <a:ext cx="9051925" cy="37020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– Computers are deterministic machines and can't (usually) generate “true” randomness, only "pseudo-random numbers"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– Random number generators try to generate sequences that look random and are good enough for many applications 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36</a:t>
            </a:fld>
            <a:endParaRPr>
              <a:uFill>
                <a:solidFill/>
              </a:uFill>
            </a:endParaRPr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6689" cy="1247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Linear Congruential RNGs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503237" y="1744889"/>
            <a:ext cx="9056689" cy="54052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Given the previous number they compute the next using a simple equation (</a:t>
            </a: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predictably!</a:t>
            </a:r>
            <a:r>
              <a:rPr sz="3200">
                <a:uFill>
                  <a:solidFill/>
                </a:uFill>
              </a:rPr>
              <a:t>)    </a:t>
            </a:r>
          </a:p>
          <a:p>
            <a:pPr marL="338137" lvl="0" indent="-338137"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8137" lvl="0" indent="-338137"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             r  =  (a * r + c ) % m</a:t>
            </a:r>
          </a:p>
          <a:p>
            <a:pPr marL="338137" lvl="0" indent="-338137"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a, c, and m are parameters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the numbers for r </a:t>
            </a:r>
            <a:r>
              <a:rPr sz="3200">
                <a:uFill>
                  <a:solidFill/>
                </a:uFill>
                <a:latin typeface="Arial Bold"/>
                <a:ea typeface="Arial Bold"/>
                <a:cs typeface="Arial Bold"/>
                <a:sym typeface="Arial Bold"/>
              </a:rPr>
              <a:t>must</a:t>
            </a:r>
            <a:r>
              <a:rPr sz="3200">
                <a:uFill>
                  <a:solidFill/>
                </a:uFill>
              </a:rPr>
              <a:t> repeat after some cycle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in the best case m is the cycle length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r must be “seeded” with some initial value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37</a:t>
            </a:fld>
            <a:endParaRPr>
              <a:uFill>
                <a:solidFill/>
              </a:uFill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6689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An Implementation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503237" y="6119812"/>
            <a:ext cx="9056689" cy="1195388"/>
          </a:xfrm>
          <a:prstGeom prst="rect">
            <a:avLst/>
          </a:prstGeom>
        </p:spPr>
        <p:txBody>
          <a:bodyPr>
            <a:normAutofit/>
          </a:bodyPr>
          <a:lstStyle>
            <a:lvl1pPr marL="339725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seed grows very quickly and is repeatedly “folded back” into the range 0 … m-1</a:t>
            </a:r>
          </a:p>
        </p:txBody>
      </p:sp>
      <p:pic>
        <p:nvPicPr>
          <p:cNvPr id="16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725" y="1843087"/>
            <a:ext cx="8524875" cy="2836863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/>
        </p:nvSpPr>
        <p:spPr>
          <a:xfrm flipV="1">
            <a:off x="2160587" y="3952875"/>
            <a:ext cx="539751" cy="1273175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 flipV="1">
            <a:off x="4859337" y="3954462"/>
            <a:ext cx="179388" cy="1452563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 flipH="1" flipV="1">
            <a:off x="6834187" y="3954462"/>
            <a:ext cx="192088" cy="1452563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1800225" y="5400675"/>
            <a:ext cx="539750" cy="48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a</a:t>
            </a:r>
          </a:p>
        </p:txBody>
      </p:sp>
      <p:sp>
        <p:nvSpPr>
          <p:cNvPr id="174" name="Shape 174"/>
          <p:cNvSpPr/>
          <p:nvPr/>
        </p:nvSpPr>
        <p:spPr>
          <a:xfrm>
            <a:off x="4319587" y="5400675"/>
            <a:ext cx="720726" cy="48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c</a:t>
            </a:r>
          </a:p>
        </p:txBody>
      </p:sp>
      <p:sp>
        <p:nvSpPr>
          <p:cNvPr id="175" name="Shape 175"/>
          <p:cNvSpPr/>
          <p:nvPr/>
        </p:nvSpPr>
        <p:spPr>
          <a:xfrm>
            <a:off x="6840537" y="5453062"/>
            <a:ext cx="398918" cy="48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m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38</a:t>
            </a:fld>
            <a:endParaRPr>
              <a:uFill>
                <a:solidFill/>
              </a:uFill>
            </a:endParaRPr>
          </a:p>
        </p:txBody>
      </p:sp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539750" y="193675"/>
            <a:ext cx="9056688" cy="12461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Same seed → same sequence</a:t>
            </a:r>
            <a:br>
              <a:rPr sz="4400">
                <a:uFill>
                  <a:solidFill/>
                </a:uFill>
              </a:rPr>
            </a:br>
            <a:r>
              <a:rPr sz="4400">
                <a:uFill>
                  <a:solidFill/>
                </a:uFill>
              </a:rPr>
              <a:t>(cf., practical 10)</a:t>
            </a:r>
          </a:p>
        </p:txBody>
      </p:sp>
      <p:pic>
        <p:nvPicPr>
          <p:cNvPr id="17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087" y="1774825"/>
            <a:ext cx="8193088" cy="5605463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1619250" y="2160587"/>
            <a:ext cx="1800225" cy="360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3600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1619250" y="3060700"/>
            <a:ext cx="1800225" cy="360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3600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800225" y="4140200"/>
            <a:ext cx="1800225" cy="360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3600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 flipH="1">
            <a:off x="5573712" y="6503987"/>
            <a:ext cx="1092201" cy="179388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 flipH="1" flipV="1">
            <a:off x="5554662" y="7091362"/>
            <a:ext cx="1092201" cy="192088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39</a:t>
            </a:fld>
            <a:endParaRPr>
              <a:uFill>
                <a:solidFill/>
              </a:uFill>
            </a:endParaRPr>
          </a:p>
        </p:txBody>
      </p:sp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xfrm>
            <a:off x="539750" y="193675"/>
            <a:ext cx="9056688" cy="12461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 dirty="0">
                <a:uFill>
                  <a:solidFill/>
                </a:uFill>
              </a:rPr>
              <a:t>The sequence is quite short only</a:t>
            </a:r>
            <a:br>
              <a:rPr sz="44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>(cf., </a:t>
            </a:r>
            <a:r>
              <a:rPr sz="4400" dirty="0" smtClean="0">
                <a:uFill>
                  <a:solidFill/>
                </a:uFill>
              </a:rPr>
              <a:t>practical</a:t>
            </a:r>
            <a:r>
              <a:rPr lang="en-GB" sz="4400" dirty="0" smtClean="0">
                <a:uFill>
                  <a:solidFill/>
                </a:uFill>
              </a:rPr>
              <a:t>s</a:t>
            </a:r>
            <a:r>
              <a:rPr sz="4400" dirty="0" smtClean="0">
                <a:uFill>
                  <a:solidFill/>
                </a:uFill>
              </a:rPr>
              <a:t>)</a:t>
            </a:r>
            <a:endParaRPr sz="4400" dirty="0">
              <a:uFill>
                <a:solidFill/>
              </a:uFill>
            </a:endParaRPr>
          </a:p>
        </p:txBody>
      </p:sp>
      <p:pic>
        <p:nvPicPr>
          <p:cNvPr id="18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087" y="1774825"/>
            <a:ext cx="8193088" cy="5605463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1439862" y="4859337"/>
            <a:ext cx="7199313" cy="1079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3600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</a:t>
            </a:fld>
            <a:endParaRPr>
              <a:uFill>
                <a:solidFill/>
              </a:uFill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Outline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 rot="21590193">
            <a:off x="1551689" y="1801658"/>
            <a:ext cx="6967724" cy="39531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69925" lvl="0" indent="-669925">
              <a:buClr>
                <a:srgbClr val="000000"/>
              </a:buClr>
              <a:buSzPct val="45000"/>
              <a:buFont typeface="Wingdings"/>
              <a:buChar char="●"/>
              <a:tabLst>
                <a:tab pos="660400" algn="l"/>
                <a:tab pos="774700" algn="l"/>
                <a:tab pos="1219200" algn="l"/>
                <a:tab pos="1663700" algn="l"/>
                <a:tab pos="2120900" algn="l"/>
                <a:tab pos="2565400" algn="l"/>
                <a:tab pos="3009900" algn="l"/>
                <a:tab pos="3467100" algn="l"/>
                <a:tab pos="3911600" algn="l"/>
                <a:tab pos="4368800" algn="l"/>
                <a:tab pos="4813300" algn="l"/>
                <a:tab pos="5257800" algn="l"/>
                <a:tab pos="5715000" algn="l"/>
                <a:tab pos="6159500" algn="l"/>
                <a:tab pos="6604000" algn="l"/>
                <a:tab pos="7061200" algn="l"/>
                <a:tab pos="7505700" algn="l"/>
                <a:tab pos="7962900" algn="l"/>
                <a:tab pos="8407400" algn="l"/>
                <a:tab pos="8851900" algn="l"/>
                <a:tab pos="93091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Hashing </a:t>
            </a:r>
          </a:p>
          <a:p>
            <a:pPr marL="1481137" lvl="1" indent="-566737"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660400" algn="l"/>
                <a:tab pos="774700" algn="l"/>
                <a:tab pos="1219200" algn="l"/>
                <a:tab pos="1663700" algn="l"/>
                <a:tab pos="2120900" algn="l"/>
                <a:tab pos="2565400" algn="l"/>
                <a:tab pos="3009900" algn="l"/>
                <a:tab pos="3467100" algn="l"/>
                <a:tab pos="3911600" algn="l"/>
                <a:tab pos="4368800" algn="l"/>
                <a:tab pos="4813300" algn="l"/>
                <a:tab pos="5257800" algn="l"/>
                <a:tab pos="5715000" algn="l"/>
                <a:tab pos="6159500" algn="l"/>
                <a:tab pos="6604000" algn="l"/>
                <a:tab pos="7061200" algn="l"/>
                <a:tab pos="7505700" algn="l"/>
                <a:tab pos="7962900" algn="l"/>
                <a:tab pos="8407400" algn="l"/>
                <a:tab pos="8851900" algn="l"/>
                <a:tab pos="9309100" algn="l"/>
              </a:tabLst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Use of Tables </a:t>
            </a:r>
          </a:p>
          <a:p>
            <a:pPr marL="1481137" lvl="1" indent="-566737"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660400" algn="l"/>
                <a:tab pos="774700" algn="l"/>
                <a:tab pos="1219200" algn="l"/>
                <a:tab pos="1663700" algn="l"/>
                <a:tab pos="2120900" algn="l"/>
                <a:tab pos="2565400" algn="l"/>
                <a:tab pos="3009900" algn="l"/>
                <a:tab pos="3467100" algn="l"/>
                <a:tab pos="3911600" algn="l"/>
                <a:tab pos="4368800" algn="l"/>
                <a:tab pos="4813300" algn="l"/>
                <a:tab pos="5257800" algn="l"/>
                <a:tab pos="5715000" algn="l"/>
                <a:tab pos="6159500" algn="l"/>
                <a:tab pos="6604000" algn="l"/>
                <a:tab pos="7061200" algn="l"/>
                <a:tab pos="7505700" algn="l"/>
                <a:tab pos="7962900" algn="l"/>
                <a:tab pos="8407400" algn="l"/>
                <a:tab pos="8851900" algn="l"/>
                <a:tab pos="9309100" algn="l"/>
              </a:tabLst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Hash Table Implementation</a:t>
            </a:r>
          </a:p>
          <a:p>
            <a:pPr marL="669925" lvl="0" indent="-669925">
              <a:tabLst>
                <a:tab pos="660400" algn="l"/>
                <a:tab pos="774700" algn="l"/>
                <a:tab pos="1219200" algn="l"/>
                <a:tab pos="1663700" algn="l"/>
                <a:tab pos="2120900" algn="l"/>
                <a:tab pos="2565400" algn="l"/>
                <a:tab pos="3009900" algn="l"/>
                <a:tab pos="3467100" algn="l"/>
                <a:tab pos="3911600" algn="l"/>
                <a:tab pos="4368800" algn="l"/>
                <a:tab pos="4813300" algn="l"/>
                <a:tab pos="5257800" algn="l"/>
                <a:tab pos="5715000" algn="l"/>
                <a:tab pos="6159500" algn="l"/>
                <a:tab pos="6604000" algn="l"/>
                <a:tab pos="7061200" algn="l"/>
                <a:tab pos="7505700" algn="l"/>
                <a:tab pos="7962900" algn="l"/>
                <a:tab pos="8407400" algn="l"/>
                <a:tab pos="8851900" algn="l"/>
                <a:tab pos="9309100" algn="l"/>
              </a:tabLst>
              <a:defRPr sz="1800">
                <a:uFillTx/>
              </a:defRPr>
            </a:pPr>
            <a:endParaRPr sz="2800">
              <a:uFill>
                <a:solidFill/>
              </a:uFill>
            </a:endParaRPr>
          </a:p>
          <a:p>
            <a:pPr marL="669925" lvl="0" indent="-669925">
              <a:buClr>
                <a:srgbClr val="000000"/>
              </a:buClr>
              <a:buSzPct val="45000"/>
              <a:buFont typeface="Wingdings"/>
              <a:buChar char="●"/>
              <a:tabLst>
                <a:tab pos="660400" algn="l"/>
                <a:tab pos="774700" algn="l"/>
                <a:tab pos="1219200" algn="l"/>
                <a:tab pos="1663700" algn="l"/>
                <a:tab pos="2120900" algn="l"/>
                <a:tab pos="2565400" algn="l"/>
                <a:tab pos="3009900" algn="l"/>
                <a:tab pos="3467100" algn="l"/>
                <a:tab pos="3911600" algn="l"/>
                <a:tab pos="4368800" algn="l"/>
                <a:tab pos="4813300" algn="l"/>
                <a:tab pos="5257800" algn="l"/>
                <a:tab pos="5715000" algn="l"/>
                <a:tab pos="6159500" algn="l"/>
                <a:tab pos="6604000" algn="l"/>
                <a:tab pos="7061200" algn="l"/>
                <a:tab pos="7505700" algn="l"/>
                <a:tab pos="7962900" algn="l"/>
                <a:tab pos="8407400" algn="l"/>
                <a:tab pos="8851900" algn="l"/>
                <a:tab pos="93091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Random Numbers</a:t>
            </a:r>
          </a:p>
          <a:p>
            <a:pPr marL="1481137" lvl="1" indent="-566737"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660400" algn="l"/>
                <a:tab pos="774700" algn="l"/>
                <a:tab pos="1219200" algn="l"/>
                <a:tab pos="1663700" algn="l"/>
                <a:tab pos="2120900" algn="l"/>
                <a:tab pos="2565400" algn="l"/>
                <a:tab pos="3009900" algn="l"/>
                <a:tab pos="3467100" algn="l"/>
                <a:tab pos="3911600" algn="l"/>
                <a:tab pos="4368800" algn="l"/>
                <a:tab pos="4813300" algn="l"/>
                <a:tab pos="5257800" algn="l"/>
                <a:tab pos="5715000" algn="l"/>
                <a:tab pos="6159500" algn="l"/>
                <a:tab pos="6604000" algn="l"/>
                <a:tab pos="7061200" algn="l"/>
                <a:tab pos="7505700" algn="l"/>
                <a:tab pos="7962900" algn="l"/>
                <a:tab pos="8407400" algn="l"/>
                <a:tab pos="8851900" algn="l"/>
                <a:tab pos="9309100" algn="l"/>
              </a:tabLst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Simple/common Implementations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40</a:t>
            </a:fld>
            <a:endParaRPr>
              <a:uFill>
                <a:solidFill/>
              </a:uFill>
            </a:endParaRPr>
          </a:p>
        </p:txBody>
      </p:sp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6689" cy="1246188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m, a, c in some run-time environments </a:t>
            </a:r>
          </a:p>
        </p:txBody>
      </p:sp>
      <p:pic>
        <p:nvPicPr>
          <p:cNvPr id="19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38350"/>
            <a:ext cx="10079038" cy="5413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41</a:t>
            </a:fld>
            <a:endParaRPr>
              <a:uFill>
                <a:solidFill/>
              </a:uFill>
            </a:endParaRPr>
          </a:p>
        </p:txBody>
      </p:sp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Outcomes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xfrm>
            <a:off x="896711" y="2195852"/>
            <a:ext cx="8277679" cy="31647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7025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Hash Table as a very fast search structure</a:t>
            </a:r>
          </a:p>
          <a:p>
            <a:pPr marL="327025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Idea of hash-functions</a:t>
            </a:r>
          </a:p>
          <a:p>
            <a:pPr marL="327025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Basic hash implementation</a:t>
            </a:r>
          </a:p>
          <a:p>
            <a:pPr marL="327025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Idea of pseudo-random number generators</a:t>
            </a:r>
          </a:p>
          <a:p>
            <a:pPr marL="327025" lvl="0" indent="-327025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318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259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200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Limitations of RNGs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</a:t>
            </a:fld>
            <a:endParaRPr>
              <a:uFill>
                <a:solidFill/>
              </a:uFill>
            </a:endParaRPr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503237" y="390525"/>
            <a:ext cx="9058275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Tables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084262" y="1870868"/>
            <a:ext cx="7902576" cy="46942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Two useful sorts of tables</a:t>
            </a:r>
          </a:p>
          <a:p>
            <a:pPr marL="339725" lvl="0" indent="-336550">
              <a:spcBef>
                <a:spcPts val="1100"/>
              </a:spcBef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1)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lookup table</a:t>
            </a:r>
            <a:r>
              <a:rPr sz="3200">
                <a:uFill>
                  <a:solidFill/>
                </a:uFill>
              </a:rPr>
              <a:t> (speed-up of critical calculations)</a:t>
            </a:r>
          </a:p>
          <a:p>
            <a:pPr marL="339725" lvl="0" indent="-336550">
              <a:spcBef>
                <a:spcPts val="1100"/>
              </a:spcBef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2)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indexed retrieva</a:t>
            </a:r>
            <a:r>
              <a:rPr sz="3200">
                <a:uFill>
                  <a:solidFill/>
                </a:uFill>
              </a:rPr>
              <a:t>l (e.g., for file systems)</a:t>
            </a: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Hash-Tables</a:t>
            </a:r>
          </a:p>
          <a:p>
            <a:pPr marL="1479550" lvl="1" indent="-565150"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Idea </a:t>
            </a:r>
          </a:p>
          <a:p>
            <a:pPr marL="1479550" lvl="1" indent="-565150">
              <a:spcBef>
                <a:spcPts val="11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Implementation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6</a:t>
            </a:fld>
            <a:endParaRPr>
              <a:uFill>
                <a:solidFill/>
              </a:uFill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6689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1) Look-up Tables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507206" y="1817460"/>
            <a:ext cx="9056688" cy="475660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1312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Tables that store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data that is expensive</a:t>
            </a:r>
            <a:r>
              <a:rPr sz="3200">
                <a:uFill>
                  <a:solidFill/>
                </a:uFill>
              </a:rPr>
              <a:t> to compute </a:t>
            </a:r>
          </a:p>
          <a:p>
            <a:pPr marL="341312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For a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function f(n)</a:t>
            </a:r>
            <a:r>
              <a:rPr sz="3200">
                <a:uFill>
                  <a:solidFill/>
                </a:uFill>
              </a:rPr>
              <a:t> this could just be the values of the function for all n encountered so far</a:t>
            </a:r>
          </a:p>
          <a:p>
            <a:pPr marL="341312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Look-up tables can be computed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off-line</a:t>
            </a:r>
            <a:r>
              <a:rPr sz="3200">
                <a:uFill>
                  <a:solidFill/>
                </a:uFill>
              </a:rPr>
              <a:t>, or during program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initialisation</a:t>
            </a:r>
            <a:r>
              <a:rPr sz="3200">
                <a:uFill>
                  <a:solidFill/>
                </a:uFill>
              </a:rPr>
              <a:t>, or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on-the-fly</a:t>
            </a:r>
          </a:p>
          <a:p>
            <a:pPr marL="341312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Re-computation can be avoided in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time-critical applications</a:t>
            </a:r>
          </a:p>
          <a:p>
            <a:pPr marL="341312" lvl="0" indent="-33655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This may be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combined with “hashing”</a:t>
            </a:r>
            <a:r>
              <a:rPr sz="3200">
                <a:uFill>
                  <a:solidFill/>
                </a:uFill>
              </a:rPr>
              <a:t> (see later) 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7</a:t>
            </a:fld>
            <a:endParaRPr>
              <a:uFill>
                <a:solidFill/>
              </a:uFill>
            </a:endParaRPr>
          </a:p>
        </p:txBody>
      </p:sp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507205" y="298903"/>
            <a:ext cx="9056688" cy="11588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2) Indexed Retrieval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07206" y="1489301"/>
            <a:ext cx="9056688" cy="53657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Sometimes, an array holding sorted keys falls into</a:t>
            </a: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natural “sections”</a:t>
            </a: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• For example, if the keys are alphabetic </a:t>
            </a: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(e.g., people’s names):</a:t>
            </a:r>
          </a:p>
          <a:p>
            <a:pPr marL="339725" lvl="0" indent="-336550">
              <a:spcBef>
                <a:spcPts val="1100"/>
              </a:spcBef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array starts with some ‘A’ records,</a:t>
            </a:r>
          </a:p>
          <a:p>
            <a:pPr marL="339725" lvl="0" indent="-336550">
              <a:spcBef>
                <a:spcPts val="1100"/>
              </a:spcBef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Then some ‘B’ records,</a:t>
            </a:r>
          </a:p>
          <a:p>
            <a:pPr marL="339725" lvl="0" indent="-336550">
              <a:spcBef>
                <a:spcPts val="1100"/>
              </a:spcBef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Then some ‘C’ records,</a:t>
            </a:r>
          </a:p>
          <a:p>
            <a:pPr marL="339725" lvl="0" indent="-336550">
              <a:spcBef>
                <a:spcPts val="1100"/>
              </a:spcBef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… and so on</a:t>
            </a:r>
          </a:p>
          <a:p>
            <a:pPr marL="339725" lvl="0" indent="-33655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  → We can use an index array of start positions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8</a:t>
            </a:fld>
            <a:endParaRPr>
              <a:uFill>
                <a:solidFill/>
              </a:uFill>
            </a:endParaRPr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6689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Indexed Retrieval </a:t>
            </a:r>
          </a:p>
        </p:txBody>
      </p:sp>
      <p:pic>
        <p:nvPicPr>
          <p:cNvPr id="4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7406" y="1919514"/>
            <a:ext cx="5848351" cy="480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9</a:t>
            </a:fld>
            <a:endParaRPr>
              <a:uFill>
                <a:solidFill/>
              </a:uFill>
            </a:endParaRPr>
          </a:p>
        </p:txBody>
      </p:sp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6689" cy="1158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Retrieval Algorithm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396413" cy="55467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6356" lvl="0" indent="-311880" defTabSz="422306">
              <a:spcBef>
                <a:spcPts val="1300"/>
              </a:spcBef>
              <a:tabLst>
                <a:tab pos="304800" algn="l"/>
                <a:tab pos="406400" algn="l"/>
                <a:tab pos="825500" algn="l"/>
                <a:tab pos="1244600" algn="l"/>
                <a:tab pos="1676400" algn="l"/>
                <a:tab pos="2095500" algn="l"/>
                <a:tab pos="2527300" algn="l"/>
                <a:tab pos="2946400" algn="l"/>
                <a:tab pos="3365500" algn="l"/>
                <a:tab pos="3784600" algn="l"/>
                <a:tab pos="4203700" algn="l"/>
                <a:tab pos="4622800" algn="l"/>
                <a:tab pos="5054600" algn="l"/>
                <a:tab pos="5473700" algn="l"/>
                <a:tab pos="5905500" algn="l"/>
                <a:tab pos="6324600" algn="l"/>
                <a:tab pos="6743700" algn="l"/>
                <a:tab pos="7162800" algn="l"/>
                <a:tab pos="7581900" algn="l"/>
                <a:tab pos="8001000" algn="l"/>
                <a:tab pos="8432800" algn="l"/>
              </a:tabLst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Task:  Given a name, find the record in the main array “records” with matching key</a:t>
            </a:r>
          </a:p>
          <a:p>
            <a:pPr marL="316356" lvl="0" indent="-311880" defTabSz="422306">
              <a:spcBef>
                <a:spcPts val="1300"/>
              </a:spcBef>
              <a:tabLst>
                <a:tab pos="304800" algn="l"/>
                <a:tab pos="406400" algn="l"/>
                <a:tab pos="825500" algn="l"/>
                <a:tab pos="1244600" algn="l"/>
                <a:tab pos="1676400" algn="l"/>
                <a:tab pos="2095500" algn="l"/>
                <a:tab pos="2527300" algn="l"/>
                <a:tab pos="2946400" algn="l"/>
                <a:tab pos="3365500" algn="l"/>
                <a:tab pos="3784600" algn="l"/>
                <a:tab pos="4203700" algn="l"/>
                <a:tab pos="4622800" algn="l"/>
                <a:tab pos="5054600" algn="l"/>
                <a:tab pos="5473700" algn="l"/>
                <a:tab pos="5905500" algn="l"/>
                <a:tab pos="6324600" algn="l"/>
                <a:tab pos="6743700" algn="l"/>
                <a:tab pos="7162800" algn="l"/>
                <a:tab pos="7581900" algn="l"/>
                <a:tab pos="8001000" algn="l"/>
                <a:tab pos="8432800" algn="l"/>
              </a:tabLst>
              <a:defRPr sz="1800">
                <a:uFillTx/>
              </a:defRPr>
            </a:pPr>
            <a:endParaRPr sz="3008">
              <a:uFill>
                <a:solidFill/>
              </a:uFill>
            </a:endParaRPr>
          </a:p>
          <a:p>
            <a:pPr marL="316356" lvl="0" indent="-311880" defTabSz="422306">
              <a:spcBef>
                <a:spcPts val="1300"/>
              </a:spcBef>
              <a:tabLst>
                <a:tab pos="304800" algn="l"/>
                <a:tab pos="406400" algn="l"/>
                <a:tab pos="825500" algn="l"/>
                <a:tab pos="1244600" algn="l"/>
                <a:tab pos="1676400" algn="l"/>
                <a:tab pos="2095500" algn="l"/>
                <a:tab pos="2527300" algn="l"/>
                <a:tab pos="2946400" algn="l"/>
                <a:tab pos="3365500" algn="l"/>
                <a:tab pos="3784600" algn="l"/>
                <a:tab pos="4203700" algn="l"/>
                <a:tab pos="4622800" algn="l"/>
                <a:tab pos="5054600" algn="l"/>
                <a:tab pos="5473700" algn="l"/>
                <a:tab pos="5905500" algn="l"/>
                <a:tab pos="6324600" algn="l"/>
                <a:tab pos="6743700" algn="l"/>
                <a:tab pos="7162800" algn="l"/>
                <a:tab pos="7581900" algn="l"/>
                <a:tab pos="8001000" algn="l"/>
                <a:tab pos="8432800" algn="l"/>
              </a:tabLst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   Assume the name starts with letter L</a:t>
            </a:r>
          </a:p>
          <a:p>
            <a:pPr marL="320833" lvl="0" indent="-316356" defTabSz="422306">
              <a:spcBef>
                <a:spcPts val="1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304800" algn="l"/>
                <a:tab pos="406400" algn="l"/>
                <a:tab pos="825500" algn="l"/>
                <a:tab pos="1244600" algn="l"/>
                <a:tab pos="1676400" algn="l"/>
                <a:tab pos="2095500" algn="l"/>
                <a:tab pos="2527300" algn="l"/>
                <a:tab pos="2946400" algn="l"/>
                <a:tab pos="3365500" algn="l"/>
                <a:tab pos="3784600" algn="l"/>
                <a:tab pos="4203700" algn="l"/>
                <a:tab pos="4622800" algn="l"/>
                <a:tab pos="5054600" algn="l"/>
                <a:tab pos="5473700" algn="l"/>
                <a:tab pos="5905500" algn="l"/>
                <a:tab pos="6324600" algn="l"/>
                <a:tab pos="6743700" algn="l"/>
                <a:tab pos="7162800" algn="l"/>
                <a:tab pos="7581900" algn="l"/>
                <a:tab pos="8001000" algn="l"/>
                <a:tab pos="8432800" algn="l"/>
              </a:tabLst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Convert L to numeric value V</a:t>
            </a:r>
          </a:p>
          <a:p>
            <a:pPr marL="320833" lvl="0" indent="-316356" defTabSz="422306">
              <a:spcBef>
                <a:spcPts val="1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304800" algn="l"/>
                <a:tab pos="406400" algn="l"/>
                <a:tab pos="825500" algn="l"/>
                <a:tab pos="1244600" algn="l"/>
                <a:tab pos="1676400" algn="l"/>
                <a:tab pos="2095500" algn="l"/>
                <a:tab pos="2527300" algn="l"/>
                <a:tab pos="2946400" algn="l"/>
                <a:tab pos="3365500" algn="l"/>
                <a:tab pos="3784600" algn="l"/>
                <a:tab pos="4203700" algn="l"/>
                <a:tab pos="4622800" algn="l"/>
                <a:tab pos="5054600" algn="l"/>
                <a:tab pos="5473700" algn="l"/>
                <a:tab pos="5905500" algn="l"/>
                <a:tab pos="6324600" algn="l"/>
                <a:tab pos="6743700" algn="l"/>
                <a:tab pos="7162800" algn="l"/>
                <a:tab pos="7581900" algn="l"/>
                <a:tab pos="8001000" algn="l"/>
                <a:tab pos="8432800" algn="l"/>
              </a:tabLst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If index[V] is  -1 there are no appropriate records</a:t>
            </a:r>
          </a:p>
          <a:p>
            <a:pPr marL="320833" lvl="0" indent="-316356" defTabSz="422306">
              <a:spcBef>
                <a:spcPts val="1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304800" algn="l"/>
                <a:tab pos="406400" algn="l"/>
                <a:tab pos="825500" algn="l"/>
                <a:tab pos="1244600" algn="l"/>
                <a:tab pos="1676400" algn="l"/>
                <a:tab pos="2095500" algn="l"/>
                <a:tab pos="2527300" algn="l"/>
                <a:tab pos="2946400" algn="l"/>
                <a:tab pos="3365500" algn="l"/>
                <a:tab pos="3784600" algn="l"/>
                <a:tab pos="4203700" algn="l"/>
                <a:tab pos="4622800" algn="l"/>
                <a:tab pos="5054600" algn="l"/>
                <a:tab pos="5473700" algn="l"/>
                <a:tab pos="5905500" algn="l"/>
                <a:tab pos="6324600" algn="l"/>
                <a:tab pos="6743700" algn="l"/>
                <a:tab pos="7162800" algn="l"/>
                <a:tab pos="7581900" algn="l"/>
                <a:tab pos="8001000" algn="l"/>
                <a:tab pos="8432800" algn="l"/>
              </a:tabLst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Otherwise start searching the array “records” from position index[V]</a:t>
            </a:r>
          </a:p>
          <a:p>
            <a:pPr marL="320833" lvl="0" indent="-316356" defTabSz="422306">
              <a:spcBef>
                <a:spcPts val="1300"/>
              </a:spcBef>
              <a:buClr>
                <a:srgbClr val="000000"/>
              </a:buClr>
              <a:buSzPct val="100000"/>
              <a:buFont typeface="Times New Roman"/>
              <a:buChar char="•"/>
              <a:tabLst>
                <a:tab pos="304800" algn="l"/>
                <a:tab pos="406400" algn="l"/>
                <a:tab pos="825500" algn="l"/>
                <a:tab pos="1244600" algn="l"/>
                <a:tab pos="1676400" algn="l"/>
                <a:tab pos="2095500" algn="l"/>
                <a:tab pos="2527300" algn="l"/>
                <a:tab pos="2946400" algn="l"/>
                <a:tab pos="3365500" algn="l"/>
                <a:tab pos="3784600" algn="l"/>
                <a:tab pos="4203700" algn="l"/>
                <a:tab pos="4622800" algn="l"/>
                <a:tab pos="5054600" algn="l"/>
                <a:tab pos="5473700" algn="l"/>
                <a:tab pos="5905500" algn="l"/>
                <a:tab pos="6324600" algn="l"/>
                <a:tab pos="6743700" algn="l"/>
                <a:tab pos="7162800" algn="l"/>
                <a:tab pos="7581900" algn="l"/>
                <a:tab pos="8001000" algn="l"/>
                <a:tab pos="8432800" algn="l"/>
              </a:tabLst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Stop when you’ve found the key, or you’ve found a higher key – In particular one with a different first letter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E6E6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1269</Words>
  <Application>Microsoft Office PowerPoint</Application>
  <PresentationFormat>Custom</PresentationFormat>
  <Paragraphs>197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Bold</vt:lpstr>
      <vt:lpstr>Avenir Roman</vt:lpstr>
      <vt:lpstr>Helvetica</vt:lpstr>
      <vt:lpstr>Times New Roman</vt:lpstr>
      <vt:lpstr>Wingdings</vt:lpstr>
      <vt:lpstr>Default</vt:lpstr>
      <vt:lpstr>COMP1003 - Algorithms, Data Structures and Mathematics  Lecture  Hashing &amp; Random Numbers  </vt:lpstr>
      <vt:lpstr>Main Ideas</vt:lpstr>
      <vt:lpstr>Why is this important ?</vt:lpstr>
      <vt:lpstr>Outline</vt:lpstr>
      <vt:lpstr>Tables</vt:lpstr>
      <vt:lpstr>1) Look-up Tables</vt:lpstr>
      <vt:lpstr>2) Indexed Retrieval</vt:lpstr>
      <vt:lpstr>Indexed Retrieval </vt:lpstr>
      <vt:lpstr>Retrieval Algorithm</vt:lpstr>
      <vt:lpstr>Indexed Retrieval Efficiency</vt:lpstr>
      <vt:lpstr>PowerPoint Presentation</vt:lpstr>
      <vt:lpstr>PowerPoint Presentation</vt:lpstr>
      <vt:lpstr>Hash-Table Idea (phone book)</vt:lpstr>
      <vt:lpstr>Hash-Functions </vt:lpstr>
      <vt:lpstr>Collisions</vt:lpstr>
      <vt:lpstr>Open Addressing (Shifting)</vt:lpstr>
      <vt:lpstr>Open Addressing</vt:lpstr>
      <vt:lpstr>Chaining (using Linked Lists)</vt:lpstr>
      <vt:lpstr>A Hash-Table Implementation (using an array; ignoring collisions)</vt:lpstr>
      <vt:lpstr>A Hash-Table Implementation Possible Methods</vt:lpstr>
      <vt:lpstr>A Hash-Function (from a publicly available Implementation)</vt:lpstr>
      <vt:lpstr>Print the Data in the Hash</vt:lpstr>
      <vt:lpstr>Print Hash Data</vt:lpstr>
      <vt:lpstr>Searching (assuming no collisions)</vt:lpstr>
      <vt:lpstr>Searching  (with checking that the stored data matches)</vt:lpstr>
      <vt:lpstr>Insert (discarding collisions)</vt:lpstr>
      <vt:lpstr>Insert (with collisions using1-shifts)</vt:lpstr>
      <vt:lpstr>Insert (with collisions; 1-shifts)</vt:lpstr>
      <vt:lpstr>Insert (with collisions; 1-shifts)</vt:lpstr>
      <vt:lpstr>Search with Collisions</vt:lpstr>
      <vt:lpstr>Hash Efficiency (typical)</vt:lpstr>
      <vt:lpstr>Hash Efficiency</vt:lpstr>
      <vt:lpstr>PowerPoint Presentation</vt:lpstr>
      <vt:lpstr>Random Numbers – Ideas</vt:lpstr>
      <vt:lpstr>Random Number Generators</vt:lpstr>
      <vt:lpstr>Linear Congruential RNGs</vt:lpstr>
      <vt:lpstr>An Implementation</vt:lpstr>
      <vt:lpstr>Same seed → same sequence (cf., practical 10)</vt:lpstr>
      <vt:lpstr>The sequence is quite short only (cf., practicals)</vt:lpstr>
      <vt:lpstr>m, a, c in some run-time environments 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SOFT153 - Algorithms, Data Structures and Mathematics  Lecture 9  Hashing &amp; Random Numbers  </dc:title>
  <cp:lastModifiedBy>Thomas Wennekers</cp:lastModifiedBy>
  <cp:revision>5</cp:revision>
  <dcterms:modified xsi:type="dcterms:W3CDTF">2021-05-13T12:17:53Z</dcterms:modified>
</cp:coreProperties>
</file>