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20750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82550"/>
            <a:ext cx="9056689" cy="1685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6689" cy="57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</a:t>
            </a:r>
            <a:r>
              <a:rPr sz="2800" dirty="0">
                <a:uFill>
                  <a:solidFill/>
                </a:uFill>
              </a:rPr>
              <a:t>- Algorithms, Data Structures and Mathematics</a:t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 err="1" smtClean="0">
                <a:uFill>
                  <a:solidFill/>
                </a:uFill>
              </a:rPr>
              <a:t>Lectur</a:t>
            </a:r>
            <a:r>
              <a:rPr lang="en-GB" sz="4400" dirty="0" smtClean="0">
                <a:uFill>
                  <a:solidFill/>
                </a:uFill>
              </a:rPr>
              <a:t>e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Searching and Sorting 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Thomas Wennekers</a:t>
            </a:r>
          </a:p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Plymouth University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 in a Hash Table</a:t>
            </a:r>
          </a:p>
        </p:txBody>
      </p:sp>
      <p:pic>
        <p:nvPicPr>
          <p:cNvPr id="5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587500"/>
            <a:ext cx="3165476" cy="561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0312" y="1684337"/>
            <a:ext cx="4432300" cy="3895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03237" y="304800"/>
            <a:ext cx="9061451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Searching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Complexity of Algorithms seen</a:t>
            </a:r>
          </a:p>
        </p:txBody>
      </p:sp>
      <p:pic>
        <p:nvPicPr>
          <p:cNvPr id="6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606675"/>
            <a:ext cx="9799638" cy="3563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03237" y="2935287"/>
            <a:ext cx="9056688" cy="16859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Sorting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Selection and Insertion Sort</a:t>
            </a:r>
          </a:p>
        </p:txBody>
      </p:sp>
      <p:pic>
        <p:nvPicPr>
          <p:cNvPr id="7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506" y="1657349"/>
            <a:ext cx="9078912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503237" y="304800"/>
            <a:ext cx="9061451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 Tree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Insertion&amp;Infix-Depth-First Traversal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179387" y="5759450"/>
            <a:ext cx="9720263" cy="15589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Left: Insertion, right: depth-first traversal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Numbers on the left are keys; numbers on the right order of node visit </a:t>
            </a:r>
          </a:p>
        </p:txBody>
      </p:sp>
      <p:pic>
        <p:nvPicPr>
          <p:cNvPr id="7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3587" y="2592387"/>
            <a:ext cx="3736976" cy="240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45150" y="2519362"/>
            <a:ext cx="3714750" cy="2381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503237" y="304800"/>
            <a:ext cx="9061451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Sorting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Review of Past Algorithms</a:t>
            </a:r>
          </a:p>
        </p:txBody>
      </p:sp>
      <p:pic>
        <p:nvPicPr>
          <p:cNvPr id="8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906" y="2963862"/>
            <a:ext cx="9536112" cy="2509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More Sorting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1412876" y="2765538"/>
            <a:ext cx="7245348" cy="2025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Stable and in-place sorting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Integer versus Comparative Sorting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Divide-and-Conquer Principle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“Stable” Sorting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Complex Items can be sorted by keys 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Different Items can have the same key 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Stable Sorting keeps the order of items with the same keys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Example</a:t>
            </a:r>
            <a:r>
              <a:rPr sz="3200">
                <a:uFill>
                  <a:solidFill/>
                </a:uFill>
              </a:rPr>
              <a:t>: Sort names by first Character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Input:   Tom Frank Tina Tim Anna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Stable Sort: Anna Frank Tom Tina Tim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 Stable:  Anna Frank Tina Tim Tom  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In-Place Sorting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503237" y="1704634"/>
            <a:ext cx="9061449" cy="49854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Data occupies space in memory or on a drive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“In-place” sorting refers to a situation where a sorting algorithm does not need extra storage</a:t>
            </a:r>
            <a:r>
              <a:rPr sz="3200">
                <a:uFill>
                  <a:solidFill/>
                </a:uFill>
              </a:rPr>
              <a:t> 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Examples: Straight insertion and selection sort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Counter-example: Binary Search Tree 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(because insertion is recursive and the tree has to be build) 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Other algorithms use O(N) or O(log N) extra space but iteration (loops) and no recursion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503237" y="304800"/>
            <a:ext cx="9061451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Comparative versus Integer Sort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Order Relations “&lt;”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04825" y="2099015"/>
            <a:ext cx="9061449" cy="46404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Keys satisfy </a:t>
            </a:r>
            <a:r>
              <a:rPr sz="3200" dirty="0" smtClean="0">
                <a:uFill>
                  <a:solidFill/>
                </a:uFill>
              </a:rPr>
              <a:t>a </a:t>
            </a:r>
            <a:r>
              <a:rPr sz="320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</a:t>
            </a:r>
            <a:r>
              <a:rPr lang="en-GB" sz="320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total </a:t>
            </a:r>
            <a:r>
              <a:rPr sz="320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order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relation”</a:t>
            </a:r>
            <a:r>
              <a:rPr sz="3200" dirty="0">
                <a:uFill>
                  <a:solidFill/>
                </a:uFill>
              </a:rPr>
              <a:t> called “smaller than” (&lt;)     [or “bigger than” (&gt;)]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A set of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keys can be linearly arranged</a:t>
            </a:r>
            <a:r>
              <a:rPr sz="3200" dirty="0">
                <a:uFill>
                  <a:solidFill/>
                </a:uFill>
              </a:rPr>
              <a:t> using the order relation 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Examples: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the usual “&lt;” on integers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</a:t>
            </a:r>
            <a:r>
              <a:rPr sz="3200" dirty="0" err="1">
                <a:uFill>
                  <a:solidFill/>
                </a:uFill>
              </a:rPr>
              <a:t>lexico</a:t>
            </a:r>
            <a:r>
              <a:rPr sz="3200" dirty="0">
                <a:uFill>
                  <a:solidFill/>
                </a:uFill>
              </a:rPr>
              <a:t>-graphic ordering on strings  a &lt; b; </a:t>
            </a:r>
            <a:r>
              <a:rPr sz="3200" dirty="0" err="1">
                <a:uFill>
                  <a:solidFill/>
                </a:uFill>
              </a:rPr>
              <a:t>ba</a:t>
            </a:r>
            <a:r>
              <a:rPr sz="3200" dirty="0">
                <a:uFill>
                  <a:solidFill/>
                </a:uFill>
              </a:rPr>
              <a:t>&lt;</a:t>
            </a:r>
            <a:r>
              <a:rPr sz="3200" dirty="0" err="1">
                <a:uFill>
                  <a:solidFill/>
                </a:uFill>
              </a:rPr>
              <a:t>bc</a:t>
            </a:r>
            <a:endParaRPr sz="3200" dirty="0">
              <a:uFill>
                <a:solidFill/>
              </a:uFill>
            </a:endParaRP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many other order relations exist → </a:t>
            </a:r>
            <a:r>
              <a:rPr sz="3200" dirty="0" err="1">
                <a:uFill>
                  <a:solidFill/>
                </a:uFill>
              </a:rPr>
              <a:t>Maths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355600" y="2016578"/>
            <a:ext cx="9359900" cy="43694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Searching and Sorting</a:t>
            </a:r>
            <a:r>
              <a:rPr sz="3200">
                <a:uFill>
                  <a:solidFill/>
                </a:uFill>
              </a:rPr>
              <a:t> are two sides of the same coin: sorted data can be searched quickly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Sorting algorithms roughly split into two classes: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“Comparative sorting</a:t>
            </a:r>
            <a:r>
              <a:rPr sz="3200">
                <a:uFill>
                  <a:solidFill/>
                </a:uFill>
              </a:rPr>
              <a:t>” uses an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order relation</a:t>
            </a:r>
            <a:r>
              <a:rPr sz="3200">
                <a:uFill>
                  <a:solidFill/>
                </a:uFill>
              </a:rPr>
              <a:t> on  entities and is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theoretically bound to O(N log N)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“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Integer sorting</a:t>
            </a:r>
            <a:r>
              <a:rPr sz="3200">
                <a:uFill>
                  <a:solidFill/>
                </a:uFill>
              </a:rPr>
              <a:t>” uses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properties of integers</a:t>
            </a:r>
            <a:r>
              <a:rPr sz="3200">
                <a:uFill>
                  <a:solidFill/>
                </a:uFill>
              </a:rPr>
              <a:t>; it can be faster than comparison-sorting, but is more restricted (to integers and strings)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Comparative versus Integer Sorting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1"/>
          </p:nvPr>
        </p:nvSpPr>
        <p:spPr>
          <a:xfrm>
            <a:off x="503237" y="2039711"/>
            <a:ext cx="9061450" cy="4857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Comparative Sort</a:t>
            </a:r>
            <a:r>
              <a:rPr sz="3200">
                <a:uFill>
                  <a:solidFill/>
                </a:uFill>
              </a:rPr>
              <a:t> makes explicit use of “&lt;”</a:t>
            </a:r>
          </a:p>
          <a:p>
            <a:pPr marL="339725" lvl="0" indent="-338137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if  x &lt; y then ....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Integer Sort</a:t>
            </a:r>
            <a:r>
              <a:rPr sz="3200">
                <a:uFill>
                  <a:solidFill/>
                </a:uFill>
              </a:rPr>
              <a:t> uses properties of numbers to sort</a:t>
            </a:r>
          </a:p>
          <a:p>
            <a:pPr marL="339725" lvl="0" indent="-338137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8137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Notes: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Comparison sort is O(N logN)  worst case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Integer sort has linear complexity but is restricted to numbers and strings 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04825" y="3549947"/>
            <a:ext cx="906145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Integer Sorting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Counting Sort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r>
              <a:rPr sz="2848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Task:</a:t>
            </a:r>
            <a:r>
              <a:rPr sz="2848">
                <a:uFill>
                  <a:solidFill/>
                </a:uFill>
              </a:rPr>
              <a:t> Given a large number of items with a relatively small number of integer keys (or chars or strings). Sort the items according to key order.</a:t>
            </a:r>
          </a:p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endParaRPr sz="2848">
              <a:uFill>
                <a:solidFill/>
              </a:uFill>
            </a:endParaRPr>
          </a:p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r>
              <a:rPr sz="2848">
                <a:uFill>
                  <a:solidFill/>
                </a:uFill>
              </a:rPr>
              <a:t>1) count how many items there are per key </a:t>
            </a:r>
          </a:p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r>
              <a:rPr sz="2848">
                <a:uFill>
                  <a:solidFill/>
                </a:uFill>
              </a:rPr>
              <a:t>2) allocate an array big enough to hold the data</a:t>
            </a:r>
          </a:p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r>
              <a:rPr sz="2848">
                <a:uFill>
                  <a:solidFill/>
                </a:uFill>
              </a:rPr>
              <a:t>3) Given the counts, set up an index table into the data array, indicating where the data of each key starts</a:t>
            </a:r>
          </a:p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r>
              <a:rPr sz="2848">
                <a:uFill>
                  <a:solidFill/>
                </a:uFill>
              </a:rPr>
              <a:t>4) Insert the items into the data array</a:t>
            </a:r>
          </a:p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endParaRPr sz="2848">
              <a:uFill>
                <a:solidFill/>
              </a:uFill>
            </a:endParaRPr>
          </a:p>
          <a:p>
            <a:pPr marL="305180" lvl="0" indent="-305180" defTabSz="399843">
              <a:spcBef>
                <a:spcPts val="1200"/>
              </a:spcBef>
              <a:tabLst>
                <a:tab pos="304800" algn="l"/>
                <a:tab pos="393700" algn="l"/>
                <a:tab pos="787400" algn="l"/>
                <a:tab pos="1193800" algn="l"/>
                <a:tab pos="1587500" algn="l"/>
                <a:tab pos="1981200" algn="l"/>
                <a:tab pos="2387600" algn="l"/>
                <a:tab pos="2781300" algn="l"/>
                <a:tab pos="3175000" algn="l"/>
                <a:tab pos="3594100" algn="l"/>
                <a:tab pos="3987800" algn="l"/>
                <a:tab pos="4394200" algn="l"/>
                <a:tab pos="4787900" algn="l"/>
                <a:tab pos="5181600" algn="l"/>
                <a:tab pos="5588000" algn="l"/>
                <a:tab pos="5981700" algn="l"/>
                <a:tab pos="6375400" algn="l"/>
                <a:tab pos="6781800" algn="l"/>
                <a:tab pos="7188200" algn="l"/>
                <a:tab pos="7594600" algn="l"/>
                <a:tab pos="7988300" algn="l"/>
              </a:tabLst>
              <a:defRPr sz="1800">
                <a:uFillTx/>
              </a:defRPr>
            </a:pPr>
            <a:r>
              <a:rPr sz="2848">
                <a:uFill>
                  <a:solidFill/>
                </a:uFill>
              </a:rPr>
              <a:t>Note: this does not use any comparisons between items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Counting Sort Example 1</a:t>
            </a:r>
          </a:p>
        </p:txBody>
      </p:sp>
      <p:pic>
        <p:nvPicPr>
          <p:cNvPr id="11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912" y="1706562"/>
            <a:ext cx="7989888" cy="3622676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503237" y="5580062"/>
            <a:ext cx="9059863" cy="17383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Input x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Three keys:         'a'    'b'     'c'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Three counters:   4      4      2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Counting Sort Example 2</a:t>
            </a:r>
          </a:p>
        </p:txBody>
      </p:sp>
      <p:pic>
        <p:nvPicPr>
          <p:cNvPr id="11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650" y="1619250"/>
            <a:ext cx="7989888" cy="362267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3237" y="5940425"/>
            <a:ext cx="9059863" cy="1377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Counters re-used as index into “out”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Counting Sort Example 3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3237" y="5940425"/>
            <a:ext cx="9059863" cy="13779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After insertion of 5 elements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 the index updates</a:t>
            </a:r>
          </a:p>
        </p:txBody>
      </p:sp>
      <p:pic>
        <p:nvPicPr>
          <p:cNvPr id="12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912" y="1814512"/>
            <a:ext cx="7989888" cy="3622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Counting Sort Example 4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1800225" y="6119812"/>
            <a:ext cx="7762875" cy="1198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Final situation; everything fits in</a:t>
            </a:r>
          </a:p>
        </p:txBody>
      </p:sp>
      <p:pic>
        <p:nvPicPr>
          <p:cNvPr id="12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112" y="2011362"/>
            <a:ext cx="8093076" cy="3521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6480175" y="346075"/>
            <a:ext cx="3084513" cy="3614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Counting Sort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6480175" y="3959225"/>
            <a:ext cx="3419475" cy="34496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input: x[N]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output: out[N]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uses keys 0..k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and k+1 counters</a:t>
            </a:r>
          </a:p>
        </p:txBody>
      </p:sp>
      <p:pic>
        <p:nvPicPr>
          <p:cNvPr id="13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720725"/>
            <a:ext cx="5440363" cy="61610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Bucket Sort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581025" y="1800225"/>
            <a:ext cx="9061450" cy="53832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Similar to </a:t>
            </a:r>
            <a:r>
              <a:rPr sz="30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sorting of letters into</a:t>
            </a:r>
            <a:r>
              <a:rPr sz="3040">
                <a:uFill>
                  <a:solidFill/>
                </a:uFill>
              </a:rPr>
              <a:t> a </a:t>
            </a:r>
            <a:r>
              <a:rPr sz="30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fixed number of boxes</a:t>
            </a:r>
            <a:r>
              <a:rPr sz="3040">
                <a:uFill>
                  <a:solidFill/>
                </a:uFill>
              </a:rPr>
              <a:t> (or “</a:t>
            </a:r>
            <a:r>
              <a:rPr sz="30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buckets</a:t>
            </a:r>
            <a:r>
              <a:rPr sz="3040">
                <a:uFill>
                  <a:solidFill/>
                </a:uFill>
              </a:rPr>
              <a:t>”)</a:t>
            </a: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Implementations use </a:t>
            </a:r>
            <a:r>
              <a:rPr sz="30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dynamic arrays or linked lists</a:t>
            </a:r>
            <a:r>
              <a:rPr sz="3040">
                <a:uFill>
                  <a:solidFill/>
                </a:uFill>
              </a:rPr>
              <a:t> for the buckets; step 3 can use any sort algorithm</a:t>
            </a:r>
          </a:p>
        </p:txBody>
      </p:sp>
      <p:pic>
        <p:nvPicPr>
          <p:cNvPr id="13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3049587"/>
            <a:ext cx="8809038" cy="2674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Bucket Sort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Scatter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Gather</a:t>
            </a:r>
          </a:p>
        </p:txBody>
      </p:sp>
      <p:pic>
        <p:nvPicPr>
          <p:cNvPr id="14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9725" y="1800225"/>
            <a:ext cx="5483225" cy="230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79725" y="4859337"/>
            <a:ext cx="5483225" cy="232568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 flipH="1">
            <a:off x="8455025" y="1979612"/>
            <a:ext cx="1270000" cy="1588"/>
          </a:xfrm>
          <a:prstGeom prst="line">
            <a:avLst/>
          </a:prstGeom>
          <a:ln w="93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260475" y="7019925"/>
            <a:ext cx="1439863" cy="1588"/>
          </a:xfrm>
          <a:prstGeom prst="line">
            <a:avLst/>
          </a:prstGeom>
          <a:ln w="93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8680450" y="1439862"/>
            <a:ext cx="780612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Input</a:t>
            </a:r>
          </a:p>
        </p:txBody>
      </p:sp>
      <p:sp>
        <p:nvSpPr>
          <p:cNvPr id="147" name="Shape 147"/>
          <p:cNvSpPr/>
          <p:nvPr/>
        </p:nvSpPr>
        <p:spPr>
          <a:xfrm>
            <a:off x="1260475" y="6480175"/>
            <a:ext cx="1017696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Output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Why is this important ?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01650" y="1849664"/>
            <a:ext cx="9067800" cy="47033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Much of computing deals with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large amounts of data; 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Often the data is linearly arranged and processed, e.g., in video or sound files ...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... more often the data consists of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items that can be “randomly” accessed</a:t>
            </a:r>
            <a:r>
              <a:rPr sz="3200">
                <a:uFill>
                  <a:solidFill/>
                </a:uFill>
              </a:rPr>
              <a:t>.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Fast access times</a:t>
            </a:r>
            <a:r>
              <a:rPr sz="3200">
                <a:uFill>
                  <a:solidFill/>
                </a:uFill>
              </a:rPr>
              <a:t> are often crucial. </a:t>
            </a: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Examples: file systems, data-bases, search engines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504825" y="3549947"/>
            <a:ext cx="9061450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Comparative Sorting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Comparative Sorting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427037" y="1591582"/>
            <a:ext cx="9217025" cy="5551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Straight Insertion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Selection sort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Binary Search Tree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Bubble Sort  (not covered, O(N^2); slow)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Quick Sort</a:t>
            </a:r>
            <a:r>
              <a:rPr sz="3200">
                <a:uFill>
                  <a:solidFill/>
                </a:uFill>
              </a:rPr>
              <a:t>  (O(N log N); “almost” in-place)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Merge Sort</a:t>
            </a:r>
            <a:r>
              <a:rPr sz="3200">
                <a:uFill>
                  <a:solidFill/>
                </a:uFill>
              </a:rPr>
              <a:t>  (O(N log N); quicker than quick-sort)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Heap Sort (not covered, O(N log N)&amp;in place)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...more...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Divide-and-Conquer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03237" y="1827439"/>
            <a:ext cx="9061449" cy="505823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Divide-and-Conquer is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programming strategy,</a:t>
            </a:r>
            <a:r>
              <a:rPr sz="3200">
                <a:uFill>
                  <a:solidFill/>
                </a:uFill>
              </a:rPr>
              <a:t> where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problem of size N</a:t>
            </a:r>
            <a:r>
              <a:rPr sz="3200">
                <a:uFill>
                  <a:solidFill/>
                </a:uFill>
              </a:rPr>
              <a:t> (e.g., sorting N numbers) can be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recursively split into smaller problems</a:t>
            </a:r>
            <a:r>
              <a:rPr sz="3200">
                <a:uFill>
                  <a:solidFill/>
                </a:uFill>
              </a:rPr>
              <a:t> (cf. binary search tree algorithms).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At some level the problem becomes easy, e.g.,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sorting one number is trivial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Partial solutions </a:t>
            </a:r>
            <a:r>
              <a:rPr sz="3200">
                <a:uFill>
                  <a:solidFill/>
                </a:uFill>
              </a:rPr>
              <a:t>have to be recursively combined into the full solution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Recursive functions</a:t>
            </a:r>
            <a:r>
              <a:rPr sz="3200">
                <a:uFill>
                  <a:solidFill/>
                </a:uFill>
              </a:rPr>
              <a:t> are often used to implement divide-and-conquer algorithms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Quick Sort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49" cy="48577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Quicksort first divides a large list (or array) into two smaller sub-lists (arrays): the “low elements” and the “high elements”. Quicksort then recursively sorts the sub-lists (or arrays).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1) pick an element (“pivot”)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2) re-order elements smaller than pivot to the left and larger elements to the right of pivot  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3) sort the left and right arrays recursively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Quick Sort Example</a:t>
            </a:r>
          </a:p>
        </p:txBody>
      </p:sp>
      <p:pic>
        <p:nvPicPr>
          <p:cNvPr id="166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112" y="1965325"/>
            <a:ext cx="3600451" cy="487362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5219700" y="1979612"/>
            <a:ext cx="4343400" cy="55499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example takes the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first element</a:t>
            </a:r>
            <a:r>
              <a:rPr sz="3200">
                <a:uFill>
                  <a:solidFill/>
                </a:uFill>
              </a:rPr>
              <a:t> in each sub-array as the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pivot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is not the best strategy; because data may already be ordered;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random choice may be better</a:t>
            </a:r>
            <a:r>
              <a:rPr sz="3200">
                <a:uFill>
                  <a:solidFill/>
                </a:u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Merge Sort – The “Merge” Part 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5549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Assume we have two sorted lists of numbers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can sort them into one list by iteratively taking the smallest element on top of either of the lists</a:t>
            </a:r>
          </a:p>
          <a:p>
            <a:pPr marL="339725" lvl="0" indent="-338137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</p:txBody>
      </p:sp>
      <p:pic>
        <p:nvPicPr>
          <p:cNvPr id="17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612" y="3941762"/>
            <a:ext cx="6086476" cy="3438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Merge Sort – The “Sort” Part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5549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one-element list is sorted; return it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longer list can be split; the split parts can be sorted independently (recursively)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sorted sub-lists can be merged to a longer list (to be returned to the next higher call) </a:t>
            </a:r>
          </a:p>
        </p:txBody>
      </p:sp>
      <p:pic>
        <p:nvPicPr>
          <p:cNvPr id="17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4500562"/>
            <a:ext cx="8048625" cy="2847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Merge Sort Example (Merging)</a:t>
            </a:r>
          </a:p>
        </p:txBody>
      </p:sp>
      <p:pic>
        <p:nvPicPr>
          <p:cNvPr id="18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837" y="1439862"/>
            <a:ext cx="8013701" cy="536733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/>
        </p:nvSpPr>
        <p:spPr>
          <a:xfrm flipV="1">
            <a:off x="3419475" y="6475412"/>
            <a:ext cx="720725" cy="727076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600450" y="1800225"/>
            <a:ext cx="539750" cy="720725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 Notes – Quick &amp; Merge Sort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xfrm>
            <a:off x="503237" y="1616982"/>
            <a:ext cx="9059862" cy="51607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smtClean="0">
                <a:uFill>
                  <a:solidFill/>
                </a:uFill>
              </a:rPr>
              <a:t>A</a:t>
            </a:r>
            <a:r>
              <a:rPr sz="320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non-recursive solution</a:t>
            </a:r>
            <a:r>
              <a:rPr sz="3200">
                <a:uFill>
                  <a:solidFill/>
                </a:uFill>
              </a:rPr>
              <a:t> for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quick-sort</a:t>
            </a:r>
            <a:r>
              <a:rPr sz="3200">
                <a:uFill>
                  <a:solidFill/>
                </a:uFill>
              </a:rPr>
              <a:t> exists that uses arrays “in-place”; there is, however, a small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log(N) space overhead</a:t>
            </a:r>
            <a:r>
              <a:rPr sz="3200">
                <a:uFill>
                  <a:solidFill/>
                </a:uFill>
              </a:rPr>
              <a:t>. </a:t>
            </a:r>
            <a:r>
              <a:rPr sz="3200" dirty="0">
                <a:uFill>
                  <a:solidFill/>
                </a:uFill>
              </a:rPr>
              <a:t>The recursive solution hides this overhead in the recursive function calls. Time complexity is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O(N log N) on average.</a:t>
            </a:r>
            <a:r>
              <a:rPr sz="3200" dirty="0">
                <a:uFill>
                  <a:solidFill/>
                </a:uFill>
              </a:rPr>
              <a:t>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Worst-case</a:t>
            </a:r>
            <a:r>
              <a:rPr sz="3200" dirty="0">
                <a:uFill>
                  <a:solidFill/>
                </a:uFill>
              </a:rPr>
              <a:t> (in-frequent) of quick-sort is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O(N^2)</a:t>
            </a:r>
            <a:r>
              <a:rPr sz="3200" dirty="0">
                <a:uFill>
                  <a:solidFill/>
                </a:uFill>
              </a:rPr>
              <a:t>; bad choice of pivot can cause this).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Merge sort</a:t>
            </a:r>
            <a:r>
              <a:rPr sz="3200" dirty="0">
                <a:uFill>
                  <a:solidFill/>
                </a:uFill>
              </a:rPr>
              <a:t> uses typically less operations than quick-sort, but is also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O(N log N) on average and </a:t>
            </a:r>
            <a:r>
              <a:rPr sz="3200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int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the worst case</a:t>
            </a:r>
            <a:r>
              <a:rPr sz="3200" dirty="0">
                <a:uFill>
                  <a:solidFill/>
                </a:uFill>
              </a:rPr>
              <a:t>; most implementations use </a:t>
            </a:r>
            <a:r>
              <a:rPr sz="3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O(N) extra memory</a:t>
            </a:r>
            <a:r>
              <a:rPr sz="3200" dirty="0">
                <a:uFill>
                  <a:solidFill/>
                </a:u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xfrm>
            <a:off x="501649" y="1768474"/>
            <a:ext cx="9067801" cy="4865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4962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Overview of a number of sorting algorithms</a:t>
            </a:r>
          </a:p>
          <a:p>
            <a:pPr marL="333375" lvl="0" indent="-331787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Difference between “integer sorting” and “sorting by comparison” or “comparative sorting</a:t>
            </a:r>
          </a:p>
          <a:p>
            <a:pPr marL="334962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divide-and-conquer principle</a:t>
            </a:r>
          </a:p>
          <a:p>
            <a:pPr marL="333375" lvl="0" indent="-331787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merge-sort and quick-sort 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7801" cy="1258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and Objectives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1650" y="2195059"/>
            <a:ext cx="9067800" cy="31663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review</a:t>
            </a:r>
            <a:r>
              <a:rPr sz="3200">
                <a:uFill>
                  <a:solidFill/>
                </a:uFill>
              </a:rPr>
              <a:t> searching and sorting algorithms encountered so far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introduce the difference between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“comparative sorting” and “integer sorting”</a:t>
            </a:r>
            <a:r>
              <a:rPr sz="3200">
                <a:uFill>
                  <a:solidFill/>
                </a:uFill>
              </a:rPr>
              <a:t> using examples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●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explain the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“divide and conquer”</a:t>
            </a:r>
            <a:r>
              <a:rPr sz="3200">
                <a:uFill>
                  <a:solidFill/>
                </a:uFill>
              </a:rPr>
              <a:t> principles using quick-sort as an example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501650" y="1667895"/>
            <a:ext cx="9067800" cy="50668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Search &amp; Sort Algorithms encountered so far</a:t>
            </a:r>
          </a:p>
          <a:p>
            <a:pPr marL="333375" lvl="0" indent="-3333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Integer Sorting</a:t>
            </a:r>
          </a:p>
          <a:p>
            <a:pPr marL="333375" lvl="0" indent="-3333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counting sort, bucket sort, radix sort</a:t>
            </a:r>
          </a:p>
          <a:p>
            <a:pPr marL="333375" lvl="0" indent="-3333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3375" lvl="0" indent="-333375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Comparative Sorting</a:t>
            </a:r>
          </a:p>
          <a:p>
            <a:pPr marL="333375" lvl="0" indent="-3333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Divide and Conquer</a:t>
            </a:r>
          </a:p>
          <a:p>
            <a:pPr marL="333375" lvl="0" indent="-333375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704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quick sort, merge sort, heap sort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34" name="Shape 34"/>
          <p:cNvSpPr/>
          <p:nvPr/>
        </p:nvSpPr>
        <p:spPr>
          <a:xfrm>
            <a:off x="504825" y="3330978"/>
            <a:ext cx="9061450" cy="894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of Searching and Sorting Algorithms encountered so far 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Linear Search (in Array or List) </a:t>
            </a:r>
          </a:p>
        </p:txBody>
      </p:sp>
      <p:pic>
        <p:nvPicPr>
          <p:cNvPr id="3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2311400"/>
            <a:ext cx="3998913" cy="452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1694" y="3792988"/>
            <a:ext cx="5257800" cy="285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00675" y="2007619"/>
            <a:ext cx="3779838" cy="1331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39750" y="360362"/>
            <a:ext cx="4716463" cy="20383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 in an Ordered Array</a:t>
            </a:r>
          </a:p>
        </p:txBody>
      </p:sp>
      <p:pic>
        <p:nvPicPr>
          <p:cNvPr id="4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4237037"/>
            <a:ext cx="6292850" cy="3333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0125" y="0"/>
            <a:ext cx="3927475" cy="4392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 Tree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15508" y="6346825"/>
            <a:ext cx="9061450" cy="665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 the recursive function calls </a:t>
            </a:r>
          </a:p>
        </p:txBody>
      </p:sp>
      <p:pic>
        <p:nvPicPr>
          <p:cNvPr id="5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312" y="2311400"/>
            <a:ext cx="4392613" cy="3232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0312" y="2411412"/>
            <a:ext cx="4813300" cy="314325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 flipH="1" flipV="1">
            <a:off x="1803400" y="5540375"/>
            <a:ext cx="454025" cy="763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 flipV="1">
            <a:off x="3206750" y="5654675"/>
            <a:ext cx="447675" cy="6492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641350" y="1508125"/>
            <a:ext cx="330200" cy="803275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1296</Words>
  <Application>Microsoft Office PowerPoint</Application>
  <PresentationFormat>Custom</PresentationFormat>
  <Paragraphs>203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Avenir Roman</vt:lpstr>
      <vt:lpstr>Helvetica</vt:lpstr>
      <vt:lpstr>Times New Roman</vt:lpstr>
      <vt:lpstr>Wingdings</vt:lpstr>
      <vt:lpstr>Default</vt:lpstr>
      <vt:lpstr>COMP1003 - Algorithms, Data Structures and Mathematics  Lecture  Searching and Sorting  </vt:lpstr>
      <vt:lpstr>Main Ideas</vt:lpstr>
      <vt:lpstr>Why is this important ?</vt:lpstr>
      <vt:lpstr>Aims and Objectives</vt:lpstr>
      <vt:lpstr>Outline</vt:lpstr>
      <vt:lpstr>PowerPoint Presentation</vt:lpstr>
      <vt:lpstr>Linear Search (in Array or List) </vt:lpstr>
      <vt:lpstr>Binary Search in an Ordered Array</vt:lpstr>
      <vt:lpstr>Binary Search Tree</vt:lpstr>
      <vt:lpstr>Search in a Hash Table</vt:lpstr>
      <vt:lpstr>Searching Complexity of Algorithms seen</vt:lpstr>
      <vt:lpstr>Sorting</vt:lpstr>
      <vt:lpstr>Selection and Insertion Sort</vt:lpstr>
      <vt:lpstr>Binary Search Tree Insertion&amp;Infix-Depth-First Traversal</vt:lpstr>
      <vt:lpstr>Sorting Review of Past Algorithms</vt:lpstr>
      <vt:lpstr>More Sorting</vt:lpstr>
      <vt:lpstr>“Stable” Sorting</vt:lpstr>
      <vt:lpstr>In-Place Sorting</vt:lpstr>
      <vt:lpstr>Comparative versus Integer Sort Order Relations “&lt;”</vt:lpstr>
      <vt:lpstr>Comparative versus Integer Sorting</vt:lpstr>
      <vt:lpstr>PowerPoint Presentation</vt:lpstr>
      <vt:lpstr>Counting Sort</vt:lpstr>
      <vt:lpstr>Counting Sort Example 1</vt:lpstr>
      <vt:lpstr>Counting Sort Example 2</vt:lpstr>
      <vt:lpstr>Counting Sort Example 3</vt:lpstr>
      <vt:lpstr>Counting Sort Example 4</vt:lpstr>
      <vt:lpstr>Counting Sort</vt:lpstr>
      <vt:lpstr>Bucket Sort</vt:lpstr>
      <vt:lpstr>Bucket Sort</vt:lpstr>
      <vt:lpstr>PowerPoint Presentation</vt:lpstr>
      <vt:lpstr>Comparative Sorting</vt:lpstr>
      <vt:lpstr>Divide-and-Conquer</vt:lpstr>
      <vt:lpstr>Quick Sort</vt:lpstr>
      <vt:lpstr>Quick Sort Example</vt:lpstr>
      <vt:lpstr>Merge Sort – The “Merge” Part </vt:lpstr>
      <vt:lpstr>Merge Sort – The “Sort” Part</vt:lpstr>
      <vt:lpstr>Merge Sort Example (Merging)</vt:lpstr>
      <vt:lpstr> Notes – Quick &amp; Merge Sort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SOFT153 - Algorithms, Data Structures and Mathematics  Lecture 12  Searching and Sorting  </dc:title>
  <cp:lastModifiedBy>Thomas Wennekers</cp:lastModifiedBy>
  <cp:revision>5</cp:revision>
  <dcterms:modified xsi:type="dcterms:W3CDTF">2021-05-13T12:40:52Z</dcterms:modified>
</cp:coreProperties>
</file>