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66" r:id="rId3"/>
    <p:sldId id="269" r:id="rId4"/>
    <p:sldId id="270" r:id="rId5"/>
    <p:sldId id="278" r:id="rId6"/>
    <p:sldId id="279" r:id="rId7"/>
    <p:sldId id="276" r:id="rId8"/>
    <p:sldId id="280" r:id="rId9"/>
    <p:sldId id="265" r:id="rId10"/>
    <p:sldId id="281" r:id="rId11"/>
    <p:sldId id="282" r:id="rId12"/>
    <p:sldId id="284" r:id="rId13"/>
    <p:sldId id="273" r:id="rId14"/>
    <p:sldId id="285" r:id="rId15"/>
    <p:sldId id="271" r:id="rId16"/>
    <p:sldId id="274" r:id="rId17"/>
    <p:sldId id="275" r:id="rId18"/>
    <p:sldId id="283" r:id="rId19"/>
    <p:sldId id="268"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Robo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Page" id="{A7572EE7-3709-4CD1-8469-9302F9079DB3}">
          <p14:sldIdLst>
            <p14:sldId id="256"/>
          </p14:sldIdLst>
        </p14:section>
        <p14:section name="Online Presence Overview" id="{A906E5A2-DD56-4AF1-B52F-5870C37F08C0}">
          <p14:sldIdLst>
            <p14:sldId id="266"/>
            <p14:sldId id="269"/>
            <p14:sldId id="270"/>
            <p14:sldId id="278"/>
            <p14:sldId id="279"/>
            <p14:sldId id="276"/>
            <p14:sldId id="280"/>
            <p14:sldId id="265"/>
            <p14:sldId id="281"/>
            <p14:sldId id="282"/>
            <p14:sldId id="284"/>
            <p14:sldId id="273"/>
            <p14:sldId id="285"/>
            <p14:sldId id="271"/>
            <p14:sldId id="274"/>
            <p14:sldId id="275"/>
            <p14:sldId id="283"/>
            <p14:sldId id="268"/>
          </p14:sldIdLst>
        </p14:section>
      </p14:sectionLst>
    </p:ext>
    <p:ext uri="{EFAFB233-063F-42B5-8137-9DF3F51BA10A}">
      <p15:sldGuideLst xmlns:p15="http://schemas.microsoft.com/office/powerpoint/2012/main">
        <p15:guide id="1" orient="horz" pos="1643"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40"/>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13595B-FD31-4EE6-BE9B-3FBDB11B3033}">
  <a:tblStyle styleId="{0913595B-FD31-4EE6-BE9B-3FBDB11B30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89" autoAdjust="0"/>
    <p:restoredTop sz="57046" autoAdjust="0"/>
  </p:normalViewPr>
  <p:slideViewPr>
    <p:cSldViewPr snapToGrid="0">
      <p:cViewPr varScale="1">
        <p:scale>
          <a:sx n="83" d="100"/>
          <a:sy n="83" d="100"/>
        </p:scale>
        <p:origin x="760" y="192"/>
      </p:cViewPr>
      <p:guideLst>
        <p:guide orient="horz" pos="164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afd27c35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afd27c35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825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Control the narrative that goes out into the world</a:t>
            </a:r>
          </a:p>
          <a:p>
            <a:pPr marL="171450" lvl="0" indent="-171450" algn="l" rtl="0">
              <a:spcBef>
                <a:spcPts val="0"/>
              </a:spcBef>
              <a:spcAft>
                <a:spcPts val="0"/>
              </a:spcAft>
              <a:buFontTx/>
              <a:buChar char="-"/>
            </a:pPr>
            <a:r>
              <a:rPr lang="en-GB" dirty="0"/>
              <a:t>Make the life of people wanting to promote your game easy</a:t>
            </a:r>
            <a:endParaRPr dirty="0"/>
          </a:p>
        </p:txBody>
      </p:sp>
    </p:spTree>
    <p:extLst>
      <p:ext uri="{BB962C8B-B14F-4D97-AF65-F5344CB8AC3E}">
        <p14:creationId xmlns:p14="http://schemas.microsoft.com/office/powerpoint/2010/main" val="1617659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Control the content that goes out into the world</a:t>
            </a:r>
          </a:p>
          <a:p>
            <a:pPr marL="171450" lvl="0" indent="-171450" algn="l" rtl="0">
              <a:spcBef>
                <a:spcPts val="0"/>
              </a:spcBef>
              <a:spcAft>
                <a:spcPts val="0"/>
              </a:spcAft>
              <a:buFontTx/>
              <a:buChar char="-"/>
            </a:pPr>
            <a:r>
              <a:rPr lang="en-GB" dirty="0"/>
              <a:t>Make the life of people wanting to promote your game easy</a:t>
            </a:r>
            <a:endParaRPr dirty="0"/>
          </a:p>
        </p:txBody>
      </p:sp>
    </p:spTree>
    <p:extLst>
      <p:ext uri="{BB962C8B-B14F-4D97-AF65-F5344CB8AC3E}">
        <p14:creationId xmlns:p14="http://schemas.microsoft.com/office/powerpoint/2010/main" val="3928620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112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346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377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7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4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163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64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afd27c35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afd27c35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27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afd27c35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afd27c35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757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77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479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74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879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Move a user/buyer towards a decision</a:t>
            </a:r>
          </a:p>
          <a:p>
            <a:pPr marL="171450" lvl="0" indent="-171450" algn="l" rtl="0">
              <a:spcBef>
                <a:spcPts val="0"/>
              </a:spcBef>
              <a:spcAft>
                <a:spcPts val="0"/>
              </a:spcAft>
              <a:buFontTx/>
              <a:buChar char="-"/>
            </a:pPr>
            <a:r>
              <a:rPr lang="en-GB" dirty="0"/>
              <a:t>Showcase the company/product USP</a:t>
            </a:r>
          </a:p>
          <a:p>
            <a:pPr marL="171450" lvl="0" indent="-171450" algn="l" rtl="0">
              <a:spcBef>
                <a:spcPts val="0"/>
              </a:spcBef>
              <a:spcAft>
                <a:spcPts val="0"/>
              </a:spcAft>
              <a:buFontTx/>
              <a:buChar char="-"/>
            </a:pPr>
            <a:r>
              <a:rPr lang="en-GB" dirty="0"/>
              <a:t>Limit choices (paradox)</a:t>
            </a:r>
          </a:p>
          <a:p>
            <a:pPr marL="171450" lvl="0" indent="-171450" algn="l" rtl="0">
              <a:spcBef>
                <a:spcPts val="0"/>
              </a:spcBef>
              <a:spcAft>
                <a:spcPts val="0"/>
              </a:spcAft>
              <a:buFontTx/>
              <a:buChar char="-"/>
            </a:pPr>
            <a:r>
              <a:rPr lang="en-GB" dirty="0"/>
              <a:t>&gt;&gt; Landing pages are predictable. . . </a:t>
            </a:r>
          </a:p>
          <a:p>
            <a:pPr marL="171450" lvl="0" indent="-171450" algn="l" rtl="0">
              <a:spcBef>
                <a:spcPts val="0"/>
              </a:spcBef>
              <a:spcAft>
                <a:spcPts val="0"/>
              </a:spcAft>
              <a:buFontTx/>
              <a:buChar char="-"/>
            </a:pPr>
            <a:r>
              <a:rPr lang="en-GB" dirty="0"/>
              <a:t>&gt;&gt; People are predictable</a:t>
            </a:r>
            <a:endParaRPr dirty="0"/>
          </a:p>
        </p:txBody>
      </p:sp>
    </p:spTree>
    <p:extLst>
      <p:ext uri="{BB962C8B-B14F-4D97-AF65-F5344CB8AC3E}">
        <p14:creationId xmlns:p14="http://schemas.microsoft.com/office/powerpoint/2010/main" val="3854224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93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ellroy.com/explore/slim-your-walle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backyard-giant.itch.io/hypertec" TargetMode="External"/><Relationship Id="rId5" Type="http://schemas.openxmlformats.org/officeDocument/2006/relationships/hyperlink" Target="https://www.jasper.ai/free-trial" TargetMode="External"/><Relationship Id="rId4" Type="http://schemas.openxmlformats.org/officeDocument/2006/relationships/hyperlink" Target="https://www.scoreapp.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igdb.com/games/defector/presskit#imag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findyourbirds.com/" TargetMode="External"/><Relationship Id="rId13" Type="http://schemas.openxmlformats.org/officeDocument/2006/relationships/hyperlink" Target="https://backyard-giant.itch.io/hypertec" TargetMode="External"/><Relationship Id="rId3" Type="http://schemas.openxmlformats.org/officeDocument/2006/relationships/hyperlink" Target="https://bellroy.com/explore/slim-your-wallet" TargetMode="External"/><Relationship Id="rId7" Type="http://schemas.openxmlformats.org/officeDocument/2006/relationships/hyperlink" Target="https://www.jackboxgames.com/" TargetMode="External"/><Relationship Id="rId12" Type="http://schemas.openxmlformats.org/officeDocument/2006/relationships/hyperlink" Target="https://rogue-minded.itch.io/digital-invasion"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www.nfant.com/nfantnipples" TargetMode="External"/><Relationship Id="rId11" Type="http://schemas.openxmlformats.org/officeDocument/2006/relationships/hyperlink" Target="https://charliep763.wixsite.com/rogueminded" TargetMode="External"/><Relationship Id="rId5" Type="http://schemas.openxmlformats.org/officeDocument/2006/relationships/hyperlink" Target="https://metavrse.com/" TargetMode="External"/><Relationship Id="rId15" Type="http://schemas.openxmlformats.org/officeDocument/2006/relationships/hyperlink" Target="https://www.igdb.com/games/defector/presskit#images" TargetMode="External"/><Relationship Id="rId10" Type="http://schemas.openxmlformats.org/officeDocument/2006/relationships/hyperlink" Target="https://bonusloaf.wixsite.com/minteagames" TargetMode="External"/><Relationship Id="rId4" Type="http://schemas.openxmlformats.org/officeDocument/2006/relationships/hyperlink" Target="https://squareup.com/gb/en/hardware/reader?country_redirection=true" TargetMode="External"/><Relationship Id="rId9" Type="http://schemas.openxmlformats.org/officeDocument/2006/relationships/hyperlink" Target="https://www.scoreapp.com/" TargetMode="External"/><Relationship Id="rId14" Type="http://schemas.openxmlformats.org/officeDocument/2006/relationships/hyperlink" Target="https://iainscarr.github.io/parallaxiu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bonusloaf.wixsite.com/minteagame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charliep763.wixsite.com/rogueminded"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
        <p:cNvGrpSpPr/>
        <p:nvPr/>
      </p:nvGrpSpPr>
      <p:grpSpPr>
        <a:xfrm>
          <a:off x="0" y="0"/>
          <a:ext cx="0" cy="0"/>
          <a:chOff x="0" y="0"/>
          <a:chExt cx="0" cy="0"/>
        </a:xfrm>
      </p:grpSpPr>
      <p:sp>
        <p:nvSpPr>
          <p:cNvPr id="2" name="Title 1">
            <a:extLst>
              <a:ext uri="{FF2B5EF4-FFF2-40B4-BE49-F238E27FC236}">
                <a16:creationId xmlns:a16="http://schemas.microsoft.com/office/drawing/2014/main" id="{65464EAD-2E7C-46D8-807F-DE6117D74D87}"/>
              </a:ext>
            </a:extLst>
          </p:cNvPr>
          <p:cNvSpPr>
            <a:spLocks noGrp="1"/>
          </p:cNvSpPr>
          <p:nvPr>
            <p:ph type="ctrTitle"/>
          </p:nvPr>
        </p:nvSpPr>
        <p:spPr>
          <a:xfrm>
            <a:off x="1452351" y="2118475"/>
            <a:ext cx="3576849" cy="1184313"/>
          </a:xfrm>
        </p:spPr>
        <p:txBody>
          <a:bodyPr/>
          <a:lstStyle/>
          <a:p>
            <a:pPr marL="0" marR="0" lvl="0" indent="0" algn="r" defTabSz="914400" rtl="0" eaLnBrk="1" fontAlgn="auto" latinLnBrk="0" hangingPunct="1">
              <a:lnSpc>
                <a:spcPct val="100000"/>
              </a:lnSpc>
              <a:spcBef>
                <a:spcPts val="0"/>
              </a:spcBef>
              <a:spcAft>
                <a:spcPts val="0"/>
              </a:spcAft>
              <a:tabLst/>
              <a:defRPr/>
            </a:pPr>
            <a:r>
              <a:rPr kumimoji="0" lang="en-GB" sz="4400" b="1" i="0" u="none" strike="noStrike" kern="0" cap="none" spc="0" normalizeH="0" baseline="0" noProof="0" dirty="0">
                <a:ln>
                  <a:noFill/>
                </a:ln>
                <a:solidFill>
                  <a:srgbClr val="434343"/>
                </a:solidFill>
                <a:effectLst/>
                <a:uLnTx/>
                <a:uFillTx/>
                <a:latin typeface="Roboto"/>
                <a:ea typeface="Roboto"/>
                <a:cs typeface="Roboto"/>
                <a:sym typeface="Roboto"/>
              </a:rPr>
              <a:t>ONLINE PRESENCE</a:t>
            </a:r>
            <a:endParaRPr lang="en-GB" sz="6600" dirty="0"/>
          </a:p>
        </p:txBody>
      </p:sp>
      <p:cxnSp>
        <p:nvCxnSpPr>
          <p:cNvPr id="56" name="Google Shape;56;p13">
            <a:extLst>
              <a:ext uri="{C183D7F6-B498-43B3-948B-1728B52AA6E4}">
                <adec:decorative xmlns:adec="http://schemas.microsoft.com/office/drawing/2017/decorative" val="1"/>
              </a:ext>
            </a:extLst>
          </p:cNvPr>
          <p:cNvCxnSpPr>
            <a:cxnSpLocks/>
          </p:cNvCxnSpPr>
          <p:nvPr/>
        </p:nvCxnSpPr>
        <p:spPr>
          <a:xfrm>
            <a:off x="5181093" y="1989056"/>
            <a:ext cx="0" cy="1102660"/>
          </a:xfrm>
          <a:prstGeom prst="straightConnector1">
            <a:avLst/>
          </a:prstGeom>
          <a:noFill/>
          <a:ln w="38100" cap="flat" cmpd="sng">
            <a:solidFill>
              <a:srgbClr val="BFBFBF"/>
            </a:solidFill>
            <a:prstDash val="solid"/>
            <a:round/>
            <a:headEnd type="none" w="med" len="med"/>
            <a:tailEnd type="none" w="med" len="med"/>
          </a:ln>
        </p:spPr>
      </p:cxnSp>
      <p:sp>
        <p:nvSpPr>
          <p:cNvPr id="3" name="Subtitle 2">
            <a:extLst>
              <a:ext uri="{FF2B5EF4-FFF2-40B4-BE49-F238E27FC236}">
                <a16:creationId xmlns:a16="http://schemas.microsoft.com/office/drawing/2014/main" id="{DC72F6DB-42BB-4F0C-8B20-84F4ECB9EB15}"/>
              </a:ext>
            </a:extLst>
          </p:cNvPr>
          <p:cNvSpPr>
            <a:spLocks noGrp="1"/>
          </p:cNvSpPr>
          <p:nvPr>
            <p:ph type="subTitle" idx="1"/>
          </p:nvPr>
        </p:nvSpPr>
        <p:spPr>
          <a:xfrm>
            <a:off x="5332987" y="1871789"/>
            <a:ext cx="1991637" cy="637869"/>
          </a:xfr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solidFill>
                  <a:srgbClr val="434343"/>
                </a:solidFill>
                <a:latin typeface="Roboto" panose="020B0604020202020204" charset="0"/>
                <a:ea typeface="Roboto" panose="020B0604020202020204" charset="0"/>
                <a:sym typeface="Roboto"/>
              </a:rPr>
              <a:t>GIVING THE WORLD ACCESS TO YOUR PRODUCTS, SERVICES, AND IDEAS</a:t>
            </a:r>
            <a:endParaRPr kumimoji="0" lang="en-GB" sz="1600" b="0" i="0" u="none" strike="noStrike" kern="0" cap="none" spc="0" normalizeH="0" baseline="0" noProof="0" dirty="0">
              <a:ln>
                <a:noFill/>
              </a:ln>
              <a:solidFill>
                <a:srgbClr val="000000"/>
              </a:solidFill>
              <a:effectLst/>
              <a:uLnTx/>
              <a:uFillTx/>
              <a:latin typeface="Roboto" panose="020B0604020202020204" charset="0"/>
              <a:ea typeface="Roboto" panose="020B0604020202020204" charset="0"/>
              <a:cs typeface="Arial"/>
              <a:sym typeface="Arial"/>
            </a:endParaRP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r>
              <a:rPr lang="en-GB" sz="900" dirty="0">
                <a:solidFill>
                  <a:schemeClr val="tx1"/>
                </a:solidFill>
                <a:latin typeface="Roboto"/>
                <a:ea typeface="Roboto"/>
                <a:cs typeface="Roboto"/>
                <a:sym typeface="Roboto"/>
              </a:rPr>
              <a:t>Landing Page Examples</a:t>
            </a:r>
            <a:endParaRPr lang="en-GB" dirty="0">
              <a:solidFill>
                <a:schemeClr val="tx1"/>
              </a:solidFill>
            </a:endParaRPr>
          </a:p>
        </p:txBody>
      </p:sp>
      <p:sp>
        <p:nvSpPr>
          <p:cNvPr id="4" name="TextBox 3">
            <a:extLst>
              <a:ext uri="{FF2B5EF4-FFF2-40B4-BE49-F238E27FC236}">
                <a16:creationId xmlns:a16="http://schemas.microsoft.com/office/drawing/2014/main" id="{D8DDBF09-D5D1-0BE3-5BFD-352340C91E73}"/>
              </a:ext>
            </a:extLst>
          </p:cNvPr>
          <p:cNvSpPr txBox="1"/>
          <p:nvPr/>
        </p:nvSpPr>
        <p:spPr>
          <a:xfrm>
            <a:off x="1995407" y="1756142"/>
            <a:ext cx="5153186" cy="2246769"/>
          </a:xfrm>
          <a:prstGeom prst="rect">
            <a:avLst/>
          </a:prstGeom>
          <a:noFill/>
        </p:spPr>
        <p:txBody>
          <a:bodyPr wrap="square">
            <a:spAutoFit/>
          </a:bodyPr>
          <a:lstStyle/>
          <a:p>
            <a:pPr algn="ctr"/>
            <a:r>
              <a:rPr lang="en-GB" sz="2000" dirty="0">
                <a:solidFill>
                  <a:schemeClr val="tx1"/>
                </a:solidFill>
                <a:latin typeface="Calibri" panose="020F0502020204030204" pitchFamily="34" charset="0"/>
                <a:cs typeface="Calibri" panose="020F0502020204030204" pitchFamily="34" charset="0"/>
                <a:hlinkClick r:id="rId3"/>
              </a:rPr>
              <a:t>https://bellroy.com/explore/slim-your-wallet</a:t>
            </a:r>
            <a:endParaRPr lang="en-US" sz="2000" dirty="0">
              <a:hlinkClick r:id="rId4"/>
            </a:endParaRPr>
          </a:p>
          <a:p>
            <a:pPr algn="ctr"/>
            <a:endParaRPr lang="en-US" sz="2000" dirty="0">
              <a:hlinkClick r:id="rId4"/>
            </a:endParaRPr>
          </a:p>
          <a:p>
            <a:pPr algn="ctr"/>
            <a:r>
              <a:rPr lang="en-US" sz="2000" dirty="0">
                <a:hlinkClick r:id="rId4"/>
              </a:rPr>
              <a:t>https://www.scoreapp.com/</a:t>
            </a:r>
            <a:endParaRPr lang="en-US" sz="2000" dirty="0"/>
          </a:p>
          <a:p>
            <a:pPr algn="ctr"/>
            <a:endParaRPr lang="en-US" sz="2000" dirty="0"/>
          </a:p>
          <a:p>
            <a:pPr algn="ctr"/>
            <a:r>
              <a:rPr lang="en-US" sz="2000" dirty="0">
                <a:hlinkClick r:id="rId5"/>
              </a:rPr>
              <a:t>https://www.jasper.ai/free-trial</a:t>
            </a:r>
            <a:endParaRPr lang="en-US" sz="2000" dirty="0"/>
          </a:p>
          <a:p>
            <a:pPr algn="ctr"/>
            <a:endParaRPr lang="en-US" sz="2000" dirty="0"/>
          </a:p>
          <a:p>
            <a:pPr algn="ctr"/>
            <a:r>
              <a:rPr lang="en-US" sz="2000" dirty="0">
                <a:hlinkClick r:id="rId6"/>
              </a:rPr>
              <a:t>https://backyard-giant.itch.io/hypertec</a:t>
            </a:r>
            <a:endParaRPr lang="en-US" sz="2000" dirty="0"/>
          </a:p>
        </p:txBody>
      </p:sp>
    </p:spTree>
    <p:extLst>
      <p:ext uri="{BB962C8B-B14F-4D97-AF65-F5344CB8AC3E}">
        <p14:creationId xmlns:p14="http://schemas.microsoft.com/office/powerpoint/2010/main" val="328220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Press kit</a:t>
            </a:r>
            <a:br>
              <a:rPr lang="en-GB" sz="1400" dirty="0">
                <a:solidFill>
                  <a:schemeClr val="tx1"/>
                </a:solidFill>
                <a:latin typeface="Roboto"/>
                <a:ea typeface="Roboto"/>
                <a:cs typeface="Roboto"/>
                <a:sym typeface="Roboto"/>
              </a:rPr>
            </a:b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276999"/>
          </a:xfrm>
          <a:prstGeom prst="rect">
            <a:avLst/>
          </a:prstGeom>
          <a:noFill/>
        </p:spPr>
        <p:txBody>
          <a:bodyPr wrap="square">
            <a:spAutoFit/>
          </a:bodyPr>
          <a:lstStyle/>
          <a:p>
            <a:pPr algn="l"/>
            <a:r>
              <a:rPr lang="en-GB" sz="1200" b="1" dirty="0">
                <a:solidFill>
                  <a:schemeClr val="tx1"/>
                </a:solidFill>
                <a:latin typeface="Calibri" panose="020F0502020204030204" pitchFamily="34" charset="0"/>
                <a:cs typeface="Calibri" panose="020F0502020204030204" pitchFamily="34" charset="0"/>
              </a:rPr>
              <a:t>What is a press kit?</a:t>
            </a:r>
          </a:p>
        </p:txBody>
      </p:sp>
      <p:sp>
        <p:nvSpPr>
          <p:cNvPr id="3" name="TextBox 2">
            <a:extLst>
              <a:ext uri="{FF2B5EF4-FFF2-40B4-BE49-F238E27FC236}">
                <a16:creationId xmlns:a16="http://schemas.microsoft.com/office/drawing/2014/main" id="{E40B4D60-B60A-B550-B36F-1199A57EA3FA}"/>
              </a:ext>
            </a:extLst>
          </p:cNvPr>
          <p:cNvSpPr txBox="1"/>
          <p:nvPr/>
        </p:nvSpPr>
        <p:spPr>
          <a:xfrm>
            <a:off x="883403" y="1556087"/>
            <a:ext cx="7377193" cy="2031325"/>
          </a:xfrm>
          <a:prstGeom prst="rect">
            <a:avLst/>
          </a:prstGeom>
          <a:noFill/>
        </p:spPr>
        <p:txBody>
          <a:bodyPr wrap="square">
            <a:spAutoFit/>
          </a:bodyPr>
          <a:lstStyle/>
          <a:p>
            <a:pPr algn="l"/>
            <a:r>
              <a:rPr lang="en-GB" sz="1800" b="0" i="0" dirty="0">
                <a:solidFill>
                  <a:srgbClr val="1B1B36"/>
                </a:solidFill>
                <a:effectLst/>
                <a:latin typeface="Inter"/>
              </a:rPr>
              <a:t>Press kits help explain the core facts of your company and product to journalists, reporters and the media in general in an accessible package. The idea is that anyone visiting your press kit can figure out the key people, facts, </a:t>
            </a:r>
            <a:r>
              <a:rPr lang="en-GB" sz="1800" dirty="0">
                <a:solidFill>
                  <a:srgbClr val="1B1B36"/>
                </a:solidFill>
                <a:latin typeface="Inter"/>
              </a:rPr>
              <a:t>and</a:t>
            </a:r>
            <a:r>
              <a:rPr lang="en-GB" sz="1800" b="0" i="0" dirty="0">
                <a:solidFill>
                  <a:srgbClr val="1B1B36"/>
                </a:solidFill>
                <a:effectLst/>
                <a:latin typeface="Inter"/>
              </a:rPr>
              <a:t> information about your business </a:t>
            </a:r>
            <a:r>
              <a:rPr lang="en-GB" sz="1800" b="1" i="0" dirty="0">
                <a:solidFill>
                  <a:srgbClr val="1B1B36"/>
                </a:solidFill>
                <a:effectLst/>
                <a:latin typeface="Inter"/>
              </a:rPr>
              <a:t>without having to speak to you</a:t>
            </a:r>
            <a:r>
              <a:rPr lang="en-GB" sz="1800" b="0" i="0" dirty="0">
                <a:solidFill>
                  <a:srgbClr val="1B1B36"/>
                </a:solidFill>
                <a:effectLst/>
                <a:latin typeface="Inter"/>
              </a:rPr>
              <a:t>.</a:t>
            </a:r>
          </a:p>
          <a:p>
            <a:pPr algn="l"/>
            <a:endParaRPr lang="en-GB" sz="1800" b="0" i="0" dirty="0">
              <a:solidFill>
                <a:srgbClr val="1B1B36"/>
              </a:solidFill>
              <a:effectLst/>
              <a:latin typeface="Inter"/>
            </a:endParaRPr>
          </a:p>
          <a:p>
            <a:pPr algn="l"/>
            <a:r>
              <a:rPr lang="en-GB" sz="1800" b="0" i="0" dirty="0">
                <a:solidFill>
                  <a:srgbClr val="1B1B36"/>
                </a:solidFill>
                <a:effectLst/>
                <a:latin typeface="Inter"/>
              </a:rPr>
              <a:t>Better still, they can</a:t>
            </a:r>
            <a:r>
              <a:rPr lang="en-GB" sz="1800" b="1" i="0" dirty="0">
                <a:solidFill>
                  <a:srgbClr val="1B1B36"/>
                </a:solidFill>
                <a:effectLst/>
                <a:latin typeface="Inter"/>
              </a:rPr>
              <a:t> download the assets they need</a:t>
            </a:r>
            <a:r>
              <a:rPr lang="en-GB" sz="1800" b="0" i="0" dirty="0">
                <a:solidFill>
                  <a:srgbClr val="1B1B36"/>
                </a:solidFill>
                <a:effectLst/>
                <a:latin typeface="Inter"/>
              </a:rPr>
              <a:t> for their story without emailing you first and then sitting around waiting for a response.</a:t>
            </a:r>
          </a:p>
        </p:txBody>
      </p:sp>
      <p:sp>
        <p:nvSpPr>
          <p:cNvPr id="5" name="TextBox 4">
            <a:extLst>
              <a:ext uri="{FF2B5EF4-FFF2-40B4-BE49-F238E27FC236}">
                <a16:creationId xmlns:a16="http://schemas.microsoft.com/office/drawing/2014/main" id="{961AA75E-1F81-E06E-6821-76BBEB43CA34}"/>
              </a:ext>
            </a:extLst>
          </p:cNvPr>
          <p:cNvSpPr txBox="1"/>
          <p:nvPr/>
        </p:nvSpPr>
        <p:spPr>
          <a:xfrm>
            <a:off x="2991174" y="4619209"/>
            <a:ext cx="6036589" cy="261610"/>
          </a:xfrm>
          <a:prstGeom prst="rect">
            <a:avLst/>
          </a:prstGeom>
          <a:noFill/>
        </p:spPr>
        <p:txBody>
          <a:bodyPr wrap="square">
            <a:spAutoFit/>
          </a:bodyPr>
          <a:lstStyle/>
          <a:p>
            <a:r>
              <a:rPr lang="en-US" sz="1100" dirty="0">
                <a:solidFill>
                  <a:schemeClr val="bg1">
                    <a:lumMod val="50000"/>
                  </a:schemeClr>
                </a:solidFill>
              </a:rPr>
              <a:t>https://</a:t>
            </a:r>
            <a:r>
              <a:rPr lang="en-US" sz="1100" dirty="0" err="1">
                <a:solidFill>
                  <a:schemeClr val="bg1">
                    <a:lumMod val="50000"/>
                  </a:schemeClr>
                </a:solidFill>
              </a:rPr>
              <a:t>www.prezly.com</a:t>
            </a:r>
            <a:r>
              <a:rPr lang="en-US" sz="1100" dirty="0">
                <a:solidFill>
                  <a:schemeClr val="bg1">
                    <a:lumMod val="50000"/>
                  </a:schemeClr>
                </a:solidFill>
              </a:rPr>
              <a:t>/academy/press-kit-101-what-to-include-to-get-earned-media-coverage</a:t>
            </a:r>
          </a:p>
        </p:txBody>
      </p:sp>
    </p:spTree>
    <p:extLst>
      <p:ext uri="{BB962C8B-B14F-4D97-AF65-F5344CB8AC3E}">
        <p14:creationId xmlns:p14="http://schemas.microsoft.com/office/powerpoint/2010/main" val="214973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Press kit: Example</a:t>
            </a:r>
            <a:br>
              <a:rPr lang="en-GB" sz="1400" dirty="0">
                <a:solidFill>
                  <a:schemeClr val="tx1"/>
                </a:solidFill>
                <a:latin typeface="Roboto"/>
                <a:ea typeface="Roboto"/>
                <a:cs typeface="Roboto"/>
                <a:sym typeface="Roboto"/>
              </a:rPr>
            </a:br>
            <a:endParaRPr lang="en-GB" dirty="0">
              <a:solidFill>
                <a:schemeClr val="tx1"/>
              </a:solidFill>
            </a:endParaRPr>
          </a:p>
        </p:txBody>
      </p:sp>
      <p:sp>
        <p:nvSpPr>
          <p:cNvPr id="3" name="TextBox 2">
            <a:extLst>
              <a:ext uri="{FF2B5EF4-FFF2-40B4-BE49-F238E27FC236}">
                <a16:creationId xmlns:a16="http://schemas.microsoft.com/office/drawing/2014/main" id="{E40B4D60-B60A-B550-B36F-1199A57EA3FA}"/>
              </a:ext>
            </a:extLst>
          </p:cNvPr>
          <p:cNvSpPr txBox="1"/>
          <p:nvPr/>
        </p:nvSpPr>
        <p:spPr>
          <a:xfrm>
            <a:off x="883403" y="2571750"/>
            <a:ext cx="7377193" cy="369332"/>
          </a:xfrm>
          <a:prstGeom prst="rect">
            <a:avLst/>
          </a:prstGeom>
          <a:noFill/>
        </p:spPr>
        <p:txBody>
          <a:bodyPr wrap="square">
            <a:spAutoFit/>
          </a:bodyPr>
          <a:lstStyle/>
          <a:p>
            <a:pPr algn="ctr"/>
            <a:r>
              <a:rPr lang="en-GB" sz="1800" b="0" i="0" dirty="0">
                <a:solidFill>
                  <a:srgbClr val="1B1B36"/>
                </a:solidFill>
                <a:effectLst/>
                <a:latin typeface="Inter"/>
                <a:hlinkClick r:id="rId3"/>
              </a:rPr>
              <a:t>https://www.igdb.com/games/defector/presskit#images</a:t>
            </a:r>
            <a:endParaRPr lang="en-GB" sz="1800" b="0" i="0" dirty="0">
              <a:solidFill>
                <a:srgbClr val="1B1B36"/>
              </a:solidFill>
              <a:effectLst/>
              <a:latin typeface="Inter"/>
            </a:endParaRPr>
          </a:p>
        </p:txBody>
      </p:sp>
    </p:spTree>
    <p:extLst>
      <p:ext uri="{BB962C8B-B14F-4D97-AF65-F5344CB8AC3E}">
        <p14:creationId xmlns:p14="http://schemas.microsoft.com/office/powerpoint/2010/main" val="359730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Marking</a:t>
            </a:r>
            <a:br>
              <a:rPr lang="en-GB" sz="1400" dirty="0">
                <a:solidFill>
                  <a:schemeClr val="tx1"/>
                </a:solidFill>
                <a:latin typeface="Roboto"/>
                <a:ea typeface="Roboto"/>
                <a:cs typeface="Roboto"/>
                <a:sym typeface="Roboto"/>
              </a:rPr>
            </a:br>
            <a:endParaRPr lang="en-GB" dirty="0">
              <a:solidFill>
                <a:schemeClr val="tx1"/>
              </a:solidFill>
            </a:endParaRPr>
          </a:p>
        </p:txBody>
      </p:sp>
      <p:pic>
        <p:nvPicPr>
          <p:cNvPr id="3" name="Picture 2">
            <a:extLst>
              <a:ext uri="{FF2B5EF4-FFF2-40B4-BE49-F238E27FC236}">
                <a16:creationId xmlns:a16="http://schemas.microsoft.com/office/drawing/2014/main" id="{6D102182-9F04-F8E9-CE1A-D672FA1630D4}"/>
              </a:ext>
            </a:extLst>
          </p:cNvPr>
          <p:cNvPicPr>
            <a:picLocks noChangeAspect="1"/>
          </p:cNvPicPr>
          <p:nvPr/>
        </p:nvPicPr>
        <p:blipFill>
          <a:blip r:embed="rId3"/>
          <a:stretch>
            <a:fillRect/>
          </a:stretch>
        </p:blipFill>
        <p:spPr>
          <a:xfrm>
            <a:off x="312609" y="1646600"/>
            <a:ext cx="8518782" cy="1850300"/>
          </a:xfrm>
          <a:prstGeom prst="rect">
            <a:avLst/>
          </a:prstGeom>
        </p:spPr>
      </p:pic>
    </p:spTree>
    <p:extLst>
      <p:ext uri="{BB962C8B-B14F-4D97-AF65-F5344CB8AC3E}">
        <p14:creationId xmlns:p14="http://schemas.microsoft.com/office/powerpoint/2010/main" val="294329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Not Marking. . .</a:t>
            </a:r>
            <a:br>
              <a:rPr lang="en-GB" sz="1400" dirty="0">
                <a:solidFill>
                  <a:schemeClr val="tx1"/>
                </a:solidFill>
                <a:latin typeface="Roboto"/>
                <a:ea typeface="Roboto"/>
                <a:cs typeface="Roboto"/>
                <a:sym typeface="Roboto"/>
              </a:rPr>
            </a:br>
            <a:endParaRPr lang="en-GB" dirty="0">
              <a:solidFill>
                <a:schemeClr val="tx1"/>
              </a:solidFill>
            </a:endParaRPr>
          </a:p>
        </p:txBody>
      </p:sp>
    </p:spTree>
    <p:extLst>
      <p:ext uri="{BB962C8B-B14F-4D97-AF65-F5344CB8AC3E}">
        <p14:creationId xmlns:p14="http://schemas.microsoft.com/office/powerpoint/2010/main" val="127805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Tools</a:t>
            </a:r>
            <a:br>
              <a:rPr lang="en-GB" sz="1400" dirty="0">
                <a:solidFill>
                  <a:schemeClr val="tx1"/>
                </a:solidFill>
                <a:latin typeface="Roboto"/>
                <a:ea typeface="Roboto"/>
                <a:cs typeface="Roboto"/>
                <a:sym typeface="Roboto"/>
              </a:rPr>
            </a:b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541048" y="1940808"/>
            <a:ext cx="8061904" cy="1261884"/>
          </a:xfrm>
          <a:prstGeom prst="rect">
            <a:avLst/>
          </a:prstGeom>
          <a:noFill/>
        </p:spPr>
        <p:txBody>
          <a:bodyPr wrap="square">
            <a:spAutoFit/>
          </a:bodyPr>
          <a:lstStyle/>
          <a:p>
            <a:pPr algn="ctr"/>
            <a:r>
              <a:rPr lang="en-GB" sz="2000" b="1" i="0" dirty="0">
                <a:solidFill>
                  <a:schemeClr val="tx1"/>
                </a:solidFill>
                <a:effectLst/>
                <a:latin typeface="Calibri" panose="020F0502020204030204" pitchFamily="34" charset="0"/>
                <a:cs typeface="Calibri" panose="020F0502020204030204" pitchFamily="34" charset="0"/>
              </a:rPr>
              <a:t>Building your site. . .</a:t>
            </a:r>
            <a:br>
              <a:rPr lang="en-GB" sz="2800" b="1" i="0" dirty="0">
                <a:solidFill>
                  <a:schemeClr val="tx1"/>
                </a:solidFill>
                <a:effectLst/>
                <a:latin typeface="Calibri" panose="020F0502020204030204" pitchFamily="34" charset="0"/>
                <a:cs typeface="Calibri" panose="020F0502020204030204" pitchFamily="34" charset="0"/>
              </a:rPr>
            </a:br>
            <a:br>
              <a:rPr lang="en-GB" sz="2800" b="1" i="0" dirty="0">
                <a:solidFill>
                  <a:schemeClr val="tx1"/>
                </a:solidFill>
                <a:effectLst/>
                <a:latin typeface="Calibri" panose="020F0502020204030204" pitchFamily="34" charset="0"/>
                <a:cs typeface="Calibri" panose="020F0502020204030204" pitchFamily="34" charset="0"/>
              </a:rPr>
            </a:br>
            <a:r>
              <a:rPr lang="en-GB" sz="2800" b="1" i="0" dirty="0">
                <a:solidFill>
                  <a:schemeClr val="tx1"/>
                </a:solidFill>
                <a:effectLst/>
                <a:latin typeface="Calibri" panose="020F0502020204030204" pitchFamily="34" charset="0"/>
                <a:cs typeface="Calibri" panose="020F0502020204030204" pitchFamily="34" charset="0"/>
              </a:rPr>
              <a:t>What tools could you use?</a:t>
            </a:r>
          </a:p>
        </p:txBody>
      </p:sp>
    </p:spTree>
    <p:extLst>
      <p:ext uri="{BB962C8B-B14F-4D97-AF65-F5344CB8AC3E}">
        <p14:creationId xmlns:p14="http://schemas.microsoft.com/office/powerpoint/2010/main" val="4102883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Tools</a:t>
            </a:r>
            <a:br>
              <a:rPr lang="en-GB" sz="1400" dirty="0">
                <a:solidFill>
                  <a:schemeClr val="tx1"/>
                </a:solidFill>
                <a:latin typeface="Roboto"/>
                <a:ea typeface="Roboto"/>
                <a:cs typeface="Roboto"/>
                <a:sym typeface="Roboto"/>
              </a:rPr>
            </a:b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541048" y="1940808"/>
            <a:ext cx="8061904" cy="1261884"/>
          </a:xfrm>
          <a:prstGeom prst="rect">
            <a:avLst/>
          </a:prstGeom>
          <a:noFill/>
        </p:spPr>
        <p:txBody>
          <a:bodyPr wrap="square">
            <a:spAutoFit/>
          </a:bodyPr>
          <a:lstStyle/>
          <a:p>
            <a:pPr algn="ctr"/>
            <a:r>
              <a:rPr lang="en-GB" sz="2000" b="1" i="0" dirty="0">
                <a:solidFill>
                  <a:schemeClr val="tx1"/>
                </a:solidFill>
                <a:effectLst/>
                <a:latin typeface="Calibri" panose="020F0502020204030204" pitchFamily="34" charset="0"/>
                <a:cs typeface="Calibri" panose="020F0502020204030204" pitchFamily="34" charset="0"/>
              </a:rPr>
              <a:t>Hosting your website . . .</a:t>
            </a:r>
            <a:br>
              <a:rPr lang="en-GB" sz="2800" b="1" i="0" dirty="0">
                <a:solidFill>
                  <a:schemeClr val="tx1"/>
                </a:solidFill>
                <a:effectLst/>
                <a:latin typeface="Calibri" panose="020F0502020204030204" pitchFamily="34" charset="0"/>
                <a:cs typeface="Calibri" panose="020F0502020204030204" pitchFamily="34" charset="0"/>
              </a:rPr>
            </a:br>
            <a:br>
              <a:rPr lang="en-GB" sz="2800" b="1" i="0" dirty="0">
                <a:solidFill>
                  <a:schemeClr val="tx1"/>
                </a:solidFill>
                <a:effectLst/>
                <a:latin typeface="Calibri" panose="020F0502020204030204" pitchFamily="34" charset="0"/>
                <a:cs typeface="Calibri" panose="020F0502020204030204" pitchFamily="34" charset="0"/>
              </a:rPr>
            </a:br>
            <a:r>
              <a:rPr lang="en-GB" sz="2800" b="1" i="0" dirty="0">
                <a:solidFill>
                  <a:schemeClr val="tx1"/>
                </a:solidFill>
                <a:effectLst/>
                <a:latin typeface="Calibri" panose="020F0502020204030204" pitchFamily="34" charset="0"/>
                <a:cs typeface="Calibri" panose="020F0502020204030204" pitchFamily="34" charset="0"/>
              </a:rPr>
              <a:t>What platforms could you use?</a:t>
            </a:r>
          </a:p>
        </p:txBody>
      </p:sp>
    </p:spTree>
    <p:extLst>
      <p:ext uri="{BB962C8B-B14F-4D97-AF65-F5344CB8AC3E}">
        <p14:creationId xmlns:p14="http://schemas.microsoft.com/office/powerpoint/2010/main" val="281972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Tools</a:t>
            </a:r>
            <a:br>
              <a:rPr lang="en-GB" sz="1400" dirty="0">
                <a:solidFill>
                  <a:schemeClr val="tx1"/>
                </a:solidFill>
                <a:latin typeface="Roboto"/>
                <a:ea typeface="Roboto"/>
                <a:cs typeface="Roboto"/>
                <a:sym typeface="Roboto"/>
              </a:rPr>
            </a:b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541048" y="1940808"/>
            <a:ext cx="8061904" cy="1261884"/>
          </a:xfrm>
          <a:prstGeom prst="rect">
            <a:avLst/>
          </a:prstGeom>
          <a:noFill/>
        </p:spPr>
        <p:txBody>
          <a:bodyPr wrap="square">
            <a:spAutoFit/>
          </a:bodyPr>
          <a:lstStyle/>
          <a:p>
            <a:pPr algn="ctr"/>
            <a:r>
              <a:rPr lang="en-GB" sz="2000" b="1" i="0" dirty="0">
                <a:solidFill>
                  <a:schemeClr val="tx1"/>
                </a:solidFill>
                <a:effectLst/>
                <a:latin typeface="Calibri" panose="020F0502020204030204" pitchFamily="34" charset="0"/>
                <a:cs typeface="Calibri" panose="020F0502020204030204" pitchFamily="34" charset="0"/>
              </a:rPr>
              <a:t>Hosting your game . . .</a:t>
            </a:r>
            <a:br>
              <a:rPr lang="en-GB" sz="2800" b="1" i="0" dirty="0">
                <a:solidFill>
                  <a:schemeClr val="tx1"/>
                </a:solidFill>
                <a:effectLst/>
                <a:latin typeface="Calibri" panose="020F0502020204030204" pitchFamily="34" charset="0"/>
                <a:cs typeface="Calibri" panose="020F0502020204030204" pitchFamily="34" charset="0"/>
              </a:rPr>
            </a:br>
            <a:br>
              <a:rPr lang="en-GB" sz="2800" b="1" i="0" dirty="0">
                <a:solidFill>
                  <a:schemeClr val="tx1"/>
                </a:solidFill>
                <a:effectLst/>
                <a:latin typeface="Calibri" panose="020F0502020204030204" pitchFamily="34" charset="0"/>
                <a:cs typeface="Calibri" panose="020F0502020204030204" pitchFamily="34" charset="0"/>
              </a:rPr>
            </a:br>
            <a:r>
              <a:rPr lang="en-GB" sz="2800" b="1" i="0" dirty="0">
                <a:solidFill>
                  <a:schemeClr val="tx1"/>
                </a:solidFill>
                <a:effectLst/>
                <a:latin typeface="Calibri" panose="020F0502020204030204" pitchFamily="34" charset="0"/>
                <a:cs typeface="Calibri" panose="020F0502020204030204" pitchFamily="34" charset="0"/>
              </a:rPr>
              <a:t>What hosts could you use?</a:t>
            </a:r>
          </a:p>
        </p:txBody>
      </p:sp>
    </p:spTree>
    <p:extLst>
      <p:ext uri="{BB962C8B-B14F-4D97-AF65-F5344CB8AC3E}">
        <p14:creationId xmlns:p14="http://schemas.microsoft.com/office/powerpoint/2010/main" val="380393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Tools</a:t>
            </a:r>
            <a:br>
              <a:rPr lang="en-GB" sz="1400" dirty="0">
                <a:solidFill>
                  <a:schemeClr val="tx1"/>
                </a:solidFill>
                <a:latin typeface="Roboto"/>
                <a:ea typeface="Roboto"/>
                <a:cs typeface="Roboto"/>
                <a:sym typeface="Roboto"/>
              </a:rPr>
            </a:b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541048" y="1417588"/>
            <a:ext cx="8061904" cy="2308324"/>
          </a:xfrm>
          <a:prstGeom prst="rect">
            <a:avLst/>
          </a:prstGeom>
          <a:noFill/>
        </p:spPr>
        <p:txBody>
          <a:bodyPr wrap="square">
            <a:spAutoFit/>
          </a:bodyPr>
          <a:lstStyle/>
          <a:p>
            <a:r>
              <a:rPr lang="en-GB" sz="2000" b="1" i="0" dirty="0">
                <a:solidFill>
                  <a:schemeClr val="tx1"/>
                </a:solidFill>
                <a:effectLst/>
                <a:latin typeface="Calibri" panose="020F0502020204030204" pitchFamily="34" charset="0"/>
                <a:cs typeface="Calibri" panose="020F0502020204030204" pitchFamily="34" charset="0"/>
              </a:rPr>
              <a:t>Activity:</a:t>
            </a:r>
          </a:p>
          <a:p>
            <a:pPr algn="ctr"/>
            <a:br>
              <a:rPr lang="en-GB" sz="2800" b="1" i="0" dirty="0">
                <a:solidFill>
                  <a:schemeClr val="tx1"/>
                </a:solidFill>
                <a:effectLst/>
                <a:latin typeface="Calibri" panose="020F0502020204030204" pitchFamily="34" charset="0"/>
                <a:cs typeface="Calibri" panose="020F0502020204030204" pitchFamily="34" charset="0"/>
              </a:rPr>
            </a:br>
            <a:r>
              <a:rPr lang="en-GB" sz="2400" b="1" i="0" dirty="0">
                <a:solidFill>
                  <a:schemeClr val="tx1"/>
                </a:solidFill>
                <a:effectLst/>
                <a:latin typeface="Calibri" panose="020F0502020204030204" pitchFamily="34" charset="0"/>
                <a:cs typeface="Calibri" panose="020F0502020204030204" pitchFamily="34" charset="0"/>
              </a:rPr>
              <a:t>Find a landing page for a game/product</a:t>
            </a:r>
          </a:p>
          <a:p>
            <a:pPr algn="ctr"/>
            <a:r>
              <a:rPr lang="en-GB" sz="2400" b="1" i="0" dirty="0">
                <a:solidFill>
                  <a:schemeClr val="tx1"/>
                </a:solidFill>
                <a:effectLst/>
                <a:latin typeface="Calibri" panose="020F0502020204030204" pitchFamily="34" charset="0"/>
                <a:cs typeface="Calibri" panose="020F0502020204030204" pitchFamily="34" charset="0"/>
              </a:rPr>
              <a:t>that’s yet to launch.</a:t>
            </a:r>
            <a:br>
              <a:rPr lang="en-GB" sz="2400" b="1" i="0" dirty="0">
                <a:solidFill>
                  <a:schemeClr val="tx1"/>
                </a:solidFill>
                <a:effectLst/>
                <a:latin typeface="Calibri" panose="020F0502020204030204" pitchFamily="34" charset="0"/>
                <a:cs typeface="Calibri" panose="020F0502020204030204" pitchFamily="34" charset="0"/>
              </a:rPr>
            </a:br>
            <a:br>
              <a:rPr lang="en-GB" sz="2400" b="1" i="0" dirty="0">
                <a:solidFill>
                  <a:schemeClr val="tx1"/>
                </a:solidFill>
                <a:effectLst/>
                <a:latin typeface="Calibri" panose="020F0502020204030204" pitchFamily="34" charset="0"/>
                <a:cs typeface="Calibri" panose="020F0502020204030204" pitchFamily="34" charset="0"/>
              </a:rPr>
            </a:br>
            <a:r>
              <a:rPr lang="en-GB" sz="2400" b="1" i="0" dirty="0">
                <a:solidFill>
                  <a:schemeClr val="tx1"/>
                </a:solidFill>
                <a:effectLst/>
                <a:latin typeface="Calibri" panose="020F0502020204030204" pitchFamily="34" charset="0"/>
                <a:cs typeface="Calibri" panose="020F0502020204030204" pitchFamily="34" charset="0"/>
              </a:rPr>
              <a:t>Discuss in your team.</a:t>
            </a:r>
          </a:p>
        </p:txBody>
      </p:sp>
    </p:spTree>
    <p:extLst>
      <p:ext uri="{BB962C8B-B14F-4D97-AF65-F5344CB8AC3E}">
        <p14:creationId xmlns:p14="http://schemas.microsoft.com/office/powerpoint/2010/main" val="423779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31" name="TextBox 30">
            <a:extLst>
              <a:ext uri="{FF2B5EF4-FFF2-40B4-BE49-F238E27FC236}">
                <a16:creationId xmlns:a16="http://schemas.microsoft.com/office/drawing/2014/main" id="{E27A924D-61B5-4781-963D-B857B937DF5A}"/>
              </a:ext>
            </a:extLst>
          </p:cNvPr>
          <p:cNvSpPr txBox="1"/>
          <p:nvPr/>
        </p:nvSpPr>
        <p:spPr>
          <a:xfrm>
            <a:off x="450500" y="881883"/>
            <a:ext cx="3999580" cy="3600986"/>
          </a:xfrm>
          <a:prstGeom prst="rect">
            <a:avLst/>
          </a:prstGeom>
          <a:noFill/>
        </p:spPr>
        <p:txBody>
          <a:bodyPr wrap="square">
            <a:spAutoFit/>
          </a:bodyPr>
          <a:lstStyle/>
          <a:p>
            <a:pPr algn="l"/>
            <a:r>
              <a:rPr lang="en-GB" sz="1200" b="1" dirty="0">
                <a:solidFill>
                  <a:schemeClr val="tx1"/>
                </a:solidFill>
                <a:latin typeface="Calibri" panose="020F0502020204030204" pitchFamily="34" charset="0"/>
                <a:cs typeface="Calibri" panose="020F0502020204030204" pitchFamily="34" charset="0"/>
              </a:rPr>
              <a:t>Industry Examples</a:t>
            </a:r>
            <a:endParaRPr lang="en-GB" sz="1200" b="1" i="0" dirty="0">
              <a:solidFill>
                <a:schemeClr val="tx1"/>
              </a:solidFill>
              <a:effectLst/>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dirty="0">
                <a:solidFill>
                  <a:schemeClr val="tx1"/>
                </a:solidFill>
                <a:latin typeface="Calibri" panose="020F0502020204030204" pitchFamily="34" charset="0"/>
                <a:cs typeface="Calibri" panose="020F0502020204030204" pitchFamily="34" charset="0"/>
                <a:hlinkClick r:id="rId3"/>
              </a:rPr>
              <a:t>https://bellroy.com/explore/slim-your-wallet</a:t>
            </a:r>
            <a:endParaRPr lang="en-GB" sz="1200" dirty="0">
              <a:solidFill>
                <a:schemeClr val="tx1"/>
              </a:solidFill>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i="0" dirty="0">
                <a:solidFill>
                  <a:schemeClr val="tx1"/>
                </a:solidFill>
                <a:effectLst/>
                <a:latin typeface="Calibri" panose="020F0502020204030204" pitchFamily="34" charset="0"/>
                <a:cs typeface="Calibri" panose="020F0502020204030204" pitchFamily="34" charset="0"/>
                <a:hlinkClick r:id="rId4"/>
              </a:rPr>
              <a:t>https://squareup.com/gb/en/hardware/reader?country_redirection=true</a:t>
            </a:r>
            <a:endParaRPr lang="en-GB" sz="1200" i="0" dirty="0">
              <a:solidFill>
                <a:schemeClr val="tx1"/>
              </a:solidFill>
              <a:effectLst/>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i="0" dirty="0">
                <a:solidFill>
                  <a:schemeClr val="tx1"/>
                </a:solidFill>
                <a:effectLst/>
                <a:latin typeface="Calibri" panose="020F0502020204030204" pitchFamily="34" charset="0"/>
                <a:cs typeface="Calibri" panose="020F0502020204030204" pitchFamily="34" charset="0"/>
                <a:hlinkClick r:id="rId5"/>
              </a:rPr>
              <a:t>https://metavrse.com/</a:t>
            </a:r>
            <a:endParaRPr lang="en-GB" sz="1200" i="0" dirty="0">
              <a:solidFill>
                <a:schemeClr val="tx1"/>
              </a:solidFill>
              <a:effectLst/>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i="0" dirty="0">
                <a:solidFill>
                  <a:schemeClr val="tx1"/>
                </a:solidFill>
                <a:effectLst/>
                <a:latin typeface="Calibri" panose="020F0502020204030204" pitchFamily="34" charset="0"/>
                <a:cs typeface="Calibri" panose="020F0502020204030204" pitchFamily="34" charset="0"/>
                <a:hlinkClick r:id="rId6"/>
              </a:rPr>
              <a:t>https://www.nfant.com/nfantnipples</a:t>
            </a:r>
            <a:endParaRPr lang="en-GB" sz="1200" i="0" dirty="0">
              <a:solidFill>
                <a:schemeClr val="tx1"/>
              </a:solidFill>
              <a:effectLst/>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i="0" dirty="0">
                <a:solidFill>
                  <a:schemeClr val="tx1"/>
                </a:solidFill>
                <a:effectLst/>
                <a:latin typeface="Calibri" panose="020F0502020204030204" pitchFamily="34" charset="0"/>
                <a:cs typeface="Calibri" panose="020F0502020204030204" pitchFamily="34" charset="0"/>
                <a:hlinkClick r:id="rId7"/>
              </a:rPr>
              <a:t>https://www.jackboxgames.com/</a:t>
            </a:r>
            <a:endParaRPr lang="en-GB" sz="1200" i="0" dirty="0">
              <a:solidFill>
                <a:schemeClr val="tx1"/>
              </a:solidFill>
              <a:effectLst/>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b="1" dirty="0">
                <a:solidFill>
                  <a:schemeClr val="tx1"/>
                </a:solidFill>
                <a:latin typeface="Calibri" panose="020F0502020204030204" pitchFamily="34" charset="0"/>
                <a:cs typeface="Calibri" panose="020F0502020204030204" pitchFamily="34" charset="0"/>
              </a:rPr>
              <a:t>Product / Service Examples</a:t>
            </a: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dirty="0">
                <a:solidFill>
                  <a:schemeClr val="tx1"/>
                </a:solidFill>
                <a:latin typeface="Calibri" panose="020F0502020204030204" pitchFamily="34" charset="0"/>
                <a:cs typeface="Calibri" panose="020F0502020204030204" pitchFamily="34" charset="0"/>
                <a:hlinkClick r:id="rId8"/>
              </a:rPr>
              <a:t>https://findyourbirds.com/</a:t>
            </a:r>
            <a:endParaRPr lang="en-GB" sz="1200" dirty="0">
              <a:solidFill>
                <a:schemeClr val="tx1"/>
              </a:solidFill>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dirty="0">
                <a:solidFill>
                  <a:schemeClr val="tx1"/>
                </a:solidFill>
                <a:latin typeface="Calibri" panose="020F0502020204030204" pitchFamily="34" charset="0"/>
                <a:cs typeface="Calibri" panose="020F0502020204030204" pitchFamily="34" charset="0"/>
                <a:hlinkClick r:id="rId9"/>
              </a:rPr>
              <a:t>https://scoreapp.com/</a:t>
            </a:r>
            <a:endParaRPr lang="en-GB" sz="1200" dirty="0">
              <a:solidFill>
                <a:schemeClr val="tx1"/>
              </a:solidFill>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p:txBody>
      </p: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Examples</a:t>
            </a:r>
            <a:br>
              <a:rPr lang="en-GB" sz="1400" dirty="0">
                <a:solidFill>
                  <a:schemeClr val="tx1"/>
                </a:solidFill>
                <a:latin typeface="Roboto"/>
                <a:ea typeface="Roboto"/>
                <a:cs typeface="Roboto"/>
                <a:sym typeface="Roboto"/>
              </a:rPr>
            </a:br>
            <a:endParaRPr lang="en-GB" dirty="0">
              <a:solidFill>
                <a:schemeClr val="tx1"/>
              </a:solidFill>
            </a:endParaRPr>
          </a:p>
        </p:txBody>
      </p:sp>
      <p:sp>
        <p:nvSpPr>
          <p:cNvPr id="6" name="TextBox 5">
            <a:extLst>
              <a:ext uri="{FF2B5EF4-FFF2-40B4-BE49-F238E27FC236}">
                <a16:creationId xmlns:a16="http://schemas.microsoft.com/office/drawing/2014/main" id="{5BCD2B94-A123-47CC-A58D-80BF7F6DE94B}"/>
              </a:ext>
            </a:extLst>
          </p:cNvPr>
          <p:cNvSpPr txBox="1"/>
          <p:nvPr/>
        </p:nvSpPr>
        <p:spPr>
          <a:xfrm>
            <a:off x="4938680" y="881883"/>
            <a:ext cx="3999580" cy="3231654"/>
          </a:xfrm>
          <a:prstGeom prst="rect">
            <a:avLst/>
          </a:prstGeom>
          <a:noFill/>
        </p:spPr>
        <p:txBody>
          <a:bodyPr wrap="square">
            <a:spAutoFit/>
          </a:bodyPr>
          <a:lstStyle/>
          <a:p>
            <a:pPr algn="l"/>
            <a:r>
              <a:rPr lang="en-GB" sz="1200" b="1" dirty="0">
                <a:solidFill>
                  <a:schemeClr val="tx1"/>
                </a:solidFill>
                <a:latin typeface="Calibri" panose="020F0502020204030204" pitchFamily="34" charset="0"/>
                <a:cs typeface="Calibri" panose="020F0502020204030204" pitchFamily="34" charset="0"/>
              </a:rPr>
              <a:t>Students Examples</a:t>
            </a: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dirty="0">
                <a:solidFill>
                  <a:schemeClr val="tx1"/>
                </a:solidFill>
                <a:latin typeface="Calibri" panose="020F0502020204030204" pitchFamily="34" charset="0"/>
                <a:cs typeface="Calibri" panose="020F0502020204030204" pitchFamily="34" charset="0"/>
                <a:hlinkClick r:id="rId10"/>
              </a:rPr>
              <a:t>https://bonusloaf.wixsite.com/minteagames</a:t>
            </a:r>
            <a:endParaRPr lang="en-GB" sz="1200" dirty="0">
              <a:solidFill>
                <a:schemeClr val="tx1"/>
              </a:solidFill>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dirty="0">
                <a:solidFill>
                  <a:schemeClr val="tx1"/>
                </a:solidFill>
                <a:latin typeface="Calibri" panose="020F0502020204030204" pitchFamily="34" charset="0"/>
                <a:cs typeface="Calibri" panose="020F0502020204030204" pitchFamily="34" charset="0"/>
                <a:hlinkClick r:id="rId11"/>
              </a:rPr>
              <a:t>https://charliep763.wixsite.com/rogueminded</a:t>
            </a:r>
            <a:endParaRPr lang="en-GB" sz="1200" dirty="0">
              <a:solidFill>
                <a:schemeClr val="tx1"/>
              </a:solidFill>
              <a:latin typeface="Calibri" panose="020F0502020204030204" pitchFamily="34" charset="0"/>
              <a:cs typeface="Calibri" panose="020F0502020204030204" pitchFamily="34" charset="0"/>
            </a:endParaRPr>
          </a:p>
          <a:p>
            <a:pPr algn="l"/>
            <a:endParaRPr lang="en-GB" sz="1200" i="0" dirty="0">
              <a:solidFill>
                <a:schemeClr val="tx1"/>
              </a:solidFill>
              <a:effectLst/>
              <a:latin typeface="Calibri" panose="020F0502020204030204" pitchFamily="34" charset="0"/>
              <a:cs typeface="Calibri" panose="020F0502020204030204" pitchFamily="34" charset="0"/>
            </a:endParaRPr>
          </a:p>
          <a:p>
            <a:pPr algn="l"/>
            <a:r>
              <a:rPr lang="en-GB" sz="1200" i="0" dirty="0">
                <a:solidFill>
                  <a:schemeClr val="tx1"/>
                </a:solidFill>
                <a:effectLst/>
                <a:latin typeface="Calibri" panose="020F0502020204030204" pitchFamily="34" charset="0"/>
                <a:cs typeface="Calibri" panose="020F0502020204030204" pitchFamily="34" charset="0"/>
                <a:hlinkClick r:id="rId12"/>
              </a:rPr>
              <a:t>https://rogue-minded.itch.io/digital-invasion</a:t>
            </a:r>
            <a:endParaRPr lang="en-GB" sz="1200" dirty="0">
              <a:solidFill>
                <a:schemeClr val="tx1"/>
              </a:solidFill>
              <a:latin typeface="Calibri" panose="020F0502020204030204" pitchFamily="34" charset="0"/>
              <a:cs typeface="Calibri" panose="020F0502020204030204" pitchFamily="34" charset="0"/>
            </a:endParaRPr>
          </a:p>
          <a:p>
            <a:pPr algn="l"/>
            <a:endParaRPr lang="en-GB" sz="1200" i="0" dirty="0">
              <a:solidFill>
                <a:schemeClr val="tx1"/>
              </a:solidFill>
              <a:effectLst/>
              <a:latin typeface="Calibri" panose="020F0502020204030204" pitchFamily="34" charset="0"/>
              <a:cs typeface="Calibri" panose="020F0502020204030204" pitchFamily="34" charset="0"/>
            </a:endParaRPr>
          </a:p>
          <a:p>
            <a:pPr algn="l"/>
            <a:r>
              <a:rPr lang="en-GB" sz="1200" i="0" dirty="0">
                <a:solidFill>
                  <a:schemeClr val="tx1"/>
                </a:solidFill>
                <a:effectLst/>
                <a:latin typeface="Calibri" panose="020F0502020204030204" pitchFamily="34" charset="0"/>
                <a:cs typeface="Calibri" panose="020F0502020204030204" pitchFamily="34" charset="0"/>
                <a:hlinkClick r:id="rId13"/>
              </a:rPr>
              <a:t>https://backyard-giant.itch.io/hypertec</a:t>
            </a:r>
            <a:endParaRPr lang="en-GB" sz="1200" i="0" dirty="0">
              <a:solidFill>
                <a:schemeClr val="tx1"/>
              </a:solidFill>
              <a:effectLst/>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i="0" dirty="0">
                <a:solidFill>
                  <a:schemeClr val="tx1"/>
                </a:solidFill>
                <a:effectLst/>
                <a:latin typeface="Calibri" panose="020F0502020204030204" pitchFamily="34" charset="0"/>
                <a:cs typeface="Calibri" panose="020F0502020204030204" pitchFamily="34" charset="0"/>
                <a:hlinkClick r:id="rId14"/>
              </a:rPr>
              <a:t>https://iainscarr.github.io/parallaxium/</a:t>
            </a:r>
            <a:endParaRPr lang="en-GB" sz="1200" i="0" dirty="0">
              <a:solidFill>
                <a:schemeClr val="tx1"/>
              </a:solidFill>
              <a:effectLst/>
              <a:latin typeface="Calibri" panose="020F0502020204030204" pitchFamily="34" charset="0"/>
              <a:cs typeface="Calibri" panose="020F0502020204030204" pitchFamily="34" charset="0"/>
            </a:endParaRP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b="1" i="0" dirty="0">
                <a:solidFill>
                  <a:schemeClr val="tx1"/>
                </a:solidFill>
                <a:effectLst/>
                <a:latin typeface="Calibri" panose="020F0502020204030204" pitchFamily="34" charset="0"/>
                <a:cs typeface="Calibri" panose="020F0502020204030204" pitchFamily="34" charset="0"/>
              </a:rPr>
              <a:t>Press Kit Example</a:t>
            </a:r>
          </a:p>
          <a:p>
            <a:pPr algn="l"/>
            <a:endParaRPr lang="en-GB" sz="1200" dirty="0">
              <a:solidFill>
                <a:schemeClr val="tx1"/>
              </a:solidFill>
              <a:latin typeface="Calibri" panose="020F0502020204030204" pitchFamily="34" charset="0"/>
              <a:cs typeface="Calibri" panose="020F0502020204030204" pitchFamily="34" charset="0"/>
            </a:endParaRPr>
          </a:p>
          <a:p>
            <a:pPr algn="l"/>
            <a:r>
              <a:rPr lang="en-GB" sz="1200" i="0" dirty="0">
                <a:solidFill>
                  <a:schemeClr val="tx1"/>
                </a:solidFill>
                <a:effectLst/>
                <a:latin typeface="Calibri" panose="020F0502020204030204" pitchFamily="34" charset="0"/>
                <a:cs typeface="Calibri" panose="020F0502020204030204" pitchFamily="34" charset="0"/>
                <a:hlinkClick r:id="rId15"/>
              </a:rPr>
              <a:t>https://www.igdb.com/games/defector/presskit#images</a:t>
            </a:r>
            <a:endParaRPr lang="en-GB" sz="1200" i="0" dirty="0">
              <a:solidFill>
                <a:schemeClr val="tx1"/>
              </a:solidFill>
              <a:effectLst/>
              <a:latin typeface="Calibri" panose="020F0502020204030204" pitchFamily="34" charset="0"/>
              <a:cs typeface="Calibri" panose="020F0502020204030204" pitchFamily="34" charset="0"/>
            </a:endParaRPr>
          </a:p>
          <a:p>
            <a:pPr algn="l"/>
            <a:endParaRPr lang="en-GB" sz="1200" i="0" dirty="0">
              <a:solidFill>
                <a:schemeClr val="tx1"/>
              </a:solidFill>
              <a:effectLst/>
              <a:latin typeface="Calibri" panose="020F0502020204030204" pitchFamily="34" charset="0"/>
              <a:cs typeface="Calibri" panose="020F0502020204030204" pitchFamily="34" charset="0"/>
            </a:endParaRPr>
          </a:p>
          <a:p>
            <a:pPr algn="l"/>
            <a:endParaRPr lang="en-GB" sz="1200" i="0" dirty="0">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50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4" name="Picture 3">
            <a:extLst>
              <a:ext uri="{FF2B5EF4-FFF2-40B4-BE49-F238E27FC236}">
                <a16:creationId xmlns:a16="http://schemas.microsoft.com/office/drawing/2014/main" id="{1D2EE0BC-32A2-4D0C-9CC7-01EFEED3E60C}"/>
              </a:ext>
            </a:extLst>
          </p:cNvPr>
          <p:cNvPicPr>
            <a:picLocks noChangeAspect="1"/>
          </p:cNvPicPr>
          <p:nvPr/>
        </p:nvPicPr>
        <p:blipFill rotWithShape="1">
          <a:blip r:embed="rId3"/>
          <a:srcRect t="58354" r="17944" b="10875"/>
          <a:stretch/>
        </p:blipFill>
        <p:spPr>
          <a:xfrm>
            <a:off x="0" y="-1"/>
            <a:ext cx="9144000" cy="5143501"/>
          </a:xfrm>
          <a:prstGeom prst="rect">
            <a:avLst/>
          </a:prstGeom>
        </p:spPr>
      </p:pic>
      <p:sp>
        <p:nvSpPr>
          <p:cNvPr id="24" name="Google Shape;89;p14">
            <a:extLst>
              <a:ext uri="{FF2B5EF4-FFF2-40B4-BE49-F238E27FC236}">
                <a16:creationId xmlns:a16="http://schemas.microsoft.com/office/drawing/2014/main" id="{4D6D5B22-BA77-4143-BA00-93740A3F5866}"/>
              </a:ext>
            </a:extLst>
          </p:cNvPr>
          <p:cNvSpPr txBox="1"/>
          <p:nvPr/>
        </p:nvSpPr>
        <p:spPr>
          <a:xfrm>
            <a:off x="450499" y="316775"/>
            <a:ext cx="2259705"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bg1"/>
                </a:solidFill>
                <a:latin typeface="Roboto"/>
                <a:ea typeface="Roboto"/>
                <a:cs typeface="Roboto"/>
                <a:sym typeface="Roboto"/>
              </a:rPr>
              <a:t>ONLINE PRESENCES</a:t>
            </a:r>
            <a:endParaRPr sz="1100" dirty="0">
              <a:solidFill>
                <a:schemeClr val="bg1"/>
              </a:solidFill>
              <a:latin typeface="Roboto"/>
              <a:ea typeface="Roboto"/>
              <a:cs typeface="Roboto"/>
              <a:sym typeface="Roboto"/>
            </a:endParaRPr>
          </a:p>
          <a:p>
            <a:pPr marL="0" lvl="0" indent="0" algn="l" rtl="0">
              <a:spcBef>
                <a:spcPts val="0"/>
              </a:spcBef>
              <a:spcAft>
                <a:spcPts val="0"/>
              </a:spcAft>
              <a:buNone/>
            </a:pPr>
            <a:endParaRPr sz="800" dirty="0">
              <a:solidFill>
                <a:schemeClr val="bg1"/>
              </a:solidFill>
              <a:latin typeface="Roboto"/>
              <a:ea typeface="Roboto"/>
              <a:cs typeface="Roboto"/>
              <a:sym typeface="Roboto"/>
            </a:endParaRPr>
          </a:p>
        </p:txBody>
      </p:sp>
      <p:cxnSp>
        <p:nvCxnSpPr>
          <p:cNvPr id="25" name="Google Shape;90;p14">
            <a:extLst>
              <a:ext uri="{FF2B5EF4-FFF2-40B4-BE49-F238E27FC236}">
                <a16:creationId xmlns:a16="http://schemas.microsoft.com/office/drawing/2014/main" id="{A8350F8C-CE13-4BA7-A6D2-5B36BC71F63D}"/>
              </a:ext>
              <a:ext uri="{C183D7F6-B498-43B3-948B-1728B52AA6E4}">
                <adec:decorative xmlns:adec="http://schemas.microsoft.com/office/drawing/2017/decorative" val="1"/>
              </a:ext>
            </a:extLst>
          </p:cNvPr>
          <p:cNvCxnSpPr/>
          <p:nvPr/>
        </p:nvCxnSpPr>
        <p:spPr>
          <a:xfrm>
            <a:off x="243598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8" name="TextBox 7">
            <a:extLst>
              <a:ext uri="{FF2B5EF4-FFF2-40B4-BE49-F238E27FC236}">
                <a16:creationId xmlns:a16="http://schemas.microsoft.com/office/drawing/2014/main" id="{2F1DDF48-EC6F-4764-8996-712CB7C30884}"/>
              </a:ext>
            </a:extLst>
          </p:cNvPr>
          <p:cNvSpPr txBox="1"/>
          <p:nvPr/>
        </p:nvSpPr>
        <p:spPr>
          <a:xfrm>
            <a:off x="450499" y="1570442"/>
            <a:ext cx="2043882" cy="830997"/>
          </a:xfrm>
          <a:prstGeom prst="rect">
            <a:avLst/>
          </a:prstGeom>
          <a:noFill/>
        </p:spPr>
        <p:txBody>
          <a:bodyPr wrap="square">
            <a:spAutoFit/>
          </a:bodyPr>
          <a:lstStyle/>
          <a:p>
            <a:pPr algn="r"/>
            <a:r>
              <a:rPr lang="en-GB" sz="1600" b="0" i="0" dirty="0">
                <a:solidFill>
                  <a:schemeClr val="bg1"/>
                </a:solidFill>
                <a:effectLst/>
                <a:latin typeface="Calibri" panose="020F0502020204030204" pitchFamily="34" charset="0"/>
                <a:cs typeface="Calibri" panose="020F0502020204030204" pitchFamily="34" charset="0"/>
              </a:rPr>
              <a:t>Why should a product or service have an online presence?</a:t>
            </a:r>
          </a:p>
        </p:txBody>
      </p:sp>
    </p:spTree>
    <p:extLst>
      <p:ext uri="{BB962C8B-B14F-4D97-AF65-F5344CB8AC3E}">
        <p14:creationId xmlns:p14="http://schemas.microsoft.com/office/powerpoint/2010/main" val="93399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4" name="Picture 3">
            <a:extLst>
              <a:ext uri="{FF2B5EF4-FFF2-40B4-BE49-F238E27FC236}">
                <a16:creationId xmlns:a16="http://schemas.microsoft.com/office/drawing/2014/main" id="{1D2EE0BC-32A2-4D0C-9CC7-01EFEED3E60C}"/>
              </a:ext>
            </a:extLst>
          </p:cNvPr>
          <p:cNvPicPr>
            <a:picLocks noChangeAspect="1"/>
          </p:cNvPicPr>
          <p:nvPr/>
        </p:nvPicPr>
        <p:blipFill rotWithShape="1">
          <a:blip r:embed="rId3"/>
          <a:srcRect t="58354" r="17944" b="10875"/>
          <a:stretch/>
        </p:blipFill>
        <p:spPr>
          <a:xfrm>
            <a:off x="0" y="-1"/>
            <a:ext cx="9144000" cy="5143501"/>
          </a:xfrm>
          <a:prstGeom prst="rect">
            <a:avLst/>
          </a:prstGeom>
        </p:spPr>
      </p:pic>
      <p:sp>
        <p:nvSpPr>
          <p:cNvPr id="24" name="Google Shape;89;p14">
            <a:extLst>
              <a:ext uri="{FF2B5EF4-FFF2-40B4-BE49-F238E27FC236}">
                <a16:creationId xmlns:a16="http://schemas.microsoft.com/office/drawing/2014/main" id="{4D6D5B22-BA77-4143-BA00-93740A3F5866}"/>
              </a:ext>
            </a:extLst>
          </p:cNvPr>
          <p:cNvSpPr txBox="1"/>
          <p:nvPr/>
        </p:nvSpPr>
        <p:spPr>
          <a:xfrm>
            <a:off x="450499" y="316775"/>
            <a:ext cx="2259705"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bg1"/>
                </a:solidFill>
                <a:latin typeface="Roboto"/>
                <a:ea typeface="Roboto"/>
                <a:cs typeface="Roboto"/>
                <a:sym typeface="Roboto"/>
              </a:rPr>
              <a:t>ONLINE PRESENCES</a:t>
            </a:r>
            <a:endParaRPr sz="1100" dirty="0">
              <a:solidFill>
                <a:schemeClr val="bg1"/>
              </a:solidFill>
              <a:latin typeface="Roboto"/>
              <a:ea typeface="Roboto"/>
              <a:cs typeface="Roboto"/>
              <a:sym typeface="Roboto"/>
            </a:endParaRPr>
          </a:p>
          <a:p>
            <a:pPr marL="0" lvl="0" indent="0" algn="l" rtl="0">
              <a:spcBef>
                <a:spcPts val="0"/>
              </a:spcBef>
              <a:spcAft>
                <a:spcPts val="0"/>
              </a:spcAft>
              <a:buNone/>
            </a:pPr>
            <a:endParaRPr sz="800" dirty="0">
              <a:solidFill>
                <a:schemeClr val="bg1"/>
              </a:solidFill>
              <a:latin typeface="Roboto"/>
              <a:ea typeface="Roboto"/>
              <a:cs typeface="Roboto"/>
              <a:sym typeface="Roboto"/>
            </a:endParaRPr>
          </a:p>
        </p:txBody>
      </p:sp>
      <p:cxnSp>
        <p:nvCxnSpPr>
          <p:cNvPr id="25" name="Google Shape;90;p14">
            <a:extLst>
              <a:ext uri="{FF2B5EF4-FFF2-40B4-BE49-F238E27FC236}">
                <a16:creationId xmlns:a16="http://schemas.microsoft.com/office/drawing/2014/main" id="{A8350F8C-CE13-4BA7-A6D2-5B36BC71F63D}"/>
              </a:ext>
              <a:ext uri="{C183D7F6-B498-43B3-948B-1728B52AA6E4}">
                <adec:decorative xmlns:adec="http://schemas.microsoft.com/office/drawing/2017/decorative" val="1"/>
              </a:ext>
            </a:extLst>
          </p:cNvPr>
          <p:cNvCxnSpPr/>
          <p:nvPr/>
        </p:nvCxnSpPr>
        <p:spPr>
          <a:xfrm>
            <a:off x="243598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8" name="TextBox 7">
            <a:extLst>
              <a:ext uri="{FF2B5EF4-FFF2-40B4-BE49-F238E27FC236}">
                <a16:creationId xmlns:a16="http://schemas.microsoft.com/office/drawing/2014/main" id="{2F1DDF48-EC6F-4764-8996-712CB7C30884}"/>
              </a:ext>
            </a:extLst>
          </p:cNvPr>
          <p:cNvSpPr txBox="1"/>
          <p:nvPr/>
        </p:nvSpPr>
        <p:spPr>
          <a:xfrm>
            <a:off x="450499" y="1570442"/>
            <a:ext cx="2043882" cy="584775"/>
          </a:xfrm>
          <a:prstGeom prst="rect">
            <a:avLst/>
          </a:prstGeom>
          <a:noFill/>
        </p:spPr>
        <p:txBody>
          <a:bodyPr wrap="square">
            <a:spAutoFit/>
          </a:bodyPr>
          <a:lstStyle/>
          <a:p>
            <a:pPr algn="r"/>
            <a:r>
              <a:rPr lang="en-GB" sz="1600" b="0" i="0" dirty="0">
                <a:solidFill>
                  <a:schemeClr val="bg1"/>
                </a:solidFill>
                <a:effectLst/>
                <a:latin typeface="Calibri" panose="020F0502020204030204" pitchFamily="34" charset="0"/>
                <a:cs typeface="Calibri" panose="020F0502020204030204" pitchFamily="34" charset="0"/>
              </a:rPr>
              <a:t>What is a good online presence?</a:t>
            </a:r>
          </a:p>
        </p:txBody>
      </p:sp>
    </p:spTree>
    <p:extLst>
      <p:ext uri="{BB962C8B-B14F-4D97-AF65-F5344CB8AC3E}">
        <p14:creationId xmlns:p14="http://schemas.microsoft.com/office/powerpoint/2010/main" val="139224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r>
              <a:rPr lang="en-GB" sz="900" dirty="0">
                <a:solidFill>
                  <a:schemeClr val="tx1"/>
                </a:solidFill>
                <a:latin typeface="Roboto"/>
                <a:ea typeface="Roboto"/>
                <a:cs typeface="Roboto"/>
                <a:sym typeface="Roboto"/>
              </a:rPr>
              <a:t>Your Mission. . . </a:t>
            </a: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338554"/>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Your task is to create a team site and project page:</a:t>
            </a:r>
          </a:p>
        </p:txBody>
      </p:sp>
    </p:spTree>
    <p:extLst>
      <p:ext uri="{BB962C8B-B14F-4D97-AF65-F5344CB8AC3E}">
        <p14:creationId xmlns:p14="http://schemas.microsoft.com/office/powerpoint/2010/main" val="426627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Team Website</a:t>
            </a:r>
            <a:br>
              <a:rPr lang="en-GB" sz="1400" dirty="0">
                <a:solidFill>
                  <a:schemeClr val="tx1"/>
                </a:solidFill>
                <a:latin typeface="Roboto"/>
                <a:ea typeface="Roboto"/>
                <a:cs typeface="Roboto"/>
                <a:sym typeface="Roboto"/>
              </a:rPr>
            </a:b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2246769"/>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Your task is to create a team site and project page:</a:t>
            </a:r>
          </a:p>
          <a:p>
            <a:pPr algn="l"/>
            <a:endParaRPr lang="en-GB" sz="1600" b="1" i="0" dirty="0">
              <a:solidFill>
                <a:schemeClr val="tx1"/>
              </a:solidFill>
              <a:effectLst/>
              <a:latin typeface="Calibri" panose="020F0502020204030204" pitchFamily="34" charset="0"/>
              <a:cs typeface="Calibri" panose="020F0502020204030204" pitchFamily="34" charset="0"/>
            </a:endParaRPr>
          </a:p>
          <a:p>
            <a:pPr algn="l"/>
            <a:r>
              <a:rPr lang="en-GB" sz="1600" b="1" dirty="0">
                <a:solidFill>
                  <a:schemeClr val="tx1"/>
                </a:solidFill>
                <a:latin typeface="Calibri" panose="020F0502020204030204" pitchFamily="34" charset="0"/>
                <a:cs typeface="Calibri" panose="020F0502020204030204" pitchFamily="34" charset="0"/>
              </a:rPr>
              <a:t>Team site should include:</a:t>
            </a:r>
          </a:p>
          <a:p>
            <a:pPr algn="l"/>
            <a:endParaRPr lang="en-GB" sz="1600" b="1" i="0" dirty="0">
              <a:solidFill>
                <a:schemeClr val="tx1"/>
              </a:solidFill>
              <a:effectLst/>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GB" sz="1600" dirty="0">
                <a:solidFill>
                  <a:schemeClr val="tx1"/>
                </a:solidFill>
                <a:latin typeface="Calibri" panose="020F0502020204030204" pitchFamily="34" charset="0"/>
                <a:cs typeface="Calibri" panose="020F0502020204030204" pitchFamily="34" charset="0"/>
              </a:rPr>
              <a:t>Who you are</a:t>
            </a:r>
            <a:endParaRPr lang="en-GB" sz="1600" i="0" dirty="0">
              <a:solidFill>
                <a:schemeClr val="tx1"/>
              </a:solidFill>
              <a:effectLst/>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GB" sz="1600" dirty="0">
                <a:solidFill>
                  <a:schemeClr val="tx1"/>
                </a:solidFill>
                <a:latin typeface="Calibri" panose="020F0502020204030204" pitchFamily="34" charset="0"/>
                <a:cs typeface="Calibri" panose="020F0502020204030204" pitchFamily="34" charset="0"/>
              </a:rPr>
              <a:t>What is your mission</a:t>
            </a:r>
            <a:endParaRPr lang="en-GB" sz="1600" i="0" dirty="0">
              <a:solidFill>
                <a:schemeClr val="tx1"/>
              </a:solidFill>
              <a:effectLst/>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GB" sz="1600" dirty="0">
                <a:solidFill>
                  <a:schemeClr val="tx1"/>
                </a:solidFill>
                <a:latin typeface="Calibri" panose="020F0502020204030204" pitchFamily="34" charset="0"/>
                <a:cs typeface="Calibri" panose="020F0502020204030204" pitchFamily="34" charset="0"/>
              </a:rPr>
              <a:t>About the team</a:t>
            </a:r>
          </a:p>
          <a:p>
            <a:pPr marL="171450" indent="-171450" algn="l">
              <a:buFont typeface="Arial" panose="020B0604020202020204" pitchFamily="34" charset="0"/>
              <a:buChar char="•"/>
            </a:pPr>
            <a:r>
              <a:rPr lang="en-GB" sz="1600" dirty="0">
                <a:solidFill>
                  <a:schemeClr val="tx1"/>
                </a:solidFill>
                <a:latin typeface="Calibri" panose="020F0502020204030204" pitchFamily="34" charset="0"/>
                <a:cs typeface="Calibri" panose="020F0502020204030204" pitchFamily="34" charset="0"/>
              </a:rPr>
              <a:t>Info about the team members</a:t>
            </a:r>
          </a:p>
          <a:p>
            <a:pPr algn="l"/>
            <a:endParaRPr lang="en-GB" sz="1200" b="1" i="0" dirty="0">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272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r>
              <a:rPr lang="en-GB" sz="900" dirty="0">
                <a:solidFill>
                  <a:schemeClr val="tx1"/>
                </a:solidFill>
                <a:latin typeface="Roboto"/>
                <a:ea typeface="Roboto"/>
                <a:cs typeface="Roboto"/>
                <a:sym typeface="Roboto"/>
              </a:rPr>
              <a:t>Example</a:t>
            </a: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276999"/>
          </a:xfrm>
          <a:prstGeom prst="rect">
            <a:avLst/>
          </a:prstGeom>
          <a:noFill/>
        </p:spPr>
        <p:txBody>
          <a:bodyPr wrap="square">
            <a:spAutoFit/>
          </a:bodyPr>
          <a:lstStyle/>
          <a:p>
            <a:pPr algn="l"/>
            <a:endParaRPr lang="en-GB" sz="1200" b="1" i="0" dirty="0">
              <a:solidFill>
                <a:schemeClr val="tx1"/>
              </a:solidFill>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9448681-D3D0-65A4-99DA-ECCF3619FD24}"/>
              </a:ext>
            </a:extLst>
          </p:cNvPr>
          <p:cNvSpPr txBox="1"/>
          <p:nvPr/>
        </p:nvSpPr>
        <p:spPr>
          <a:xfrm>
            <a:off x="1656886" y="2063918"/>
            <a:ext cx="5649132" cy="1015663"/>
          </a:xfrm>
          <a:prstGeom prst="rect">
            <a:avLst/>
          </a:prstGeom>
          <a:noFill/>
        </p:spPr>
        <p:txBody>
          <a:bodyPr wrap="square">
            <a:spAutoFit/>
          </a:bodyPr>
          <a:lstStyle/>
          <a:p>
            <a:pPr algn="ctr"/>
            <a:r>
              <a:rPr lang="en-US" sz="2000" dirty="0">
                <a:hlinkClick r:id="rId3"/>
              </a:rPr>
              <a:t>https://bonusloaf.wixsite.com/minteagames</a:t>
            </a:r>
            <a:endParaRPr lang="en-US" sz="2000" dirty="0"/>
          </a:p>
          <a:p>
            <a:pPr algn="ctr"/>
            <a:endParaRPr lang="en-US" sz="2000" dirty="0"/>
          </a:p>
          <a:p>
            <a:pPr algn="ctr"/>
            <a:r>
              <a:rPr lang="en-US" sz="2000" dirty="0">
                <a:hlinkClick r:id="rId4"/>
              </a:rPr>
              <a:t>https://charliep763.wixsite.com/rogueminded</a:t>
            </a:r>
            <a:endParaRPr lang="en-US" sz="2000" dirty="0"/>
          </a:p>
        </p:txBody>
      </p:sp>
    </p:spTree>
    <p:extLst>
      <p:ext uri="{BB962C8B-B14F-4D97-AF65-F5344CB8AC3E}">
        <p14:creationId xmlns:p14="http://schemas.microsoft.com/office/powerpoint/2010/main" val="358753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Landing page</a:t>
            </a:r>
            <a:br>
              <a:rPr lang="en-GB" sz="1400" dirty="0">
                <a:solidFill>
                  <a:schemeClr val="tx1"/>
                </a:solidFill>
                <a:latin typeface="Roboto"/>
                <a:ea typeface="Roboto"/>
                <a:cs typeface="Roboto"/>
                <a:sym typeface="Roboto"/>
              </a:rPr>
            </a:b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2062103"/>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Your task is to create a team site and project page:</a:t>
            </a:r>
          </a:p>
          <a:p>
            <a:pPr algn="l"/>
            <a:endParaRPr lang="en-GB" sz="1600" b="1" i="0" dirty="0">
              <a:solidFill>
                <a:schemeClr val="tx1"/>
              </a:solidFill>
              <a:effectLst/>
              <a:latin typeface="Calibri" panose="020F0502020204030204" pitchFamily="34" charset="0"/>
              <a:cs typeface="Calibri" panose="020F0502020204030204" pitchFamily="34" charset="0"/>
            </a:endParaRPr>
          </a:p>
          <a:p>
            <a:pPr algn="l"/>
            <a:r>
              <a:rPr lang="en-GB" sz="1600" b="1" dirty="0">
                <a:solidFill>
                  <a:schemeClr val="tx1"/>
                </a:solidFill>
                <a:latin typeface="Calibri" panose="020F0502020204030204" pitchFamily="34" charset="0"/>
                <a:cs typeface="Calibri" panose="020F0502020204030204" pitchFamily="34" charset="0"/>
              </a:rPr>
              <a:t>Project landing page should include</a:t>
            </a:r>
          </a:p>
          <a:p>
            <a:pPr algn="l"/>
            <a:endParaRPr lang="en-GB" sz="1600" b="1" i="0" dirty="0">
              <a:solidFill>
                <a:schemeClr val="tx1"/>
              </a:solidFill>
              <a:effectLst/>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GB" sz="1600" dirty="0">
                <a:solidFill>
                  <a:schemeClr val="tx1"/>
                </a:solidFill>
                <a:latin typeface="Calibri" panose="020F0502020204030204" pitchFamily="34" charset="0"/>
                <a:cs typeface="Calibri" panose="020F0502020204030204" pitchFamily="34" charset="0"/>
              </a:rPr>
              <a:t>What is the project about</a:t>
            </a:r>
          </a:p>
          <a:p>
            <a:pPr marL="171450" indent="-171450" algn="l">
              <a:buFont typeface="Arial" panose="020B0604020202020204" pitchFamily="34" charset="0"/>
              <a:buChar char="•"/>
            </a:pPr>
            <a:r>
              <a:rPr lang="en-GB" sz="1600" i="0" dirty="0">
                <a:solidFill>
                  <a:schemeClr val="tx1"/>
                </a:solidFill>
                <a:effectLst/>
                <a:latin typeface="Calibri" panose="020F0502020204030204" pitchFamily="34" charset="0"/>
                <a:cs typeface="Calibri" panose="020F0502020204030204" pitchFamily="34" charset="0"/>
              </a:rPr>
              <a:t>Images/content</a:t>
            </a:r>
          </a:p>
          <a:p>
            <a:pPr marL="171450" indent="-171450" algn="l">
              <a:buFont typeface="Arial" panose="020B0604020202020204" pitchFamily="34" charset="0"/>
              <a:buChar char="•"/>
            </a:pPr>
            <a:r>
              <a:rPr lang="en-GB" sz="1600" dirty="0">
                <a:solidFill>
                  <a:schemeClr val="tx1"/>
                </a:solidFill>
                <a:latin typeface="Calibri" panose="020F0502020204030204" pitchFamily="34" charset="0"/>
                <a:cs typeface="Calibri" panose="020F0502020204030204" pitchFamily="34" charset="0"/>
              </a:rPr>
              <a:t>Press Kit</a:t>
            </a:r>
            <a:endParaRPr lang="en-GB" sz="1600" i="0" dirty="0">
              <a:solidFill>
                <a:schemeClr val="tx1"/>
              </a:solidFill>
              <a:effectLst/>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GB" sz="1600" i="0" dirty="0">
                <a:solidFill>
                  <a:schemeClr val="tx1"/>
                </a:solidFill>
                <a:effectLst/>
                <a:latin typeface="Calibri" panose="020F0502020204030204" pitchFamily="34" charset="0"/>
                <a:cs typeface="Calibri" panose="020F0502020204030204" pitchFamily="34" charset="0"/>
              </a:rPr>
              <a:t>Download</a:t>
            </a:r>
          </a:p>
        </p:txBody>
      </p:sp>
    </p:spTree>
    <p:extLst>
      <p:ext uri="{BB962C8B-B14F-4D97-AF65-F5344CB8AC3E}">
        <p14:creationId xmlns:p14="http://schemas.microsoft.com/office/powerpoint/2010/main" val="257969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r>
              <a:rPr lang="en-GB" sz="900" dirty="0">
                <a:solidFill>
                  <a:schemeClr val="tx1"/>
                </a:solidFill>
                <a:latin typeface="Roboto"/>
                <a:ea typeface="Roboto"/>
                <a:cs typeface="Roboto"/>
                <a:sym typeface="Roboto"/>
              </a:rPr>
              <a:t>Question?</a:t>
            </a: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338554"/>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What is the purpose of a landing page?</a:t>
            </a:r>
          </a:p>
        </p:txBody>
      </p:sp>
      <p:sp>
        <p:nvSpPr>
          <p:cNvPr id="3" name="TextBox 2">
            <a:extLst>
              <a:ext uri="{FF2B5EF4-FFF2-40B4-BE49-F238E27FC236}">
                <a16:creationId xmlns:a16="http://schemas.microsoft.com/office/drawing/2014/main" id="{6836BACC-A08D-4C20-B081-B2C97F6D5807}"/>
              </a:ext>
            </a:extLst>
          </p:cNvPr>
          <p:cNvSpPr txBox="1"/>
          <p:nvPr/>
        </p:nvSpPr>
        <p:spPr>
          <a:xfrm>
            <a:off x="901343" y="1815928"/>
            <a:ext cx="7160217" cy="2031325"/>
          </a:xfrm>
          <a:prstGeom prst="rect">
            <a:avLst/>
          </a:prstGeom>
          <a:noFill/>
        </p:spPr>
        <p:txBody>
          <a:bodyPr wrap="square">
            <a:spAutoFit/>
          </a:bodyPr>
          <a:lstStyle/>
          <a:p>
            <a:r>
              <a:rPr lang="en-GB" sz="1800" b="0" i="0" dirty="0">
                <a:solidFill>
                  <a:srgbClr val="444444"/>
                </a:solidFill>
                <a:effectLst/>
                <a:latin typeface="Roboto" pitchFamily="2" charset="0"/>
                <a:ea typeface="Roboto" pitchFamily="2" charset="0"/>
              </a:rPr>
              <a:t>In digital marketing, a </a:t>
            </a:r>
            <a:r>
              <a:rPr lang="en-GB" sz="1800" b="0" i="0" dirty="0">
                <a:solidFill>
                  <a:srgbClr val="303030"/>
                </a:solidFill>
                <a:effectLst/>
                <a:latin typeface="Roboto" pitchFamily="2" charset="0"/>
                <a:ea typeface="Roboto" pitchFamily="2" charset="0"/>
              </a:rPr>
              <a:t>landing page</a:t>
            </a:r>
            <a:r>
              <a:rPr lang="en-GB" sz="1800" b="0" i="0" dirty="0">
                <a:solidFill>
                  <a:srgbClr val="444444"/>
                </a:solidFill>
                <a:effectLst/>
                <a:latin typeface="Roboto" pitchFamily="2" charset="0"/>
                <a:ea typeface="Roboto" pitchFamily="2" charset="0"/>
              </a:rPr>
              <a:t> is a standalone web page, created specifically for a marketing or advertising campaign. It’s where a visitor “lands” after clicking something.</a:t>
            </a:r>
          </a:p>
          <a:p>
            <a:endParaRPr lang="en-GB" sz="1800" dirty="0">
              <a:solidFill>
                <a:srgbClr val="444444"/>
              </a:solidFill>
              <a:latin typeface="Roboto" pitchFamily="2" charset="0"/>
              <a:ea typeface="Roboto" pitchFamily="2" charset="0"/>
            </a:endParaRPr>
          </a:p>
          <a:p>
            <a:r>
              <a:rPr lang="en-GB" sz="1800" b="0" i="0" dirty="0">
                <a:solidFill>
                  <a:srgbClr val="444444"/>
                </a:solidFill>
                <a:effectLst/>
                <a:latin typeface="Roboto" pitchFamily="2" charset="0"/>
                <a:ea typeface="Roboto" pitchFamily="2" charset="0"/>
              </a:rPr>
              <a:t>Unlike web pages, which typically have many goals and encourage exploration, landing pages are </a:t>
            </a:r>
            <a:r>
              <a:rPr lang="en-GB" sz="1800" b="0" i="0" dirty="0">
                <a:solidFill>
                  <a:srgbClr val="303030"/>
                </a:solidFill>
                <a:effectLst/>
                <a:latin typeface="Roboto" pitchFamily="2" charset="0"/>
                <a:ea typeface="Roboto" pitchFamily="2" charset="0"/>
              </a:rPr>
              <a:t>designed with a single focus or goal</a:t>
            </a:r>
            <a:r>
              <a:rPr lang="en-GB" sz="1800" b="0" i="0" dirty="0">
                <a:solidFill>
                  <a:srgbClr val="444444"/>
                </a:solidFill>
                <a:effectLst/>
                <a:latin typeface="Roboto" pitchFamily="2" charset="0"/>
                <a:ea typeface="Roboto" pitchFamily="2" charset="0"/>
              </a:rPr>
              <a:t>, known as a call to action (or CTA, for short).</a:t>
            </a:r>
            <a:endParaRPr lang="en-US" sz="1800" dirty="0">
              <a:latin typeface="Roboto" pitchFamily="2" charset="0"/>
              <a:ea typeface="Roboto" pitchFamily="2" charset="0"/>
            </a:endParaRPr>
          </a:p>
        </p:txBody>
      </p:sp>
      <p:sp>
        <p:nvSpPr>
          <p:cNvPr id="5" name="TextBox 4">
            <a:extLst>
              <a:ext uri="{FF2B5EF4-FFF2-40B4-BE49-F238E27FC236}">
                <a16:creationId xmlns:a16="http://schemas.microsoft.com/office/drawing/2014/main" id="{D7BDF049-B733-F1FF-4203-5540BF0F87C7}"/>
              </a:ext>
            </a:extLst>
          </p:cNvPr>
          <p:cNvSpPr txBox="1"/>
          <p:nvPr/>
        </p:nvSpPr>
        <p:spPr>
          <a:xfrm>
            <a:off x="4713926" y="4750014"/>
            <a:ext cx="4572000" cy="261610"/>
          </a:xfrm>
          <a:prstGeom prst="rect">
            <a:avLst/>
          </a:prstGeom>
          <a:noFill/>
        </p:spPr>
        <p:txBody>
          <a:bodyPr wrap="square">
            <a:spAutoFit/>
          </a:bodyPr>
          <a:lstStyle/>
          <a:p>
            <a:r>
              <a:rPr lang="en-US" sz="1100" dirty="0">
                <a:solidFill>
                  <a:schemeClr val="bg1">
                    <a:lumMod val="50000"/>
                  </a:schemeClr>
                </a:solidFill>
              </a:rPr>
              <a:t>https://</a:t>
            </a:r>
            <a:r>
              <a:rPr lang="en-US" sz="1100" dirty="0" err="1">
                <a:solidFill>
                  <a:schemeClr val="bg1">
                    <a:lumMod val="50000"/>
                  </a:schemeClr>
                </a:solidFill>
              </a:rPr>
              <a:t>unbounce.com</a:t>
            </a:r>
            <a:r>
              <a:rPr lang="en-US" sz="1100" dirty="0">
                <a:solidFill>
                  <a:schemeClr val="bg1">
                    <a:lumMod val="50000"/>
                  </a:schemeClr>
                </a:solidFill>
              </a:rPr>
              <a:t>/landing-page-articles/what-is-a-landing-page/</a:t>
            </a:r>
          </a:p>
        </p:txBody>
      </p:sp>
    </p:spTree>
    <p:extLst>
      <p:ext uri="{BB962C8B-B14F-4D97-AF65-F5344CB8AC3E}">
        <p14:creationId xmlns:p14="http://schemas.microsoft.com/office/powerpoint/2010/main" val="402218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ONLINE PRESENCE</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2361635" y="392156"/>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2361635" y="393486"/>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br>
              <a:rPr lang="en-GB" sz="900" dirty="0">
                <a:solidFill>
                  <a:schemeClr val="tx1"/>
                </a:solidFill>
                <a:latin typeface="Roboto"/>
                <a:ea typeface="Roboto"/>
                <a:cs typeface="Roboto"/>
                <a:sym typeface="Roboto"/>
              </a:rPr>
            </a:br>
            <a:r>
              <a:rPr lang="en-GB" sz="900" dirty="0">
                <a:solidFill>
                  <a:schemeClr val="tx1"/>
                </a:solidFill>
                <a:latin typeface="Roboto"/>
                <a:ea typeface="Roboto"/>
                <a:cs typeface="Roboto"/>
                <a:sym typeface="Roboto"/>
              </a:rPr>
              <a:t>We’re predictable</a:t>
            </a:r>
            <a:br>
              <a:rPr lang="en-GB" sz="1400" dirty="0">
                <a:solidFill>
                  <a:schemeClr val="tx1"/>
                </a:solidFill>
                <a:latin typeface="Roboto"/>
                <a:ea typeface="Roboto"/>
                <a:cs typeface="Roboto"/>
                <a:sym typeface="Roboto"/>
              </a:rPr>
            </a:br>
            <a:endParaRPr lang="en-GB" dirty="0">
              <a:solidFill>
                <a:schemeClr val="tx1"/>
              </a:solidFill>
            </a:endParaRPr>
          </a:p>
        </p:txBody>
      </p:sp>
      <p:pic>
        <p:nvPicPr>
          <p:cNvPr id="3" name="Picture 2">
            <a:extLst>
              <a:ext uri="{FF2B5EF4-FFF2-40B4-BE49-F238E27FC236}">
                <a16:creationId xmlns:a16="http://schemas.microsoft.com/office/drawing/2014/main" id="{6E10384A-95DE-7025-A085-7868AC7B4398}"/>
              </a:ext>
            </a:extLst>
          </p:cNvPr>
          <p:cNvPicPr>
            <a:picLocks noChangeAspect="1"/>
          </p:cNvPicPr>
          <p:nvPr/>
        </p:nvPicPr>
        <p:blipFill>
          <a:blip r:embed="rId3"/>
          <a:stretch>
            <a:fillRect/>
          </a:stretch>
        </p:blipFill>
        <p:spPr>
          <a:xfrm>
            <a:off x="2428092" y="746236"/>
            <a:ext cx="4287816" cy="4287816"/>
          </a:xfrm>
          <a:prstGeom prst="rect">
            <a:avLst/>
          </a:prstGeom>
        </p:spPr>
      </p:pic>
    </p:spTree>
    <p:extLst>
      <p:ext uri="{BB962C8B-B14F-4D97-AF65-F5344CB8AC3E}">
        <p14:creationId xmlns:p14="http://schemas.microsoft.com/office/powerpoint/2010/main" val="24783055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1383</TotalTime>
  <Words>750</Words>
  <Application>Microsoft Macintosh PowerPoint</Application>
  <PresentationFormat>On-screen Show (16:9)</PresentationFormat>
  <Paragraphs>123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Inter</vt:lpstr>
      <vt:lpstr>Roboto</vt:lpstr>
      <vt:lpstr>Calibri</vt:lpstr>
      <vt:lpstr>Simple Light</vt:lpstr>
      <vt:lpstr>ONLINE PRESENCE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Watson</dc:creator>
  <cp:lastModifiedBy>Anthony Edwards</cp:lastModifiedBy>
  <cp:revision>26</cp:revision>
  <dcterms:modified xsi:type="dcterms:W3CDTF">2022-10-24T11:38:27Z</dcterms:modified>
</cp:coreProperties>
</file>