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62" r:id="rId4"/>
    <p:sldId id="258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Page" id="{A7572EE7-3709-4CD1-8469-9302F9079DB3}">
          <p14:sldIdLst>
            <p14:sldId id="256"/>
          </p14:sldIdLst>
        </p14:section>
        <p14:section name="SOWT Analysis Overview" id="{A906E5A2-DD56-4AF1-B52F-5870C37F08C0}">
          <p14:sldIdLst>
            <p14:sldId id="261"/>
            <p14:sldId id="262"/>
            <p14:sldId id="258"/>
          </p14:sldIdLst>
        </p14:section>
        <p14:section name="Activities" id="{7E5C9A2A-672B-4C45-B648-CE24F0A0DD03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6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13595B-FD31-4EE6-BE9B-3FBDB11B3033}">
  <a:tblStyle styleId="{0913595B-FD31-4EE6-BE9B-3FBDB11B30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6" autoAdjust="0"/>
    <p:restoredTop sz="94633" autoAdjust="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Watson" userId="e2b63f00-70a9-493a-9b35-6903d1763846" providerId="ADAL" clId="{63DE3493-9FE5-4D5E-8868-84F3B2967355}"/>
    <pc:docChg chg="custSel addSld delSld modSld sldOrd modSection">
      <pc:chgData name="Paul Watson" userId="e2b63f00-70a9-493a-9b35-6903d1763846" providerId="ADAL" clId="{63DE3493-9FE5-4D5E-8868-84F3B2967355}" dt="2021-10-04T09:52:33.867" v="299" actId="47"/>
      <pc:docMkLst>
        <pc:docMk/>
      </pc:docMkLst>
      <pc:sldChg chg="delSp modSp mod ord">
        <pc:chgData name="Paul Watson" userId="e2b63f00-70a9-493a-9b35-6903d1763846" providerId="ADAL" clId="{63DE3493-9FE5-4D5E-8868-84F3B2967355}" dt="2021-10-04T09:34:56.258" v="297" actId="20577"/>
        <pc:sldMkLst>
          <pc:docMk/>
          <pc:sldMk cId="1870731224" sldId="262"/>
        </pc:sldMkLst>
        <pc:spChg chg="mod">
          <ac:chgData name="Paul Watson" userId="e2b63f00-70a9-493a-9b35-6903d1763846" providerId="ADAL" clId="{63DE3493-9FE5-4D5E-8868-84F3B2967355}" dt="2021-10-04T09:34:56.258" v="297" actId="20577"/>
          <ac:spMkLst>
            <pc:docMk/>
            <pc:sldMk cId="1870731224" sldId="262"/>
            <ac:spMk id="121" creationId="{00000000-0000-0000-0000-000000000000}"/>
          </ac:spMkLst>
        </pc:spChg>
        <pc:spChg chg="del">
          <ac:chgData name="Paul Watson" userId="e2b63f00-70a9-493a-9b35-6903d1763846" providerId="ADAL" clId="{63DE3493-9FE5-4D5E-8868-84F3B2967355}" dt="2021-10-04T09:32:02.494" v="118" actId="478"/>
          <ac:spMkLst>
            <pc:docMk/>
            <pc:sldMk cId="1870731224" sldId="262"/>
            <ac:spMk id="122" creationId="{00000000-0000-0000-0000-000000000000}"/>
          </ac:spMkLst>
        </pc:spChg>
      </pc:sldChg>
      <pc:sldChg chg="del">
        <pc:chgData name="Paul Watson" userId="e2b63f00-70a9-493a-9b35-6903d1763846" providerId="ADAL" clId="{63DE3493-9FE5-4D5E-8868-84F3B2967355}" dt="2021-10-04T09:44:07.768" v="298" actId="47"/>
        <pc:sldMkLst>
          <pc:docMk/>
          <pc:sldMk cId="2312961801" sldId="263"/>
        </pc:sldMkLst>
      </pc:sldChg>
      <pc:sldChg chg="add del">
        <pc:chgData name="Paul Watson" userId="e2b63f00-70a9-493a-9b35-6903d1763846" providerId="ADAL" clId="{63DE3493-9FE5-4D5E-8868-84F3B2967355}" dt="2021-10-04T09:52:33.867" v="299" actId="47"/>
        <pc:sldMkLst>
          <pc:docMk/>
          <pc:sldMk cId="34191305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fd27c35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fd27c35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7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afd27c35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afd27c35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9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fd27c35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fd27c35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fd27c35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afd27c35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pc.com/news/video-game-statisti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amesparks.com/blog/the-average-gamer-how-the-demographics-have-shifted/" TargetMode="External"/><Relationship Id="rId4" Type="http://schemas.openxmlformats.org/officeDocument/2006/relationships/hyperlink" Target="https://www.earnest.com/blog/the-demographics-of-video-ga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87963" y="2247763"/>
            <a:ext cx="0" cy="4386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464EAD-2E7C-46D8-807F-DE6117D74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713122"/>
            <a:ext cx="3555211" cy="1184313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S.W.O.T   </a:t>
            </a: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2F6DB-42BB-4F0C-8B20-84F4ECB9E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496" y="2159306"/>
            <a:ext cx="4915804" cy="63786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USING SWOT ANALYSIS TO EXPLORE SECTOR INNOVATION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450500" y="316775"/>
            <a:ext cx="1667812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SWOT ANALYSIS    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11124" y="406448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63239-059A-472F-BE39-E21B0EA3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948" y="406448"/>
            <a:ext cx="6579351" cy="297177"/>
          </a:xfrm>
        </p:spPr>
        <p:txBody>
          <a:bodyPr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Overview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BE15-B5B6-4B40-A8A5-52853A85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493" y="1152475"/>
            <a:ext cx="2511835" cy="3416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STRENGTHS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Outline the strengths that you can control.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makes you stronger than your competitors,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specialist skills do you have,</a:t>
            </a:r>
          </a:p>
          <a:p>
            <a:pPr marL="1714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None/>
              <a:tabLst/>
              <a:defRPr/>
            </a:pPr>
            <a:endParaRPr lang="en-GB"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OPPORTUNITIES</a:t>
            </a:r>
            <a:endParaRPr lang="en-GB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GB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Identify external factors that may be in your favour now or the near future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 the technology stack strong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Are there upcoming events for positive impact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Are the market trends strong for your direction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00247-4FFF-4225-856B-FF68DE87DC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87670" y="1152475"/>
            <a:ext cx="2660572" cy="3416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WEAKNESSES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Be honest and face any underlying fears.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there a skill gap that needs to be filled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 your processes effective?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the platform/market sustainable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He are you disadvantaged by your competitors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Tx/>
              <a:buNone/>
              <a:defRPr/>
            </a:pPr>
            <a:r>
              <a:rPr lang="en-GB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THREATS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Tx/>
              <a:buNone/>
              <a:defRPr/>
            </a:pPr>
            <a:endParaRPr lang="en-GB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Identify external factors that are not in your favour or may block your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Is the technology stack/market weak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 you aware of all standards (legal, social, ethical) in relation to your project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Calibri"/>
              <a:buChar char="●"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Could any of your identified weaknesses hinder your business?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Tx/>
              <a:buNone/>
              <a:defRPr/>
            </a:pPr>
            <a:endParaRPr lang="en-GB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" name="Picture 15" descr="A picture containing SWOT analysis graphics with symbols to represent concepts of Strengths, Weaknesses, Opportunities, and Threats">
            <a:extLst>
              <a:ext uri="{FF2B5EF4-FFF2-40B4-BE49-F238E27FC236}">
                <a16:creationId xmlns:a16="http://schemas.microsoft.com/office/drawing/2014/main" id="{2216A16F-1707-4A59-B9DA-4294E244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10" y="1346500"/>
            <a:ext cx="3286029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7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450500" y="316775"/>
            <a:ext cx="1673108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FF8D40"/>
                </a:solidFill>
                <a:latin typeface="Roboto"/>
                <a:ea typeface="Roboto"/>
                <a:cs typeface="Roboto"/>
                <a:sym typeface="Roboto"/>
              </a:rPr>
              <a:t>SWOT ANALYSIS    </a:t>
            </a:r>
            <a:endParaRPr sz="1100" dirty="0">
              <a:solidFill>
                <a:srgbClr val="FF8D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8D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33375" y="945575"/>
            <a:ext cx="8100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SWOT to explore your enterprises ability to develop a: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casual mobile game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Educational game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tool to help develop a game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tool to help promote sustainability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platform to help motivate students to engage with course content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90;p14">
            <a:extLst>
              <a:ext uri="{FF2B5EF4-FFF2-40B4-BE49-F238E27FC236}">
                <a16:creationId xmlns:a16="http://schemas.microsoft.com/office/drawing/2014/main" id="{E9AE7956-9833-4A04-B991-4D7E5110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11124" y="406448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FF6D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D945ACA-FF20-41EB-9D4D-F110FF48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511" y="390924"/>
            <a:ext cx="6608758" cy="327600"/>
          </a:xfrm>
        </p:spPr>
        <p:txBody>
          <a:bodyPr anchor="ctr"/>
          <a:lstStyle/>
          <a:p>
            <a:pPr>
              <a:defRPr/>
            </a:pP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 dirty="0">
                <a:solidFill>
                  <a:srgbClr val="FF8D40"/>
                </a:solidFill>
                <a:latin typeface="Roboto"/>
                <a:ea typeface="Roboto"/>
                <a:cs typeface="Roboto"/>
                <a:sym typeface="Roboto"/>
              </a:rPr>
              <a:t>Activity 01</a:t>
            </a:r>
            <a:br>
              <a:rPr lang="en-GB" sz="800" dirty="0">
                <a:solidFill>
                  <a:srgbClr val="FF8D4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73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976125" y="1075300"/>
            <a:ext cx="1609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STRENGTHS</a:t>
            </a:r>
            <a:endParaRPr sz="13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885625" y="1075300"/>
            <a:ext cx="1590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WEAKNESSES</a:t>
            </a:r>
            <a:endParaRPr sz="13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755325" y="1075300"/>
            <a:ext cx="1609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OPPORTUNITIES</a:t>
            </a:r>
            <a:endParaRPr sz="13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645075" y="1075300"/>
            <a:ext cx="1609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THREATS</a:t>
            </a:r>
            <a:endParaRPr sz="13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275" y="1751700"/>
            <a:ext cx="1609800" cy="27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2520000" algn="bl" rotWithShape="0">
              <a:srgbClr val="B7B7B7">
                <a:alpha val="6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275" y="1751700"/>
            <a:ext cx="1609800" cy="27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85725" dir="13500000" algn="bl" rotWithShape="0">
              <a:srgbClr val="FFFFFF">
                <a:alpha val="7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5875" y="1751700"/>
            <a:ext cx="1609800" cy="27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2520000" algn="bl" rotWithShape="0">
              <a:srgbClr val="B7B7B7">
                <a:alpha val="6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5875" y="1751700"/>
            <a:ext cx="1609800" cy="27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85725" dir="13500000" algn="bl" rotWithShape="0">
              <a:srgbClr val="FFFFFF">
                <a:alpha val="7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5475" y="1751700"/>
            <a:ext cx="1609800" cy="27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2520000" algn="bl" rotWithShape="0">
              <a:srgbClr val="B7B7B7">
                <a:alpha val="6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5475" y="1751700"/>
            <a:ext cx="1609800" cy="27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85725" dir="13500000" algn="bl" rotWithShape="0">
              <a:srgbClr val="FFFFFF">
                <a:alpha val="7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075" y="1751700"/>
            <a:ext cx="1609800" cy="27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2520000" algn="bl" rotWithShape="0">
              <a:srgbClr val="B7B7B7">
                <a:alpha val="6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075" y="1751700"/>
            <a:ext cx="1609800" cy="27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85725" dir="13500000" algn="bl" rotWithShape="0">
              <a:srgbClr val="FFFFFF">
                <a:alpha val="7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275" y="1751700"/>
            <a:ext cx="1609800" cy="271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is going well for the technology/topic, 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does it add to the field, 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are the common features that seem successful and why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market trends support this technology/topic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5875" y="1751700"/>
            <a:ext cx="1609800" cy="271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is not going well for the technology/topic, </a:t>
            </a: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are the current limitations, </a:t>
            </a: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needs further investigation</a:t>
            </a: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are the market trends supporting </a:t>
            </a:r>
            <a:endParaRPr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755475" y="1751700"/>
            <a:ext cx="1609800" cy="271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Can the market be expanded or re-focused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 there an expanding market for this? 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workflows have serious shortcomings that need improvement? 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upcoming changes will support your tech/topic?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Can combining new technology solve old problems?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075" y="1751700"/>
            <a:ext cx="1609800" cy="271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is the longevity of any innovation?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Are there any issues with technology dependencies?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Are there upcoming changes in trends that might change the foundations of chosen technology/topic?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999" marR="1079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Any potential competition?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50500" y="316775"/>
            <a:ext cx="1673108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SWOT ANALYSIS    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90;p14">
            <a:extLst>
              <a:ext uri="{FF2B5EF4-FFF2-40B4-BE49-F238E27FC236}">
                <a16:creationId xmlns:a16="http://schemas.microsoft.com/office/drawing/2014/main" id="{0DF415DA-40FA-4691-9E80-FA78F929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11124" y="406448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D846A59-7B94-4235-9CC7-2704F13A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992" y="390924"/>
            <a:ext cx="6631274" cy="327600"/>
          </a:xfrm>
        </p:spPr>
        <p:txBody>
          <a:bodyPr anchor="ctr"/>
          <a:lstStyle/>
          <a:p>
            <a:pPr>
              <a:defRPr/>
            </a:pP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Exploring Your Individual Research Paper</a:t>
            </a:r>
            <a:br>
              <a:rPr lang="en-GB" sz="800" dirty="0"/>
            </a:b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450499" y="316775"/>
            <a:ext cx="1668253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FF8D40"/>
                </a:solidFill>
                <a:latin typeface="Roboto"/>
                <a:ea typeface="Roboto"/>
                <a:cs typeface="Roboto"/>
                <a:sym typeface="Roboto"/>
              </a:rPr>
              <a:t>SWOT ANALYSIS    </a:t>
            </a:r>
            <a:endParaRPr sz="1100" dirty="0">
              <a:solidFill>
                <a:srgbClr val="FF8D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8D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0" name="Google Shape;130;p17"/>
          <p:cNvGraphicFramePr/>
          <p:nvPr>
            <p:extLst>
              <p:ext uri="{D42A27DB-BD31-4B8C-83A1-F6EECF244321}">
                <p14:modId xmlns:p14="http://schemas.microsoft.com/office/powerpoint/2010/main" val="3861646925"/>
              </p:ext>
            </p:extLst>
          </p:nvPr>
        </p:nvGraphicFramePr>
        <p:xfrm>
          <a:off x="614325" y="1882680"/>
          <a:ext cx="7814875" cy="1380550"/>
        </p:xfrm>
        <a:graphic>
          <a:graphicData uri="http://schemas.openxmlformats.org/drawingml/2006/table">
            <a:tbl>
              <a:tblPr firstRow="1">
                <a:noFill/>
                <a:tableStyleId>{0913595B-FD31-4EE6-BE9B-3FBDB11B3033}</a:tableStyleId>
              </a:tblPr>
              <a:tblGrid>
                <a:gridCol w="156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8D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A</a:t>
                      </a:r>
                      <a:endParaRPr sz="900">
                        <a:solidFill>
                          <a:srgbClr val="FF8D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8D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B</a:t>
                      </a:r>
                      <a:endParaRPr sz="900">
                        <a:solidFill>
                          <a:srgbClr val="FF8D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8D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C</a:t>
                      </a:r>
                      <a:endParaRPr sz="900">
                        <a:solidFill>
                          <a:srgbClr val="FF8D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dirty="0">
                          <a:solidFill>
                            <a:srgbClr val="FF8D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D</a:t>
                      </a:r>
                      <a:endParaRPr sz="900" dirty="0">
                        <a:solidFill>
                          <a:srgbClr val="FF8D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8D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A</a:t>
                      </a:r>
                      <a:endParaRPr sz="900">
                        <a:solidFill>
                          <a:srgbClr val="FF8D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8D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B</a:t>
                      </a:r>
                      <a:endParaRPr sz="900">
                        <a:solidFill>
                          <a:srgbClr val="FF8D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8D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C</a:t>
                      </a:r>
                      <a:endParaRPr sz="900">
                        <a:solidFill>
                          <a:srgbClr val="FF8D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 but limited</a:t>
                      </a:r>
                      <a:endParaRPr sz="90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Google Shape;131;p17"/>
          <p:cNvSpPr txBox="1"/>
          <p:nvPr/>
        </p:nvSpPr>
        <p:spPr>
          <a:xfrm>
            <a:off x="521550" y="3471200"/>
            <a:ext cx="8100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FF8D40"/>
                </a:solidFill>
                <a:latin typeface="Calibri"/>
                <a:ea typeface="Calibri"/>
                <a:cs typeface="Calibri"/>
                <a:sym typeface="Calibri"/>
              </a:rPr>
              <a:t>TRENDS</a:t>
            </a:r>
            <a:endParaRPr sz="1100" b="1" dirty="0">
              <a:solidFill>
                <a:srgbClr val="FF8D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https://www.wepc.com/news/video-game-statistics/</a:t>
            </a:r>
            <a:endParaRPr sz="10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https://www.earnest.com/blog/the-demographics-of-video-gaming/</a:t>
            </a:r>
            <a:endParaRPr sz="10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https://www.gamesparks.com/blog/the-average-gamer-how-the-demographics-have-shifted/</a:t>
            </a:r>
            <a:endParaRPr sz="3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21550" y="898466"/>
            <a:ext cx="8100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FF8D40"/>
                </a:solidFill>
                <a:latin typeface="Calibri"/>
                <a:ea typeface="Calibri"/>
                <a:cs typeface="Calibri"/>
                <a:sym typeface="Calibri"/>
              </a:rPr>
              <a:t>COMPARE + CONTRAST</a:t>
            </a:r>
            <a:endParaRPr sz="1100" b="1" dirty="0">
              <a:solidFill>
                <a:srgbClr val="FF8D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FF8D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type of data easily summarises the similarities and differences between compared entities. However, this data still requires synthesis through the lens of your question and angle.</a:t>
            </a:r>
            <a:endParaRPr sz="11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Google Shape;90;p14">
            <a:extLst>
              <a:ext uri="{FF2B5EF4-FFF2-40B4-BE49-F238E27FC236}">
                <a16:creationId xmlns:a16="http://schemas.microsoft.com/office/drawing/2014/main" id="{D275AE7E-E6A7-4D26-A54D-97910C99F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11124" y="406448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FF6D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75C7546-3B99-47A7-9963-711191F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520" y="390924"/>
            <a:ext cx="6618749" cy="327600"/>
          </a:xfrm>
        </p:spPr>
        <p:txBody>
          <a:bodyPr anchor="ctr"/>
          <a:lstStyle/>
          <a:p>
            <a:pPr>
              <a:defRPr/>
            </a:pP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 dirty="0">
                <a:solidFill>
                  <a:srgbClr val="FF8D40"/>
                </a:solidFill>
                <a:latin typeface="Roboto"/>
                <a:ea typeface="Roboto"/>
                <a:cs typeface="Roboto"/>
                <a:sym typeface="Roboto"/>
              </a:rPr>
              <a:t>Research and Exploring Data</a:t>
            </a:r>
            <a:br>
              <a:rPr lang="en-GB" sz="800" dirty="0">
                <a:solidFill>
                  <a:srgbClr val="FF8D40"/>
                </a:solidFill>
              </a:rPr>
            </a:br>
            <a:br>
              <a:rPr lang="en-GB" sz="800" dirty="0">
                <a:solidFill>
                  <a:srgbClr val="FF8D40"/>
                </a:solidFill>
              </a:rPr>
            </a:b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(16:9)</PresentationFormat>
  <Paragraphs>137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Roboto</vt:lpstr>
      <vt:lpstr>Calibri</vt:lpstr>
      <vt:lpstr>Arial</vt:lpstr>
      <vt:lpstr>Simple Light</vt:lpstr>
      <vt:lpstr>S.W.O.T   </vt:lpstr>
      <vt:lpstr>   Overview </vt:lpstr>
      <vt:lpstr>   Activity 01 </vt:lpstr>
      <vt:lpstr>   Exploring Your Individual Research Paper </vt:lpstr>
      <vt:lpstr>    Research and Exploring Data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Watson</dc:creator>
  <cp:lastModifiedBy>Paul Watson</cp:lastModifiedBy>
  <cp:revision>22</cp:revision>
  <dcterms:modified xsi:type="dcterms:W3CDTF">2021-10-04T09:53:01Z</dcterms:modified>
</cp:coreProperties>
</file>