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4" r:id="rId11"/>
    <p:sldId id="282" r:id="rId12"/>
    <p:sldId id="281" r:id="rId13"/>
    <p:sldId id="279" r:id="rId14"/>
    <p:sldId id="280" r:id="rId15"/>
    <p:sldId id="278" r:id="rId16"/>
    <p:sldId id="283" r:id="rId17"/>
    <p:sldId id="287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10164D-B7A8-4F62-874A-4EAC3824E95A}" v="1" dt="2022-11-17T14:19:39.810"/>
    <p1510:client id="{86AEA877-6786-D04B-830C-1DF6EF26FA7E}" v="539" dt="2022-11-17T12:12:11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68126"/>
  </p:normalViewPr>
  <p:slideViewPr>
    <p:cSldViewPr snapToGrid="0">
      <p:cViewPr varScale="1">
        <p:scale>
          <a:sx n="77" d="100"/>
          <a:sy n="77" d="100"/>
        </p:scale>
        <p:origin x="18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Edwards" userId="39e47b6b-7053-4385-aac0-858cb85f5a17" providerId="ADAL" clId="{86AEA877-6786-D04B-830C-1DF6EF26FA7E}"/>
    <pc:docChg chg="undo custSel addSld delSld modSld sldOrd">
      <pc:chgData name="Anthony Edwards" userId="39e47b6b-7053-4385-aac0-858cb85f5a17" providerId="ADAL" clId="{86AEA877-6786-D04B-830C-1DF6EF26FA7E}" dt="2022-11-17T12:31:02.226" v="2324" actId="20577"/>
      <pc:docMkLst>
        <pc:docMk/>
      </pc:docMkLst>
      <pc:sldChg chg="modSp mod modNotesTx">
        <pc:chgData name="Anthony Edwards" userId="39e47b6b-7053-4385-aac0-858cb85f5a17" providerId="ADAL" clId="{86AEA877-6786-D04B-830C-1DF6EF26FA7E}" dt="2022-11-17T11:42:27.821" v="591"/>
        <pc:sldMkLst>
          <pc:docMk/>
          <pc:sldMk cId="4266271198" sldId="270"/>
        </pc:sldMkLst>
        <pc:spChg chg="mod">
          <ac:chgData name="Anthony Edwards" userId="39e47b6b-7053-4385-aac0-858cb85f5a17" providerId="ADAL" clId="{86AEA877-6786-D04B-830C-1DF6EF26FA7E}" dt="2022-11-17T11:42:07.648" v="589" actId="113"/>
          <ac:spMkLst>
            <pc:docMk/>
            <pc:sldMk cId="4266271198" sldId="270"/>
            <ac:spMk id="6" creationId="{39922F9C-484E-4B28-83FA-0567FD3EB35C}"/>
          </ac:spMkLst>
        </pc:spChg>
      </pc:sldChg>
      <pc:sldChg chg="modSp">
        <pc:chgData name="Anthony Edwards" userId="39e47b6b-7053-4385-aac0-858cb85f5a17" providerId="ADAL" clId="{86AEA877-6786-D04B-830C-1DF6EF26FA7E}" dt="2022-11-17T11:42:01.850" v="588" actId="113"/>
        <pc:sldMkLst>
          <pc:docMk/>
          <pc:sldMk cId="1396021607" sldId="271"/>
        </pc:sldMkLst>
        <pc:spChg chg="mod">
          <ac:chgData name="Anthony Edwards" userId="39e47b6b-7053-4385-aac0-858cb85f5a17" providerId="ADAL" clId="{86AEA877-6786-D04B-830C-1DF6EF26FA7E}" dt="2022-11-17T11:42:01.850" v="588" actId="113"/>
          <ac:spMkLst>
            <pc:docMk/>
            <pc:sldMk cId="1396021607" sldId="271"/>
            <ac:spMk id="6" creationId="{39922F9C-484E-4B28-83FA-0567FD3EB35C}"/>
          </ac:spMkLst>
        </pc:spChg>
      </pc:sldChg>
      <pc:sldChg chg="modSp">
        <pc:chgData name="Anthony Edwards" userId="39e47b6b-7053-4385-aac0-858cb85f5a17" providerId="ADAL" clId="{86AEA877-6786-D04B-830C-1DF6EF26FA7E}" dt="2022-11-17T11:41:58.634" v="587" actId="113"/>
        <pc:sldMkLst>
          <pc:docMk/>
          <pc:sldMk cId="466590236" sldId="272"/>
        </pc:sldMkLst>
        <pc:spChg chg="mod">
          <ac:chgData name="Anthony Edwards" userId="39e47b6b-7053-4385-aac0-858cb85f5a17" providerId="ADAL" clId="{86AEA877-6786-D04B-830C-1DF6EF26FA7E}" dt="2022-11-17T11:41:58.634" v="587" actId="113"/>
          <ac:spMkLst>
            <pc:docMk/>
            <pc:sldMk cId="466590236" sldId="272"/>
            <ac:spMk id="6" creationId="{39922F9C-484E-4B28-83FA-0567FD3EB35C}"/>
          </ac:spMkLst>
        </pc:spChg>
      </pc:sldChg>
      <pc:sldChg chg="modSp mod">
        <pc:chgData name="Anthony Edwards" userId="39e47b6b-7053-4385-aac0-858cb85f5a17" providerId="ADAL" clId="{86AEA877-6786-D04B-830C-1DF6EF26FA7E}" dt="2022-11-17T11:41:54.607" v="586" actId="113"/>
        <pc:sldMkLst>
          <pc:docMk/>
          <pc:sldMk cId="353675494" sldId="274"/>
        </pc:sldMkLst>
        <pc:spChg chg="mod">
          <ac:chgData name="Anthony Edwards" userId="39e47b6b-7053-4385-aac0-858cb85f5a17" providerId="ADAL" clId="{86AEA877-6786-D04B-830C-1DF6EF26FA7E}" dt="2022-11-17T11:41:54.607" v="586" actId="113"/>
          <ac:spMkLst>
            <pc:docMk/>
            <pc:sldMk cId="353675494" sldId="274"/>
            <ac:spMk id="6" creationId="{39922F9C-484E-4B28-83FA-0567FD3EB35C}"/>
          </ac:spMkLst>
        </pc:spChg>
      </pc:sldChg>
      <pc:sldChg chg="modSp">
        <pc:chgData name="Anthony Edwards" userId="39e47b6b-7053-4385-aac0-858cb85f5a17" providerId="ADAL" clId="{86AEA877-6786-D04B-830C-1DF6EF26FA7E}" dt="2022-11-17T11:36:57.702" v="449" actId="255"/>
        <pc:sldMkLst>
          <pc:docMk/>
          <pc:sldMk cId="4217650600" sldId="276"/>
        </pc:sldMkLst>
        <pc:graphicFrameChg chg="mod">
          <ac:chgData name="Anthony Edwards" userId="39e47b6b-7053-4385-aac0-858cb85f5a17" providerId="ADAL" clId="{86AEA877-6786-D04B-830C-1DF6EF26FA7E}" dt="2022-11-17T11:36:57.702" v="449" actId="255"/>
          <ac:graphicFrameMkLst>
            <pc:docMk/>
            <pc:sldMk cId="4217650600" sldId="276"/>
            <ac:graphicFrameMk id="3" creationId="{1C79091B-163E-30BB-32C3-F5F146179A1C}"/>
          </ac:graphicFrameMkLst>
        </pc:graphicFrameChg>
      </pc:sldChg>
      <pc:sldChg chg="modSp mod modNotesTx">
        <pc:chgData name="Anthony Edwards" userId="39e47b6b-7053-4385-aac0-858cb85f5a17" providerId="ADAL" clId="{86AEA877-6786-D04B-830C-1DF6EF26FA7E}" dt="2022-11-17T11:50:22.119" v="1137" actId="20577"/>
        <pc:sldMkLst>
          <pc:docMk/>
          <pc:sldMk cId="2550563897" sldId="277"/>
        </pc:sldMkLst>
        <pc:graphicFrameChg chg="modGraphic">
          <ac:chgData name="Anthony Edwards" userId="39e47b6b-7053-4385-aac0-858cb85f5a17" providerId="ADAL" clId="{86AEA877-6786-D04B-830C-1DF6EF26FA7E}" dt="2022-11-17T11:49:49.967" v="1060" actId="20577"/>
          <ac:graphicFrameMkLst>
            <pc:docMk/>
            <pc:sldMk cId="2550563897" sldId="277"/>
            <ac:graphicFrameMk id="2" creationId="{DCFC5714-F1D7-D176-2680-9B2CFD789ACB}"/>
          </ac:graphicFrameMkLst>
        </pc:graphicFrameChg>
      </pc:sldChg>
      <pc:sldChg chg="modSp mod">
        <pc:chgData name="Anthony Edwards" userId="39e47b6b-7053-4385-aac0-858cb85f5a17" providerId="ADAL" clId="{86AEA877-6786-D04B-830C-1DF6EF26FA7E}" dt="2022-11-17T11:42:59.769" v="617" actId="20577"/>
        <pc:sldMkLst>
          <pc:docMk/>
          <pc:sldMk cId="2849938589" sldId="278"/>
        </pc:sldMkLst>
        <pc:spChg chg="mod">
          <ac:chgData name="Anthony Edwards" userId="39e47b6b-7053-4385-aac0-858cb85f5a17" providerId="ADAL" clId="{86AEA877-6786-D04B-830C-1DF6EF26FA7E}" dt="2022-11-17T11:42:59.769" v="617" actId="20577"/>
          <ac:spMkLst>
            <pc:docMk/>
            <pc:sldMk cId="2849938589" sldId="278"/>
            <ac:spMk id="42" creationId="{D488714F-9BB1-4C74-A724-596F6BE8DD63}"/>
          </ac:spMkLst>
        </pc:spChg>
      </pc:sldChg>
      <pc:sldChg chg="modSp mod">
        <pc:chgData name="Anthony Edwards" userId="39e47b6b-7053-4385-aac0-858cb85f5a17" providerId="ADAL" clId="{86AEA877-6786-D04B-830C-1DF6EF26FA7E}" dt="2022-11-17T11:43:47.160" v="671" actId="20577"/>
        <pc:sldMkLst>
          <pc:docMk/>
          <pc:sldMk cId="2742871196" sldId="280"/>
        </pc:sldMkLst>
        <pc:spChg chg="mod">
          <ac:chgData name="Anthony Edwards" userId="39e47b6b-7053-4385-aac0-858cb85f5a17" providerId="ADAL" clId="{86AEA877-6786-D04B-830C-1DF6EF26FA7E}" dt="2022-11-17T11:43:47.160" v="671" actId="20577"/>
          <ac:spMkLst>
            <pc:docMk/>
            <pc:sldMk cId="2742871196" sldId="280"/>
            <ac:spMk id="3" creationId="{3F830A62-236F-5A83-809A-BF4F80579FC7}"/>
          </ac:spMkLst>
        </pc:spChg>
      </pc:sldChg>
      <pc:sldChg chg="addSp modSp add mod modNotesTx">
        <pc:chgData name="Anthony Edwards" userId="39e47b6b-7053-4385-aac0-858cb85f5a17" providerId="ADAL" clId="{86AEA877-6786-D04B-830C-1DF6EF26FA7E}" dt="2022-11-17T11:52:48.109" v="1201" actId="20577"/>
        <pc:sldMkLst>
          <pc:docMk/>
          <pc:sldMk cId="4135434292" sldId="281"/>
        </pc:sldMkLst>
        <pc:spChg chg="add mod">
          <ac:chgData name="Anthony Edwards" userId="39e47b6b-7053-4385-aac0-858cb85f5a17" providerId="ADAL" clId="{86AEA877-6786-D04B-830C-1DF6EF26FA7E}" dt="2022-11-17T11:52:35.273" v="1200" actId="20577"/>
          <ac:spMkLst>
            <pc:docMk/>
            <pc:sldMk cId="4135434292" sldId="281"/>
            <ac:spMk id="3" creationId="{6C8B6783-EB65-1E88-9509-E7CC3229B500}"/>
          </ac:spMkLst>
        </pc:spChg>
        <pc:spChg chg="add mod">
          <ac:chgData name="Anthony Edwards" userId="39e47b6b-7053-4385-aac0-858cb85f5a17" providerId="ADAL" clId="{86AEA877-6786-D04B-830C-1DF6EF26FA7E}" dt="2022-11-17T11:41:43.202" v="585" actId="207"/>
          <ac:spMkLst>
            <pc:docMk/>
            <pc:sldMk cId="4135434292" sldId="281"/>
            <ac:spMk id="5" creationId="{C77D6494-93A7-D153-BD50-FE85EEF1F1FE}"/>
          </ac:spMkLst>
        </pc:spChg>
        <pc:spChg chg="mod">
          <ac:chgData name="Anthony Edwards" userId="39e47b6b-7053-4385-aac0-858cb85f5a17" providerId="ADAL" clId="{86AEA877-6786-D04B-830C-1DF6EF26FA7E}" dt="2022-11-17T11:29:07.050" v="336"/>
          <ac:spMkLst>
            <pc:docMk/>
            <pc:sldMk cId="4135434292" sldId="281"/>
            <ac:spMk id="42" creationId="{D488714F-9BB1-4C74-A724-596F6BE8DD63}"/>
          </ac:spMkLst>
        </pc:spChg>
        <pc:graphicFrameChg chg="mod modGraphic">
          <ac:chgData name="Anthony Edwards" userId="39e47b6b-7053-4385-aac0-858cb85f5a17" providerId="ADAL" clId="{86AEA877-6786-D04B-830C-1DF6EF26FA7E}" dt="2022-11-17T11:30:29.905" v="387" actId="20577"/>
          <ac:graphicFrameMkLst>
            <pc:docMk/>
            <pc:sldMk cId="4135434292" sldId="281"/>
            <ac:graphicFrameMk id="2" creationId="{DCFC5714-F1D7-D176-2680-9B2CFD789ACB}"/>
          </ac:graphicFrameMkLst>
        </pc:graphicFrameChg>
      </pc:sldChg>
      <pc:sldChg chg="addSp delSp modSp add mod modNotesTx">
        <pc:chgData name="Anthony Edwards" userId="39e47b6b-7053-4385-aac0-858cb85f5a17" providerId="ADAL" clId="{86AEA877-6786-D04B-830C-1DF6EF26FA7E}" dt="2022-11-17T11:32:02.099" v="403" actId="20577"/>
        <pc:sldMkLst>
          <pc:docMk/>
          <pc:sldMk cId="3602698243" sldId="282"/>
        </pc:sldMkLst>
        <pc:spChg chg="add mod">
          <ac:chgData name="Anthony Edwards" userId="39e47b6b-7053-4385-aac0-858cb85f5a17" providerId="ADAL" clId="{86AEA877-6786-D04B-830C-1DF6EF26FA7E}" dt="2022-11-17T11:31:18.394" v="402" actId="113"/>
          <ac:spMkLst>
            <pc:docMk/>
            <pc:sldMk cId="3602698243" sldId="282"/>
            <ac:spMk id="4" creationId="{6561E429-E2BC-EA19-813E-43A698348A72}"/>
          </ac:spMkLst>
        </pc:spChg>
        <pc:spChg chg="mod">
          <ac:chgData name="Anthony Edwards" userId="39e47b6b-7053-4385-aac0-858cb85f5a17" providerId="ADAL" clId="{86AEA877-6786-D04B-830C-1DF6EF26FA7E}" dt="2022-11-17T11:28:55.556" v="335" actId="20577"/>
          <ac:spMkLst>
            <pc:docMk/>
            <pc:sldMk cId="3602698243" sldId="282"/>
            <ac:spMk id="42" creationId="{D488714F-9BB1-4C74-A724-596F6BE8DD63}"/>
          </ac:spMkLst>
        </pc:spChg>
        <pc:graphicFrameChg chg="del">
          <ac:chgData name="Anthony Edwards" userId="39e47b6b-7053-4385-aac0-858cb85f5a17" providerId="ADAL" clId="{86AEA877-6786-D04B-830C-1DF6EF26FA7E}" dt="2022-11-17T11:26:02.228" v="194" actId="478"/>
          <ac:graphicFrameMkLst>
            <pc:docMk/>
            <pc:sldMk cId="3602698243" sldId="282"/>
            <ac:graphicFrameMk id="2" creationId="{DCFC5714-F1D7-D176-2680-9B2CFD789ACB}"/>
          </ac:graphicFrameMkLst>
        </pc:graphicFrameChg>
      </pc:sldChg>
      <pc:sldChg chg="modSp add mod ord modAnim modNotesTx">
        <pc:chgData name="Anthony Edwards" userId="39e47b6b-7053-4385-aac0-858cb85f5a17" providerId="ADAL" clId="{86AEA877-6786-D04B-830C-1DF6EF26FA7E}" dt="2022-11-17T11:57:10.426" v="1212" actId="20577"/>
        <pc:sldMkLst>
          <pc:docMk/>
          <pc:sldMk cId="1226097759" sldId="283"/>
        </pc:sldMkLst>
        <pc:spChg chg="mod">
          <ac:chgData name="Anthony Edwards" userId="39e47b6b-7053-4385-aac0-858cb85f5a17" providerId="ADAL" clId="{86AEA877-6786-D04B-830C-1DF6EF26FA7E}" dt="2022-11-17T11:47:36.639" v="894" actId="2710"/>
          <ac:spMkLst>
            <pc:docMk/>
            <pc:sldMk cId="1226097759" sldId="283"/>
            <ac:spMk id="3" creationId="{3F830A62-236F-5A83-809A-BF4F80579FC7}"/>
          </ac:spMkLst>
        </pc:spChg>
        <pc:spChg chg="mod">
          <ac:chgData name="Anthony Edwards" userId="39e47b6b-7053-4385-aac0-858cb85f5a17" providerId="ADAL" clId="{86AEA877-6786-D04B-830C-1DF6EF26FA7E}" dt="2022-11-17T11:57:10.426" v="1212" actId="20577"/>
          <ac:spMkLst>
            <pc:docMk/>
            <pc:sldMk cId="1226097759" sldId="283"/>
            <ac:spMk id="42" creationId="{D488714F-9BB1-4C74-A724-596F6BE8DD63}"/>
          </ac:spMkLst>
        </pc:spChg>
      </pc:sldChg>
      <pc:sldChg chg="add">
        <pc:chgData name="Anthony Edwards" userId="39e47b6b-7053-4385-aac0-858cb85f5a17" providerId="ADAL" clId="{86AEA877-6786-D04B-830C-1DF6EF26FA7E}" dt="2022-11-17T11:49:13.860" v="1036"/>
        <pc:sldMkLst>
          <pc:docMk/>
          <pc:sldMk cId="744371010" sldId="284"/>
        </pc:sldMkLst>
      </pc:sldChg>
      <pc:sldChg chg="modSp add mod modAnim modNotesTx">
        <pc:chgData name="Anthony Edwards" userId="39e47b6b-7053-4385-aac0-858cb85f5a17" providerId="ADAL" clId="{86AEA877-6786-D04B-830C-1DF6EF26FA7E}" dt="2022-11-17T12:13:47.724" v="1700" actId="20577"/>
        <pc:sldMkLst>
          <pc:docMk/>
          <pc:sldMk cId="1584005815" sldId="285"/>
        </pc:sldMkLst>
        <pc:spChg chg="mod">
          <ac:chgData name="Anthony Edwards" userId="39e47b6b-7053-4385-aac0-858cb85f5a17" providerId="ADAL" clId="{86AEA877-6786-D04B-830C-1DF6EF26FA7E}" dt="2022-11-17T12:05:47.614" v="1659" actId="2710"/>
          <ac:spMkLst>
            <pc:docMk/>
            <pc:sldMk cId="1584005815" sldId="285"/>
            <ac:spMk id="3" creationId="{3F830A62-236F-5A83-809A-BF4F80579FC7}"/>
          </ac:spMkLst>
        </pc:spChg>
        <pc:spChg chg="mod">
          <ac:chgData name="Anthony Edwards" userId="39e47b6b-7053-4385-aac0-858cb85f5a17" providerId="ADAL" clId="{86AEA877-6786-D04B-830C-1DF6EF26FA7E}" dt="2022-11-17T12:13:47.724" v="1700" actId="20577"/>
          <ac:spMkLst>
            <pc:docMk/>
            <pc:sldMk cId="1584005815" sldId="285"/>
            <ac:spMk id="42" creationId="{D488714F-9BB1-4C74-A724-596F6BE8DD63}"/>
          </ac:spMkLst>
        </pc:spChg>
      </pc:sldChg>
      <pc:sldChg chg="modSp add mod modNotesTx">
        <pc:chgData name="Anthony Edwards" userId="39e47b6b-7053-4385-aac0-858cb85f5a17" providerId="ADAL" clId="{86AEA877-6786-D04B-830C-1DF6EF26FA7E}" dt="2022-11-17T12:31:02.226" v="2324" actId="20577"/>
        <pc:sldMkLst>
          <pc:docMk/>
          <pc:sldMk cId="3899332223" sldId="286"/>
        </pc:sldMkLst>
        <pc:spChg chg="mod">
          <ac:chgData name="Anthony Edwards" userId="39e47b6b-7053-4385-aac0-858cb85f5a17" providerId="ADAL" clId="{86AEA877-6786-D04B-830C-1DF6EF26FA7E}" dt="2022-11-17T12:15:36.448" v="1981" actId="2710"/>
          <ac:spMkLst>
            <pc:docMk/>
            <pc:sldMk cId="3899332223" sldId="286"/>
            <ac:spMk id="3" creationId="{3F830A62-236F-5A83-809A-BF4F80579FC7}"/>
          </ac:spMkLst>
        </pc:spChg>
        <pc:spChg chg="mod">
          <ac:chgData name="Anthony Edwards" userId="39e47b6b-7053-4385-aac0-858cb85f5a17" providerId="ADAL" clId="{86AEA877-6786-D04B-830C-1DF6EF26FA7E}" dt="2022-11-17T12:13:51.972" v="1705" actId="20577"/>
          <ac:spMkLst>
            <pc:docMk/>
            <pc:sldMk cId="3899332223" sldId="286"/>
            <ac:spMk id="42" creationId="{D488714F-9BB1-4C74-A724-596F6BE8DD63}"/>
          </ac:spMkLst>
        </pc:spChg>
      </pc:sldChg>
      <pc:sldChg chg="add del">
        <pc:chgData name="Anthony Edwards" userId="39e47b6b-7053-4385-aac0-858cb85f5a17" providerId="ADAL" clId="{86AEA877-6786-D04B-830C-1DF6EF26FA7E}" dt="2022-11-17T11:51:17.165" v="1170" actId="2696"/>
        <pc:sldMkLst>
          <pc:docMk/>
          <pc:sldMk cId="3968376310" sldId="286"/>
        </pc:sldMkLst>
      </pc:sldChg>
      <pc:sldChg chg="addSp delSp modSp add mod modAnim">
        <pc:chgData name="Anthony Edwards" userId="39e47b6b-7053-4385-aac0-858cb85f5a17" providerId="ADAL" clId="{86AEA877-6786-D04B-830C-1DF6EF26FA7E}" dt="2022-11-17T12:12:33.743" v="1691" actId="20577"/>
        <pc:sldMkLst>
          <pc:docMk/>
          <pc:sldMk cId="3831501146" sldId="287"/>
        </pc:sldMkLst>
        <pc:spChg chg="del mod">
          <ac:chgData name="Anthony Edwards" userId="39e47b6b-7053-4385-aac0-858cb85f5a17" providerId="ADAL" clId="{86AEA877-6786-D04B-830C-1DF6EF26FA7E}" dt="2022-11-17T12:11:54.797" v="1677" actId="478"/>
          <ac:spMkLst>
            <pc:docMk/>
            <pc:sldMk cId="3831501146" sldId="287"/>
            <ac:spMk id="3" creationId="{3F830A62-236F-5A83-809A-BF4F80579FC7}"/>
          </ac:spMkLst>
        </pc:spChg>
        <pc:spChg chg="mod">
          <ac:chgData name="Anthony Edwards" userId="39e47b6b-7053-4385-aac0-858cb85f5a17" providerId="ADAL" clId="{86AEA877-6786-D04B-830C-1DF6EF26FA7E}" dt="2022-11-17T12:12:33.743" v="1691" actId="20577"/>
          <ac:spMkLst>
            <pc:docMk/>
            <pc:sldMk cId="3831501146" sldId="287"/>
            <ac:spMk id="42" creationId="{D488714F-9BB1-4C74-A724-596F6BE8DD63}"/>
          </ac:spMkLst>
        </pc:spChg>
        <pc:picChg chg="add mod">
          <ac:chgData name="Anthony Edwards" userId="39e47b6b-7053-4385-aac0-858cb85f5a17" providerId="ADAL" clId="{86AEA877-6786-D04B-830C-1DF6EF26FA7E}" dt="2022-11-17T12:12:24.280" v="1681" actId="1076"/>
          <ac:picMkLst>
            <pc:docMk/>
            <pc:sldMk cId="3831501146" sldId="287"/>
            <ac:picMk id="4" creationId="{9572F526-0BD1-56FB-968F-EEF8ADB7FE16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The game was fun to play.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Strongly disagree</c:v>
                </c:pt>
                <c:pt idx="1">
                  <c:v>Disagree</c:v>
                </c:pt>
                <c:pt idx="2">
                  <c:v>Neutral</c:v>
                </c:pt>
                <c:pt idx="3">
                  <c:v>Strongly agree</c:v>
                </c:pt>
                <c:pt idx="4">
                  <c:v>Agree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15-DA4D-998F-646A93BFEE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322703"/>
        <c:axId val="560098143"/>
      </c:barChart>
      <c:catAx>
        <c:axId val="560322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098143"/>
        <c:crosses val="autoZero"/>
        <c:auto val="1"/>
        <c:lblAlgn val="ctr"/>
        <c:lblOffset val="100"/>
        <c:noMultiLvlLbl val="0"/>
      </c:catAx>
      <c:valAx>
        <c:axId val="560098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322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times a player replayed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A7E-3D46-BCBA-24DF6B7B3BF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A7E-3D46-BCBA-24DF6B7B3BF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A7E-3D46-BCBA-24DF6B7B3BF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8A7E-3D46-BCBA-24DF6B7B3B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76-BF4D-BB78-B9977C0B434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4079812262504788E-2"/>
          <c:y val="0.11602184562534236"/>
          <c:w val="0.2171689363568467"/>
          <c:h val="0.110395635254066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56400-2E28-204E-B62A-9084D0D70481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23D95-7AAF-1A48-AD28-698F6532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1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welcomeonboard/a0hOYjdLVXRub1pVSlRSSFJqRXZEZGtyM0d3ZjB4YUpuS3J5YXI5NXZPc3pObXgxQUM3Uk5ocXRnMjFuRXJ0dnwzNDU4NzY0NTM0NjczMjkxMTQ2fDI=?share_link_id=79198791706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Who though it was valuable.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learned something that will change their game?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What?</a:t>
            </a:r>
          </a:p>
          <a:p>
            <a:pPr marL="171450" indent="-171450">
              <a:buFontTx/>
              <a:buChar char="-"/>
            </a:pPr>
            <a:r>
              <a:rPr lang="en-US" dirty="0"/>
              <a:t>Retrospective.</a:t>
            </a:r>
          </a:p>
        </p:txBody>
      </p:sp>
    </p:spTree>
    <p:extLst>
      <p:ext uri="{BB962C8B-B14F-4D97-AF65-F5344CB8AC3E}">
        <p14:creationId xmlns:p14="http://schemas.microsoft.com/office/powerpoint/2010/main" val="389332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Extract this data from 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Notes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audio recordings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feedback sheets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interviews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You might decide to map them to a potential </a:t>
            </a:r>
            <a:r>
              <a:rPr lang="en-GB" dirty="0" err="1"/>
              <a:t>realese</a:t>
            </a:r>
            <a:r>
              <a:rPr lang="en-GB" dirty="0"/>
              <a:t> here,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Or turn these into user stories and do it via project management board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Look online for examples of how to do this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36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139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8141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 gives you an inkling . . . Clue . . . evidence</a:t>
            </a:r>
          </a:p>
          <a:p>
            <a:r>
              <a:rPr lang="en-US" sz="1200" spc="-15" dirty="0">
                <a:solidFill>
                  <a:srgbClr val="FFFFFF"/>
                </a:solidFill>
                <a:latin typeface="Roboto"/>
                <a:cs typeface="Roboto"/>
              </a:rPr>
              <a:t>- Important: </a:t>
            </a:r>
            <a:r>
              <a:rPr lang="en-GB" sz="1200" spc="-15" dirty="0">
                <a:solidFill>
                  <a:srgbClr val="FFFFFF"/>
                </a:solidFill>
                <a:latin typeface="Roboto"/>
                <a:cs typeface="Roboto"/>
              </a:rPr>
              <a:t>use </a:t>
            </a:r>
            <a:r>
              <a:rPr lang="en-GB" sz="1200" spc="-10" dirty="0">
                <a:solidFill>
                  <a:srgbClr val="FFFFFF"/>
                </a:solidFill>
                <a:latin typeface="Roboto"/>
                <a:cs typeface="Roboto"/>
              </a:rPr>
              <a:t>more</a:t>
            </a:r>
            <a:r>
              <a:rPr lang="en-GB"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200" spc="-20" dirty="0">
                <a:solidFill>
                  <a:srgbClr val="FFFFFF"/>
                </a:solidFill>
                <a:latin typeface="Roboto"/>
                <a:cs typeface="Roboto"/>
              </a:rPr>
              <a:t>than</a:t>
            </a:r>
            <a:r>
              <a:rPr lang="en-GB"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200" spc="-10" dirty="0">
                <a:solidFill>
                  <a:srgbClr val="FFFFFF"/>
                </a:solidFill>
                <a:latin typeface="Roboto"/>
                <a:cs typeface="Roboto"/>
              </a:rPr>
              <a:t>one</a:t>
            </a:r>
            <a:r>
              <a:rPr lang="en-GB"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200" spc="-15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lang="en-GB"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200" spc="-15" dirty="0">
                <a:solidFill>
                  <a:srgbClr val="FFFFFF"/>
                </a:solidFill>
                <a:latin typeface="Roboto"/>
                <a:cs typeface="Roboto"/>
              </a:rPr>
              <a:t>point</a:t>
            </a:r>
            <a:r>
              <a:rPr lang="en-GB"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200" spc="-15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lang="en-GB"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200" spc="-15" dirty="0">
                <a:solidFill>
                  <a:srgbClr val="FFFFFF"/>
                </a:solidFill>
                <a:latin typeface="Roboto"/>
                <a:cs typeface="Roboto"/>
              </a:rPr>
              <a:t>clarify</a:t>
            </a:r>
            <a:r>
              <a:rPr lang="en-GB"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200" spc="-25" dirty="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lang="en-GB" sz="12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1200" spc="-15" dirty="0">
                <a:solidFill>
                  <a:srgbClr val="FFFFFF"/>
                </a:solidFill>
                <a:latin typeface="Roboto"/>
                <a:cs typeface="Roboto"/>
              </a:rPr>
              <a:t>assertions.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2F1EA-68C1-5440-82A2-07B98D3635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66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302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The last two could be important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Video of guy and wife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924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I don’t have to organise a user test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If you’re sitting around in a formative feedback session. . . Ask someone to test the game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8041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I don’t have to organise a user test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If you’re sitting around in a formative feedback session. . . Ask someone to test the game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229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4132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This isn’t something to spend ages 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This isn’t marked as a standalone thing. . 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But when I come to mark stuff, I need to clearly understand what you were trying to achieve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The prep </a:t>
            </a:r>
            <a:r>
              <a:rPr lang="en-GB"/>
              <a:t>you do here </a:t>
            </a:r>
            <a:r>
              <a:rPr lang="en-GB" dirty="0"/>
              <a:t>will roll into the next proper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1155CC"/>
                </a:solidFill>
                <a:effectLst/>
                <a:latin typeface="Roboto" pitchFamily="2" charset="0"/>
                <a:hlinkClick r:id="rId3"/>
              </a:rPr>
              <a:t>https://miro.com/welcomeonboard/a0hOYjdLVXRub1pVSlRSSFJqRXZEZGtyM0d3ZjB4YUpuS3J5YXI5NXZPc3pObXgxQUM3Uk5ocXRnMjFuRXJ0dnwzNDU4NzY0NTM0NjczMjkxMTQ2fDI=?share_link_id=791987917064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16477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Revisit the user testing slides from previous lectures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Whilst this is the responsibility of the user testing guru,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they shouldn’t be the only ones inputting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Whole team to review and feedback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Not saying these are things you need to do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Could be wrong about all of these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4011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The last two could be important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Video of guy and wife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9599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Extreme example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What seems obvious to you, might not be to someone else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Especially true because you play test games all the time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585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752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355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594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afd27c3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afd27c3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Course Mate!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For the test just gone, identify that every participant was a course mate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339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75FE7-C4F9-24D8-687F-8601327A8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4868B-F4B9-D320-B02E-C73973C03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C0AE8-56DB-00F4-6D45-FB641EF0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72965-BDE9-D57C-3B71-18097BAE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4D4C-0D56-E9C4-E0FB-D76B62CF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D938-52D5-111E-3BEF-AEC2F4CC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8C29C-4C22-46C7-30CA-66CE0E65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1CBF-D0C5-ACB6-07F9-AF0322E0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C07EC-22D8-206B-5B6E-2BBAC53A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2186-0FBC-14A4-875E-DFB17BF1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3126A6-0BB2-23B2-C523-C31E9D0D1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8A5E6-43A6-3E6E-05A1-AF1E809F6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AC29-8B05-B5C0-AFCD-F5B70B51F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97B2-9EB4-8A59-873B-167A1250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55CB-636F-19A2-1C13-9A4EF5B2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7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408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21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1FE80-DC29-A938-0945-A326374B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BE19D-04DB-8899-AE63-437DD3041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ECD48-46A9-D9DA-6926-ACF1DE4B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8231-AEC0-5C27-4972-60A79AE8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9C44-9666-9E44-B1EE-675F4624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A5CB-F22D-B69C-B0E4-F1BD061B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51640-6EFF-7798-4B80-CE8B27A03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19B7-BE26-F5EF-A21F-AC549D63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E708-1C4A-B3B0-B035-4F6DF8DA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7678C-259D-3D7E-763D-A48BD3DA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46C0-E487-30B1-E2AA-FBFDC10A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9E3AE-F404-516A-799B-64A245A16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79F53-EAD1-B0DF-49D7-E8F9D3F1D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5A95-B89A-71EC-0B01-4E3A3ADA3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BA303-2319-3E1A-91B1-1DE6FC23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0E7E9-36EF-990B-DBBD-E96CA283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C88C-6F76-BB22-D34E-019C88B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96735-1E25-B259-BAB3-C587C32C2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1DE14-84B5-8A25-4859-27E89B0B3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0EDD8-22BF-DA44-02DE-6D97F7B6BC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407D4-427B-0957-65DA-F9AB764ED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28AC7-7888-4201-AE17-CA3CE83B7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08EDD-3574-F66C-B2F2-B56D9061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A9E6D-5AD8-C980-8422-5CEDAFB3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4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017B-F3A7-EABB-EFE2-DC28B914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5B8B-0B99-64AE-2BD6-F0E7F2BD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887A9-4F46-207D-F901-54C248A1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FBC67-8CDE-E796-029B-C8C158B5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1E19F-3B77-997E-DF37-67A1F9BA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4F622-0015-125D-9FF6-B5110C79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09B8A-0BC8-5EAD-2164-261D19883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DF88-833A-F824-D567-F259956E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16249-2430-DD2F-9F26-2D2F5681F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B440C-D413-DE85-CB2F-F91097BE4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010A-38D6-034B-11B6-945B9968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32BF6-8876-402C-30B2-E45BE1E9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30555-78A5-E8A1-F150-76310BDF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BA6D-DA18-DD3E-C8C5-BF5373AA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C008D-6329-9D2C-3FE6-E8CA1CA48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249DB-8548-45F2-5194-21FD2065C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FF17B-641B-F2C7-33C9-CC660726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F8ADF-22C9-CDAA-ADC1-0BD6012C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7B7F-D2E6-D2E5-4D3A-A27A8725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7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D3294-FE8A-F9E8-C5B6-0EDF3048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5E240-7AF5-E0EC-162E-B0C848C0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A59A8-62AB-9DFC-B1C8-7C524583E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3DF51-70FE-9D41-8A53-9689669FF5A5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602DE-8EB5-BFD1-1904-9B9F89EF1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87FEF-0489-715A-01C7-5D5C35116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2636-9E36-4042-8C8A-8A2B6FBE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7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ax7f3JZJHSw?start=324&amp;feature=oembed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6;p13">
            <a:extLst>
              <a:ext uri="{FF2B5EF4-FFF2-40B4-BE49-F238E27FC236}">
                <a16:creationId xmlns:a16="http://schemas.microsoft.com/office/drawing/2014/main" id="{4AF0043B-3D7C-4064-B5D2-6BD50E0DF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" y="2417200"/>
            <a:ext cx="12192000" cy="3558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id="{1AF9592C-9D63-4D9A-A093-FB21E86A2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" y="3619833"/>
            <a:ext cx="12192000" cy="331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14AC8-856B-4FF3-8AE3-8E36FB89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31" y="24745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GB" sz="7066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TESTING FOLLOW UP</a:t>
            </a:r>
            <a:br>
              <a:rPr lang="en-GB" sz="3733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lang="en-GB" dirty="0"/>
          </a:p>
        </p:txBody>
      </p:sp>
      <p:pic>
        <p:nvPicPr>
          <p:cNvPr id="7" name="Google Shape;60;p13">
            <a:extLst>
              <a:ext uri="{FF2B5EF4-FFF2-40B4-BE49-F238E27FC236}">
                <a16:creationId xmlns:a16="http://schemas.microsoft.com/office/drawing/2014/main" id="{78ABE60E-2E05-4642-BECA-E7610EE23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7068" y="5693933"/>
            <a:ext cx="1725289" cy="43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142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Data presentation</a:t>
            </a:r>
            <a:endParaRPr lang="en-GB" sz="3733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CFC5714-F1D7-D176-2680-9B2CFD789ACB}"/>
              </a:ext>
            </a:extLst>
          </p:cNvPr>
          <p:cNvGraphicFramePr>
            <a:graphicFrameLocks noGrp="1"/>
          </p:cNvGraphicFramePr>
          <p:nvPr/>
        </p:nvGraphicFramePr>
        <p:xfrm>
          <a:off x="320222" y="1523706"/>
          <a:ext cx="11634948" cy="420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317">
                  <a:extLst>
                    <a:ext uri="{9D8B030D-6E8A-4147-A177-3AD203B41FA5}">
                      <a16:colId xmlns:a16="http://schemas.microsoft.com/office/drawing/2014/main" val="3871701855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585800701"/>
                    </a:ext>
                  </a:extLst>
                </a:gridCol>
                <a:gridCol w="2631943">
                  <a:extLst>
                    <a:ext uri="{9D8B030D-6E8A-4147-A177-3AD203B41FA5}">
                      <a16:colId xmlns:a16="http://schemas.microsoft.com/office/drawing/2014/main" val="260576847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696209233"/>
                    </a:ext>
                  </a:extLst>
                </a:gridCol>
                <a:gridCol w="1030779">
                  <a:extLst>
                    <a:ext uri="{9D8B030D-6E8A-4147-A177-3AD203B41FA5}">
                      <a16:colId xmlns:a16="http://schemas.microsoft.com/office/drawing/2014/main" val="925874974"/>
                    </a:ext>
                  </a:extLst>
                </a:gridCol>
                <a:gridCol w="2495286">
                  <a:extLst>
                    <a:ext uri="{9D8B030D-6E8A-4147-A177-3AD203B41FA5}">
                      <a16:colId xmlns:a16="http://schemas.microsoft.com/office/drawing/2014/main" val="3412176764"/>
                    </a:ext>
                  </a:extLst>
                </a:gridCol>
              </a:tblGrid>
              <a:tr h="727063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Solution(s)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38487"/>
                  </a:ext>
                </a:extLst>
              </a:tr>
              <a:tr h="727063">
                <a:tc>
                  <a:txBody>
                    <a:bodyPr/>
                    <a:lstStyle/>
                    <a:p>
                      <a:r>
                        <a:rPr lang="en-US" b="1" dirty="0"/>
                        <a:t>Course 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Throughout the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”I didn’t understand the controls and forgot them. I looked in the menu but couldn’t find them explained anywhere”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control scheme wasn’t presented / explained before the game was played. There is not a menu to show controls. They also might not be intuitive.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Add the control scheme menu item in a prominent place on the menu. (MVP)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Build a gameplay tutorial into the first level. (MAP)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1767"/>
                  </a:ext>
                </a:extLst>
              </a:tr>
              <a:tr h="727063">
                <a:tc>
                  <a:txBody>
                    <a:bodyPr/>
                    <a:lstStyle/>
                    <a:p>
                      <a:r>
                        <a:rPr lang="en-US" b="1" dirty="0"/>
                        <a:t>Course 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Boss 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didn’t know what to do after the first boss. Where do I go?”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Players are not sure what the next step is after the first boss fight. The play has been really directed up until this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mentor character could return after the boss is defeated and give the player the next mission.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2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371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Moving testing data to the project tracking board</a:t>
            </a:r>
            <a:endParaRPr lang="en-GB" sz="3733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1E429-E2BC-EA19-813E-43A698348A72}"/>
              </a:ext>
            </a:extLst>
          </p:cNvPr>
          <p:cNvSpPr txBox="1"/>
          <p:nvPr/>
        </p:nvSpPr>
        <p:spPr>
          <a:xfrm>
            <a:off x="2134985" y="2397948"/>
            <a:ext cx="79220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A user story is the smallest unit of work in an agile framework. </a:t>
            </a:r>
            <a:br>
              <a:rPr lang="en-GB" sz="3200" dirty="0"/>
            </a:br>
            <a:br>
              <a:rPr lang="en-GB" sz="3200" dirty="0"/>
            </a:br>
            <a:r>
              <a:rPr lang="en-GB" sz="3200" dirty="0"/>
              <a:t>It’s an </a:t>
            </a:r>
            <a:r>
              <a:rPr lang="en-GB" sz="3200" b="1" dirty="0"/>
              <a:t>end goal</a:t>
            </a:r>
            <a:r>
              <a:rPr lang="en-GB" sz="3200" dirty="0"/>
              <a:t>, not a feature, expressed from the software user’s perspective.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269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Moving testing data to the project tracking board</a:t>
            </a:r>
            <a:endParaRPr lang="en-GB" sz="3733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CFC5714-F1D7-D176-2680-9B2CFD789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33288"/>
              </p:ext>
            </p:extLst>
          </p:nvPr>
        </p:nvGraphicFramePr>
        <p:xfrm>
          <a:off x="320222" y="1141321"/>
          <a:ext cx="11634948" cy="2464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200">
                  <a:extLst>
                    <a:ext uri="{9D8B030D-6E8A-4147-A177-3AD203B41FA5}">
                      <a16:colId xmlns:a16="http://schemas.microsoft.com/office/drawing/2014/main" val="3871701855"/>
                    </a:ext>
                  </a:extLst>
                </a:gridCol>
                <a:gridCol w="1396538">
                  <a:extLst>
                    <a:ext uri="{9D8B030D-6E8A-4147-A177-3AD203B41FA5}">
                      <a16:colId xmlns:a16="http://schemas.microsoft.com/office/drawing/2014/main" val="585800701"/>
                    </a:ext>
                  </a:extLst>
                </a:gridCol>
                <a:gridCol w="2394065">
                  <a:extLst>
                    <a:ext uri="{9D8B030D-6E8A-4147-A177-3AD203B41FA5}">
                      <a16:colId xmlns:a16="http://schemas.microsoft.com/office/drawing/2014/main" val="2605768472"/>
                    </a:ext>
                  </a:extLst>
                </a:gridCol>
                <a:gridCol w="3042459">
                  <a:extLst>
                    <a:ext uri="{9D8B030D-6E8A-4147-A177-3AD203B41FA5}">
                      <a16:colId xmlns:a16="http://schemas.microsoft.com/office/drawing/2014/main" val="2696209233"/>
                    </a:ext>
                  </a:extLst>
                </a:gridCol>
                <a:gridCol w="1029096">
                  <a:extLst>
                    <a:ext uri="{9D8B030D-6E8A-4147-A177-3AD203B41FA5}">
                      <a16:colId xmlns:a16="http://schemas.microsoft.com/office/drawing/2014/main" val="925874974"/>
                    </a:ext>
                  </a:extLst>
                </a:gridCol>
                <a:gridCol w="2380590">
                  <a:extLst>
                    <a:ext uri="{9D8B030D-6E8A-4147-A177-3AD203B41FA5}">
                      <a16:colId xmlns:a16="http://schemas.microsoft.com/office/drawing/2014/main" val="3412176764"/>
                    </a:ext>
                  </a:extLst>
                </a:gridCol>
              </a:tblGrid>
              <a:tr h="727063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Solution(s)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38487"/>
                  </a:ext>
                </a:extLst>
              </a:tr>
              <a:tr h="2219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Course 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Throughout the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”I didn’t understand the controls and forgot them. I looked in the menu but couldn’t find them explained anywhere”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control scheme wasn’t presented / explained before the game was played. </a:t>
                      </a:r>
                      <a:r>
                        <a:rPr lang="en-US" dirty="0"/>
                        <a:t>There is not a menu to show controls. </a:t>
                      </a:r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They also might not be intuitive.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Add the control scheme menu item in a prominent place on the menu. (MVP)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17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C8B6783-EB65-1E88-9509-E7CC3229B500}"/>
              </a:ext>
            </a:extLst>
          </p:cNvPr>
          <p:cNvSpPr txBox="1"/>
          <p:nvPr/>
        </p:nvSpPr>
        <p:spPr>
          <a:xfrm>
            <a:off x="320222" y="4086582"/>
            <a:ext cx="5935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 a </a:t>
            </a:r>
            <a:r>
              <a:rPr lang="en-US" sz="2800" dirty="0"/>
              <a:t>player</a:t>
            </a:r>
          </a:p>
          <a:p>
            <a:r>
              <a:rPr lang="en-US" sz="2800" b="1" dirty="0"/>
              <a:t>I want </a:t>
            </a:r>
            <a:r>
              <a:rPr lang="en-US" sz="2800" dirty="0"/>
              <a:t>to view a screen explaining the controls</a:t>
            </a:r>
          </a:p>
          <a:p>
            <a:r>
              <a:rPr lang="en-US" sz="2800" b="1" dirty="0"/>
              <a:t>So that </a:t>
            </a:r>
            <a:r>
              <a:rPr lang="en-US" sz="2800" dirty="0"/>
              <a:t>I can understand the controls and play the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D6494-93A7-D153-BD50-FE85EEF1F1FE}"/>
              </a:ext>
            </a:extLst>
          </p:cNvPr>
          <p:cNvSpPr txBox="1"/>
          <p:nvPr/>
        </p:nvSpPr>
        <p:spPr>
          <a:xfrm>
            <a:off x="5565228" y="6333351"/>
            <a:ext cx="6626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www.atlassian.com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/agile/project-management/user-stories</a:t>
            </a:r>
          </a:p>
        </p:txBody>
      </p:sp>
    </p:spTree>
    <p:extLst>
      <p:ext uri="{BB962C8B-B14F-4D97-AF65-F5344CB8AC3E}">
        <p14:creationId xmlns:p14="http://schemas.microsoft.com/office/powerpoint/2010/main" val="413543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2192000" cy="6555740"/>
          </a:xfrm>
          <a:custGeom>
            <a:avLst/>
            <a:gdLst/>
            <a:ahLst/>
            <a:cxnLst/>
            <a:rect l="l" t="t" r="r" b="b"/>
            <a:pathLst>
              <a:path w="9144000" h="4916805">
                <a:moveTo>
                  <a:pt x="0" y="4916449"/>
                </a:moveTo>
                <a:lnTo>
                  <a:pt x="9143999" y="4916449"/>
                </a:lnTo>
                <a:lnTo>
                  <a:pt x="9143999" y="0"/>
                </a:lnTo>
                <a:lnTo>
                  <a:pt x="0" y="0"/>
                </a:lnTo>
                <a:lnTo>
                  <a:pt x="0" y="49164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2113359" y="3183159"/>
            <a:ext cx="2947247" cy="2367280"/>
          </a:xfrm>
          <a:custGeom>
            <a:avLst/>
            <a:gdLst/>
            <a:ahLst/>
            <a:cxnLst/>
            <a:rect l="l" t="t" r="r" b="b"/>
            <a:pathLst>
              <a:path w="2210435" h="1775460">
                <a:moveTo>
                  <a:pt x="0" y="1775399"/>
                </a:moveTo>
                <a:lnTo>
                  <a:pt x="1105049" y="0"/>
                </a:lnTo>
                <a:lnTo>
                  <a:pt x="2210099" y="1775399"/>
                </a:lnTo>
                <a:lnTo>
                  <a:pt x="0" y="1775399"/>
                </a:lnTo>
                <a:close/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6555266"/>
            <a:ext cx="12192000" cy="303105"/>
          </a:xfrm>
          <a:custGeom>
            <a:avLst/>
            <a:gdLst/>
            <a:ahLst/>
            <a:cxnLst/>
            <a:rect l="l" t="t" r="r" b="b"/>
            <a:pathLst>
              <a:path w="9144000" h="227329">
                <a:moveTo>
                  <a:pt x="0" y="0"/>
                </a:moveTo>
                <a:lnTo>
                  <a:pt x="9143999" y="0"/>
                </a:lnTo>
                <a:lnTo>
                  <a:pt x="9143999" y="227049"/>
                </a:lnTo>
                <a:lnTo>
                  <a:pt x="0" y="227049"/>
                </a:lnTo>
                <a:lnTo>
                  <a:pt x="0" y="0"/>
                </a:lnTo>
                <a:close/>
              </a:path>
            </a:pathLst>
          </a:custGeom>
          <a:solidFill>
            <a:srgbClr val="43434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pSp>
        <p:nvGrpSpPr>
          <p:cNvPr id="5" name="object 5"/>
          <p:cNvGrpSpPr/>
          <p:nvPr/>
        </p:nvGrpSpPr>
        <p:grpSpPr>
          <a:xfrm>
            <a:off x="2657061" y="3527759"/>
            <a:ext cx="1860127" cy="739140"/>
            <a:chOff x="1967300" y="2382724"/>
            <a:chExt cx="1395095" cy="554355"/>
          </a:xfrm>
        </p:grpSpPr>
        <p:sp>
          <p:nvSpPr>
            <p:cNvPr id="6" name="object 6"/>
            <p:cNvSpPr/>
            <p:nvPr/>
          </p:nvSpPr>
          <p:spPr>
            <a:xfrm>
              <a:off x="1976825" y="2392249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5">
                  <a:moveTo>
                    <a:pt x="1375499" y="534899"/>
                  </a:moveTo>
                  <a:lnTo>
                    <a:pt x="0" y="534899"/>
                  </a:lnTo>
                  <a:lnTo>
                    <a:pt x="0" y="0"/>
                  </a:lnTo>
                  <a:lnTo>
                    <a:pt x="1286348" y="0"/>
                  </a:lnTo>
                  <a:lnTo>
                    <a:pt x="1375499" y="89151"/>
                  </a:lnTo>
                  <a:lnTo>
                    <a:pt x="1375499" y="5348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7" name="object 7"/>
            <p:cNvSpPr/>
            <p:nvPr/>
          </p:nvSpPr>
          <p:spPr>
            <a:xfrm>
              <a:off x="1976825" y="2392249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5">
                  <a:moveTo>
                    <a:pt x="0" y="0"/>
                  </a:moveTo>
                  <a:lnTo>
                    <a:pt x="1286348" y="0"/>
                  </a:lnTo>
                  <a:lnTo>
                    <a:pt x="1375499" y="89151"/>
                  </a:lnTo>
                  <a:lnTo>
                    <a:pt x="1375499" y="534899"/>
                  </a:lnTo>
                  <a:lnTo>
                    <a:pt x="0" y="534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A73D1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41604" y="3660415"/>
            <a:ext cx="1479973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>
              <a:lnSpc>
                <a:spcPts val="1907"/>
              </a:lnSpc>
              <a:spcBef>
                <a:spcPts val="133"/>
              </a:spcBef>
            </a:pPr>
            <a:r>
              <a:rPr sz="1600" b="1" spc="-7" dirty="0">
                <a:solidFill>
                  <a:srgbClr val="FA73D1"/>
                </a:solidFill>
                <a:latin typeface="Roboto"/>
                <a:cs typeface="Roboto"/>
              </a:rPr>
              <a:t>MENTAL</a:t>
            </a:r>
            <a:r>
              <a:rPr sz="1600" b="1" spc="-60" dirty="0">
                <a:solidFill>
                  <a:srgbClr val="FA73D1"/>
                </a:solidFill>
                <a:latin typeface="Roboto"/>
                <a:cs typeface="Roboto"/>
              </a:rPr>
              <a:t> </a:t>
            </a:r>
            <a:r>
              <a:rPr sz="1600" b="1" spc="-7" dirty="0">
                <a:solidFill>
                  <a:srgbClr val="FA73D1"/>
                </a:solidFill>
                <a:latin typeface="Roboto"/>
                <a:cs typeface="Roboto"/>
              </a:rPr>
              <a:t>STATE</a:t>
            </a:r>
            <a:endParaRPr sz="1600">
              <a:latin typeface="Roboto"/>
              <a:cs typeface="Roboto"/>
            </a:endParaRPr>
          </a:p>
          <a:p>
            <a:pPr marR="38099" algn="ctr">
              <a:lnSpc>
                <a:spcPts val="1913"/>
              </a:lnSpc>
            </a:pPr>
            <a:r>
              <a:rPr sz="1600" b="1" spc="-53" dirty="0">
                <a:solidFill>
                  <a:srgbClr val="FA73D1"/>
                </a:solidFill>
                <a:latin typeface="Roboto"/>
                <a:cs typeface="Roboto"/>
              </a:rPr>
              <a:t>/</a:t>
            </a:r>
            <a:r>
              <a:rPr sz="1600" b="1" spc="-7" dirty="0">
                <a:solidFill>
                  <a:srgbClr val="FA73D1"/>
                </a:solidFill>
                <a:latin typeface="Roboto"/>
                <a:cs typeface="Roboto"/>
              </a:rPr>
              <a:t> </a:t>
            </a:r>
            <a:r>
              <a:rPr sz="1600" b="1" spc="-33" dirty="0">
                <a:solidFill>
                  <a:srgbClr val="FA73D1"/>
                </a:solidFill>
                <a:latin typeface="Roboto"/>
                <a:cs typeface="Roboto"/>
              </a:rPr>
              <a:t>UX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411661" y="5320194"/>
            <a:ext cx="1860127" cy="739140"/>
            <a:chOff x="1033250" y="3727050"/>
            <a:chExt cx="1395095" cy="554355"/>
          </a:xfrm>
        </p:grpSpPr>
        <p:sp>
          <p:nvSpPr>
            <p:cNvPr id="10" name="object 10"/>
            <p:cNvSpPr/>
            <p:nvPr/>
          </p:nvSpPr>
          <p:spPr>
            <a:xfrm>
              <a:off x="1042775" y="3736575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4">
                  <a:moveTo>
                    <a:pt x="1375499" y="534899"/>
                  </a:moveTo>
                  <a:lnTo>
                    <a:pt x="0" y="534899"/>
                  </a:lnTo>
                  <a:lnTo>
                    <a:pt x="0" y="0"/>
                  </a:lnTo>
                  <a:lnTo>
                    <a:pt x="1286348" y="0"/>
                  </a:lnTo>
                  <a:lnTo>
                    <a:pt x="1375499" y="89151"/>
                  </a:lnTo>
                  <a:lnTo>
                    <a:pt x="1375499" y="5348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2775" y="3736575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4">
                  <a:moveTo>
                    <a:pt x="0" y="0"/>
                  </a:moveTo>
                  <a:lnTo>
                    <a:pt x="1286348" y="0"/>
                  </a:lnTo>
                  <a:lnTo>
                    <a:pt x="1375499" y="89151"/>
                  </a:lnTo>
                  <a:lnTo>
                    <a:pt x="1375499" y="534899"/>
                  </a:lnTo>
                  <a:lnTo>
                    <a:pt x="0" y="534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29FE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05284" y="5452850"/>
            <a:ext cx="1462193" cy="513816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204042" marR="6773" indent="-187955">
              <a:lnSpc>
                <a:spcPts val="1907"/>
              </a:lnSpc>
              <a:spcBef>
                <a:spcPts val="207"/>
              </a:spcBef>
            </a:pPr>
            <a:r>
              <a:rPr sz="1600" b="1" spc="7" dirty="0">
                <a:solidFill>
                  <a:srgbClr val="629FEB"/>
                </a:solidFill>
                <a:latin typeface="Roboto"/>
                <a:cs typeface="Roboto"/>
              </a:rPr>
              <a:t>INTERACTION</a:t>
            </a:r>
            <a:r>
              <a:rPr sz="1600" b="1" spc="-73" dirty="0">
                <a:solidFill>
                  <a:srgbClr val="629FEB"/>
                </a:solidFill>
                <a:latin typeface="Roboto"/>
                <a:cs typeface="Roboto"/>
              </a:rPr>
              <a:t> </a:t>
            </a:r>
            <a:r>
              <a:rPr sz="1600" b="1" spc="-53" dirty="0">
                <a:solidFill>
                  <a:srgbClr val="629FEB"/>
                </a:solidFill>
                <a:latin typeface="Roboto"/>
                <a:cs typeface="Roboto"/>
              </a:rPr>
              <a:t>/ </a:t>
            </a:r>
            <a:r>
              <a:rPr sz="1600" b="1" spc="-380" dirty="0">
                <a:solidFill>
                  <a:srgbClr val="629FEB"/>
                </a:solidFill>
                <a:latin typeface="Roboto"/>
                <a:cs typeface="Roboto"/>
              </a:rPr>
              <a:t> </a:t>
            </a:r>
            <a:r>
              <a:rPr sz="1600" b="1" spc="-7" dirty="0">
                <a:solidFill>
                  <a:srgbClr val="629FEB"/>
                </a:solidFill>
                <a:latin typeface="Roboto"/>
                <a:cs typeface="Roboto"/>
              </a:rPr>
              <a:t>USABILITY</a:t>
            </a:r>
            <a:endParaRPr sz="16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55293" y="5320194"/>
            <a:ext cx="1860127" cy="739140"/>
            <a:chOff x="2940974" y="3727050"/>
            <a:chExt cx="1395095" cy="554355"/>
          </a:xfrm>
        </p:grpSpPr>
        <p:sp>
          <p:nvSpPr>
            <p:cNvPr id="14" name="object 14"/>
            <p:cNvSpPr/>
            <p:nvPr/>
          </p:nvSpPr>
          <p:spPr>
            <a:xfrm>
              <a:off x="2950499" y="3736575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4">
                  <a:moveTo>
                    <a:pt x="1375499" y="534899"/>
                  </a:moveTo>
                  <a:lnTo>
                    <a:pt x="0" y="534899"/>
                  </a:lnTo>
                  <a:lnTo>
                    <a:pt x="0" y="0"/>
                  </a:lnTo>
                  <a:lnTo>
                    <a:pt x="1286347" y="0"/>
                  </a:lnTo>
                  <a:lnTo>
                    <a:pt x="1375499" y="89151"/>
                  </a:lnTo>
                  <a:lnTo>
                    <a:pt x="1375499" y="5348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2950499" y="3736575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4">
                  <a:moveTo>
                    <a:pt x="0" y="0"/>
                  </a:moveTo>
                  <a:lnTo>
                    <a:pt x="1286347" y="0"/>
                  </a:lnTo>
                  <a:lnTo>
                    <a:pt x="1375499" y="89151"/>
                  </a:lnTo>
                  <a:lnTo>
                    <a:pt x="1375499" y="534899"/>
                  </a:lnTo>
                  <a:lnTo>
                    <a:pt x="0" y="534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D1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44680" y="5452850"/>
            <a:ext cx="1331472" cy="513816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 indent="27939">
              <a:lnSpc>
                <a:spcPts val="1907"/>
              </a:lnSpc>
              <a:spcBef>
                <a:spcPts val="207"/>
              </a:spcBef>
            </a:pPr>
            <a:r>
              <a:rPr sz="1600" b="1" spc="7" dirty="0">
                <a:solidFill>
                  <a:srgbClr val="00D1CE"/>
                </a:solidFill>
                <a:latin typeface="Roboto"/>
                <a:cs typeface="Roboto"/>
              </a:rPr>
              <a:t>FE</a:t>
            </a:r>
            <a:r>
              <a:rPr sz="1600" b="1" spc="-80" dirty="0">
                <a:solidFill>
                  <a:srgbClr val="00D1CE"/>
                </a:solidFill>
                <a:latin typeface="Roboto"/>
                <a:cs typeface="Roboto"/>
              </a:rPr>
              <a:t>A</a:t>
            </a:r>
            <a:r>
              <a:rPr sz="1600" b="1" dirty="0">
                <a:solidFill>
                  <a:srgbClr val="00D1CE"/>
                </a:solidFill>
                <a:latin typeface="Roboto"/>
                <a:cs typeface="Roboto"/>
              </a:rPr>
              <a:t>TUR</a:t>
            </a:r>
            <a:r>
              <a:rPr sz="1600" b="1" spc="7" dirty="0">
                <a:solidFill>
                  <a:srgbClr val="00D1CE"/>
                </a:solidFill>
                <a:latin typeface="Roboto"/>
                <a:cs typeface="Roboto"/>
              </a:rPr>
              <a:t>E</a:t>
            </a:r>
            <a:r>
              <a:rPr sz="1600" b="1" spc="-7" dirty="0">
                <a:solidFill>
                  <a:srgbClr val="00D1CE"/>
                </a:solidFill>
                <a:latin typeface="Roboto"/>
                <a:cs typeface="Roboto"/>
              </a:rPr>
              <a:t> </a:t>
            </a:r>
            <a:r>
              <a:rPr sz="1600" b="1" spc="-40" dirty="0">
                <a:solidFill>
                  <a:srgbClr val="00D1CE"/>
                </a:solidFill>
                <a:latin typeface="Roboto"/>
                <a:cs typeface="Roboto"/>
              </a:rPr>
              <a:t>/  </a:t>
            </a:r>
            <a:r>
              <a:rPr sz="1600" b="1" spc="-7" dirty="0">
                <a:solidFill>
                  <a:srgbClr val="00D1CE"/>
                </a:solidFill>
                <a:latin typeface="Roboto"/>
                <a:cs typeface="Roboto"/>
              </a:rPr>
              <a:t>FUNCTION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7900" y="748632"/>
            <a:ext cx="10645987" cy="0"/>
          </a:xfrm>
          <a:custGeom>
            <a:avLst/>
            <a:gdLst/>
            <a:ahLst/>
            <a:cxnLst/>
            <a:rect l="l" t="t" r="r" b="b"/>
            <a:pathLst>
              <a:path w="7984490">
                <a:moveTo>
                  <a:pt x="0" y="0"/>
                </a:moveTo>
                <a:lnTo>
                  <a:pt x="798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798867" y="186938"/>
            <a:ext cx="2101427" cy="345330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2133" b="1" spc="-27" dirty="0">
                <a:latin typeface="Roboto"/>
                <a:cs typeface="Roboto"/>
              </a:rPr>
              <a:t>USE</a:t>
            </a:r>
            <a:r>
              <a:rPr sz="2133" b="1" spc="-20" dirty="0">
                <a:latin typeface="Roboto"/>
                <a:cs typeface="Roboto"/>
              </a:rPr>
              <a:t>R</a:t>
            </a:r>
            <a:r>
              <a:rPr sz="2133" b="1" spc="-73" dirty="0">
                <a:latin typeface="Roboto"/>
                <a:cs typeface="Roboto"/>
              </a:rPr>
              <a:t> </a:t>
            </a:r>
            <a:r>
              <a:rPr sz="2133" b="1" spc="27" dirty="0">
                <a:latin typeface="Roboto"/>
                <a:cs typeface="Roboto"/>
              </a:rPr>
              <a:t>TESTING</a:t>
            </a:r>
            <a:endParaRPr sz="2133" dirty="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16501" y="292422"/>
            <a:ext cx="157564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spc="-20" dirty="0">
                <a:solidFill>
                  <a:srgbClr val="FFFFFF"/>
                </a:solidFill>
                <a:latin typeface="Roboto"/>
                <a:cs typeface="Roboto"/>
              </a:rPr>
              <a:t>TRIANGULATION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19132" y="256132"/>
            <a:ext cx="0" cy="364067"/>
          </a:xfrm>
          <a:custGeom>
            <a:avLst/>
            <a:gdLst/>
            <a:ahLst/>
            <a:cxnLst/>
            <a:rect l="l" t="t" r="r" b="b"/>
            <a:pathLst>
              <a:path h="273050">
                <a:moveTo>
                  <a:pt x="0" y="0"/>
                </a:moveTo>
                <a:lnTo>
                  <a:pt x="0" y="272999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2753282" y="4500127"/>
            <a:ext cx="1665393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 indent="160015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solidFill>
                  <a:srgbClr val="FFFFFF"/>
                </a:solidFill>
                <a:latin typeface="Arial MT"/>
                <a:cs typeface="Arial MT"/>
              </a:rPr>
              <a:t>User </a:t>
            </a:r>
            <a:r>
              <a:rPr sz="1867" spc="-40" dirty="0">
                <a:solidFill>
                  <a:srgbClr val="FFFFFF"/>
                </a:solidFill>
                <a:latin typeface="Arial MT"/>
                <a:cs typeface="Arial MT"/>
              </a:rPr>
              <a:t>Testing </a:t>
            </a:r>
            <a:r>
              <a:rPr sz="1867" spc="-3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Arial MT"/>
                <a:cs typeface="Arial MT"/>
              </a:rPr>
              <a:t>Goals/Question</a:t>
            </a:r>
            <a:endParaRPr sz="1867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061359" y="3170459"/>
            <a:ext cx="2972647" cy="2392680"/>
            <a:chOff x="5270524" y="2114749"/>
            <a:chExt cx="2229485" cy="1794510"/>
          </a:xfrm>
        </p:grpSpPr>
        <p:sp>
          <p:nvSpPr>
            <p:cNvPr id="23" name="object 23"/>
            <p:cNvSpPr/>
            <p:nvPr/>
          </p:nvSpPr>
          <p:spPr>
            <a:xfrm>
              <a:off x="5280049" y="2124274"/>
              <a:ext cx="2210435" cy="1775460"/>
            </a:xfrm>
            <a:custGeom>
              <a:avLst/>
              <a:gdLst/>
              <a:ahLst/>
              <a:cxnLst/>
              <a:rect l="l" t="t" r="r" b="b"/>
              <a:pathLst>
                <a:path w="2210434" h="1775460">
                  <a:moveTo>
                    <a:pt x="0" y="1775399"/>
                  </a:moveTo>
                  <a:lnTo>
                    <a:pt x="1105049" y="0"/>
                  </a:lnTo>
                  <a:lnTo>
                    <a:pt x="2210099" y="1775399"/>
                  </a:lnTo>
                  <a:lnTo>
                    <a:pt x="0" y="1775399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697349" y="2392249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5">
                  <a:moveTo>
                    <a:pt x="1375499" y="534899"/>
                  </a:moveTo>
                  <a:lnTo>
                    <a:pt x="0" y="534899"/>
                  </a:lnTo>
                  <a:lnTo>
                    <a:pt x="0" y="0"/>
                  </a:lnTo>
                  <a:lnTo>
                    <a:pt x="1286348" y="0"/>
                  </a:lnTo>
                  <a:lnTo>
                    <a:pt x="1375499" y="89151"/>
                  </a:lnTo>
                  <a:lnTo>
                    <a:pt x="1375499" y="5348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5697349" y="2392249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5">
                  <a:moveTo>
                    <a:pt x="0" y="0"/>
                  </a:moveTo>
                  <a:lnTo>
                    <a:pt x="1286348" y="0"/>
                  </a:lnTo>
                  <a:lnTo>
                    <a:pt x="1375499" y="89151"/>
                  </a:lnTo>
                  <a:lnTo>
                    <a:pt x="1375499" y="534899"/>
                  </a:lnTo>
                  <a:lnTo>
                    <a:pt x="0" y="534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A73D1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903260" y="3781066"/>
            <a:ext cx="134234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13" dirty="0">
                <a:solidFill>
                  <a:srgbClr val="FA73D1"/>
                </a:solidFill>
                <a:latin typeface="Roboto"/>
                <a:cs typeface="Roboto"/>
              </a:rPr>
              <a:t>QUALITATIVE</a:t>
            </a:r>
            <a:endParaRPr sz="1600" dirty="0">
              <a:latin typeface="Roboto"/>
              <a:cs typeface="Robo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372359" y="5320194"/>
            <a:ext cx="1860127" cy="739140"/>
            <a:chOff x="4753774" y="3727050"/>
            <a:chExt cx="1395095" cy="554355"/>
          </a:xfrm>
        </p:grpSpPr>
        <p:sp>
          <p:nvSpPr>
            <p:cNvPr id="28" name="object 28"/>
            <p:cNvSpPr/>
            <p:nvPr/>
          </p:nvSpPr>
          <p:spPr>
            <a:xfrm>
              <a:off x="4763299" y="3736575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4">
                  <a:moveTo>
                    <a:pt x="1375499" y="534899"/>
                  </a:moveTo>
                  <a:lnTo>
                    <a:pt x="0" y="534899"/>
                  </a:lnTo>
                  <a:lnTo>
                    <a:pt x="0" y="0"/>
                  </a:lnTo>
                  <a:lnTo>
                    <a:pt x="1286347" y="0"/>
                  </a:lnTo>
                  <a:lnTo>
                    <a:pt x="1375499" y="89151"/>
                  </a:lnTo>
                  <a:lnTo>
                    <a:pt x="1375499" y="5348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63299" y="3736575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4">
                  <a:moveTo>
                    <a:pt x="0" y="0"/>
                  </a:moveTo>
                  <a:lnTo>
                    <a:pt x="1286347" y="0"/>
                  </a:lnTo>
                  <a:lnTo>
                    <a:pt x="1375499" y="89151"/>
                  </a:lnTo>
                  <a:lnTo>
                    <a:pt x="1375499" y="534899"/>
                  </a:lnTo>
                  <a:lnTo>
                    <a:pt x="0" y="534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629FEB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554429" y="5573500"/>
            <a:ext cx="1834727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600" b="1" spc="-7" dirty="0">
                <a:solidFill>
                  <a:srgbClr val="629FEB"/>
                </a:solidFill>
                <a:latin typeface="Roboto"/>
                <a:cs typeface="Roboto"/>
              </a:rPr>
              <a:t>QUANTITATIVE</a:t>
            </a:r>
            <a:endParaRPr sz="1600" dirty="0">
              <a:latin typeface="Roboto"/>
              <a:cs typeface="Robo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915993" y="5320194"/>
            <a:ext cx="1860127" cy="739140"/>
            <a:chOff x="6661499" y="3727050"/>
            <a:chExt cx="1395095" cy="554355"/>
          </a:xfrm>
        </p:grpSpPr>
        <p:sp>
          <p:nvSpPr>
            <p:cNvPr id="32" name="object 32"/>
            <p:cNvSpPr/>
            <p:nvPr/>
          </p:nvSpPr>
          <p:spPr>
            <a:xfrm>
              <a:off x="6671024" y="3736575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4">
                  <a:moveTo>
                    <a:pt x="1375499" y="534899"/>
                  </a:moveTo>
                  <a:lnTo>
                    <a:pt x="0" y="534899"/>
                  </a:lnTo>
                  <a:lnTo>
                    <a:pt x="0" y="0"/>
                  </a:lnTo>
                  <a:lnTo>
                    <a:pt x="1286348" y="0"/>
                  </a:lnTo>
                  <a:lnTo>
                    <a:pt x="1375499" y="89151"/>
                  </a:lnTo>
                  <a:lnTo>
                    <a:pt x="1375499" y="534899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671024" y="3736575"/>
              <a:ext cx="1376045" cy="535305"/>
            </a:xfrm>
            <a:custGeom>
              <a:avLst/>
              <a:gdLst/>
              <a:ahLst/>
              <a:cxnLst/>
              <a:rect l="l" t="t" r="r" b="b"/>
              <a:pathLst>
                <a:path w="1376045" h="535304">
                  <a:moveTo>
                    <a:pt x="0" y="0"/>
                  </a:moveTo>
                  <a:lnTo>
                    <a:pt x="1286348" y="0"/>
                  </a:lnTo>
                  <a:lnTo>
                    <a:pt x="1375499" y="89151"/>
                  </a:lnTo>
                  <a:lnTo>
                    <a:pt x="1375499" y="534899"/>
                  </a:lnTo>
                  <a:lnTo>
                    <a:pt x="0" y="5348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D1CE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245600" y="5452850"/>
            <a:ext cx="1140459" cy="513816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 indent="60112">
              <a:lnSpc>
                <a:spcPts val="1907"/>
              </a:lnSpc>
              <a:spcBef>
                <a:spcPts val="207"/>
              </a:spcBef>
            </a:pPr>
            <a:r>
              <a:rPr sz="1600" b="1" dirty="0">
                <a:solidFill>
                  <a:srgbClr val="00D1CE"/>
                </a:solidFill>
                <a:latin typeface="Roboto"/>
                <a:cs typeface="Roboto"/>
              </a:rPr>
              <a:t>REPEATED </a:t>
            </a:r>
            <a:r>
              <a:rPr sz="1600" b="1" spc="7" dirty="0">
                <a:solidFill>
                  <a:srgbClr val="00D1CE"/>
                </a:solidFill>
                <a:latin typeface="Roboto"/>
                <a:cs typeface="Roboto"/>
              </a:rPr>
              <a:t> </a:t>
            </a:r>
            <a:r>
              <a:rPr sz="1600" b="1" spc="-7" dirty="0">
                <a:solidFill>
                  <a:srgbClr val="00D1CE"/>
                </a:solidFill>
                <a:latin typeface="Roboto"/>
                <a:cs typeface="Roboto"/>
              </a:rPr>
              <a:t>QUESTIONS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10324" y="4500127"/>
            <a:ext cx="1075267" cy="5950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6933" marR="6773" indent="269233">
              <a:lnSpc>
                <a:spcPts val="2200"/>
              </a:lnSpc>
              <a:spcBef>
                <a:spcPts val="240"/>
              </a:spcBef>
            </a:pPr>
            <a:r>
              <a:rPr sz="1867" spc="-7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86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67" spc="-7" dirty="0">
                <a:solidFill>
                  <a:srgbClr val="FFFFFF"/>
                </a:solidFill>
                <a:latin typeface="Arial MT"/>
                <a:cs typeface="Arial MT"/>
              </a:rPr>
              <a:t>Collection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8867" y="1215392"/>
            <a:ext cx="10500360" cy="173077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133" spc="-7" dirty="0">
                <a:solidFill>
                  <a:srgbClr val="FFFFFF"/>
                </a:solidFill>
                <a:latin typeface="Roboto"/>
                <a:cs typeface="Roboto"/>
              </a:rPr>
              <a:t>When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user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testing,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33" dirty="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should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7" dirty="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13" dirty="0">
                <a:solidFill>
                  <a:srgbClr val="FFFFFF"/>
                </a:solidFill>
                <a:latin typeface="Roboto"/>
                <a:cs typeface="Roboto"/>
              </a:rPr>
              <a:t>able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7" dirty="0">
                <a:solidFill>
                  <a:srgbClr val="FFFFFF"/>
                </a:solidFill>
                <a:latin typeface="Roboto"/>
                <a:cs typeface="Roboto"/>
              </a:rPr>
              <a:t>triangulate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how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the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function,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33" dirty="0">
                <a:solidFill>
                  <a:srgbClr val="FFFFFF"/>
                </a:solidFill>
                <a:latin typeface="Roboto"/>
                <a:cs typeface="Roboto"/>
              </a:rPr>
              <a:t>usability,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and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33" dirty="0">
                <a:solidFill>
                  <a:srgbClr val="FFFFFF"/>
                </a:solidFill>
                <a:latin typeface="Roboto"/>
                <a:cs typeface="Roboto"/>
              </a:rPr>
              <a:t>UX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relate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33" dirty="0">
                <a:solidFill>
                  <a:srgbClr val="FFFFFF"/>
                </a:solidFill>
                <a:latin typeface="Roboto"/>
                <a:cs typeface="Roboto"/>
              </a:rPr>
              <a:t>your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testing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13" dirty="0">
                <a:solidFill>
                  <a:srgbClr val="FFFFFF"/>
                </a:solidFill>
                <a:latin typeface="Roboto"/>
                <a:cs typeface="Roboto"/>
              </a:rPr>
              <a:t>goals.</a:t>
            </a:r>
            <a:endParaRPr sz="2133" dirty="0">
              <a:latin typeface="Roboto"/>
              <a:cs typeface="Roboto"/>
            </a:endParaRPr>
          </a:p>
          <a:p>
            <a:pPr>
              <a:spcBef>
                <a:spcPts val="33"/>
              </a:spcBef>
            </a:pPr>
            <a:endParaRPr sz="2133" dirty="0">
              <a:latin typeface="Roboto"/>
              <a:cs typeface="Roboto"/>
            </a:endParaRPr>
          </a:p>
          <a:p>
            <a:pPr marL="16933" marR="6773">
              <a:lnSpc>
                <a:spcPct val="114599"/>
              </a:lnSpc>
              <a:spcBef>
                <a:spcPts val="7"/>
              </a:spcBef>
            </a:pPr>
            <a:r>
              <a:rPr sz="2133" spc="-47" dirty="0">
                <a:solidFill>
                  <a:srgbClr val="FFFFFF"/>
                </a:solidFill>
                <a:latin typeface="Roboto"/>
                <a:cs typeface="Roboto"/>
              </a:rPr>
              <a:t>You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should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13" dirty="0">
                <a:solidFill>
                  <a:srgbClr val="FFFFFF"/>
                </a:solidFill>
                <a:latin typeface="Roboto"/>
                <a:cs typeface="Roboto"/>
              </a:rPr>
              <a:t>also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7" dirty="0">
                <a:solidFill>
                  <a:srgbClr val="FFFFFF"/>
                </a:solidFill>
                <a:latin typeface="Roboto"/>
                <a:cs typeface="Roboto"/>
              </a:rPr>
              <a:t>be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13" dirty="0">
                <a:solidFill>
                  <a:srgbClr val="FFFFFF"/>
                </a:solidFill>
                <a:latin typeface="Roboto"/>
                <a:cs typeface="Roboto"/>
              </a:rPr>
              <a:t>able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7" dirty="0">
                <a:solidFill>
                  <a:srgbClr val="FFFFFF"/>
                </a:solidFill>
                <a:latin typeface="Roboto"/>
                <a:cs typeface="Roboto"/>
              </a:rPr>
              <a:t>triangulate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how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13" dirty="0">
                <a:solidFill>
                  <a:srgbClr val="FFFFFF"/>
                </a:solidFill>
                <a:latin typeface="Roboto"/>
                <a:cs typeface="Roboto"/>
              </a:rPr>
              <a:t>different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points</a:t>
            </a:r>
            <a:r>
              <a:rPr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relate/justify/mediate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33" dirty="0">
                <a:solidFill>
                  <a:srgbClr val="FFFFFF"/>
                </a:solidFill>
                <a:latin typeface="Roboto"/>
                <a:cs typeface="Roboto"/>
              </a:rPr>
              <a:t>your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0" dirty="0">
                <a:solidFill>
                  <a:srgbClr val="FFFFFF"/>
                </a:solidFill>
                <a:latin typeface="Roboto"/>
                <a:cs typeface="Roboto"/>
              </a:rPr>
              <a:t>conclusions.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27" dirty="0">
                <a:solidFill>
                  <a:srgbClr val="FFFFFF"/>
                </a:solidFill>
                <a:latin typeface="Roboto"/>
                <a:cs typeface="Roboto"/>
              </a:rPr>
              <a:t>In</a:t>
            </a:r>
            <a:r>
              <a:rPr sz="2133" spc="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133" spc="-13" dirty="0">
                <a:solidFill>
                  <a:srgbClr val="FFFFFF"/>
                </a:solidFill>
                <a:latin typeface="Roboto"/>
                <a:cs typeface="Roboto"/>
              </a:rPr>
              <a:t>short</a:t>
            </a:r>
            <a:r>
              <a:rPr lang="en-GB" sz="2133" spc="-13" dirty="0">
                <a:solidFill>
                  <a:srgbClr val="FFFFFF"/>
                </a:solidFill>
                <a:latin typeface="Roboto"/>
                <a:cs typeface="Roboto"/>
              </a:rPr>
              <a:t>,</a:t>
            </a:r>
            <a:r>
              <a:rPr lang="en-GB" sz="2133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2133" b="1" spc="-20" dirty="0">
                <a:solidFill>
                  <a:srgbClr val="FFFFFF"/>
                </a:solidFill>
                <a:latin typeface="Roboto"/>
                <a:cs typeface="Roboto"/>
              </a:rPr>
              <a:t>use </a:t>
            </a:r>
            <a:r>
              <a:rPr lang="en-GB" sz="2133" b="1" spc="-13" dirty="0">
                <a:solidFill>
                  <a:srgbClr val="FFFFFF"/>
                </a:solidFill>
                <a:latin typeface="Roboto"/>
                <a:cs typeface="Roboto"/>
              </a:rPr>
              <a:t>more</a:t>
            </a:r>
            <a:r>
              <a:rPr lang="en-GB" sz="2133" b="1" spc="-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2133" b="1" spc="-27" dirty="0">
                <a:solidFill>
                  <a:srgbClr val="FFFFFF"/>
                </a:solidFill>
                <a:latin typeface="Roboto"/>
                <a:cs typeface="Roboto"/>
              </a:rPr>
              <a:t>than</a:t>
            </a:r>
            <a:r>
              <a:rPr lang="en-GB" sz="2133" b="1" spc="-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2133" b="1" spc="-13" dirty="0">
                <a:solidFill>
                  <a:srgbClr val="FFFFFF"/>
                </a:solidFill>
                <a:latin typeface="Roboto"/>
                <a:cs typeface="Roboto"/>
              </a:rPr>
              <a:t>one</a:t>
            </a:r>
            <a:r>
              <a:rPr lang="en-GB" sz="2133" b="1" spc="-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2133" b="1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r>
              <a:rPr lang="en-GB" sz="2133" b="1" spc="-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2133" b="1" spc="-20" dirty="0">
                <a:solidFill>
                  <a:srgbClr val="FFFFFF"/>
                </a:solidFill>
                <a:latin typeface="Roboto"/>
                <a:cs typeface="Roboto"/>
              </a:rPr>
              <a:t>point</a:t>
            </a:r>
            <a:r>
              <a:rPr lang="en-GB" sz="2133" b="1" spc="-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2133" b="1" spc="-20" dirty="0">
                <a:solidFill>
                  <a:srgbClr val="FFFFFF"/>
                </a:solidFill>
                <a:latin typeface="Roboto"/>
                <a:cs typeface="Roboto"/>
              </a:rPr>
              <a:t>to</a:t>
            </a:r>
            <a:r>
              <a:rPr lang="en-GB" sz="2133" b="1" spc="-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2133" b="1" spc="-20" dirty="0">
                <a:solidFill>
                  <a:srgbClr val="FFFFFF"/>
                </a:solidFill>
                <a:latin typeface="Roboto"/>
                <a:cs typeface="Roboto"/>
              </a:rPr>
              <a:t>clarify</a:t>
            </a:r>
            <a:r>
              <a:rPr lang="en-GB" sz="2133" b="1" spc="-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2133" b="1" spc="-33" dirty="0">
                <a:solidFill>
                  <a:srgbClr val="FFFFFF"/>
                </a:solidFill>
                <a:latin typeface="Roboto"/>
                <a:cs typeface="Roboto"/>
              </a:rPr>
              <a:t>any</a:t>
            </a:r>
            <a:r>
              <a:rPr lang="en-GB" sz="2133" b="1" spc="-7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lang="en-GB" sz="2133" b="1" spc="-20" dirty="0">
                <a:solidFill>
                  <a:srgbClr val="FFFFFF"/>
                </a:solidFill>
                <a:latin typeface="Roboto"/>
                <a:cs typeface="Roboto"/>
              </a:rPr>
              <a:t>assertions</a:t>
            </a:r>
            <a:r>
              <a:rPr lang="en-GB" sz="2133" spc="-20" dirty="0">
                <a:solidFill>
                  <a:srgbClr val="FFFFFF"/>
                </a:solidFill>
                <a:latin typeface="Roboto"/>
                <a:cs typeface="Roboto"/>
              </a:rPr>
              <a:t>.</a:t>
            </a:r>
            <a:endParaRPr sz="2133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Data presentation</a:t>
            </a:r>
            <a:endParaRPr lang="en-GB" sz="3733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30A62-236F-5A83-809A-BF4F80579FC7}"/>
              </a:ext>
            </a:extLst>
          </p:cNvPr>
          <p:cNvSpPr txBox="1"/>
          <p:nvPr/>
        </p:nvSpPr>
        <p:spPr>
          <a:xfrm>
            <a:off x="600667" y="1196588"/>
            <a:ext cx="1074920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Perhaps you could bundle all this up into a short “report” for each test session which includes: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Show you’ve triangulated data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Explains the focus of the test session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Analyse and presents results after processing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Suggestions of changes that could be made to the game plan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Link results back to the MVP / MAP goals in some way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Note: You’ll need to submit the raw data as well</a:t>
            </a:r>
          </a:p>
        </p:txBody>
      </p:sp>
    </p:spTree>
    <p:extLst>
      <p:ext uri="{BB962C8B-B14F-4D97-AF65-F5344CB8AC3E}">
        <p14:creationId xmlns:p14="http://schemas.microsoft.com/office/powerpoint/2010/main" val="2742871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UX Guru role marking</a:t>
            </a:r>
            <a:endParaRPr lang="en-GB" sz="3733" dirty="0">
              <a:solidFill>
                <a:schemeClr val="tx1"/>
              </a:solidFill>
            </a:endParaRPr>
          </a:p>
        </p:txBody>
      </p:sp>
      <p:pic>
        <p:nvPicPr>
          <p:cNvPr id="34" name="Picture 3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F88D8EC-D81E-1CD1-20FC-AE1E21542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4" y="2002431"/>
            <a:ext cx="11997551" cy="28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Next Steps</a:t>
            </a:r>
            <a:endParaRPr lang="en-GB" sz="3733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30A62-236F-5A83-809A-BF4F80579FC7}"/>
              </a:ext>
            </a:extLst>
          </p:cNvPr>
          <p:cNvSpPr txBox="1"/>
          <p:nvPr/>
        </p:nvSpPr>
        <p:spPr>
          <a:xfrm>
            <a:off x="600667" y="1196588"/>
            <a:ext cx="10749205" cy="4888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Now is a great time to: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Update existing and add new user stories for future sprints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Realistically consider what you can achieve in your 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MVP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/ MAP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Reconsider the distribution of work amongst the team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Work on your Game Design Document (GDD)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Work on your Technical Design Document (TDD)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Plan the next user test</a:t>
            </a:r>
          </a:p>
        </p:txBody>
      </p:sp>
    </p:spTree>
    <p:extLst>
      <p:ext uri="{BB962C8B-B14F-4D97-AF65-F5344CB8AC3E}">
        <p14:creationId xmlns:p14="http://schemas.microsoft.com/office/powerpoint/2010/main" val="122609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Break</a:t>
            </a:r>
            <a:endParaRPr lang="en-GB" sz="3733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2F526-0BD1-56FB-968F-EEF8ADB7F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866" y="1094112"/>
            <a:ext cx="6294268" cy="53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0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Bonus presentation</a:t>
            </a:r>
            <a:endParaRPr lang="en-GB" sz="3733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30A62-236F-5A83-809A-BF4F80579FC7}"/>
              </a:ext>
            </a:extLst>
          </p:cNvPr>
          <p:cNvSpPr txBox="1"/>
          <p:nvPr/>
        </p:nvSpPr>
        <p:spPr>
          <a:xfrm>
            <a:off x="600667" y="1196588"/>
            <a:ext cx="10749205" cy="4940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Bonus Pitch / Presentation</a:t>
            </a:r>
          </a:p>
          <a:p>
            <a:pPr algn="l"/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Either delivered in class or via pre-recorded video.</a:t>
            </a:r>
          </a:p>
          <a:p>
            <a:pPr algn="l"/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Slide deck branded to match the game and website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Revisit your logline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See a short video of your prototype (capture this asap)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Walkthrough the plans for the next release</a:t>
            </a:r>
          </a:p>
        </p:txBody>
      </p:sp>
    </p:spTree>
    <p:extLst>
      <p:ext uri="{BB962C8B-B14F-4D97-AF65-F5344CB8AC3E}">
        <p14:creationId xmlns:p14="http://schemas.microsoft.com/office/powerpoint/2010/main" val="158400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Bonus presentation</a:t>
            </a:r>
            <a:endParaRPr lang="en-GB" sz="3733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830A62-236F-5A83-809A-BF4F80579FC7}"/>
              </a:ext>
            </a:extLst>
          </p:cNvPr>
          <p:cNvSpPr txBox="1"/>
          <p:nvPr/>
        </p:nvSpPr>
        <p:spPr>
          <a:xfrm>
            <a:off x="600667" y="1196588"/>
            <a:ext cx="10749205" cy="4940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Bonus Pitch / Presentation</a:t>
            </a:r>
          </a:p>
          <a:p>
            <a:pPr algn="l"/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By the end of the pitch, I should be able to: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See the direction you’re going with branding / design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Understand the story and characters in the game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Understand what you plan to achieve for an MVP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Understand what you plan to achieve for the MAP (high level)</a:t>
            </a:r>
          </a:p>
        </p:txBody>
      </p:sp>
    </p:spTree>
    <p:extLst>
      <p:ext uri="{BB962C8B-B14F-4D97-AF65-F5344CB8AC3E}">
        <p14:creationId xmlns:p14="http://schemas.microsoft.com/office/powerpoint/2010/main" val="389933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Mini Retro</a:t>
            </a:r>
            <a:endParaRPr lang="en-GB" sz="3733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22F9C-484E-4B28-83FA-0567FD3EB35C}"/>
              </a:ext>
            </a:extLst>
          </p:cNvPr>
          <p:cNvSpPr txBox="1"/>
          <p:nvPr/>
        </p:nvSpPr>
        <p:spPr>
          <a:xfrm>
            <a:off x="721397" y="2890391"/>
            <a:ext cx="1074920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Think about the actual process of running your user test. . . not the feedback / data you received.</a:t>
            </a:r>
          </a:p>
        </p:txBody>
      </p:sp>
    </p:spTree>
    <p:extLst>
      <p:ext uri="{BB962C8B-B14F-4D97-AF65-F5344CB8AC3E}">
        <p14:creationId xmlns:p14="http://schemas.microsoft.com/office/powerpoint/2010/main" val="426627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My Observations</a:t>
            </a:r>
            <a:endParaRPr lang="en-GB" sz="3733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22F9C-484E-4B28-83FA-0567FD3EB35C}"/>
              </a:ext>
            </a:extLst>
          </p:cNvPr>
          <p:cNvSpPr txBox="1"/>
          <p:nvPr/>
        </p:nvSpPr>
        <p:spPr>
          <a:xfrm>
            <a:off x="600667" y="1023168"/>
            <a:ext cx="1127075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No one asked for demographic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No one asked about social media platform preferences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Very few asked about game platform preferences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Didn’t notice anyone tracking how many time players replayed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Not that many Likert scale questions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Didn’t notice people noting bugs on the day</a:t>
            </a:r>
          </a:p>
        </p:txBody>
      </p:sp>
    </p:spTree>
    <p:extLst>
      <p:ext uri="{BB962C8B-B14F-4D97-AF65-F5344CB8AC3E}">
        <p14:creationId xmlns:p14="http://schemas.microsoft.com/office/powerpoint/2010/main" val="13960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My Observations</a:t>
            </a:r>
            <a:endParaRPr lang="en-GB" sz="3733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22F9C-484E-4B28-83FA-0567FD3EB35C}"/>
              </a:ext>
            </a:extLst>
          </p:cNvPr>
          <p:cNvSpPr txBox="1"/>
          <p:nvPr/>
        </p:nvSpPr>
        <p:spPr>
          <a:xfrm>
            <a:off x="600667" y="1023167"/>
            <a:ext cx="1074920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Not many questions about about menus and core game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Didn’t notice anyone capturing raw data (Unity analytics or custom)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Not many asked if it was fun / exciting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Very few asked about games I’ve played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Very few asked if I understood what the controls were</a:t>
            </a:r>
          </a:p>
        </p:txBody>
      </p:sp>
    </p:spTree>
    <p:extLst>
      <p:ext uri="{BB962C8B-B14F-4D97-AF65-F5344CB8AC3E}">
        <p14:creationId xmlns:p14="http://schemas.microsoft.com/office/powerpoint/2010/main" val="46659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My Observations</a:t>
            </a:r>
            <a:endParaRPr lang="en-GB" sz="3733" dirty="0">
              <a:solidFill>
                <a:schemeClr val="tx1"/>
              </a:solidFill>
            </a:endParaRPr>
          </a:p>
        </p:txBody>
      </p:sp>
      <p:pic>
        <p:nvPicPr>
          <p:cNvPr id="2" name="Online Media 1">
            <a:hlinkClick r:id="" action="ppaction://media"/>
            <a:extLst>
              <a:ext uri="{FF2B5EF4-FFF2-40B4-BE49-F238E27FC236}">
                <a16:creationId xmlns:a16="http://schemas.microsoft.com/office/drawing/2014/main" id="{B20ADB17-D074-02CA-8A54-C52EE446BEC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 rotWithShape="1">
          <a:blip r:embed="rId4"/>
          <a:srcRect/>
          <a:stretch/>
        </p:blipFill>
        <p:spPr>
          <a:xfrm>
            <a:off x="-350283" y="-141890"/>
            <a:ext cx="12640318" cy="714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Data presentation</a:t>
            </a:r>
            <a:endParaRPr lang="en-GB" sz="3733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22F9C-484E-4B28-83FA-0567FD3EB35C}"/>
              </a:ext>
            </a:extLst>
          </p:cNvPr>
          <p:cNvSpPr txBox="1"/>
          <p:nvPr/>
        </p:nvSpPr>
        <p:spPr>
          <a:xfrm>
            <a:off x="600667" y="1023167"/>
            <a:ext cx="107492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You have all this data. . . now what?</a:t>
            </a:r>
          </a:p>
        </p:txBody>
      </p:sp>
    </p:spTree>
    <p:extLst>
      <p:ext uri="{BB962C8B-B14F-4D97-AF65-F5344CB8AC3E}">
        <p14:creationId xmlns:p14="http://schemas.microsoft.com/office/powerpoint/2010/main" val="353675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Data presentation</a:t>
            </a:r>
            <a:endParaRPr lang="en-GB" sz="3733" dirty="0">
              <a:solidFill>
                <a:schemeClr val="tx1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9BCAE1B-F94A-04FC-AFAD-2ECAC9668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453989"/>
              </p:ext>
            </p:extLst>
          </p:nvPr>
        </p:nvGraphicFramePr>
        <p:xfrm>
          <a:off x="1481959" y="1166648"/>
          <a:ext cx="8678041" cy="4971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9447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Data presentation</a:t>
            </a:r>
            <a:endParaRPr lang="en-GB" sz="3733" dirty="0">
              <a:solidFill>
                <a:schemeClr val="tx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C79091B-163E-30BB-32C3-F5F146179A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979990"/>
              </p:ext>
            </p:extLst>
          </p:nvPr>
        </p:nvGraphicFramePr>
        <p:xfrm>
          <a:off x="2017993" y="1023167"/>
          <a:ext cx="8142007" cy="5115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17650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89;p14">
            <a:extLst>
              <a:ext uri="{FF2B5EF4-FFF2-40B4-BE49-F238E27FC236}">
                <a16:creationId xmlns:a16="http://schemas.microsoft.com/office/drawing/2014/main" id="{46E92268-DB53-42DC-8D99-4C333B5607A9}"/>
              </a:ext>
            </a:extLst>
          </p:cNvPr>
          <p:cNvSpPr txBox="1"/>
          <p:nvPr/>
        </p:nvSpPr>
        <p:spPr>
          <a:xfrm>
            <a:off x="600667" y="422367"/>
            <a:ext cx="1812747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000" b="1" dirty="0">
                <a:latin typeface="Roboto"/>
                <a:ea typeface="Roboto"/>
                <a:cs typeface="Roboto"/>
                <a:sym typeface="Roboto"/>
              </a:rPr>
              <a:t>User Testing</a:t>
            </a:r>
            <a:endParaRPr sz="1467" dirty="0">
              <a:latin typeface="Roboto"/>
              <a:ea typeface="Roboto"/>
              <a:cs typeface="Roboto"/>
              <a:sym typeface="Roboto"/>
            </a:endParaRPr>
          </a:p>
          <a:p>
            <a:endParaRPr sz="1067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" name="Google Shape;90;p14">
            <a:extLst>
              <a:ext uri="{FF2B5EF4-FFF2-40B4-BE49-F238E27FC236}">
                <a16:creationId xmlns:a16="http://schemas.microsoft.com/office/drawing/2014/main" id="{12E8C759-D9C2-4E41-8548-57020F6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29317" y="524649"/>
            <a:ext cx="0" cy="3448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D488714F-9BB1-4C74-A724-596F6BE8DD63}"/>
              </a:ext>
            </a:extLst>
          </p:cNvPr>
          <p:cNvSpPr txBox="1">
            <a:spLocks/>
          </p:cNvSpPr>
          <p:nvPr/>
        </p:nvSpPr>
        <p:spPr>
          <a:xfrm>
            <a:off x="2512710" y="524649"/>
            <a:ext cx="7249973" cy="396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Roboto"/>
                <a:ea typeface="Roboto"/>
                <a:sym typeface="Roboto"/>
              </a:rPr>
              <a:t>Data presentation</a:t>
            </a:r>
            <a:endParaRPr lang="en-GB" sz="3733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CFC5714-F1D7-D176-2680-9B2CFD789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28597"/>
              </p:ext>
            </p:extLst>
          </p:nvPr>
        </p:nvGraphicFramePr>
        <p:xfrm>
          <a:off x="320222" y="1523706"/>
          <a:ext cx="11634948" cy="4201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317">
                  <a:extLst>
                    <a:ext uri="{9D8B030D-6E8A-4147-A177-3AD203B41FA5}">
                      <a16:colId xmlns:a16="http://schemas.microsoft.com/office/drawing/2014/main" val="3871701855"/>
                    </a:ext>
                  </a:extLst>
                </a:gridCol>
                <a:gridCol w="1324303">
                  <a:extLst>
                    <a:ext uri="{9D8B030D-6E8A-4147-A177-3AD203B41FA5}">
                      <a16:colId xmlns:a16="http://schemas.microsoft.com/office/drawing/2014/main" val="585800701"/>
                    </a:ext>
                  </a:extLst>
                </a:gridCol>
                <a:gridCol w="2631943">
                  <a:extLst>
                    <a:ext uri="{9D8B030D-6E8A-4147-A177-3AD203B41FA5}">
                      <a16:colId xmlns:a16="http://schemas.microsoft.com/office/drawing/2014/main" val="2605768472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696209233"/>
                    </a:ext>
                  </a:extLst>
                </a:gridCol>
                <a:gridCol w="1030779">
                  <a:extLst>
                    <a:ext uri="{9D8B030D-6E8A-4147-A177-3AD203B41FA5}">
                      <a16:colId xmlns:a16="http://schemas.microsoft.com/office/drawing/2014/main" val="925874974"/>
                    </a:ext>
                  </a:extLst>
                </a:gridCol>
                <a:gridCol w="2495286">
                  <a:extLst>
                    <a:ext uri="{9D8B030D-6E8A-4147-A177-3AD203B41FA5}">
                      <a16:colId xmlns:a16="http://schemas.microsoft.com/office/drawing/2014/main" val="3412176764"/>
                    </a:ext>
                  </a:extLst>
                </a:gridCol>
              </a:tblGrid>
              <a:tr h="727063">
                <a:tc>
                  <a:txBody>
                    <a:bodyPr/>
                    <a:lstStyle/>
                    <a:p>
                      <a:r>
                        <a:rPr lang="en-US" dirty="0"/>
                        <a:t>Player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Proposed Solution(s)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738487"/>
                  </a:ext>
                </a:extLst>
              </a:tr>
              <a:tr h="727063">
                <a:tc>
                  <a:txBody>
                    <a:bodyPr/>
                    <a:lstStyle/>
                    <a:p>
                      <a:r>
                        <a:rPr lang="en-US" b="1" dirty="0"/>
                        <a:t>Course 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181767"/>
                  </a:ext>
                </a:extLst>
              </a:tr>
              <a:tr h="727063">
                <a:tc>
                  <a:txBody>
                    <a:bodyPr/>
                    <a:lstStyle/>
                    <a:p>
                      <a:r>
                        <a:rPr lang="en-US" b="1" dirty="0"/>
                        <a:t>Course 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22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6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1177</Words>
  <Application>Microsoft Office PowerPoint</Application>
  <PresentationFormat>Widescreen</PresentationFormat>
  <Paragraphs>199</Paragraphs>
  <Slides>19</Slides>
  <Notes>19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MT</vt:lpstr>
      <vt:lpstr>Calibri</vt:lpstr>
      <vt:lpstr>Calibri Light</vt:lpstr>
      <vt:lpstr>Open Sans</vt:lpstr>
      <vt:lpstr>Roboto</vt:lpstr>
      <vt:lpstr>Office Theme</vt:lpstr>
      <vt:lpstr>USER TESTING FOLLOW UP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TESTING FOLLOW UP </dc:title>
  <dc:creator>Anthony Edwards</dc:creator>
  <cp:lastModifiedBy>Anthony Edwards</cp:lastModifiedBy>
  <cp:revision>1</cp:revision>
  <dcterms:created xsi:type="dcterms:W3CDTF">2022-11-17T00:10:23Z</dcterms:created>
  <dcterms:modified xsi:type="dcterms:W3CDTF">2022-11-17T14:19:48Z</dcterms:modified>
</cp:coreProperties>
</file>