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310D5-DBE1-49BC-A86C-9D2CA8FE685D}" v="5" dt="2022-04-13T01:19:3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OULSEN" userId="EA/02EwiuQN9qc+QG4LhkrUBZcw4CSDHX7tmAX5PXgI=" providerId="None" clId="Web-{A9D310D5-DBE1-49BC-A86C-9D2CA8FE685D}"/>
    <pc:docChg chg="addSld">
      <pc:chgData name="MATTHEW POULSEN" userId="EA/02EwiuQN9qc+QG4LhkrUBZcw4CSDHX7tmAX5PXgI=" providerId="None" clId="Web-{A9D310D5-DBE1-49BC-A86C-9D2CA8FE685D}" dt="2022-04-13T01:02:28.273" v="0"/>
      <pc:docMkLst>
        <pc:docMk/>
      </pc:docMkLst>
      <pc:sldChg chg="new">
        <pc:chgData name="MATTHEW POULSEN" userId="EA/02EwiuQN9qc+QG4LhkrUBZcw4CSDHX7tmAX5PXgI=" providerId="None" clId="Web-{A9D310D5-DBE1-49BC-A86C-9D2CA8FE685D}" dt="2022-04-13T01:02:28.273" v="0"/>
        <pc:sldMkLst>
          <pc:docMk/>
          <pc:sldMk cId="485573936" sldId="265"/>
        </pc:sldMkLst>
      </pc:sldChg>
    </pc:docChg>
  </pc:docChgLst>
  <pc:docChgLst>
    <pc:chgData name="MATTHEW POULSEN" clId="Web-{A9D310D5-DBE1-49BC-A86C-9D2CA8FE685D}"/>
    <pc:docChg chg="modSld">
      <pc:chgData name="MATTHEW POULSEN" userId="" providerId="" clId="Web-{A9D310D5-DBE1-49BC-A86C-9D2CA8FE685D}" dt="2022-04-13T01:19:32.030" v="3" actId="14100"/>
      <pc:docMkLst>
        <pc:docMk/>
      </pc:docMkLst>
      <pc:sldChg chg="addSp delSp modSp">
        <pc:chgData name="MATTHEW POULSEN" userId="" providerId="" clId="Web-{A9D310D5-DBE1-49BC-A86C-9D2CA8FE685D}" dt="2022-04-13T01:19:32.030" v="3" actId="14100"/>
        <pc:sldMkLst>
          <pc:docMk/>
          <pc:sldMk cId="485573936" sldId="265"/>
        </pc:sldMkLst>
        <pc:spChg chg="del">
          <ac:chgData name="MATTHEW POULSEN" userId="" providerId="" clId="Web-{A9D310D5-DBE1-49BC-A86C-9D2CA8FE685D}" dt="2022-04-13T01:18:51.999" v="0"/>
          <ac:spMkLst>
            <pc:docMk/>
            <pc:sldMk cId="485573936" sldId="265"/>
            <ac:spMk id="3" creationId="{76B365D7-85A4-BC36-B007-DC53E10B375D}"/>
          </ac:spMkLst>
        </pc:spChg>
        <pc:picChg chg="add mod ord">
          <ac:chgData name="MATTHEW POULSEN" userId="" providerId="" clId="Web-{A9D310D5-DBE1-49BC-A86C-9D2CA8FE685D}" dt="2022-04-13T01:19:32.030" v="3" actId="14100"/>
          <ac:picMkLst>
            <pc:docMk/>
            <pc:sldMk cId="485573936" sldId="265"/>
            <ac:picMk id="4" creationId="{936199E5-7A1A-2532-5D3E-75375EE140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739-6E0A-4D45-A988-DF987C099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841A8-423E-9C4F-8A5A-94C7691F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70EE-A0BA-D949-8BBC-5DBE452B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4FE6F-4A0D-234E-9207-1ADA3813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4848-D5F5-FE41-8FD9-807D2FF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CC23-3AB8-314E-8422-D530C786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A4D00-4FC1-7B45-9726-9BB1CB25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03C9-F055-FD40-896F-D328385F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2719-F4ED-114F-A99E-CA085A2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C765-9B0A-F945-8470-BA603AF7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4A5C0-0499-614F-A2EA-E4826EADD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B4AB8-A252-D849-B7E5-8B58ADDB6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C14C-ABCA-1446-AF3A-5BA6DB30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7341-2587-9846-9D68-ED67D3EA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4D80-0257-7447-9287-8B26757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6863-0A07-C945-B29B-D8CA074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DEB5-6A8E-8D40-9F67-F350A5B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18DD-84F4-3049-BE32-63E71FDC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A2B1-AE52-E74A-8EF8-4B8C9A73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AE7D-0BAE-6447-9C0C-073418A1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5CD-37E3-1749-BD46-AE514CF6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3826-1ECB-4D42-83FD-5274B280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6EE0-C666-334B-8CC5-2A440783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C700-A7CD-B940-BF3B-75790AD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31A1-CCC2-4F45-AA97-00AEA9CE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2461-587C-C741-A7E5-9A936CD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98B5-A079-E741-AAA2-884E29D4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2EA8-0E11-8745-B0BF-AD21BDB1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41A9-0CBE-9F4E-9F0F-8D118A78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3792-9D01-F046-9A5B-6D741790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83C47-9E4C-BD43-B808-B9DE5DA2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2CDE-3DE6-7A4D-A30D-3854E0F2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F7B4-AFB1-ED47-AFCC-553D413B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0061D-0E74-2B4D-89DF-759DE251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F495C-012A-BD44-859E-0741CC6CB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A1E9-BB89-DB4E-932A-32E6FE227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2D1B-604E-F740-A400-09477B7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7A74E-9E3C-E24B-9ED9-95F7E91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6E0C2-59A2-034C-81DE-D25D45A8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009-EF8B-124B-9284-5B16D5C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DC483-D0DC-E443-9A95-0EEF0428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49027-8010-F140-A93D-82A14755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2BBC-C4CA-1642-87D6-9EE6C6C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D5D0E-BF67-5148-A6AD-DD65B4A8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85DEE-BF51-A64A-96CB-EA151BF5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7526-A333-604B-ADF2-9038ADD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EF2C-6848-B044-AC76-F5F9EC4F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6498-33B9-4940-A2EB-2D181632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8B1F-0F5C-4A45-BE6F-998C2BE9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7624-1183-A846-BF2A-9E0F9D6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2A5D-805A-154F-9AE3-60FCBBE5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1202-1587-EF41-809B-771BC81A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2929-7221-FF40-A88D-A69FE622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4E153-88A3-EE4B-8290-9806AC26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4F437-00B0-DD4F-8DEC-7140D51B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38BCB-DBA3-AE43-95CC-DDB52A9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9AF2-107B-054B-A113-36934635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8F49-E812-DA4C-8BAC-750CE65E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E3FCB-21F4-8546-8D08-241A1F3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B9150-8696-7346-89BD-444A409B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EEA7-0B8B-7645-9BF6-C84E35DC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5302-6F5A-C44F-90E0-58091FFB5816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DA98-452F-854B-8EDE-5C796DFE1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D117-2487-9740-9860-DFF12802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DA76-D72B-E743-93C7-65FD76EB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4A94-2B87-1E44-8269-89D7F7B7E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Data Wrangling for Surgical Operations Quality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57AAB-937A-7941-8263-E93A2CBD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Team 1</a:t>
            </a:r>
          </a:p>
          <a:p>
            <a:r>
              <a:rPr lang="en-US" dirty="0"/>
              <a:t>Matthew Alexander, Jason Funderburk, Kelsey Nicholson, </a:t>
            </a:r>
          </a:p>
          <a:p>
            <a:r>
              <a:rPr lang="en-US" dirty="0"/>
              <a:t>Matthew Poulsen, Elizabeth </a:t>
            </a:r>
            <a:r>
              <a:rPr lang="en-US" dirty="0" err="1"/>
              <a:t>Sloss</a:t>
            </a:r>
            <a:r>
              <a:rPr lang="en-US" dirty="0"/>
              <a:t> and John Stanley</a:t>
            </a:r>
          </a:p>
          <a:p>
            <a:r>
              <a:rPr lang="en-US" b="1" dirty="0"/>
              <a:t>BMI 6016</a:t>
            </a:r>
          </a:p>
          <a:p>
            <a:r>
              <a:rPr lang="en-US" b="1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334798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1E6E-2B2E-7142-A16E-D846946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D86C-22E6-E244-B261-329CC2BE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45DF-9BC7-914D-8AF0-7F0E77B0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 (Recap)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0B74-9737-304F-9EE0-3C8CC55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are a health data company assisting with evidence-based improvement of surgical care quality for hospital systems. </a:t>
            </a:r>
          </a:p>
          <a:p>
            <a:r>
              <a:rPr lang="en-US" dirty="0"/>
              <a:t>The National Surgical Quality Improvement Program (NSQIP) is an outcomes-based quality improvement program through which we identified 5 specific critical quality metrics relevant to surgical care and surgical care quality. </a:t>
            </a:r>
          </a:p>
          <a:p>
            <a:r>
              <a:rPr lang="en-US" dirty="0"/>
              <a:t>These quality measures include:</a:t>
            </a:r>
          </a:p>
          <a:p>
            <a:pPr lvl="1"/>
            <a:r>
              <a:rPr lang="en-US" dirty="0"/>
              <a:t>Surgical site infections (SSIs)</a:t>
            </a:r>
          </a:p>
          <a:p>
            <a:pPr lvl="1"/>
            <a:r>
              <a:rPr lang="en-US" dirty="0"/>
              <a:t>Patient readmissions following surgical procedures</a:t>
            </a:r>
          </a:p>
          <a:p>
            <a:pPr lvl="1"/>
            <a:r>
              <a:rPr lang="en-US" dirty="0"/>
              <a:t>Reoperation within 72hrs of initial procedure</a:t>
            </a:r>
          </a:p>
          <a:p>
            <a:pPr lvl="1"/>
            <a:r>
              <a:rPr lang="en-US" dirty="0"/>
              <a:t>Length of post-operative medical-surgical unit stay (LOS), and </a:t>
            </a:r>
          </a:p>
          <a:p>
            <a:pPr lvl="1"/>
            <a:r>
              <a:rPr lang="en-US" dirty="0"/>
              <a:t>Post-operative deep-vein thromboses (DVT’s)</a:t>
            </a:r>
          </a:p>
          <a:p>
            <a:r>
              <a:rPr lang="en-US" dirty="0"/>
              <a:t>These quality metrics and data will provide a foundation for which evidence-based quality improvement initiatives can be built for each hospital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8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D69-80F5-104A-8DDE-7414B75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(Updates)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EB47-6A90-E343-8AC2-DCF8F8C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Identified ICD-9 codes for surgical procedures</a:t>
            </a:r>
          </a:p>
          <a:p>
            <a:r>
              <a:rPr lang="en-US" dirty="0"/>
              <a:t>Finalized diagnosis codes/extrapolation methods for quality indicators:</a:t>
            </a:r>
          </a:p>
          <a:p>
            <a:pPr lvl="1"/>
            <a:r>
              <a:rPr lang="en-US" i="1" dirty="0"/>
              <a:t>Surgical site infections (SSIs): </a:t>
            </a:r>
            <a:r>
              <a:rPr lang="en-US" dirty="0"/>
              <a:t>ICD-9 Diagnosis Code 998.59</a:t>
            </a:r>
          </a:p>
          <a:p>
            <a:pPr lvl="1"/>
            <a:r>
              <a:rPr lang="en-US" i="1" dirty="0"/>
              <a:t>Patient readmissions following surgical procedures: </a:t>
            </a:r>
            <a:r>
              <a:rPr lang="en-US" dirty="0"/>
              <a:t>Determine if subsequent admission occurs within 30 days of discharge (post surgical procedure admission)</a:t>
            </a:r>
            <a:endParaRPr lang="en-US" i="1" dirty="0"/>
          </a:p>
          <a:p>
            <a:pPr lvl="1"/>
            <a:r>
              <a:rPr lang="en-US" i="1" dirty="0"/>
              <a:t>Reoperation within 72hrs of initial procedure: </a:t>
            </a:r>
            <a:r>
              <a:rPr lang="en-US" dirty="0"/>
              <a:t>Identify instances where surgical codes contain “REVIS” or “POSTOP” AND occur within 3 days of original procedure</a:t>
            </a:r>
            <a:endParaRPr lang="en-US" i="1" dirty="0"/>
          </a:p>
          <a:p>
            <a:pPr lvl="1"/>
            <a:r>
              <a:rPr lang="en-US" i="1" dirty="0"/>
              <a:t>Length of post-operative medical-surgical unit stay (LOS): </a:t>
            </a:r>
            <a:r>
              <a:rPr lang="en-US" dirty="0"/>
              <a:t>Extrapolate from admissions/discharge dates</a:t>
            </a:r>
            <a:endParaRPr lang="en-US" i="1" dirty="0"/>
          </a:p>
          <a:p>
            <a:pPr lvl="1"/>
            <a:r>
              <a:rPr lang="en-US" i="1" dirty="0"/>
              <a:t>Post-operative deep-vein thromboses (DVT’s): </a:t>
            </a:r>
            <a:r>
              <a:rPr lang="en-US" dirty="0"/>
              <a:t>ICD-9 Diagnosis Code 997.2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D69-80F5-104A-8DDE-7414B75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(Identifying Reoperation Events)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EB47-6A90-E343-8AC2-DCF8F8C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to Ram for tip on isolating surgery flags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79729-3923-594E-A48C-82CBEA40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4" y="2506661"/>
            <a:ext cx="611323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D69-80F5-104A-8DDE-7414B75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(Identifying Reoperation Events)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EB47-6A90-E343-8AC2-DCF8F8C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REVIS/POSTOP in ICD-9 CM labels indicate return to OR, can look for events with 3 days of other trip to 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C2E4E-4C52-7D45-880E-DB258ABE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59" y="2710712"/>
            <a:ext cx="4167751" cy="4147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1A3D0-E8BF-4A41-9414-D5D9E11B7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00" t="74730" r="42729" b="22552"/>
          <a:stretch/>
        </p:blipFill>
        <p:spPr>
          <a:xfrm>
            <a:off x="4271374" y="4517013"/>
            <a:ext cx="9030198" cy="61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565187-35E4-B743-A88A-79DDCE5BF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6" t="11411" r="46402" b="85569"/>
          <a:stretch/>
        </p:blipFill>
        <p:spPr>
          <a:xfrm>
            <a:off x="4509369" y="2778701"/>
            <a:ext cx="7348391" cy="65029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8C841-07CE-0945-B65F-2EDD874DD3E3}"/>
              </a:ext>
            </a:extLst>
          </p:cNvPr>
          <p:cNvCxnSpPr>
            <a:cxnSpLocks/>
          </p:cNvCxnSpPr>
          <p:nvPr/>
        </p:nvCxnSpPr>
        <p:spPr>
          <a:xfrm flipV="1">
            <a:off x="3056351" y="4784355"/>
            <a:ext cx="2121577" cy="10527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219D9F-57F9-3E4B-91DF-C4F7E62D9137}"/>
              </a:ext>
            </a:extLst>
          </p:cNvPr>
          <p:cNvCxnSpPr>
            <a:cxnSpLocks/>
          </p:cNvCxnSpPr>
          <p:nvPr/>
        </p:nvCxnSpPr>
        <p:spPr>
          <a:xfrm flipV="1">
            <a:off x="3034316" y="3103850"/>
            <a:ext cx="1908663" cy="1385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ED69-80F5-104A-8DDE-7414B75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(Identifying Reoperation Events)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EB47-6A90-E343-8AC2-DCF8F8C2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by organ system for possible further identification of reoperation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1C5AB-8ED9-8A41-ABED-835CB1E3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82" y="2800100"/>
            <a:ext cx="5767701" cy="44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8E3D-DA5B-8641-ADC0-E1567828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(Updates)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D6AD-861F-5E43-A770-626ADA8A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Preliminary results from one data file:</a:t>
            </a:r>
          </a:p>
          <a:p>
            <a:pPr lvl="1"/>
            <a:r>
              <a:rPr lang="en-US" dirty="0"/>
              <a:t>Total rows (encounters): 66,773</a:t>
            </a:r>
          </a:p>
          <a:p>
            <a:pPr lvl="1"/>
            <a:r>
              <a:rPr lang="en-US" dirty="0"/>
              <a:t>Readmissions: 6167</a:t>
            </a:r>
          </a:p>
          <a:p>
            <a:pPr lvl="1"/>
            <a:r>
              <a:rPr lang="en-US" dirty="0"/>
              <a:t>SSIs: 72</a:t>
            </a:r>
          </a:p>
          <a:p>
            <a:pPr lvl="1"/>
            <a:r>
              <a:rPr lang="en-US" dirty="0"/>
              <a:t>DVTs: 9</a:t>
            </a:r>
          </a:p>
          <a:p>
            <a:pPr lvl="1"/>
            <a:r>
              <a:rPr lang="en-US" dirty="0"/>
              <a:t>Average LOS: 5.7 days (max = 35, min = 0)</a:t>
            </a:r>
          </a:p>
          <a:p>
            <a:pPr lvl="1"/>
            <a:endParaRPr lang="en-US" dirty="0"/>
          </a:p>
          <a:p>
            <a:r>
              <a:rPr lang="en-US" dirty="0"/>
              <a:t>Of note:</a:t>
            </a:r>
          </a:p>
          <a:p>
            <a:pPr lvl="1"/>
            <a:r>
              <a:rPr lang="en-US" dirty="0"/>
              <a:t>There were 558 SSI codes, but only 72 fell within the 30 day timeframe of another surgical encounter</a:t>
            </a:r>
          </a:p>
          <a:p>
            <a:pPr lvl="1"/>
            <a:r>
              <a:rPr lang="en-US" dirty="0"/>
              <a:t>There were 120 DVT codes, but only 9 fell within the 30 day timeframe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D8D4F-C919-CC41-81F1-C32D182E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Design Visualizations (Updates)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D94DB-B40C-1948-8540-BB9C99B1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29" y="1967667"/>
            <a:ext cx="5272617" cy="3614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53F88-AD31-1940-B145-FF81F8C08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28" y="2069925"/>
            <a:ext cx="5027789" cy="33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26AD-2768-74EE-C29E-9F1E166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6199E5-7A1A-2532-5D3E-75375EE14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86" y="2321265"/>
            <a:ext cx="4441371" cy="2960914"/>
          </a:xfrm>
        </p:spPr>
      </p:pic>
    </p:spTree>
    <p:extLst>
      <p:ext uri="{BB962C8B-B14F-4D97-AF65-F5344CB8AC3E}">
        <p14:creationId xmlns:p14="http://schemas.microsoft.com/office/powerpoint/2010/main" val="4855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Wrangling for Surgical Operations Quality Improvement</vt:lpstr>
      <vt:lpstr>Project Objectives (Recap)</vt:lpstr>
      <vt:lpstr>Data (Updates)</vt:lpstr>
      <vt:lpstr>Data (Identifying Reoperation Events)</vt:lpstr>
      <vt:lpstr>Data (Identifying Reoperation Events)</vt:lpstr>
      <vt:lpstr>Data (Identifying Reoperation Events)</vt:lpstr>
      <vt:lpstr>Data Processing (Updates)</vt:lpstr>
      <vt:lpstr>Design Visualizations (Updates)</vt:lpstr>
      <vt:lpstr>PowerPoint Presentation</vt:lpstr>
      <vt:lpstr>Questions/Comments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for Surgical Operations Quality Improvement</dc:title>
  <dc:creator>Elizabeth Sloss</dc:creator>
  <cp:lastModifiedBy>klnicholsone@gmail.com</cp:lastModifiedBy>
  <cp:revision>10</cp:revision>
  <dcterms:created xsi:type="dcterms:W3CDTF">2022-04-11T20:19:47Z</dcterms:created>
  <dcterms:modified xsi:type="dcterms:W3CDTF">2022-04-13T01:19:33Z</dcterms:modified>
</cp:coreProperties>
</file>