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4"/>
  </p:sldMasterIdLst>
  <p:sldIdLst>
    <p:sldId id="256" r:id="rId5"/>
    <p:sldId id="259" r:id="rId6"/>
    <p:sldId id="263" r:id="rId7"/>
    <p:sldId id="269" r:id="rId8"/>
    <p:sldId id="262" r:id="rId9"/>
    <p:sldId id="265" r:id="rId10"/>
    <p:sldId id="270" r:id="rId11"/>
    <p:sldId id="271" r:id="rId12"/>
    <p:sldId id="264" r:id="rId13"/>
    <p:sldId id="257" r:id="rId14"/>
    <p:sldId id="258" r:id="rId15"/>
    <p:sldId id="266" r:id="rId16"/>
    <p:sldId id="267" r:id="rId17"/>
    <p:sldId id="268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7T19:52:2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9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1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63" r:id="rId6"/>
    <p:sldLayoutId id="2147484059" r:id="rId7"/>
    <p:sldLayoutId id="2147484060" r:id="rId8"/>
    <p:sldLayoutId id="2147484061" r:id="rId9"/>
    <p:sldLayoutId id="2147484062" r:id="rId10"/>
    <p:sldLayoutId id="21474840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1" name="Rectangle 111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DB66F-F768-5AC0-4862-6AB4C28D5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7025" y="1037676"/>
            <a:ext cx="4203323" cy="3596201"/>
          </a:xfrm>
        </p:spPr>
        <p:txBody>
          <a:bodyPr>
            <a:normAutofit/>
          </a:bodyPr>
          <a:lstStyle/>
          <a:p>
            <a:pPr algn="l"/>
            <a:r>
              <a:rPr lang="en-US" sz="3300" b="1" dirty="0">
                <a:latin typeface="Roboto" panose="02000000000000000000" pitchFamily="2" charset="0"/>
                <a:ea typeface="Roboto" panose="02000000000000000000" pitchFamily="2" charset="0"/>
              </a:rPr>
              <a:t>Bid driven</a:t>
            </a:r>
            <a:br>
              <a:rPr lang="en-US" sz="33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33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Online Car Auction System</a:t>
            </a:r>
            <a:endParaRPr lang="en-US" sz="33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73247-D5A8-BA21-E055-CED4257C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83" y="5099907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Moto Bids SA.</a:t>
            </a:r>
            <a:endParaRPr lang="en-US" dirty="0"/>
          </a:p>
          <a:p>
            <a:pPr algn="r"/>
            <a:endParaRPr lang="en-US" dirty="0"/>
          </a:p>
        </p:txBody>
      </p: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7" name="Freeform: Shape 111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39" name="Freeform: Shape 111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121" name="Rectangle 112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A4B43E-5F0F-CAEE-B024-CEF9B1F8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0022" y="2353562"/>
            <a:ext cx="4172845" cy="199253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13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3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40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41" name="Freeform: Shape 113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2" name="Freeform: Shape 113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3" name="Freeform: Shape 113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28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8DB4385-50CA-9B36-9098-B71C37CE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2" y="491139"/>
            <a:ext cx="9667875" cy="5495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24B903-263E-39E3-A85C-FC2967AC779C}"/>
              </a:ext>
            </a:extLst>
          </p:cNvPr>
          <p:cNvSpPr txBox="1"/>
          <p:nvPr/>
        </p:nvSpPr>
        <p:spPr>
          <a:xfrm>
            <a:off x="137958" y="6384521"/>
            <a:ext cx="29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*Imagine cu scop </a:t>
            </a:r>
            <a:r>
              <a:rPr lang="en-US" dirty="0" err="1"/>
              <a:t>ilustrativ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415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" name="Oval 20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3" name="Content Placeholder 19">
            <a:extLst>
              <a:ext uri="{FF2B5EF4-FFF2-40B4-BE49-F238E27FC236}">
                <a16:creationId xmlns:a16="http://schemas.microsoft.com/office/drawing/2014/main" id="{BEE2B0CE-A8EE-0208-C6BB-EF10AA7D1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43" r="6224" b="1"/>
          <a:stretch/>
        </p:blipFill>
        <p:spPr>
          <a:xfrm>
            <a:off x="1280667" y="720375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9D31953-7CEE-1892-A457-8259E61FDFDD}"/>
              </a:ext>
            </a:extLst>
          </p:cNvPr>
          <p:cNvSpPr txBox="1"/>
          <p:nvPr/>
        </p:nvSpPr>
        <p:spPr>
          <a:xfrm>
            <a:off x="137958" y="6384980"/>
            <a:ext cx="29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*Imagine cu scop </a:t>
            </a:r>
            <a:r>
              <a:rPr lang="en-US" dirty="0" err="1"/>
              <a:t>ilustrativ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502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9" name="Freeform: Shape 10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11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2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13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14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Oval 16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5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77" name="Freeform: Shape 21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22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23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24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25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26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27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28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29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30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31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32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89" name="Group 39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92236-D4FE-14EE-E255-BF7213D09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56" r="-1" b="-1"/>
          <a:stretch/>
        </p:blipFill>
        <p:spPr>
          <a:xfrm>
            <a:off x="1332246" y="569814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216DE-139C-9B26-495C-9075BF9653FD}"/>
              </a:ext>
            </a:extLst>
          </p:cNvPr>
          <p:cNvSpPr txBox="1"/>
          <p:nvPr/>
        </p:nvSpPr>
        <p:spPr>
          <a:xfrm>
            <a:off x="137958" y="6384521"/>
            <a:ext cx="29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*Imagine cu scop </a:t>
            </a:r>
            <a:r>
              <a:rPr lang="en-US" dirty="0" err="1"/>
              <a:t>ilustrativ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574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93D5EE3-B1AE-D9A0-6303-E5BB4466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4" y="706360"/>
            <a:ext cx="9919483" cy="52724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D12624-0461-92A9-2C89-57B1FBB61264}"/>
              </a:ext>
            </a:extLst>
          </p:cNvPr>
          <p:cNvSpPr txBox="1"/>
          <p:nvPr/>
        </p:nvSpPr>
        <p:spPr>
          <a:xfrm>
            <a:off x="137958" y="6384980"/>
            <a:ext cx="29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*Imagine cu scop </a:t>
            </a:r>
            <a:r>
              <a:rPr lang="en-US" dirty="0" err="1"/>
              <a:t>ilustrativ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3912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Oval 17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811A993A-52C8-4BC6-BFBC-62C21A66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52429" y="1191253"/>
            <a:ext cx="1517427" cy="1517433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4" name="Freeform: Shape 22">
              <a:extLst>
                <a:ext uri="{FF2B5EF4-FFF2-40B4-BE49-F238E27FC236}">
                  <a16:creationId xmlns:a16="http://schemas.microsoft.com/office/drawing/2014/main" id="{E7EE599A-6CA0-4BAE-9FE4-66A13557F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3">
              <a:extLst>
                <a:ext uri="{FF2B5EF4-FFF2-40B4-BE49-F238E27FC236}">
                  <a16:creationId xmlns:a16="http://schemas.microsoft.com/office/drawing/2014/main" id="{26CA298D-E89C-4DD9-BC1E-85D6D271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4">
              <a:extLst>
                <a:ext uri="{FF2B5EF4-FFF2-40B4-BE49-F238E27FC236}">
                  <a16:creationId xmlns:a16="http://schemas.microsoft.com/office/drawing/2014/main" id="{C842847C-3D21-4D7B-83EE-69306D56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5">
              <a:extLst>
                <a:ext uri="{FF2B5EF4-FFF2-40B4-BE49-F238E27FC236}">
                  <a16:creationId xmlns:a16="http://schemas.microsoft.com/office/drawing/2014/main" id="{9168A295-1E14-4EB6-B4A5-3B260610A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6">
              <a:extLst>
                <a:ext uri="{FF2B5EF4-FFF2-40B4-BE49-F238E27FC236}">
                  <a16:creationId xmlns:a16="http://schemas.microsoft.com/office/drawing/2014/main" id="{68DE5630-9650-46DF-9B28-7C88B9FF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DADAFEBF-A533-43D8-91D3-4F73B51BE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8">
              <a:extLst>
                <a:ext uri="{FF2B5EF4-FFF2-40B4-BE49-F238E27FC236}">
                  <a16:creationId xmlns:a16="http://schemas.microsoft.com/office/drawing/2014/main" id="{FBA43A2C-8819-4220-A7FA-C12A30AD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9">
              <a:extLst>
                <a:ext uri="{FF2B5EF4-FFF2-40B4-BE49-F238E27FC236}">
                  <a16:creationId xmlns:a16="http://schemas.microsoft.com/office/drawing/2014/main" id="{3F4F4521-2962-4E10-A9CC-AA2A6DA36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0">
              <a:extLst>
                <a:ext uri="{FF2B5EF4-FFF2-40B4-BE49-F238E27FC236}">
                  <a16:creationId xmlns:a16="http://schemas.microsoft.com/office/drawing/2014/main" id="{89A12088-833B-41BB-A044-DFAE5F562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1">
              <a:extLst>
                <a:ext uri="{FF2B5EF4-FFF2-40B4-BE49-F238E27FC236}">
                  <a16:creationId xmlns:a16="http://schemas.microsoft.com/office/drawing/2014/main" id="{2EA73B4D-E5FD-4DB1-A1FB-633E4C349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2">
              <a:extLst>
                <a:ext uri="{FF2B5EF4-FFF2-40B4-BE49-F238E27FC236}">
                  <a16:creationId xmlns:a16="http://schemas.microsoft.com/office/drawing/2014/main" id="{4146519D-F64D-4B51-95AD-81568D16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3">
              <a:extLst>
                <a:ext uri="{FF2B5EF4-FFF2-40B4-BE49-F238E27FC236}">
                  <a16:creationId xmlns:a16="http://schemas.microsoft.com/office/drawing/2014/main" id="{E579C974-C459-4F1D-920C-4DDFEB64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4">
              <a:extLst>
                <a:ext uri="{FF2B5EF4-FFF2-40B4-BE49-F238E27FC236}">
                  <a16:creationId xmlns:a16="http://schemas.microsoft.com/office/drawing/2014/main" id="{3C079155-A959-450B-ACA3-D37017E30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Freeform: Shape 36">
            <a:extLst>
              <a:ext uri="{FF2B5EF4-FFF2-40B4-BE49-F238E27FC236}">
                <a16:creationId xmlns:a16="http://schemas.microsoft.com/office/drawing/2014/main" id="{8EFA3AE2-4D79-490F-B649-047F36E56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4375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Freeform: Shape 38">
            <a:extLst>
              <a:ext uri="{FF2B5EF4-FFF2-40B4-BE49-F238E27FC236}">
                <a16:creationId xmlns:a16="http://schemas.microsoft.com/office/drawing/2014/main" id="{AF1F73C6-5691-4700-AFC4-DA366039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8348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9" name="Group 40">
            <a:extLst>
              <a:ext uri="{FF2B5EF4-FFF2-40B4-BE49-F238E27FC236}">
                <a16:creationId xmlns:a16="http://schemas.microsoft.com/office/drawing/2014/main" id="{56F9D4BC-F300-47FA-BC0D-DD9EF194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8157" y="706359"/>
            <a:ext cx="9630666" cy="5441743"/>
            <a:chOff x="1280667" y="677669"/>
            <a:chExt cx="9857233" cy="5651056"/>
          </a:xfrm>
        </p:grpSpPr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42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80667" y="677669"/>
              <a:ext cx="9857233" cy="565105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60CED5-3D9D-FADD-F189-144008DEA1AB}"/>
              </a:ext>
            </a:extLst>
          </p:cNvPr>
          <p:cNvSpPr txBox="1">
            <a:spLocks/>
          </p:cNvSpPr>
          <p:nvPr/>
        </p:nvSpPr>
        <p:spPr>
          <a:xfrm>
            <a:off x="838200" y="18004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211E49-09BC-1F65-453B-A806B5F1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19" y="702665"/>
            <a:ext cx="9927970" cy="52843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490E1ED-2F88-ECC7-3DF5-A5DF02BCA614}"/>
              </a:ext>
            </a:extLst>
          </p:cNvPr>
          <p:cNvSpPr txBox="1"/>
          <p:nvPr/>
        </p:nvSpPr>
        <p:spPr>
          <a:xfrm>
            <a:off x="137958" y="6376444"/>
            <a:ext cx="29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*Imagine cu scop </a:t>
            </a:r>
            <a:r>
              <a:rPr lang="en-US" dirty="0" err="1"/>
              <a:t>ilustrativ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115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5D31-FB23-8AF6-EBB2-9DF13998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Surse de inspirație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F2AA9-4FD7-5774-BCC1-B724C387DAE7}"/>
              </a:ext>
            </a:extLst>
          </p:cNvPr>
          <p:cNvSpPr txBox="1"/>
          <p:nvPr/>
        </p:nvSpPr>
        <p:spPr>
          <a:xfrm>
            <a:off x="947257" y="18622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https://www.autovit.ro</a:t>
            </a:r>
          </a:p>
        </p:txBody>
      </p:sp>
    </p:spTree>
    <p:extLst>
      <p:ext uri="{BB962C8B-B14F-4D97-AF65-F5344CB8AC3E}">
        <p14:creationId xmlns:p14="http://schemas.microsoft.com/office/powerpoint/2010/main" val="46025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Oval 6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2B64-0420-1E72-6E36-620B1B0BABEA}"/>
              </a:ext>
            </a:extLst>
          </p:cNvPr>
          <p:cNvSpPr txBox="1"/>
          <p:nvPr/>
        </p:nvSpPr>
        <p:spPr>
          <a:xfrm>
            <a:off x="2270570" y="3087149"/>
            <a:ext cx="4586258" cy="1122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5400" b="1" cap="all" spc="1500" dirty="0">
                <a:latin typeface="+mj-lt"/>
                <a:ea typeface="Roboto" panose="02000000000000000000" pitchFamily="2" charset="0"/>
                <a:cs typeface="+mj-cs"/>
              </a:rPr>
              <a:t>Sfârșit</a:t>
            </a:r>
            <a:r>
              <a:rPr lang="ro-RO" sz="6000" b="1" cap="all" spc="1500" dirty="0">
                <a:latin typeface="+mj-lt"/>
                <a:ea typeface="Roboto" panose="02000000000000000000" pitchFamily="2" charset="0"/>
                <a:cs typeface="+mj-cs"/>
              </a:rPr>
              <a:t>.</a:t>
            </a:r>
          </a:p>
        </p:txBody>
      </p:sp>
      <p:sp>
        <p:nvSpPr>
          <p:cNvPr id="6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9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D9C798-4AB9-1A69-3B79-EE1852FEF5ED}"/>
                  </a:ext>
                </a:extLst>
              </p14:cNvPr>
              <p14:cNvContentPartPr/>
              <p14:nvPr/>
            </p14:nvContentPartPr>
            <p14:xfrm>
              <a:off x="2734491" y="1105507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D9C798-4AB9-1A69-3B79-EE1852FEF5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5491" y="1096867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E905DD6-309E-B898-4CF0-F0D675518D80}"/>
              </a:ext>
            </a:extLst>
          </p:cNvPr>
          <p:cNvSpPr txBox="1"/>
          <p:nvPr/>
        </p:nvSpPr>
        <p:spPr>
          <a:xfrm>
            <a:off x="7982849" y="6288044"/>
            <a:ext cx="41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Realizat de către Madaras Andrei-Iulian</a:t>
            </a:r>
          </a:p>
        </p:txBody>
      </p:sp>
    </p:spTree>
    <p:extLst>
      <p:ext uri="{BB962C8B-B14F-4D97-AF65-F5344CB8AC3E}">
        <p14:creationId xmlns:p14="http://schemas.microsoft.com/office/powerpoint/2010/main" val="42617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" name="Rectangle 40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36A7F-7C3B-9FE6-6A89-A9B15ADB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ro-RO" dirty="0"/>
              <a:t>Fondatori si </a:t>
            </a:r>
            <a:r>
              <a:rPr lang="ro-RO" dirty="0" err="1"/>
              <a:t>Atributii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8D3A6-D875-00B6-12A7-3F933D67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63" y="2844842"/>
            <a:ext cx="7403444" cy="4044463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Proiect realizat de către echipa  </a:t>
            </a:r>
            <a:r>
              <a:rPr lang="ro-RO" dirty="0" err="1"/>
              <a:t>MotoBids</a:t>
            </a:r>
            <a:r>
              <a:rPr lang="ro-RO" dirty="0"/>
              <a:t> :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err="1"/>
              <a:t>percentage</a:t>
            </a:r>
            <a:r>
              <a:rPr lang="ro-RO" dirty="0"/>
              <a:t> of </a:t>
            </a:r>
            <a:r>
              <a:rPr lang="ro-RO" dirty="0" err="1"/>
              <a:t>equity</a:t>
            </a:r>
            <a:r>
              <a:rPr lang="ro-RO" dirty="0"/>
              <a:t>: </a:t>
            </a:r>
          </a:p>
          <a:p>
            <a:pPr marL="0" indent="0">
              <a:buNone/>
            </a:pPr>
            <a:r>
              <a:rPr lang="ro-RO" dirty="0"/>
              <a:t>-34%</a:t>
            </a:r>
          </a:p>
          <a:p>
            <a:pPr marL="0" indent="0">
              <a:buNone/>
            </a:pPr>
            <a:r>
              <a:rPr lang="ro-RO" dirty="0"/>
              <a:t>-33%</a:t>
            </a:r>
          </a:p>
          <a:p>
            <a:pPr marL="0" indent="0">
              <a:buNone/>
            </a:pPr>
            <a:r>
              <a:rPr lang="ro-RO" dirty="0"/>
              <a:t>-33%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*Aceste procente se pot modifica pe parcursul implementării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2BB48-6E05-CA85-BA22-CF58E5E5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907" y="1200223"/>
            <a:ext cx="3638381" cy="4072815"/>
          </a:xfrm>
          <a:prstGeom prst="rect">
            <a:avLst/>
          </a:prstGeom>
        </p:spPr>
      </p:pic>
      <p:grpSp>
        <p:nvGrpSpPr>
          <p:cNvPr id="4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93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E1DE-71C6-34B0-E56C-7AE97D53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0" y="163789"/>
            <a:ext cx="10515600" cy="1325563"/>
          </a:xfrm>
        </p:spPr>
        <p:txBody>
          <a:bodyPr/>
          <a:lstStyle/>
          <a:p>
            <a:r>
              <a:rPr lang="en-US" sz="3200" dirty="0" err="1"/>
              <a:t>Produsul</a:t>
            </a:r>
            <a:r>
              <a:rPr lang="en-US" sz="3200" dirty="0"/>
              <a:t> </a:t>
            </a:r>
            <a:r>
              <a:rPr lang="en-US" sz="3200" dirty="0" err="1"/>
              <a:t>Nostru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F3C1-6112-7C37-FD8B-DE2129C2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191238"/>
            <a:ext cx="11169242" cy="5301638"/>
          </a:xfrm>
        </p:spPr>
        <p:txBody>
          <a:bodyPr>
            <a:normAutofit fontScale="47500" lnSpcReduction="20000"/>
          </a:bodyPr>
          <a:lstStyle/>
          <a:p>
            <a:endParaRPr lang="ro-RO" sz="25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o-RO" sz="42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Ce este </a:t>
            </a:r>
            <a:r>
              <a:rPr lang="ro-RO" sz="4200" dirty="0">
                <a:latin typeface="+mj-lt"/>
                <a:ea typeface="+mj-ea"/>
                <a:cs typeface="+mj-cs"/>
              </a:rPr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3400" dirty="0" err="1"/>
              <a:t>Bid</a:t>
            </a:r>
            <a:r>
              <a:rPr lang="ro-RO" sz="3400" dirty="0"/>
              <a:t> </a:t>
            </a:r>
            <a:r>
              <a:rPr lang="ro-RO" sz="3400" dirty="0" err="1"/>
              <a:t>Driven</a:t>
            </a:r>
            <a:r>
              <a:rPr lang="ro-RO" sz="3400" dirty="0"/>
              <a:t> este un website modern de licitații auto (“car </a:t>
            </a:r>
            <a:r>
              <a:rPr lang="ro-RO" sz="3400" dirty="0" err="1"/>
              <a:t>auction</a:t>
            </a:r>
            <a:r>
              <a:rPr lang="ro-RO" sz="3400" dirty="0"/>
              <a:t>”) prin care orice comparator poate sa-si </a:t>
            </a:r>
            <a:r>
              <a:rPr lang="ro-RO" sz="3400" dirty="0" err="1"/>
              <a:t>gaseasca</a:t>
            </a:r>
            <a:r>
              <a:rPr lang="ro-RO" sz="3400" dirty="0"/>
              <a:t> o </a:t>
            </a:r>
            <a:r>
              <a:rPr lang="ro-RO" sz="3400" dirty="0" err="1"/>
              <a:t>masina</a:t>
            </a:r>
            <a:r>
              <a:rPr lang="ro-RO" sz="3400" dirty="0"/>
              <a:t> noua, răsfoind catalogul nostru divers  de oferte sigure , competitive prezentate de către vânzători serioși , acreditați ce pot adaugă sau modifica oferte in mod cat mai detaliat si simplu posibil   . Astfel mașina ta de vis poate fi la câteva clicuri distanta. </a:t>
            </a:r>
          </a:p>
          <a:p>
            <a:endParaRPr lang="ro-RO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o-RO" sz="42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De ce am ales acesta tema?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3400" dirty="0"/>
              <a:t>Am ales aceasta idee datorita cunoștințelor noastre in domeniul IT, in special web, cat si datorita dorinței de a oferii atât pasionaților de mașini cat si clienților simpli o varianta ușor de utilizat, rapida si sigura de a procura o mașina noua.</a:t>
            </a:r>
          </a:p>
          <a:p>
            <a:pPr marL="0" indent="0">
              <a:buNone/>
            </a:pPr>
            <a:endParaRPr lang="ro-RO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o-RO" sz="43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Abordarea noastră tehnica: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3200" dirty="0"/>
              <a:t>V-om utiliza  </a:t>
            </a:r>
            <a:r>
              <a:rPr lang="ro-RO" sz="3200" dirty="0" err="1"/>
              <a:t>React</a:t>
            </a:r>
            <a:r>
              <a:rPr lang="ro-RO" sz="3200" dirty="0"/>
              <a:t> pe Front-</a:t>
            </a:r>
            <a:r>
              <a:rPr lang="ro-RO" sz="3200" dirty="0" err="1"/>
              <a:t>End</a:t>
            </a:r>
            <a:r>
              <a:rPr lang="ro-RO" sz="3200" dirty="0"/>
              <a:t> , </a:t>
            </a:r>
            <a:r>
              <a:rPr lang="ro-RO" sz="3200" dirty="0" err="1"/>
              <a:t>bootstrap</a:t>
            </a:r>
            <a:r>
              <a:rPr lang="ro-RO" sz="3200" dirty="0"/>
              <a:t> si SASS ca si elemente de design , </a:t>
            </a:r>
            <a:r>
              <a:rPr lang="ro-RO" sz="3200" dirty="0" err="1"/>
              <a:t>Flask</a:t>
            </a:r>
            <a:r>
              <a:rPr lang="ro-RO" sz="3200" dirty="0"/>
              <a:t> pe back-</a:t>
            </a:r>
            <a:r>
              <a:rPr lang="ro-RO" sz="3200" dirty="0" err="1"/>
              <a:t>end</a:t>
            </a:r>
            <a:r>
              <a:rPr lang="ro-RO" sz="3200" dirty="0"/>
              <a:t> cat si o baza de date </a:t>
            </a:r>
            <a:r>
              <a:rPr lang="ro-RO" sz="3200" dirty="0" err="1"/>
              <a:t>relationala</a:t>
            </a:r>
            <a:r>
              <a:rPr lang="ro-RO" sz="3200" dirty="0"/>
              <a:t> (precum MSSQL)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3200" dirty="0"/>
              <a:t>Cu mențiunea ca vom putea adaugă una non-</a:t>
            </a:r>
            <a:r>
              <a:rPr lang="ro-RO" sz="3200" dirty="0" err="1"/>
              <a:t>relationala</a:t>
            </a:r>
            <a:r>
              <a:rPr lang="ro-RO" sz="3200" dirty="0"/>
              <a:t> ( in ram) pentru operații ce necesita maxima eficienta de timp in preluarea si prelucrarea de date , pentru </a:t>
            </a:r>
            <a:r>
              <a:rPr lang="ro-RO" sz="3200" dirty="0" err="1"/>
              <a:t>scalabilitate</a:t>
            </a:r>
            <a:r>
              <a:rPr lang="ro-RO" sz="3200" dirty="0"/>
              <a:t>, in cazul in care timpul ne permite.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3200" dirty="0"/>
              <a:t>Baza de date/ Bazele de date v-or fi </a:t>
            </a:r>
            <a:r>
              <a:rPr lang="ro-RO" sz="3200" dirty="0" err="1"/>
              <a:t>hostate</a:t>
            </a:r>
            <a:r>
              <a:rPr lang="ro-RO" sz="3200" dirty="0"/>
              <a:t> pe </a:t>
            </a:r>
            <a:r>
              <a:rPr lang="ro-RO" sz="3200" dirty="0" err="1"/>
              <a:t>Azure</a:t>
            </a:r>
            <a:r>
              <a:rPr lang="ro-RO" sz="3200" dirty="0"/>
              <a:t> (Mc </a:t>
            </a:r>
            <a:r>
              <a:rPr lang="ro-RO" sz="3200" dirty="0" err="1"/>
              <a:t>Cloud</a:t>
            </a:r>
            <a:r>
              <a:rPr lang="ro-RO" sz="3200" dirty="0"/>
              <a:t>) pentru a oferii atât </a:t>
            </a:r>
            <a:r>
              <a:rPr lang="ro-RO" sz="3200" dirty="0" err="1"/>
              <a:t>scalabilitate</a:t>
            </a:r>
            <a:r>
              <a:rPr lang="ro-RO" sz="3200" dirty="0"/>
              <a:t> cat si siguranța/redundanta serviciilor. </a:t>
            </a:r>
          </a:p>
          <a:p>
            <a:pPr>
              <a:lnSpc>
                <a:spcPct val="120000"/>
              </a:lnSpc>
            </a:pPr>
            <a:r>
              <a:rPr lang="ro-RO" sz="3200" dirty="0"/>
              <a:t>Toate cele prezentate sunt sub forma informativa/ilustrativa , pe parcursul proiectării paginii si a sistemelor necesare menținerii si operării acesteia  pot apărea schimbări in ceea ce reprezintă factori organizatorici sau detalii tehnice de proiectare.</a:t>
            </a:r>
          </a:p>
        </p:txBody>
      </p:sp>
    </p:spTree>
    <p:extLst>
      <p:ext uri="{BB962C8B-B14F-4D97-AF65-F5344CB8AC3E}">
        <p14:creationId xmlns:p14="http://schemas.microsoft.com/office/powerpoint/2010/main" val="23415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AE4B-5031-1BC3-3BC9-83818CDF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Problema Abordata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200F-4BFB-9700-12B8-C2FE6DA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Pe piața auto din Romania exista foarte puține platforme specializate pentru licitații de mașini.</a:t>
            </a:r>
            <a:endParaRPr lang="en-US" sz="2400" dirty="0"/>
          </a:p>
          <a:p>
            <a:endParaRPr lang="ro-RO" sz="2400" dirty="0"/>
          </a:p>
          <a:p>
            <a:r>
              <a:rPr lang="ro-RO" sz="2400" dirty="0"/>
              <a:t>Mulți oameni cumpăra mașini la mana a doua de la proprietari care prezinta un grad de nesiguranța ( adițional nu exista alți comercianți care oferă servici atât de variate/specializate la postarea ofertei după care cumpărătorul sa poată sa se orienteze)</a:t>
            </a:r>
            <a:endParaRPr lang="en-US" sz="2400" dirty="0"/>
          </a:p>
          <a:p>
            <a:endParaRPr lang="ro-RO" sz="2400" dirty="0"/>
          </a:p>
          <a:p>
            <a:r>
              <a:rPr lang="ro-RO" sz="2400" dirty="0"/>
              <a:t>Profil al cumpărătorului : - Mai multe tipuri 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ro-RO" sz="2400" dirty="0"/>
              <a:t> - Persoana Fizica (Proprietari de autovehicule )		</a:t>
            </a:r>
            <a:r>
              <a:rPr lang="en-US" sz="2400" dirty="0"/>
              <a:t>		                </a:t>
            </a:r>
            <a:r>
              <a:rPr lang="ro-RO" sz="2400" dirty="0"/>
              <a:t>- Organizație / Pers Juridica ( Nu plătește TVA , necesita cod CAEN )</a:t>
            </a:r>
          </a:p>
        </p:txBody>
      </p:sp>
    </p:spTree>
    <p:extLst>
      <p:ext uri="{BB962C8B-B14F-4D97-AF65-F5344CB8AC3E}">
        <p14:creationId xmlns:p14="http://schemas.microsoft.com/office/powerpoint/2010/main" val="372733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AD9B-4DB8-F287-AA99-E94AF360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1"/>
            <a:ext cx="10515600" cy="1325563"/>
          </a:xfrm>
        </p:spPr>
        <p:txBody>
          <a:bodyPr>
            <a:normAutofit/>
          </a:bodyPr>
          <a:lstStyle/>
          <a:p>
            <a:r>
              <a:rPr lang="ro-RO" sz="3200" dirty="0"/>
              <a:t>Soluția Prefigurata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CD3B-C11D-663E-5F58-6A8B25CD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Alternativa mult mai sigura pentru clienți </a:t>
            </a:r>
          </a:p>
          <a:p>
            <a:r>
              <a:rPr lang="ro-RO" sz="2400" dirty="0"/>
              <a:t>Servicii rapide si eficiente </a:t>
            </a:r>
          </a:p>
          <a:p>
            <a:r>
              <a:rPr lang="ro-RO" sz="2400" dirty="0"/>
              <a:t>Vânzătorului i-se oferă o taxa mica inițiala pentru prima vânzare , ca apoi sa o plătească integral in cazul vânzării</a:t>
            </a:r>
          </a:p>
          <a:p>
            <a:r>
              <a:rPr lang="ro-RO" sz="2400" dirty="0"/>
              <a:t>Credibilitatea Vânzătorului pe baza de recenzii  </a:t>
            </a:r>
          </a:p>
          <a:p>
            <a:r>
              <a:rPr lang="ro-RO" sz="2400" dirty="0"/>
              <a:t>Indice de preț oferit cumpărătorului ( pe baza mașinilor oferite pe site-ul nostru)	</a:t>
            </a:r>
          </a:p>
          <a:p>
            <a:r>
              <a:rPr lang="ro-RO" sz="2400" dirty="0"/>
              <a:t>Putem oferii cumpărătorului orice act necesar preluării</a:t>
            </a:r>
            <a:r>
              <a:rPr lang="en-US" sz="2400" dirty="0"/>
              <a:t> </a:t>
            </a:r>
            <a:r>
              <a:rPr lang="ro-RO" sz="2400" dirty="0"/>
              <a:t>mașini din alta tara</a:t>
            </a:r>
          </a:p>
          <a:p>
            <a:r>
              <a:rPr lang="ro-RO" sz="2400" dirty="0"/>
              <a:t>Daca cumpărătorul nu onorează clauzele contractului de cumpărare oferim sprijin legal.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9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E01-EC3F-BC0F-3584-83567CA4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de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1CBD-DDDC-E115-0DC2-5905B95F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sz="2400" dirty="0" err="1"/>
              <a:t>Revenue</a:t>
            </a:r>
            <a:r>
              <a:rPr lang="ro-RO" sz="2400" dirty="0"/>
              <a:t> Model : -&gt; Vânzătorii plătesc o taxa inițiala mica pt. gestionarea anunțului, urmând plata unui comision din preț la data vânzării</a:t>
            </a:r>
          </a:p>
          <a:p>
            <a:endParaRPr lang="ro-RO" sz="2400" dirty="0"/>
          </a:p>
          <a:p>
            <a:pPr marL="0" indent="0">
              <a:buNone/>
            </a:pPr>
            <a:r>
              <a:rPr lang="ro-RO" sz="2400" dirty="0"/>
              <a:t>	-Comision din vânzare ( 10% ) ( divers in funcție de categoria de preț, sau de vânzător(comision mai mare la reprezentante auto, firme/persoane juridice)</a:t>
            </a:r>
          </a:p>
          <a:p>
            <a:pPr marL="0" indent="0">
              <a:buNone/>
            </a:pPr>
            <a:r>
              <a:rPr lang="ro-RO" sz="2400" dirty="0"/>
              <a:t>	-Fonduri de la firme partenere</a:t>
            </a:r>
          </a:p>
          <a:p>
            <a:pPr marL="0" indent="0">
              <a:buNone/>
            </a:pPr>
            <a:r>
              <a:rPr lang="ro-RO" sz="2400" dirty="0"/>
              <a:t>	-Bani obținuți din publicitate pe site (a firmelor partenere , sau a firmelor ce doresc un parteneriat)</a:t>
            </a:r>
          </a:p>
          <a:p>
            <a:endParaRPr lang="ro-RO" sz="2400" dirty="0"/>
          </a:p>
          <a:p>
            <a:r>
              <a:rPr lang="ro-RO" sz="2400" dirty="0"/>
              <a:t>Retenția Clientului: - Reprezintă o problema pertinenta deoarece marea majoritate a cumpărătorilor nu vor vinde/cumpăra in mod recurent , astfel soluția pe care o oferim va fi reduceri la parteneri de piese auto in ideea menținerii interesului clientului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4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3F33-34DE-514B-EDCF-F667DBE3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Strategie</a:t>
            </a:r>
            <a:r>
              <a:rPr lang="en-US" sz="3200" dirty="0"/>
              <a:t> de Marketing</a:t>
            </a:r>
            <a:endParaRPr lang="ro-R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6DAB-58FC-4CA7-B2A3-7AFBD171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7" y="1510018"/>
            <a:ext cx="10833683" cy="4666945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Costuri</a:t>
            </a:r>
            <a:r>
              <a:rPr lang="en-US" dirty="0"/>
              <a:t> de </a:t>
            </a:r>
            <a:r>
              <a:rPr lang="en-US" dirty="0" err="1"/>
              <a:t>achizitie</a:t>
            </a:r>
            <a:r>
              <a:rPr lang="en-US" dirty="0"/>
              <a:t> </a:t>
            </a:r>
            <a:r>
              <a:rPr lang="en-US" dirty="0" err="1"/>
              <a:t>cumparatori</a:t>
            </a:r>
            <a:r>
              <a:rPr lang="en-US" dirty="0"/>
              <a:t> / </a:t>
            </a:r>
            <a:r>
              <a:rPr lang="en-US" dirty="0" err="1"/>
              <a:t>mentinere</a:t>
            </a:r>
            <a:r>
              <a:rPr lang="en-US" dirty="0"/>
              <a:t> </a:t>
            </a:r>
            <a:r>
              <a:rPr lang="en-US" dirty="0" err="1"/>
              <a:t>cumparatori</a:t>
            </a:r>
            <a:r>
              <a:rPr lang="ro-RO"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ro-RO" dirty="0"/>
              <a:t>costuri cu publicitatea </a:t>
            </a:r>
            <a:r>
              <a:rPr lang="en-US" dirty="0"/>
              <a:t>, </a:t>
            </a:r>
            <a:r>
              <a:rPr lang="en-US" dirty="0" err="1"/>
              <a:t>costuri</a:t>
            </a:r>
            <a:r>
              <a:rPr lang="en-US" dirty="0"/>
              <a:t> cu </a:t>
            </a:r>
            <a:r>
              <a:rPr lang="en-US" dirty="0" err="1"/>
              <a:t>parteneri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Costuri</a:t>
            </a:r>
            <a:r>
              <a:rPr lang="en-US" dirty="0"/>
              <a:t> cu </a:t>
            </a:r>
            <a:r>
              <a:rPr lang="en-US" dirty="0" err="1"/>
              <a:t>angajati</a:t>
            </a:r>
            <a:r>
              <a:rPr lang="ro-RO" dirty="0"/>
              <a:t>: Costuri minore deoarece firma nu necesita foarte mulți angajați </a:t>
            </a:r>
            <a:r>
              <a:rPr lang="en-US" dirty="0"/>
              <a:t>;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variat</a:t>
            </a:r>
            <a:r>
              <a:rPr lang="en-US" dirty="0"/>
              <a:t> </a:t>
            </a:r>
            <a:r>
              <a:rPr lang="ro-RO" dirty="0"/>
              <a:t>pe departamente: - IT</a:t>
            </a:r>
          </a:p>
          <a:p>
            <a:pPr marL="0" indent="0">
              <a:buNone/>
            </a:pPr>
            <a:r>
              <a:rPr lang="ro-RO" dirty="0"/>
              <a:t>		</a:t>
            </a:r>
            <a:r>
              <a:rPr lang="en-US" dirty="0"/>
              <a:t>          		  </a:t>
            </a:r>
            <a:r>
              <a:rPr lang="ro-RO" dirty="0"/>
              <a:t> - Contabili</a:t>
            </a:r>
            <a:r>
              <a:rPr lang="en-US" dirty="0" err="1"/>
              <a:t>tate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	</a:t>
            </a:r>
            <a:r>
              <a:rPr lang="en-US" dirty="0"/>
              <a:t>          </a:t>
            </a:r>
            <a:r>
              <a:rPr lang="ro-RO" dirty="0"/>
              <a:t> </a:t>
            </a:r>
            <a:r>
              <a:rPr lang="en-US" dirty="0"/>
              <a:t>  </a:t>
            </a:r>
            <a:r>
              <a:rPr lang="ro-RO" dirty="0"/>
              <a:t> </a:t>
            </a:r>
            <a:r>
              <a:rPr lang="en-US" dirty="0"/>
              <a:t>		   - </a:t>
            </a:r>
            <a:r>
              <a:rPr lang="ro-RO" dirty="0"/>
              <a:t>Marketing </a:t>
            </a:r>
          </a:p>
          <a:p>
            <a:pPr marL="0" indent="0">
              <a:buNone/>
            </a:pPr>
            <a:r>
              <a:rPr lang="ro-RO" dirty="0"/>
              <a:t>		</a:t>
            </a:r>
            <a:r>
              <a:rPr lang="en-US" dirty="0"/>
              <a:t>          </a:t>
            </a:r>
            <a:r>
              <a:rPr lang="ro-RO" dirty="0"/>
              <a:t> </a:t>
            </a:r>
            <a:r>
              <a:rPr lang="en-US" dirty="0"/>
              <a:t>		   </a:t>
            </a:r>
            <a:r>
              <a:rPr lang="ro-RO" dirty="0"/>
              <a:t>- </a:t>
            </a:r>
            <a:r>
              <a:rPr lang="ro-RO" dirty="0" err="1"/>
              <a:t>Customer</a:t>
            </a:r>
            <a:r>
              <a:rPr lang="ro-RO" dirty="0"/>
              <a:t> Service </a:t>
            </a:r>
          </a:p>
          <a:p>
            <a:r>
              <a:rPr lang="en-US" dirty="0" err="1"/>
              <a:t>Parteneriate</a:t>
            </a:r>
            <a:r>
              <a:rPr lang="ro-RO" dirty="0"/>
              <a:t>: </a:t>
            </a:r>
          </a:p>
          <a:p>
            <a:pPr marL="0" indent="0">
              <a:buNone/>
            </a:pPr>
            <a:r>
              <a:rPr lang="ro-RO" dirty="0"/>
              <a:t>	-&gt;Firme de Piese 		-&gt;Firma de specialiști in publicitate</a:t>
            </a:r>
          </a:p>
          <a:p>
            <a:pPr marL="0" indent="0">
              <a:buNone/>
            </a:pPr>
            <a:r>
              <a:rPr lang="ro-RO" dirty="0"/>
              <a:t>	-&gt;Firme de Transport 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986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AA3C-2E87-E43B-E0F9-60498D35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Scalabilitate</a:t>
            </a:r>
            <a:endParaRPr lang="ro-R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5BBD-7B43-B12E-A12E-568A0ABB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350"/>
            <a:ext cx="10515600" cy="4351338"/>
          </a:xfrm>
        </p:spPr>
        <p:txBody>
          <a:bodyPr/>
          <a:lstStyle/>
          <a:p>
            <a:r>
              <a:rPr lang="ro-RO" dirty="0" err="1"/>
              <a:t>Scalabilitate</a:t>
            </a:r>
            <a:r>
              <a:rPr lang="ro-RO" dirty="0"/>
              <a:t> a serverelor oferita de </a:t>
            </a:r>
            <a:r>
              <a:rPr lang="ro-RO" dirty="0" err="1"/>
              <a:t>Azure</a:t>
            </a:r>
            <a:r>
              <a:rPr lang="ro-RO" dirty="0"/>
              <a:t>/</a:t>
            </a:r>
            <a:r>
              <a:rPr lang="ro-RO" dirty="0" err="1"/>
              <a:t>Cloud</a:t>
            </a:r>
            <a:r>
              <a:rPr lang="ro-RO" dirty="0"/>
              <a:t> sau AWS</a:t>
            </a:r>
            <a:r>
              <a:rPr lang="en-US" dirty="0"/>
              <a:t>.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ro-RO" dirty="0"/>
              <a:t> Permite mai multe conexiuni simultane in real</a:t>
            </a:r>
            <a:r>
              <a:rPr lang="en-US" dirty="0"/>
              <a:t>-</a:t>
            </a:r>
            <a:r>
              <a:rPr lang="ro-RO" dirty="0" err="1"/>
              <a:t>time</a:t>
            </a:r>
            <a:r>
              <a:rPr lang="ro-RO" dirty="0"/>
              <a:t> prin </a:t>
            </a:r>
            <a:r>
              <a:rPr lang="ro-RO" dirty="0" err="1"/>
              <a:t>load-balancing</a:t>
            </a:r>
            <a:r>
              <a:rPr lang="ro-RO" dirty="0"/>
              <a:t> oferit de aceste soluții )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Implementarea de alte funcționalități conexe in urma feedback-ului oferit de utilizatori prin </a:t>
            </a:r>
            <a:r>
              <a:rPr lang="ro-RO" dirty="0" err="1"/>
              <a:t>Customer</a:t>
            </a:r>
            <a:r>
              <a:rPr lang="ro-RO" dirty="0"/>
              <a:t> Service.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120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E4AA-E881-59E4-6E0D-91ABB947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Prototip</a:t>
            </a:r>
            <a:r>
              <a:rPr lang="en-US" sz="3200" dirty="0"/>
              <a:t> </a:t>
            </a:r>
            <a:r>
              <a:rPr lang="en-US" sz="3200" dirty="0" err="1"/>
              <a:t>Tehnic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DA2F-D8C4-AD1A-2F20-42CD1ECA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ro-RO" dirty="0"/>
              <a:t>Am pregătit un prototip  tehnic al </a:t>
            </a:r>
            <a:r>
              <a:rPr lang="ro-RO" dirty="0" err="1"/>
              <a:t>partii</a:t>
            </a:r>
            <a:r>
              <a:rPr lang="ro-RO" dirty="0"/>
              <a:t> de front-</a:t>
            </a:r>
            <a:r>
              <a:rPr lang="ro-RO" dirty="0" err="1"/>
              <a:t>end</a:t>
            </a:r>
            <a:r>
              <a:rPr lang="ro-RO" dirty="0"/>
              <a:t> a website-ului reprezentând un </a:t>
            </a:r>
            <a:r>
              <a:rPr lang="ro-RO" dirty="0" err="1"/>
              <a:t>mock-up</a:t>
            </a:r>
            <a:r>
              <a:rPr lang="ro-RO" dirty="0"/>
              <a:t> in </a:t>
            </a:r>
            <a:r>
              <a:rPr lang="ro-RO" dirty="0" err="1"/>
              <a:t>figma</a:t>
            </a:r>
            <a:r>
              <a:rPr lang="ro-RO" dirty="0"/>
              <a:t>.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Culorile , contrastul cat si designul au fost alese utilizând </a:t>
            </a:r>
            <a:r>
              <a:rPr lang="ro-RO" dirty="0" err="1"/>
              <a:t>industry</a:t>
            </a:r>
            <a:r>
              <a:rPr lang="ro-RO" dirty="0"/>
              <a:t> standard </a:t>
            </a:r>
            <a:r>
              <a:rPr lang="ro-RO" dirty="0" err="1"/>
              <a:t>tools</a:t>
            </a:r>
            <a:r>
              <a:rPr lang="ro-RO" dirty="0"/>
              <a:t> pentru a oferii cumpărătorului un sens de confort , succes , profesionalism cat si fiabilitate.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In </a:t>
            </a:r>
            <a:r>
              <a:rPr lang="ro-RO" dirty="0" err="1"/>
              <a:t>slide</a:t>
            </a:r>
            <a:r>
              <a:rPr lang="ro-RO" dirty="0"/>
              <a:t>-urile următoare va vom prezenta câteva dintre paginile create ca si </a:t>
            </a:r>
            <a:r>
              <a:rPr lang="ro-RO" dirty="0" err="1"/>
              <a:t>mock-up</a:t>
            </a:r>
            <a:r>
              <a:rPr lang="ro-RO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9405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A85D3889E454B855F20C97E2A7855" ma:contentTypeVersion="4" ma:contentTypeDescription="Create a new document." ma:contentTypeScope="" ma:versionID="63b00104f42baee9c0dee590fc01a446">
  <xsd:schema xmlns:xsd="http://www.w3.org/2001/XMLSchema" xmlns:xs="http://www.w3.org/2001/XMLSchema" xmlns:p="http://schemas.microsoft.com/office/2006/metadata/properties" xmlns:ns3="c3aa5758-659f-444d-a001-1371a09f4760" targetNamespace="http://schemas.microsoft.com/office/2006/metadata/properties" ma:root="true" ma:fieldsID="e5a6e555b506fe7bf412988e5cd27005" ns3:_="">
    <xsd:import namespace="c3aa5758-659f-444d-a001-1371a09f47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a5758-659f-444d-a001-1371a09f4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1C5CA-0443-49D4-B5F7-AA1724881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aa5758-659f-444d-a001-1371a09f47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70D2AB-FF00-4F6F-BB00-C029A8B09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452966-01B0-460B-86F8-E4C65F0EA027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3aa5758-659f-444d-a001-1371a09f476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847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</vt:lpstr>
      <vt:lpstr>Source Sans Pro</vt:lpstr>
      <vt:lpstr>FunkyShapesVTI</vt:lpstr>
      <vt:lpstr>Bid driven  Online Car Auction System</vt:lpstr>
      <vt:lpstr>Fondatori si Atributii</vt:lpstr>
      <vt:lpstr>Produsul Nostru</vt:lpstr>
      <vt:lpstr>Problema Abordata </vt:lpstr>
      <vt:lpstr>Soluția Prefigurata </vt:lpstr>
      <vt:lpstr>Model de Business</vt:lpstr>
      <vt:lpstr>Strategie de Marketing</vt:lpstr>
      <vt:lpstr>Scalabilitate</vt:lpstr>
      <vt:lpstr>Prototip Tehnic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Surse de inspirație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 driven Online Car Auction System</dc:title>
  <dc:creator>Andrei Madaras</dc:creator>
  <cp:lastModifiedBy>Andrei Madaras</cp:lastModifiedBy>
  <cp:revision>2</cp:revision>
  <dcterms:created xsi:type="dcterms:W3CDTF">2022-10-17T18:48:09Z</dcterms:created>
  <dcterms:modified xsi:type="dcterms:W3CDTF">2023-01-18T06:54:37Z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0x0101000C1A85D3889E454B855F20C97E2A7855</vt:lpwstr>
  </property>
</Properties>
</file>