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5" r:id="rId7"/>
    <p:sldId id="258" r:id="rId8"/>
    <p:sldId id="270" r:id="rId9"/>
    <p:sldId id="259" r:id="rId10"/>
    <p:sldId id="264" r:id="rId11"/>
    <p:sldId id="260" r:id="rId12"/>
    <p:sldId id="261" r:id="rId13"/>
    <p:sldId id="262"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14" d="100"/>
          <a:sy n="114"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4ADA-8760-4E96-F08A-C8BD3C776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4C5BA-F381-C277-635E-319815BA1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20621-8D15-6A00-266C-A9EE7943B04B}"/>
              </a:ext>
            </a:extLst>
          </p:cNvPr>
          <p:cNvSpPr>
            <a:spLocks noGrp="1"/>
          </p:cNvSpPr>
          <p:nvPr>
            <p:ph type="dt" sz="half" idx="10"/>
          </p:nvPr>
        </p:nvSpPr>
        <p:spPr/>
        <p:txBody>
          <a:bodyPr/>
          <a:lstStyle/>
          <a:p>
            <a:fld id="{53BEF823-48A5-43FC-BE03-E79964288B41}" type="datetimeFigureOut">
              <a:rPr lang="en-US" smtClean="0"/>
              <a:t>4/27/2023</a:t>
            </a:fld>
            <a:endParaRPr lang="en-US" dirty="0"/>
          </a:p>
        </p:txBody>
      </p:sp>
      <p:sp>
        <p:nvSpPr>
          <p:cNvPr id="5" name="Footer Placeholder 4">
            <a:extLst>
              <a:ext uri="{FF2B5EF4-FFF2-40B4-BE49-F238E27FC236}">
                <a16:creationId xmlns:a16="http://schemas.microsoft.com/office/drawing/2014/main" id="{411CE49A-37FF-9C1C-D9C5-A77BF821F2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5B1764-7E20-19F3-52F5-A140580BAD8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668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4B8C-7558-AA22-5815-7E1C1B444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5418C-37B5-5E08-FFCA-263E50488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ABABA-391A-61B7-7676-0761D354D808}"/>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5" name="Footer Placeholder 4">
            <a:extLst>
              <a:ext uri="{FF2B5EF4-FFF2-40B4-BE49-F238E27FC236}">
                <a16:creationId xmlns:a16="http://schemas.microsoft.com/office/drawing/2014/main" id="{15E6C474-5438-7BB1-981F-AFD9DEA2BEEC}"/>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15967C51-932F-9B9E-0069-62F9A0C4AD1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461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0446E-E6B9-5A9E-DB12-AA855F5C5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F41BF-82D7-1D00-D4A8-EF1456498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F4B53-4C19-264C-7789-264DA69B4B4A}"/>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5" name="Footer Placeholder 4">
            <a:extLst>
              <a:ext uri="{FF2B5EF4-FFF2-40B4-BE49-F238E27FC236}">
                <a16:creationId xmlns:a16="http://schemas.microsoft.com/office/drawing/2014/main" id="{46251C39-B2CA-09FA-3B1F-285CFC4F4B2B}"/>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A27DBC9-B4E5-F906-A26E-19B6DC81460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606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A782-E115-2DA7-A4D4-02A7465B6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9DB33-6C47-36BC-2920-60AF1D387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0FE26-8BB3-260F-6BF3-DD78024A1731}"/>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5" name="Footer Placeholder 4">
            <a:extLst>
              <a:ext uri="{FF2B5EF4-FFF2-40B4-BE49-F238E27FC236}">
                <a16:creationId xmlns:a16="http://schemas.microsoft.com/office/drawing/2014/main" id="{D6F4D10D-DE7A-14C9-92E4-D30FDE7B9B02}"/>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988478-FCED-B41C-3805-81E22B52EEB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478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011B-1DF4-4B7F-AC23-263AFE8D6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0B415-9AFE-02DE-76D9-84B4D28C5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50C45-AFDA-F091-DC0A-52647232785C}"/>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5" name="Footer Placeholder 4">
            <a:extLst>
              <a:ext uri="{FF2B5EF4-FFF2-40B4-BE49-F238E27FC236}">
                <a16:creationId xmlns:a16="http://schemas.microsoft.com/office/drawing/2014/main" id="{6E9592A3-FD2C-0E44-8F27-37EF2DBF821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40A65E53-4393-88CE-6C14-3BF34AE60FC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562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4228-FA37-9E9B-377E-E8B21CE74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2BBF8-2000-7533-F13D-05E1ACF7BB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FB2EBC-4413-0992-E019-9E938E3E2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8D8B5-D4DA-7709-7B79-F3BA07318F2A}"/>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6" name="Footer Placeholder 5">
            <a:extLst>
              <a:ext uri="{FF2B5EF4-FFF2-40B4-BE49-F238E27FC236}">
                <a16:creationId xmlns:a16="http://schemas.microsoft.com/office/drawing/2014/main" id="{97BA2E0F-3DDD-CCE4-7666-4D273012295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F07D5D6-EE1E-C82F-3ECB-C2E06C48BB0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7591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3935-145E-9F7D-A84B-F7CDEC721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D873DE-EA70-FF14-99D4-67C0E2533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8E90D-0870-FC35-89D5-7BA40E205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C4AF4-5E5F-4FF2-886B-FF91B64B9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2C788-7057-B56C-D71C-99BFD3384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D2BE1-B7E8-0DB9-CF4C-037A45CC900E}"/>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8" name="Footer Placeholder 7">
            <a:extLst>
              <a:ext uri="{FF2B5EF4-FFF2-40B4-BE49-F238E27FC236}">
                <a16:creationId xmlns:a16="http://schemas.microsoft.com/office/drawing/2014/main" id="{0492D235-588C-9E0D-D3CB-C9F074E26738}"/>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A39BFB2C-251C-E9F6-5AF6-DECE3525EDE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218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E849-36E7-FB1E-DA11-0E071B6DA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A4940-271F-ACB8-F54B-EAE7756505DD}"/>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4" name="Footer Placeholder 3">
            <a:extLst>
              <a:ext uri="{FF2B5EF4-FFF2-40B4-BE49-F238E27FC236}">
                <a16:creationId xmlns:a16="http://schemas.microsoft.com/office/drawing/2014/main" id="{ACD55972-E311-DD2B-2D6D-5DB4EBAEA0C9}"/>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70191C31-E01F-2EB1-B09F-6965E5EBF10B}"/>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3686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C8956-F097-F1EC-85CC-B54C1C8549D4}"/>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3" name="Footer Placeholder 2">
            <a:extLst>
              <a:ext uri="{FF2B5EF4-FFF2-40B4-BE49-F238E27FC236}">
                <a16:creationId xmlns:a16="http://schemas.microsoft.com/office/drawing/2014/main" id="{0F4A4D39-9974-CC05-4EA8-6F4C3916D3F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069D6087-2641-3DCB-02E3-65557084F47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7271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6274-DE79-3703-4B3F-5F01110A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0DB31-7CD1-17FB-9272-D4A7FE705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4BD9D-8996-404E-1988-0E4686352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0D67E-45E3-3935-BFB2-CEF866E2FD4A}"/>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6" name="Footer Placeholder 5">
            <a:extLst>
              <a:ext uri="{FF2B5EF4-FFF2-40B4-BE49-F238E27FC236}">
                <a16:creationId xmlns:a16="http://schemas.microsoft.com/office/drawing/2014/main" id="{3994767D-6850-4D06-1D46-179E44DFD8F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0E5DF54-F8B3-0B30-4A15-0EC0C937EF0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299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7405-BF9F-BB6A-1BFF-311DDDD45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3630A8-146F-A4AA-C811-9B0FE9898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DAB7DB-0AFD-C8E0-55A9-1B910235A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6252E-B6D8-10C1-0C6A-07CB768C19FA}"/>
              </a:ext>
            </a:extLst>
          </p:cNvPr>
          <p:cNvSpPr>
            <a:spLocks noGrp="1"/>
          </p:cNvSpPr>
          <p:nvPr>
            <p:ph type="dt" sz="half" idx="10"/>
          </p:nvPr>
        </p:nvSpPr>
        <p:spPr/>
        <p:txBody>
          <a:bodyPr/>
          <a:lstStyle/>
          <a:p>
            <a:pPr algn="r"/>
            <a:fld id="{53BEF823-48A5-43FC-BE03-E79964288B41}" type="datetimeFigureOut">
              <a:rPr lang="en-US" smtClean="0"/>
              <a:pPr algn="r"/>
              <a:t>4/27/2023</a:t>
            </a:fld>
            <a:endParaRPr lang="en-US" dirty="0"/>
          </a:p>
        </p:txBody>
      </p:sp>
      <p:sp>
        <p:nvSpPr>
          <p:cNvPr id="6" name="Footer Placeholder 5">
            <a:extLst>
              <a:ext uri="{FF2B5EF4-FFF2-40B4-BE49-F238E27FC236}">
                <a16:creationId xmlns:a16="http://schemas.microsoft.com/office/drawing/2014/main" id="{2704CBBC-8A71-4F63-3F32-D1F66237006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C398723-5FE3-FA93-1D18-EB5575F9BDB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917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98CB1-8BDB-0704-4840-4476791CB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132A50-7A92-478C-559C-4218DCE5C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BA9BE-66E2-5B8E-9531-92371226F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4/27/2023</a:t>
            </a:fld>
            <a:endParaRPr lang="en-US" dirty="0"/>
          </a:p>
        </p:txBody>
      </p:sp>
      <p:sp>
        <p:nvSpPr>
          <p:cNvPr id="5" name="Footer Placeholder 4">
            <a:extLst>
              <a:ext uri="{FF2B5EF4-FFF2-40B4-BE49-F238E27FC236}">
                <a16:creationId xmlns:a16="http://schemas.microsoft.com/office/drawing/2014/main" id="{B96FFAD8-881F-8925-CE80-0FF51F657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933E5CD3-E3D6-D4E2-5FC3-CB9648651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81593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B142-38A3-25EE-A868-32FEF44B803E}"/>
              </a:ext>
            </a:extLst>
          </p:cNvPr>
          <p:cNvSpPr>
            <a:spLocks noGrp="1"/>
          </p:cNvSpPr>
          <p:nvPr>
            <p:ph type="ctrTitle"/>
          </p:nvPr>
        </p:nvSpPr>
        <p:spPr>
          <a:xfrm>
            <a:off x="2027339" y="1994482"/>
            <a:ext cx="8137321" cy="2869035"/>
          </a:xfr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r>
              <a:rPr lang="en-US" sz="4400" dirty="0">
                <a:solidFill>
                  <a:srgbClr val="FF0000"/>
                </a:solidFill>
                <a:effectLst>
                  <a:outerShdw blurRad="38100" dist="38100" dir="2700000" algn="tl">
                    <a:srgbClr val="000000">
                      <a:alpha val="43137"/>
                    </a:srgbClr>
                  </a:outerShdw>
                </a:effectLst>
                <a:latin typeface="Jumble" panose="02000503000000020004" pitchFamily="2" charset="0"/>
              </a:rPr>
              <a:t>   </a:t>
            </a:r>
            <a:r>
              <a:rPr lang="en-US" sz="4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 </a:t>
            </a:r>
            <a:r>
              <a:rPr lang="en-US" sz="5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Jump King </a:t>
            </a:r>
            <a:br>
              <a:rPr lang="en-US" sz="4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br>
            <a:r>
              <a:rPr lang="en-US" sz="4400" dirty="0">
                <a:solidFill>
                  <a:srgbClr val="FF0000"/>
                </a:solidFill>
                <a:effectLst>
                  <a:outerShdw blurRad="38100" dist="38100" dir="2700000" algn="tl">
                    <a:srgbClr val="000000">
                      <a:alpha val="43137"/>
                    </a:srgbClr>
                  </a:outerShdw>
                </a:effectLst>
                <a:latin typeface="Jumble" panose="02000503000000020004" pitchFamily="2" charset="0"/>
              </a:rPr>
              <a:t>      </a:t>
            </a:r>
            <a:r>
              <a:rPr lang="en-US" sz="4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On hops of freedom</a:t>
            </a:r>
          </a:p>
        </p:txBody>
      </p:sp>
    </p:spTree>
    <p:extLst>
      <p:ext uri="{BB962C8B-B14F-4D97-AF65-F5344CB8AC3E}">
        <p14:creationId xmlns:p14="http://schemas.microsoft.com/office/powerpoint/2010/main" val="39534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F4E26-5625-0F05-1BEB-29289BA8B91D}"/>
              </a:ext>
            </a:extLst>
          </p:cNvPr>
          <p:cNvSpPr>
            <a:spLocks noGrp="1"/>
          </p:cNvSpPr>
          <p:nvPr>
            <p:ph idx="1"/>
          </p:nvPr>
        </p:nvSpPr>
        <p:spPr/>
        <p:txBody>
          <a:bodyPr>
            <a:normAutofit/>
          </a:bodyPr>
          <a:lstStyle/>
          <a:p>
            <a:pPr marL="0" indent="0">
              <a:buNone/>
            </a:pPr>
            <a:endParaRPr lang="en-US" dirty="0"/>
          </a:p>
          <a:p>
            <a:pPr marL="0" indent="0">
              <a:buNone/>
            </a:pPr>
            <a:r>
              <a:rPr lang="en-US" dirty="0">
                <a:solidFill>
                  <a:srgbClr val="002060"/>
                </a:solidFill>
              </a:rPr>
              <a:t>  Enemies ( knight of the jump ( multiple var.) ( sword , shield , crossbow )</a:t>
            </a:r>
          </a:p>
          <a:p>
            <a:pPr marL="0" indent="0">
              <a:buNone/>
            </a:pPr>
            <a:endParaRPr lang="en-US" dirty="0">
              <a:solidFill>
                <a:srgbClr val="002060"/>
              </a:solidFill>
            </a:endParaRPr>
          </a:p>
          <a:p>
            <a:pPr marL="0" indent="0">
              <a:buNone/>
            </a:pPr>
            <a:r>
              <a:rPr lang="en-US" dirty="0">
                <a:solidFill>
                  <a:srgbClr val="002060"/>
                </a:solidFill>
              </a:rPr>
              <a:t> Traps ( spikes , oily ground , axe trap )</a:t>
            </a:r>
          </a:p>
          <a:p>
            <a:pPr marL="0" indent="0">
              <a:buNone/>
            </a:pPr>
            <a:endParaRPr lang="en-US" dirty="0">
              <a:solidFill>
                <a:srgbClr val="002060"/>
              </a:solidFill>
            </a:endParaRPr>
          </a:p>
          <a:p>
            <a:pPr marL="0" indent="0">
              <a:buNone/>
            </a:pPr>
            <a:r>
              <a:rPr lang="en-US" dirty="0">
                <a:solidFill>
                  <a:srgbClr val="002060"/>
                </a:solidFill>
              </a:rPr>
              <a:t>Big Boss : Jump King himself</a:t>
            </a:r>
          </a:p>
          <a:p>
            <a:pPr marL="457200" lvl="1" indent="0">
              <a:buNone/>
            </a:pPr>
            <a:r>
              <a:rPr lang="en-US" dirty="0">
                <a:solidFill>
                  <a:srgbClr val="002060"/>
                </a:solidFill>
              </a:rPr>
              <a:t>+  Jump King arena</a:t>
            </a:r>
          </a:p>
          <a:p>
            <a:endParaRPr lang="en-US" dirty="0"/>
          </a:p>
          <a:p>
            <a:endParaRPr lang="en-US" dirty="0"/>
          </a:p>
          <a:p>
            <a:endParaRPr lang="en-US" dirty="0"/>
          </a:p>
        </p:txBody>
      </p:sp>
      <p:sp>
        <p:nvSpPr>
          <p:cNvPr id="4" name="Title 1">
            <a:extLst>
              <a:ext uri="{FF2B5EF4-FFF2-40B4-BE49-F238E27FC236}">
                <a16:creationId xmlns:a16="http://schemas.microsoft.com/office/drawing/2014/main" id="{24BA1EBF-0CF2-2902-8B33-8B33CB62F2EA}"/>
              </a:ext>
            </a:extLst>
          </p:cNvPr>
          <p:cNvSpPr txBox="1">
            <a:spLocks/>
          </p:cNvSpPr>
          <p:nvPr/>
        </p:nvSpPr>
        <p:spPr>
          <a:xfrm>
            <a:off x="3260966" y="309048"/>
            <a:ext cx="5670067" cy="1195227"/>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rPr>
              <a:t>Environment design </a:t>
            </a:r>
          </a:p>
        </p:txBody>
      </p:sp>
      <p:sp>
        <p:nvSpPr>
          <p:cNvPr id="6" name="TextBox 5">
            <a:extLst>
              <a:ext uri="{FF2B5EF4-FFF2-40B4-BE49-F238E27FC236}">
                <a16:creationId xmlns:a16="http://schemas.microsoft.com/office/drawing/2014/main" id="{D6C96C56-E8F7-EDFC-97DE-9CAB6896F323}"/>
              </a:ext>
            </a:extLst>
          </p:cNvPr>
          <p:cNvSpPr txBox="1"/>
          <p:nvPr/>
        </p:nvSpPr>
        <p:spPr>
          <a:xfrm>
            <a:off x="4498596" y="1640959"/>
            <a:ext cx="6094602"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Third Area : </a:t>
            </a:r>
            <a:r>
              <a:rPr lang="en-US" dirty="0">
                <a:solidFill>
                  <a:srgbClr val="002060"/>
                </a:solidFill>
                <a:effectLst>
                  <a:outerShdw blurRad="38100" dist="38100" dir="2700000" algn="tl">
                    <a:srgbClr val="000000">
                      <a:alpha val="43137"/>
                    </a:srgbClr>
                  </a:outerShdw>
                </a:effectLst>
                <a:latin typeface="Jumble" panose="02000503000000020004" pitchFamily="2" charset="0"/>
                <a:cs typeface="Aharoni" panose="02010803020104030203" pitchFamily="2" charset="-79"/>
              </a:rPr>
              <a:t>Top of the world</a:t>
            </a:r>
            <a:endParaRPr lang="en-US" sz="4400" dirty="0">
              <a:solidFill>
                <a:srgbClr val="002060"/>
              </a:solidFill>
              <a:effectLst>
                <a:outerShdw blurRad="38100" dist="38100" dir="2700000" algn="tl">
                  <a:srgbClr val="000000">
                    <a:alpha val="43137"/>
                  </a:srgbClr>
                </a:outerShdw>
              </a:effectLst>
              <a:latin typeface="Jumble" panose="02000503000000020004" pitchFamily="2" charset="0"/>
            </a:endParaRPr>
          </a:p>
        </p:txBody>
      </p:sp>
    </p:spTree>
    <p:extLst>
      <p:ext uri="{BB962C8B-B14F-4D97-AF65-F5344CB8AC3E}">
        <p14:creationId xmlns:p14="http://schemas.microsoft.com/office/powerpoint/2010/main" val="3047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11F0-5732-5E58-3175-16C9EACD1DE7}"/>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Art and sprites</a:t>
            </a:r>
          </a:p>
        </p:txBody>
      </p:sp>
      <p:sp>
        <p:nvSpPr>
          <p:cNvPr id="3" name="Content Placeholder 2">
            <a:extLst>
              <a:ext uri="{FF2B5EF4-FFF2-40B4-BE49-F238E27FC236}">
                <a16:creationId xmlns:a16="http://schemas.microsoft.com/office/drawing/2014/main" id="{6BB3EEF7-BB73-D919-FD8C-A41700A0046A}"/>
              </a:ext>
            </a:extLst>
          </p:cNvPr>
          <p:cNvSpPr>
            <a:spLocks noGrp="1"/>
          </p:cNvSpPr>
          <p:nvPr>
            <p:ph idx="1"/>
          </p:nvPr>
        </p:nvSpPr>
        <p:spPr>
          <a:xfrm>
            <a:off x="838200" y="2650922"/>
            <a:ext cx="10515599" cy="1677798"/>
          </a:xfrm>
        </p:spPr>
        <p:txBody>
          <a:bodyPr>
            <a:normAutofit/>
          </a:bodyPr>
          <a:lstStyle/>
          <a:p>
            <a:pPr marL="0" indent="0" algn="ctr">
              <a:buNone/>
            </a:pPr>
            <a:r>
              <a:rPr lang="en-US" dirty="0"/>
              <a:t>Art made with </a:t>
            </a:r>
            <a:r>
              <a:rPr lang="en-US" dirty="0" err="1"/>
              <a:t>StableDiffusion</a:t>
            </a:r>
            <a:r>
              <a:rPr lang="en-US" dirty="0"/>
              <a:t> + ControlNet </a:t>
            </a:r>
          </a:p>
          <a:p>
            <a:pPr marL="457200" lvl="1" indent="0" algn="ctr">
              <a:buNone/>
            </a:pPr>
            <a:r>
              <a:rPr lang="en-US" dirty="0"/>
              <a:t>		</a:t>
            </a:r>
          </a:p>
          <a:p>
            <a:pPr marL="457200" lvl="1" indent="0" algn="ctr">
              <a:buNone/>
            </a:pPr>
            <a:r>
              <a:rPr lang="en-US" sz="2600" dirty="0"/>
              <a:t>Photoshop 	</a:t>
            </a:r>
          </a:p>
          <a:p>
            <a:pPr marL="457200" lvl="1" indent="0" algn="ctr">
              <a:buNone/>
            </a:pPr>
            <a:endParaRPr lang="en-US" sz="2600" dirty="0"/>
          </a:p>
        </p:txBody>
      </p:sp>
      <p:sp>
        <p:nvSpPr>
          <p:cNvPr id="5" name="TextBox 4">
            <a:extLst>
              <a:ext uri="{FF2B5EF4-FFF2-40B4-BE49-F238E27FC236}">
                <a16:creationId xmlns:a16="http://schemas.microsoft.com/office/drawing/2014/main" id="{6DAF4F56-AA4A-8A40-180C-9BC610EFE650}"/>
              </a:ext>
            </a:extLst>
          </p:cNvPr>
          <p:cNvSpPr txBox="1"/>
          <p:nvPr/>
        </p:nvSpPr>
        <p:spPr>
          <a:xfrm>
            <a:off x="3048698" y="4303554"/>
            <a:ext cx="6094602" cy="480131"/>
          </a:xfrm>
          <a:prstGeom prst="rect">
            <a:avLst/>
          </a:prstGeom>
          <a:noFill/>
        </p:spPr>
        <p:txBody>
          <a:bodyPr wrap="square">
            <a:spAutoFit/>
          </a:bodyPr>
          <a:lstStyle/>
          <a:p>
            <a:pPr marL="0" lvl="1" algn="ctr">
              <a:lnSpc>
                <a:spcPct val="90000"/>
              </a:lnSpc>
              <a:spcBef>
                <a:spcPts val="1000"/>
              </a:spcBef>
            </a:pPr>
            <a:r>
              <a:rPr lang="en-US" sz="2800" dirty="0"/>
              <a:t>Various tools for </a:t>
            </a:r>
            <a:r>
              <a:rPr lang="en-US" sz="2800" dirty="0" err="1"/>
              <a:t>spriting</a:t>
            </a:r>
            <a:endParaRPr lang="en-US" sz="2800" dirty="0"/>
          </a:p>
        </p:txBody>
      </p:sp>
    </p:spTree>
    <p:extLst>
      <p:ext uri="{BB962C8B-B14F-4D97-AF65-F5344CB8AC3E}">
        <p14:creationId xmlns:p14="http://schemas.microsoft.com/office/powerpoint/2010/main" val="159030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B89C92-F8AF-06DF-71D1-9B9F7EBEB411}"/>
              </a:ext>
            </a:extLst>
          </p:cNvPr>
          <p:cNvSpPr txBox="1">
            <a:spLocks/>
          </p:cNvSpPr>
          <p:nvPr/>
        </p:nvSpPr>
        <p:spPr>
          <a:xfrm>
            <a:off x="2027339" y="1935758"/>
            <a:ext cx="8137321" cy="2869035"/>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rPr>
              <a:t>The end</a:t>
            </a:r>
          </a:p>
        </p:txBody>
      </p:sp>
    </p:spTree>
    <p:extLst>
      <p:ext uri="{BB962C8B-B14F-4D97-AF65-F5344CB8AC3E}">
        <p14:creationId xmlns:p14="http://schemas.microsoft.com/office/powerpoint/2010/main" val="109815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4099-5556-B52C-A735-88F259D1F8E6}"/>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a:lstStyle/>
          <a:p>
            <a:r>
              <a:rPr lang="en-US" dirty="0">
                <a:solidFill>
                  <a:srgbClr val="FF0000"/>
                </a:solidFill>
                <a:effectLst>
                  <a:outerShdw blurRad="38100" dist="38100" dir="2700000" algn="tl">
                    <a:srgbClr val="000000">
                      <a:alpha val="43137"/>
                    </a:srgbClr>
                  </a:outerShdw>
                </a:effectLst>
                <a:latin typeface="Jumble" panose="02000503000000020004" pitchFamily="2" charset="0"/>
              </a:rPr>
              <a:t>				The pitch </a:t>
            </a:r>
          </a:p>
        </p:txBody>
      </p:sp>
      <p:sp>
        <p:nvSpPr>
          <p:cNvPr id="3" name="Content Placeholder 2">
            <a:extLst>
              <a:ext uri="{FF2B5EF4-FFF2-40B4-BE49-F238E27FC236}">
                <a16:creationId xmlns:a16="http://schemas.microsoft.com/office/drawing/2014/main" id="{8A2887A7-970E-B06B-0606-4964FB2D3971}"/>
              </a:ext>
            </a:extLst>
          </p:cNvPr>
          <p:cNvSpPr>
            <a:spLocks noGrp="1"/>
          </p:cNvSpPr>
          <p:nvPr>
            <p:ph idx="1"/>
          </p:nvPr>
        </p:nvSpPr>
        <p:spPr/>
        <p:txBody>
          <a:bodyPr>
            <a:normAutofit/>
          </a:bodyPr>
          <a:lstStyle/>
          <a:p>
            <a:pPr marL="0" indent="0">
              <a:buNone/>
            </a:pPr>
            <a:r>
              <a:rPr lang="en-US" sz="2400" dirty="0"/>
              <a:t>The Idea :</a:t>
            </a:r>
          </a:p>
          <a:p>
            <a:pPr marL="0" indent="0">
              <a:buNone/>
            </a:pPr>
            <a:r>
              <a:rPr lang="en-US" sz="2400" dirty="0"/>
              <a:t> 2d Asymmetrical Vertical Platformer with RPG elements inspired by Jump King.</a:t>
            </a:r>
          </a:p>
          <a:p>
            <a:pPr marL="0" indent="0">
              <a:buNone/>
            </a:pPr>
            <a:r>
              <a:rPr lang="en-US" sz="2400" dirty="0"/>
              <a:t> </a:t>
            </a:r>
          </a:p>
          <a:p>
            <a:pPr marL="0" indent="0">
              <a:buNone/>
            </a:pPr>
            <a:r>
              <a:rPr lang="en-US" sz="2400" dirty="0"/>
              <a:t>Why jump-king like ?</a:t>
            </a:r>
          </a:p>
          <a:p>
            <a:pPr marL="0" indent="0">
              <a:buNone/>
            </a:pPr>
            <a:r>
              <a:rPr lang="en-US" sz="2400" dirty="0"/>
              <a:t>  The design and overall feel of the game ( game atmosphere ) is cool.</a:t>
            </a:r>
          </a:p>
          <a:p>
            <a:pPr marL="0" indent="0">
              <a:buNone/>
            </a:pPr>
            <a:endParaRPr lang="en-US" sz="2400" dirty="0"/>
          </a:p>
          <a:p>
            <a:pPr marL="0" indent="0">
              <a:buNone/>
            </a:pPr>
            <a:r>
              <a:rPr lang="en-US" sz="2400" dirty="0"/>
              <a:t>What is it made in?</a:t>
            </a:r>
          </a:p>
          <a:p>
            <a:pPr marL="0" indent="0">
              <a:buNone/>
            </a:pPr>
            <a:r>
              <a:rPr lang="en-US" sz="2400" dirty="0"/>
              <a:t>   </a:t>
            </a:r>
            <a:r>
              <a:rPr lang="en-US" sz="2400" dirty="0" err="1"/>
              <a:t>ThreeJs</a:t>
            </a:r>
            <a:r>
              <a:rPr lang="en-US" sz="2400" dirty="0"/>
              <a:t> + React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02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A791-C036-B867-3DE2-40037D5E61B6}"/>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The team </a:t>
            </a:r>
          </a:p>
        </p:txBody>
      </p:sp>
      <p:sp>
        <p:nvSpPr>
          <p:cNvPr id="9" name="TextBox 8">
            <a:extLst>
              <a:ext uri="{FF2B5EF4-FFF2-40B4-BE49-F238E27FC236}">
                <a16:creationId xmlns:a16="http://schemas.microsoft.com/office/drawing/2014/main" id="{685075B8-0D67-1778-59D7-5F7233C20524}"/>
              </a:ext>
            </a:extLst>
          </p:cNvPr>
          <p:cNvSpPr txBox="1"/>
          <p:nvPr/>
        </p:nvSpPr>
        <p:spPr>
          <a:xfrm>
            <a:off x="-350240" y="2132539"/>
            <a:ext cx="6094602" cy="1169551"/>
          </a:xfrm>
          <a:prstGeom prst="rect">
            <a:avLst/>
          </a:prstGeom>
          <a:noFill/>
        </p:spPr>
        <p:txBody>
          <a:bodyPr wrap="square">
            <a:spAutoFit/>
          </a:bodyPr>
          <a:lstStyle/>
          <a:p>
            <a:pPr marL="0" indent="0">
              <a:buNone/>
            </a:pPr>
            <a:r>
              <a:rPr lang="en-US" dirty="0"/>
              <a:t> 	              </a:t>
            </a:r>
            <a:r>
              <a:rPr lang="en-US" sz="2400" dirty="0"/>
              <a:t>Madaras Andrei Iulian </a:t>
            </a:r>
          </a:p>
          <a:p>
            <a:pPr marL="0" indent="0" algn="ctr">
              <a:buNone/>
            </a:pPr>
            <a:r>
              <a:rPr lang="en-US" dirty="0"/>
              <a:t>  </a:t>
            </a:r>
            <a:r>
              <a:rPr lang="en-US" sz="1400" dirty="0"/>
              <a:t>Sprite and texture creation  </a:t>
            </a:r>
          </a:p>
          <a:p>
            <a:pPr marL="0" indent="0" algn="ctr">
              <a:buNone/>
            </a:pPr>
            <a:r>
              <a:rPr lang="en-US" sz="1400" dirty="0"/>
              <a:t>Programming  </a:t>
            </a:r>
          </a:p>
          <a:p>
            <a:pPr marL="0" indent="0" algn="ctr">
              <a:buNone/>
            </a:pPr>
            <a:r>
              <a:rPr lang="en-US" sz="1400" dirty="0"/>
              <a:t>Game Design</a:t>
            </a:r>
            <a:endParaRPr lang="en-US" dirty="0"/>
          </a:p>
        </p:txBody>
      </p:sp>
      <p:sp>
        <p:nvSpPr>
          <p:cNvPr id="13" name="TextBox 12">
            <a:extLst>
              <a:ext uri="{FF2B5EF4-FFF2-40B4-BE49-F238E27FC236}">
                <a16:creationId xmlns:a16="http://schemas.microsoft.com/office/drawing/2014/main" id="{CF304DCF-DF57-C005-9F5D-0954BB11597C}"/>
              </a:ext>
            </a:extLst>
          </p:cNvPr>
          <p:cNvSpPr txBox="1"/>
          <p:nvPr/>
        </p:nvSpPr>
        <p:spPr>
          <a:xfrm>
            <a:off x="3027727" y="4833035"/>
            <a:ext cx="10352714" cy="707886"/>
          </a:xfrm>
          <a:prstGeom prst="rect">
            <a:avLst/>
          </a:prstGeom>
          <a:noFill/>
        </p:spPr>
        <p:txBody>
          <a:bodyPr wrap="square">
            <a:spAutoFit/>
          </a:bodyPr>
          <a:lstStyle/>
          <a:p>
            <a:pPr marL="0" indent="0">
              <a:buNone/>
            </a:pPr>
            <a:r>
              <a:rPr lang="en-US" sz="2400" dirty="0"/>
              <a:t>More info on Trello :</a:t>
            </a:r>
          </a:p>
          <a:p>
            <a:pPr marL="0" indent="0">
              <a:buNone/>
            </a:pPr>
            <a:r>
              <a:rPr lang="en-US" sz="1600" dirty="0">
                <a:solidFill>
                  <a:schemeClr val="tx2">
                    <a:lumMod val="60000"/>
                    <a:lumOff val="40000"/>
                  </a:schemeClr>
                </a:solidFill>
              </a:rPr>
              <a:t>https://trello.com/invite/b/YwTXPlSp/ATTI7f8093913e05f18e8d062005aa7124d8463ED49B/proiect-pjc</a:t>
            </a:r>
          </a:p>
        </p:txBody>
      </p:sp>
      <p:pic>
        <p:nvPicPr>
          <p:cNvPr id="15" name="Picture 14">
            <a:extLst>
              <a:ext uri="{FF2B5EF4-FFF2-40B4-BE49-F238E27FC236}">
                <a16:creationId xmlns:a16="http://schemas.microsoft.com/office/drawing/2014/main" id="{C510C534-D9FD-E1D3-A6D5-D97A8C24F181}"/>
              </a:ext>
            </a:extLst>
          </p:cNvPr>
          <p:cNvPicPr>
            <a:picLocks noChangeAspect="1"/>
          </p:cNvPicPr>
          <p:nvPr/>
        </p:nvPicPr>
        <p:blipFill>
          <a:blip r:embed="rId2"/>
          <a:stretch>
            <a:fillRect/>
          </a:stretch>
        </p:blipFill>
        <p:spPr>
          <a:xfrm>
            <a:off x="292219" y="3878165"/>
            <a:ext cx="2400647" cy="2744891"/>
          </a:xfrm>
          <a:prstGeom prst="rect">
            <a:avLst/>
          </a:prstGeom>
        </p:spPr>
      </p:pic>
      <p:sp>
        <p:nvSpPr>
          <p:cNvPr id="16" name="TextBox 15">
            <a:extLst>
              <a:ext uri="{FF2B5EF4-FFF2-40B4-BE49-F238E27FC236}">
                <a16:creationId xmlns:a16="http://schemas.microsoft.com/office/drawing/2014/main" id="{DEDA4B94-5A74-6960-64ED-3ECC0AA4E1FA}"/>
              </a:ext>
            </a:extLst>
          </p:cNvPr>
          <p:cNvSpPr txBox="1"/>
          <p:nvPr/>
        </p:nvSpPr>
        <p:spPr>
          <a:xfrm>
            <a:off x="3178380" y="2132539"/>
            <a:ext cx="6094602" cy="892552"/>
          </a:xfrm>
          <a:prstGeom prst="rect">
            <a:avLst/>
          </a:prstGeom>
          <a:noFill/>
        </p:spPr>
        <p:txBody>
          <a:bodyPr wrap="square">
            <a:spAutoFit/>
          </a:bodyPr>
          <a:lstStyle/>
          <a:p>
            <a:pPr marL="0" indent="0">
              <a:buNone/>
            </a:pPr>
            <a:r>
              <a:rPr lang="en-US" dirty="0"/>
              <a:t> 	              	          </a:t>
            </a:r>
            <a:r>
              <a:rPr lang="en-US" sz="2400" dirty="0" err="1"/>
              <a:t>Zatic</a:t>
            </a:r>
            <a:r>
              <a:rPr lang="en-US" sz="2400" dirty="0"/>
              <a:t> </a:t>
            </a:r>
            <a:r>
              <a:rPr lang="en-US" sz="2400" dirty="0" err="1"/>
              <a:t>Petru</a:t>
            </a:r>
            <a:r>
              <a:rPr lang="en-US" sz="2400" dirty="0"/>
              <a:t> </a:t>
            </a:r>
            <a:r>
              <a:rPr lang="en-US" sz="1400" dirty="0"/>
              <a:t>  </a:t>
            </a:r>
          </a:p>
          <a:p>
            <a:pPr marL="0" indent="0" algn="ctr">
              <a:buNone/>
            </a:pPr>
            <a:r>
              <a:rPr lang="en-US" sz="1400" dirty="0"/>
              <a:t>Programming Lead  </a:t>
            </a:r>
          </a:p>
          <a:p>
            <a:pPr marL="0" indent="0" algn="ctr">
              <a:buNone/>
            </a:pPr>
            <a:r>
              <a:rPr lang="en-US" sz="1400" dirty="0"/>
              <a:t>Game Design</a:t>
            </a:r>
            <a:endParaRPr lang="en-US" dirty="0"/>
          </a:p>
        </p:txBody>
      </p:sp>
      <p:sp>
        <p:nvSpPr>
          <p:cNvPr id="20" name="TextBox 19">
            <a:extLst>
              <a:ext uri="{FF2B5EF4-FFF2-40B4-BE49-F238E27FC236}">
                <a16:creationId xmlns:a16="http://schemas.microsoft.com/office/drawing/2014/main" id="{BAAA4196-2E8D-2AF2-91AE-2F6CF23A9A83}"/>
              </a:ext>
            </a:extLst>
          </p:cNvPr>
          <p:cNvSpPr txBox="1"/>
          <p:nvPr/>
        </p:nvSpPr>
        <p:spPr>
          <a:xfrm>
            <a:off x="6526907" y="2132539"/>
            <a:ext cx="6094602" cy="892552"/>
          </a:xfrm>
          <a:prstGeom prst="rect">
            <a:avLst/>
          </a:prstGeom>
          <a:noFill/>
        </p:spPr>
        <p:txBody>
          <a:bodyPr wrap="square">
            <a:spAutoFit/>
          </a:bodyPr>
          <a:lstStyle/>
          <a:p>
            <a:pPr marL="0" indent="0">
              <a:buNone/>
            </a:pPr>
            <a:r>
              <a:rPr lang="en-US" dirty="0"/>
              <a:t> 	              	          </a:t>
            </a:r>
            <a:r>
              <a:rPr lang="en-US" sz="2400" dirty="0"/>
              <a:t>Popa David</a:t>
            </a:r>
            <a:endParaRPr lang="en-US" sz="1400" dirty="0"/>
          </a:p>
          <a:p>
            <a:pPr marL="0" indent="0" algn="ctr">
              <a:buNone/>
            </a:pPr>
            <a:r>
              <a:rPr lang="en-US" sz="1400" dirty="0"/>
              <a:t>      Programming</a:t>
            </a:r>
          </a:p>
          <a:p>
            <a:pPr marL="0" indent="0" algn="ctr">
              <a:buNone/>
            </a:pPr>
            <a:r>
              <a:rPr lang="en-US" sz="1400" dirty="0"/>
              <a:t>    Testing</a:t>
            </a:r>
            <a:endParaRPr lang="en-US" dirty="0"/>
          </a:p>
        </p:txBody>
      </p:sp>
    </p:spTree>
    <p:extLst>
      <p:ext uri="{BB962C8B-B14F-4D97-AF65-F5344CB8AC3E}">
        <p14:creationId xmlns:p14="http://schemas.microsoft.com/office/powerpoint/2010/main" val="76056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9B0-C3B5-D8EC-F1FB-C13711F28737}"/>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General Idea </a:t>
            </a:r>
          </a:p>
        </p:txBody>
      </p:sp>
      <p:sp>
        <p:nvSpPr>
          <p:cNvPr id="3" name="Content Placeholder 2">
            <a:extLst>
              <a:ext uri="{FF2B5EF4-FFF2-40B4-BE49-F238E27FC236}">
                <a16:creationId xmlns:a16="http://schemas.microsoft.com/office/drawing/2014/main" id="{460D56E1-1279-B8FE-6A69-77ABE4C3F1B0}"/>
              </a:ext>
            </a:extLst>
          </p:cNvPr>
          <p:cNvSpPr>
            <a:spLocks noGrp="1"/>
          </p:cNvSpPr>
          <p:nvPr>
            <p:ph idx="1"/>
          </p:nvPr>
        </p:nvSpPr>
        <p:spPr/>
        <p:txBody>
          <a:bodyPr/>
          <a:lstStyle/>
          <a:p>
            <a:r>
              <a:rPr lang="en-US" dirty="0"/>
              <a:t>Synopsis </a:t>
            </a:r>
          </a:p>
          <a:p>
            <a:pPr marL="0" indent="0">
              <a:buNone/>
            </a:pPr>
            <a:r>
              <a:rPr lang="en-US" dirty="0"/>
              <a:t> </a:t>
            </a:r>
          </a:p>
          <a:p>
            <a:pPr marL="0" indent="0">
              <a:buNone/>
            </a:pPr>
            <a:r>
              <a:rPr lang="en-US" dirty="0"/>
              <a:t>	The story of the game follows a grim aftermath of the events of the game “Jump King” where the proverbial jumping hero becomes the king and , for an unknown reason , turns into an evil tyrant. You play as his forgotten son trying to peace together why he went mad and fight your way to the top just as the king once did himself. </a:t>
            </a:r>
          </a:p>
          <a:p>
            <a:endParaRPr lang="en-US" dirty="0"/>
          </a:p>
          <a:p>
            <a:endParaRPr lang="en-US" dirty="0"/>
          </a:p>
          <a:p>
            <a:endParaRPr lang="en-US" dirty="0"/>
          </a:p>
        </p:txBody>
      </p:sp>
    </p:spTree>
    <p:extLst>
      <p:ext uri="{BB962C8B-B14F-4D97-AF65-F5344CB8AC3E}">
        <p14:creationId xmlns:p14="http://schemas.microsoft.com/office/powerpoint/2010/main" val="87013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10D5-6F19-0DB4-40A9-29EF6F0E9D83}"/>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Game mechanics </a:t>
            </a:r>
          </a:p>
        </p:txBody>
      </p:sp>
      <p:sp>
        <p:nvSpPr>
          <p:cNvPr id="3" name="Content Placeholder 2">
            <a:extLst>
              <a:ext uri="{FF2B5EF4-FFF2-40B4-BE49-F238E27FC236}">
                <a16:creationId xmlns:a16="http://schemas.microsoft.com/office/drawing/2014/main" id="{E26B694D-796A-84E1-2F62-9FA7342596A4}"/>
              </a:ext>
            </a:extLst>
          </p:cNvPr>
          <p:cNvSpPr>
            <a:spLocks noGrp="1"/>
          </p:cNvSpPr>
          <p:nvPr>
            <p:ph idx="1"/>
          </p:nvPr>
        </p:nvSpPr>
        <p:spPr/>
        <p:txBody>
          <a:bodyPr>
            <a:normAutofit lnSpcReduction="10000"/>
          </a:bodyPr>
          <a:lstStyle/>
          <a:p>
            <a:pPr marL="0" indent="0">
              <a:buNone/>
            </a:pPr>
            <a:r>
              <a:rPr lang="en-US" dirty="0"/>
              <a:t> Jumping and player controls.</a:t>
            </a:r>
          </a:p>
          <a:p>
            <a:pPr marL="0" indent="0">
              <a:buNone/>
            </a:pPr>
            <a:r>
              <a:rPr lang="en-US" dirty="0"/>
              <a:t> </a:t>
            </a:r>
            <a:r>
              <a:rPr lang="en-US" sz="2000" dirty="0"/>
              <a:t>The player can move left, right with keyboard or mouse controls , and most importantly can jump , charge jump like in Jump Kind and later on with a specific item or item + power combo can double jump</a:t>
            </a:r>
            <a:endParaRPr lang="en-US" dirty="0"/>
          </a:p>
          <a:p>
            <a:pPr marL="0" indent="0">
              <a:buNone/>
            </a:pPr>
            <a:r>
              <a:rPr lang="en-US" dirty="0"/>
              <a:t>Items and their power.</a:t>
            </a:r>
          </a:p>
          <a:p>
            <a:pPr marL="0" indent="0">
              <a:buNone/>
            </a:pPr>
            <a:r>
              <a:rPr lang="en-US" dirty="0"/>
              <a:t> </a:t>
            </a:r>
            <a:r>
              <a:rPr lang="en-US" sz="2000" dirty="0"/>
              <a:t>Items heavy effect the difficulty of the game making it easier (most of them) for the cost of having to ‘farm’ enemies or take more time finding secrets or getting treasure.</a:t>
            </a:r>
            <a:endParaRPr lang="en-US" dirty="0"/>
          </a:p>
          <a:p>
            <a:pPr marL="0" indent="0">
              <a:buNone/>
            </a:pPr>
            <a:r>
              <a:rPr lang="en-US" dirty="0"/>
              <a:t>Enemies and taking “damage”.</a:t>
            </a:r>
          </a:p>
          <a:p>
            <a:pPr marL="0" indent="0">
              <a:buNone/>
            </a:pPr>
            <a:r>
              <a:rPr lang="en-US" sz="2000" dirty="0"/>
              <a:t> Enemies are ai controlled , can respawn and have their own animations </a:t>
            </a:r>
          </a:p>
          <a:p>
            <a:pPr marL="0" indent="0">
              <a:buNone/>
            </a:pPr>
            <a:r>
              <a:rPr lang="en-US" sz="2000" dirty="0"/>
              <a:t> Taking damage in this game is not synonymous with depleting health since you don’t have any , but it will set the player character in a “wounded state” were moving is obstructed or impossible ,taking damage also depletes item durability.  </a:t>
            </a:r>
          </a:p>
          <a:p>
            <a:pPr marL="0" indent="0">
              <a:buNone/>
            </a:pPr>
            <a:endParaRPr lang="en-US" dirty="0"/>
          </a:p>
        </p:txBody>
      </p:sp>
    </p:spTree>
    <p:extLst>
      <p:ext uri="{BB962C8B-B14F-4D97-AF65-F5344CB8AC3E}">
        <p14:creationId xmlns:p14="http://schemas.microsoft.com/office/powerpoint/2010/main" val="124745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3C3-A651-AF44-8F2B-0513D2E64295}"/>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Level design</a:t>
            </a:r>
          </a:p>
        </p:txBody>
      </p:sp>
      <p:sp>
        <p:nvSpPr>
          <p:cNvPr id="3" name="Content Placeholder 2">
            <a:extLst>
              <a:ext uri="{FF2B5EF4-FFF2-40B4-BE49-F238E27FC236}">
                <a16:creationId xmlns:a16="http://schemas.microsoft.com/office/drawing/2014/main" id="{959D10BB-FF14-E3DA-3220-0F47511CF1BD}"/>
              </a:ext>
            </a:extLst>
          </p:cNvPr>
          <p:cNvSpPr>
            <a:spLocks noGrp="1"/>
          </p:cNvSpPr>
          <p:nvPr>
            <p:ph idx="1"/>
          </p:nvPr>
        </p:nvSpPr>
        <p:spPr/>
        <p:txBody>
          <a:bodyPr/>
          <a:lstStyle/>
          <a:p>
            <a:pPr marL="0" indent="0">
              <a:buNone/>
            </a:pPr>
            <a:endParaRPr lang="en-US" dirty="0"/>
          </a:p>
          <a:p>
            <a:r>
              <a:rPr lang="en-US" dirty="0"/>
              <a:t>Asymmetric multi-stage vertical platformer.</a:t>
            </a:r>
          </a:p>
          <a:p>
            <a:pPr marL="0" indent="0">
              <a:buNone/>
            </a:pPr>
            <a:endParaRPr lang="en-US" dirty="0"/>
          </a:p>
          <a:p>
            <a:r>
              <a:rPr lang="en-US" dirty="0"/>
              <a:t>As of the demo  there are 3 areas :	</a:t>
            </a:r>
          </a:p>
          <a:p>
            <a:pPr marL="0" indent="0">
              <a:buNone/>
            </a:pPr>
            <a:r>
              <a:rPr lang="en-US" dirty="0"/>
              <a:t>			[I] Forest of Lament</a:t>
            </a:r>
          </a:p>
          <a:p>
            <a:pPr marL="0" lvl="1" indent="0">
              <a:spcBef>
                <a:spcPts val="1000"/>
              </a:spcBef>
              <a:buNone/>
            </a:pPr>
            <a:r>
              <a:rPr lang="en-US" dirty="0"/>
              <a:t>	                 	[</a:t>
            </a:r>
            <a:r>
              <a:rPr lang="en-US" sz="2800" dirty="0"/>
              <a:t>II] Windy Peaks</a:t>
            </a:r>
          </a:p>
          <a:p>
            <a:pPr marL="0" lvl="1" indent="0">
              <a:spcBef>
                <a:spcPts val="1000"/>
              </a:spcBef>
              <a:buNone/>
            </a:pPr>
            <a:r>
              <a:rPr lang="en-US" sz="2800" dirty="0"/>
              <a:t>		 	[III] Top of the World	</a:t>
            </a:r>
            <a:r>
              <a:rPr lang="en-US" dirty="0"/>
              <a:t>	</a:t>
            </a:r>
          </a:p>
          <a:p>
            <a:endParaRPr lang="en-US" dirty="0"/>
          </a:p>
          <a:p>
            <a:endParaRPr lang="en-US" dirty="0"/>
          </a:p>
        </p:txBody>
      </p:sp>
    </p:spTree>
    <p:extLst>
      <p:ext uri="{BB962C8B-B14F-4D97-AF65-F5344CB8AC3E}">
        <p14:creationId xmlns:p14="http://schemas.microsoft.com/office/powerpoint/2010/main" val="36999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AADD-4AEF-B5D4-3ED5-A3C798B27FB1}"/>
              </a:ext>
            </a:extLst>
          </p:cNvPr>
          <p:cNvSpPr>
            <a:spLocks noGrp="1"/>
          </p:cNvSpPr>
          <p:nvPr>
            <p:ph type="title"/>
          </p:nvPr>
        </p:nvSpPr>
        <p:spPr>
          <a:xfrm>
            <a:off x="838200" y="339958"/>
            <a:ext cx="10515600" cy="1325563"/>
          </a:xfr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Item design </a:t>
            </a:r>
          </a:p>
        </p:txBody>
      </p:sp>
      <p:sp>
        <p:nvSpPr>
          <p:cNvPr id="3" name="Content Placeholder 2">
            <a:extLst>
              <a:ext uri="{FF2B5EF4-FFF2-40B4-BE49-F238E27FC236}">
                <a16:creationId xmlns:a16="http://schemas.microsoft.com/office/drawing/2014/main" id="{BE0205F9-40D7-3664-2A93-B5C28B2008BC}"/>
              </a:ext>
            </a:extLst>
          </p:cNvPr>
          <p:cNvSpPr>
            <a:spLocks noGrp="1"/>
          </p:cNvSpPr>
          <p:nvPr>
            <p:ph idx="1"/>
          </p:nvPr>
        </p:nvSpPr>
        <p:spPr>
          <a:xfrm>
            <a:off x="838200" y="1766902"/>
            <a:ext cx="10515600" cy="2352092"/>
          </a:xfrm>
        </p:spPr>
        <p:txBody>
          <a:bodyPr>
            <a:normAutofit fontScale="92500" lnSpcReduction="10000"/>
          </a:bodyPr>
          <a:lstStyle/>
          <a:p>
            <a:pPr marL="0" indent="0">
              <a:buNone/>
            </a:pPr>
            <a:endParaRPr lang="en-US" dirty="0"/>
          </a:p>
          <a:p>
            <a:pPr marL="0" indent="0">
              <a:buNone/>
            </a:pPr>
            <a:r>
              <a:rPr lang="en-US" dirty="0"/>
              <a:t>Player Items                              </a:t>
            </a:r>
          </a:p>
          <a:p>
            <a:r>
              <a:rPr lang="en-US" sz="2600" dirty="0"/>
              <a:t>2 categories  :             </a:t>
            </a:r>
          </a:p>
          <a:p>
            <a:pPr marL="457200" lvl="1" indent="0">
              <a:buNone/>
            </a:pPr>
            <a:r>
              <a:rPr lang="en-US" sz="2200" dirty="0"/>
              <a:t> boots</a:t>
            </a:r>
          </a:p>
          <a:p>
            <a:pPr marL="457200" lvl="1" indent="0">
              <a:buNone/>
            </a:pPr>
            <a:r>
              <a:rPr lang="en-US" sz="2200" dirty="0"/>
              <a:t> helmet</a:t>
            </a:r>
          </a:p>
          <a:p>
            <a:pPr marL="457200" lvl="1" indent="0">
              <a:buNone/>
            </a:pPr>
            <a:r>
              <a:rPr lang="en-US" sz="2200" dirty="0"/>
              <a:t>	</a:t>
            </a:r>
          </a:p>
        </p:txBody>
      </p:sp>
      <p:sp>
        <p:nvSpPr>
          <p:cNvPr id="5" name="TextBox 4">
            <a:extLst>
              <a:ext uri="{FF2B5EF4-FFF2-40B4-BE49-F238E27FC236}">
                <a16:creationId xmlns:a16="http://schemas.microsoft.com/office/drawing/2014/main" id="{FC044462-A108-00C0-5B45-9162983EBE87}"/>
              </a:ext>
            </a:extLst>
          </p:cNvPr>
          <p:cNvSpPr txBox="1"/>
          <p:nvPr/>
        </p:nvSpPr>
        <p:spPr>
          <a:xfrm>
            <a:off x="3586991" y="2286036"/>
            <a:ext cx="8605009" cy="1631216"/>
          </a:xfrm>
          <a:prstGeom prst="rect">
            <a:avLst/>
          </a:prstGeom>
          <a:noFill/>
        </p:spPr>
        <p:txBody>
          <a:bodyPr wrap="square">
            <a:spAutoFit/>
          </a:bodyPr>
          <a:lstStyle/>
          <a:p>
            <a:pPr marL="457200" lvl="1" indent="0">
              <a:buNone/>
            </a:pPr>
            <a:r>
              <a:rPr lang="en-US" sz="2000" dirty="0"/>
              <a:t>boots : - durability </a:t>
            </a:r>
          </a:p>
          <a:p>
            <a:pPr marL="457200" lvl="1" indent="0">
              <a:buNone/>
            </a:pPr>
            <a:r>
              <a:rPr lang="en-US" sz="2000" dirty="0"/>
              <a:t>	            - sturdiness ( ~armor against traps  ) </a:t>
            </a:r>
          </a:p>
          <a:p>
            <a:pPr marL="457200" lvl="1" indent="0">
              <a:buNone/>
            </a:pPr>
            <a:r>
              <a:rPr lang="en-US" sz="2000" dirty="0"/>
              <a:t>	            - charge speed </a:t>
            </a:r>
          </a:p>
          <a:p>
            <a:pPr marL="457200" lvl="1" indent="0">
              <a:buNone/>
            </a:pPr>
            <a:r>
              <a:rPr lang="en-US" sz="2000" dirty="0"/>
              <a:t>	            - jump height </a:t>
            </a:r>
          </a:p>
          <a:p>
            <a:pPr marL="457200" lvl="1" indent="0">
              <a:buNone/>
            </a:pPr>
            <a:r>
              <a:rPr lang="en-US" sz="2000" dirty="0"/>
              <a:t>		*special adaptability ( better control on slippery surfaces )</a:t>
            </a:r>
          </a:p>
        </p:txBody>
      </p:sp>
      <p:sp>
        <p:nvSpPr>
          <p:cNvPr id="7" name="TextBox 6">
            <a:extLst>
              <a:ext uri="{FF2B5EF4-FFF2-40B4-BE49-F238E27FC236}">
                <a16:creationId xmlns:a16="http://schemas.microsoft.com/office/drawing/2014/main" id="{012AE37C-46E7-8861-926E-4381DB39F03F}"/>
              </a:ext>
            </a:extLst>
          </p:cNvPr>
          <p:cNvSpPr txBox="1"/>
          <p:nvPr/>
        </p:nvSpPr>
        <p:spPr>
          <a:xfrm>
            <a:off x="4012034" y="4714342"/>
            <a:ext cx="6094602" cy="923330"/>
          </a:xfrm>
          <a:prstGeom prst="rect">
            <a:avLst/>
          </a:prstGeom>
          <a:noFill/>
        </p:spPr>
        <p:txBody>
          <a:bodyPr wrap="square">
            <a:spAutoFit/>
          </a:bodyPr>
          <a:lstStyle/>
          <a:p>
            <a:r>
              <a:rPr lang="en-US" dirty="0"/>
              <a:t>helmets : - durability </a:t>
            </a:r>
          </a:p>
          <a:p>
            <a:pPr lvl="1"/>
            <a:r>
              <a:rPr lang="en-US" dirty="0"/>
              <a:t>	    - poise ( knockback res)</a:t>
            </a:r>
          </a:p>
          <a:p>
            <a:pPr lvl="1"/>
            <a:r>
              <a:rPr lang="en-US" dirty="0"/>
              <a:t>	    - armor ( lessens stun duration on taking damage )</a:t>
            </a:r>
          </a:p>
        </p:txBody>
      </p:sp>
    </p:spTree>
    <p:extLst>
      <p:ext uri="{BB962C8B-B14F-4D97-AF65-F5344CB8AC3E}">
        <p14:creationId xmlns:p14="http://schemas.microsoft.com/office/powerpoint/2010/main" val="90228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BCCB1-7AA1-4740-681B-07892D7F3663}"/>
              </a:ext>
            </a:extLst>
          </p:cNvPr>
          <p:cNvSpPr>
            <a:spLocks noGrp="1"/>
          </p:cNvSpPr>
          <p:nvPr>
            <p:ph type="title"/>
          </p:nvPr>
        </p:nvSpPr>
        <p:spPr>
          <a:xfrm>
            <a:off x="279574" y="228517"/>
            <a:ext cx="5670067" cy="1195227"/>
          </a:xfr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Environment design </a:t>
            </a:r>
          </a:p>
        </p:txBody>
      </p:sp>
      <p:sp>
        <p:nvSpPr>
          <p:cNvPr id="3" name="Content Placeholder 2">
            <a:extLst>
              <a:ext uri="{FF2B5EF4-FFF2-40B4-BE49-F238E27FC236}">
                <a16:creationId xmlns:a16="http://schemas.microsoft.com/office/drawing/2014/main" id="{CF0E79E4-3636-07D2-B249-8D258932F9EE}"/>
              </a:ext>
            </a:extLst>
          </p:cNvPr>
          <p:cNvSpPr>
            <a:spLocks noGrp="1"/>
          </p:cNvSpPr>
          <p:nvPr>
            <p:ph idx="1"/>
          </p:nvPr>
        </p:nvSpPr>
        <p:spPr>
          <a:xfrm>
            <a:off x="1312052" y="3298219"/>
            <a:ext cx="4782424" cy="3843666"/>
          </a:xfrm>
        </p:spPr>
        <p:txBody>
          <a:bodyPr>
            <a:normAutofit/>
          </a:bodyPr>
          <a:lstStyle/>
          <a:p>
            <a:pPr marL="457200" lvl="1" indent="0">
              <a:buNone/>
            </a:pPr>
            <a:endParaRPr lang="en-US" sz="1800" b="1" dirty="0">
              <a:solidFill>
                <a:schemeClr val="accent6">
                  <a:lumMod val="50000"/>
                </a:schemeClr>
              </a:solidFill>
            </a:endParaRPr>
          </a:p>
          <a:p>
            <a:pPr marL="0" indent="0">
              <a:buNone/>
            </a:pPr>
            <a:r>
              <a:rPr lang="en-US" sz="1800" b="1" dirty="0">
                <a:solidFill>
                  <a:schemeClr val="accent6">
                    <a:lumMod val="50000"/>
                  </a:schemeClr>
                </a:solidFill>
              </a:rPr>
              <a:t>Traps : 	  mouse trap  ( get stuck and stunned )</a:t>
            </a:r>
          </a:p>
          <a:p>
            <a:pPr marL="457200" lvl="1" indent="0">
              <a:buNone/>
            </a:pPr>
            <a:r>
              <a:rPr lang="en-US" sz="1800" b="1" dirty="0">
                <a:solidFill>
                  <a:schemeClr val="accent6">
                    <a:lumMod val="50000"/>
                  </a:schemeClr>
                </a:solidFill>
              </a:rPr>
              <a:t>	  leaf blower  ( pushes player off )</a:t>
            </a:r>
          </a:p>
          <a:p>
            <a:pPr marL="457200" lvl="1" indent="0">
              <a:buNone/>
            </a:pPr>
            <a:r>
              <a:rPr lang="en-US" sz="1800" b="1" dirty="0">
                <a:solidFill>
                  <a:schemeClr val="accent6">
                    <a:lumMod val="50000"/>
                  </a:schemeClr>
                </a:solidFill>
              </a:rPr>
              <a:t>	  bonfire ( boots take dmg , slight up motion ) </a:t>
            </a:r>
          </a:p>
          <a:p>
            <a:pPr marL="457200" lvl="1" indent="0">
              <a:buNone/>
            </a:pPr>
            <a:r>
              <a:rPr lang="en-US" sz="1200" dirty="0"/>
              <a:t>		</a:t>
            </a:r>
          </a:p>
          <a:p>
            <a:pPr marL="457200" lvl="1" indent="0">
              <a:buNone/>
            </a:pPr>
            <a:r>
              <a:rPr lang="en-US" sz="1800" b="1" dirty="0">
                <a:solidFill>
                  <a:schemeClr val="accent6">
                    <a:lumMod val="50000"/>
                  </a:schemeClr>
                </a:solidFill>
              </a:rPr>
              <a:t>Chests and items of this level have a wood , leaf inspired textures .</a:t>
            </a:r>
            <a:r>
              <a:rPr lang="en-US" sz="1200" dirty="0"/>
              <a:t>			</a:t>
            </a:r>
          </a:p>
          <a:p>
            <a:pPr lvl="1"/>
            <a:endParaRPr lang="en-US" sz="1100" dirty="0"/>
          </a:p>
          <a:p>
            <a:pPr marL="457200" lvl="1" indent="0">
              <a:buNone/>
            </a:pPr>
            <a:r>
              <a:rPr lang="en-US" sz="1100" dirty="0"/>
              <a:t>		</a:t>
            </a:r>
          </a:p>
        </p:txBody>
      </p:sp>
      <p:pic>
        <p:nvPicPr>
          <p:cNvPr id="5" name="Picture 4" descr="A picture containing colorful, toy, decorated&#10;&#10;Description automatically generated">
            <a:extLst>
              <a:ext uri="{FF2B5EF4-FFF2-40B4-BE49-F238E27FC236}">
                <a16:creationId xmlns:a16="http://schemas.microsoft.com/office/drawing/2014/main" id="{29D71205-812A-A61B-BD2A-85CCD8ADD604}"/>
              </a:ext>
            </a:extLst>
          </p:cNvPr>
          <p:cNvPicPr>
            <a:picLocks noChangeAspect="1"/>
          </p:cNvPicPr>
          <p:nvPr/>
        </p:nvPicPr>
        <p:blipFill rotWithShape="1">
          <a:blip r:embed="rId2">
            <a:extLst>
              <a:ext uri="{28A0092B-C50C-407E-A947-70E740481C1C}">
                <a14:useLocalDpi xmlns:a14="http://schemas.microsoft.com/office/drawing/2010/main" val="0"/>
              </a:ext>
            </a:extLst>
          </a:blip>
          <a:srcRect l="7191" r="586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B645AEB0-CB37-C694-05FD-53DA9FD5DDB2}"/>
              </a:ext>
            </a:extLst>
          </p:cNvPr>
          <p:cNvSpPr txBox="1"/>
          <p:nvPr/>
        </p:nvSpPr>
        <p:spPr>
          <a:xfrm>
            <a:off x="1375345" y="1637948"/>
            <a:ext cx="3293659" cy="369332"/>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First Area : </a:t>
            </a:r>
            <a:r>
              <a:rPr lang="en-US" dirty="0">
                <a:solidFill>
                  <a:schemeClr val="accent6">
                    <a:lumMod val="75000"/>
                  </a:schemeClr>
                </a:solidFill>
                <a:effectLst>
                  <a:outerShdw blurRad="38100" dist="38100" dir="2700000" algn="tl">
                    <a:srgbClr val="000000">
                      <a:alpha val="43137"/>
                    </a:srgbClr>
                  </a:outerShdw>
                </a:effectLst>
                <a:latin typeface="Jumble" panose="02000503000000020004" pitchFamily="2" charset="0"/>
              </a:rPr>
              <a:t>Forest of lament </a:t>
            </a:r>
            <a:endParaRPr lang="en-US" sz="4400" dirty="0">
              <a:solidFill>
                <a:schemeClr val="accent6">
                  <a:lumMod val="75000"/>
                </a:schemeClr>
              </a:solidFill>
              <a:effectLst>
                <a:outerShdw blurRad="38100" dist="38100" dir="2700000" algn="tl">
                  <a:srgbClr val="000000">
                    <a:alpha val="43137"/>
                  </a:srgbClr>
                </a:outerShdw>
              </a:effectLst>
              <a:latin typeface="Jumble" panose="02000503000000020004" pitchFamily="2" charset="0"/>
            </a:endParaRPr>
          </a:p>
        </p:txBody>
      </p:sp>
      <p:sp>
        <p:nvSpPr>
          <p:cNvPr id="8" name="TextBox 7">
            <a:extLst>
              <a:ext uri="{FF2B5EF4-FFF2-40B4-BE49-F238E27FC236}">
                <a16:creationId xmlns:a16="http://schemas.microsoft.com/office/drawing/2014/main" id="{3D18247E-A3A9-F4B3-530E-5B83D47C9976}"/>
              </a:ext>
            </a:extLst>
          </p:cNvPr>
          <p:cNvSpPr txBox="1"/>
          <p:nvPr/>
        </p:nvSpPr>
        <p:spPr>
          <a:xfrm>
            <a:off x="897622" y="2221484"/>
            <a:ext cx="5052019" cy="1754326"/>
          </a:xfrm>
          <a:prstGeom prst="rect">
            <a:avLst/>
          </a:prstGeom>
          <a:noFill/>
        </p:spPr>
        <p:txBody>
          <a:bodyPr wrap="square" rtlCol="0">
            <a:spAutoFit/>
          </a:bodyPr>
          <a:lstStyle/>
          <a:p>
            <a:pPr marL="457200" lvl="1" indent="0">
              <a:buNone/>
            </a:pPr>
            <a:r>
              <a:rPr lang="en-US" sz="1800" b="1" dirty="0">
                <a:solidFill>
                  <a:schemeClr val="accent6">
                    <a:lumMod val="50000"/>
                  </a:schemeClr>
                </a:solidFill>
              </a:rPr>
              <a:t>Doodads ( traps , currency , secrets )</a:t>
            </a:r>
          </a:p>
          <a:p>
            <a:pPr marL="457200" lvl="1" indent="0">
              <a:buNone/>
            </a:pPr>
            <a:r>
              <a:rPr lang="en-US" sz="1800" b="1" dirty="0">
                <a:solidFill>
                  <a:schemeClr val="accent6">
                    <a:lumMod val="50000"/>
                  </a:schemeClr>
                </a:solidFill>
              </a:rPr>
              <a:t>	        enemies ( leaf monster , jump squire)</a:t>
            </a:r>
          </a:p>
          <a:p>
            <a:pPr marL="457200" lvl="1" indent="0">
              <a:buNone/>
            </a:pPr>
            <a:r>
              <a:rPr lang="en-US" sz="1800" b="1" dirty="0">
                <a:solidFill>
                  <a:schemeClr val="accent6">
                    <a:lumMod val="50000"/>
                  </a:schemeClr>
                </a:solidFill>
              </a:rPr>
              <a:t>	       -mini boss : </a:t>
            </a:r>
          </a:p>
          <a:p>
            <a:pPr marL="457200" lvl="1" indent="0">
              <a:buNone/>
            </a:pPr>
            <a:r>
              <a:rPr lang="en-US" sz="1800" b="1" dirty="0">
                <a:solidFill>
                  <a:schemeClr val="accent6">
                    <a:lumMod val="50000"/>
                  </a:schemeClr>
                </a:solidFill>
              </a:rPr>
              <a:t>	       -vendor room after every boss</a:t>
            </a:r>
          </a:p>
          <a:p>
            <a:pPr marL="457200" lvl="1" indent="0">
              <a:buNone/>
            </a:pPr>
            <a:endParaRPr lang="en-US" sz="1800" b="1" dirty="0">
              <a:solidFill>
                <a:schemeClr val="accent6">
                  <a:lumMod val="50000"/>
                </a:schemeClr>
              </a:solidFill>
            </a:endParaRPr>
          </a:p>
          <a:p>
            <a:endParaRPr lang="en-US" dirty="0"/>
          </a:p>
        </p:txBody>
      </p:sp>
    </p:spTree>
    <p:extLst>
      <p:ext uri="{BB962C8B-B14F-4D97-AF65-F5344CB8AC3E}">
        <p14:creationId xmlns:p14="http://schemas.microsoft.com/office/powerpoint/2010/main" val="364205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buildings with mountains in the background&#10;&#10;Description automatically generated with low confidence">
            <a:extLst>
              <a:ext uri="{FF2B5EF4-FFF2-40B4-BE49-F238E27FC236}">
                <a16:creationId xmlns:a16="http://schemas.microsoft.com/office/drawing/2014/main" id="{FD0DD541-CDA7-1977-55AA-4E7F66E1CFC9}"/>
              </a:ext>
            </a:extLst>
          </p:cNvPr>
          <p:cNvPicPr>
            <a:picLocks noChangeAspect="1"/>
          </p:cNvPicPr>
          <p:nvPr/>
        </p:nvPicPr>
        <p:blipFill rotWithShape="1">
          <a:blip r:embed="rId2">
            <a:extLst>
              <a:ext uri="{28A0092B-C50C-407E-A947-70E740481C1C}">
                <a14:useLocalDpi xmlns:a14="http://schemas.microsoft.com/office/drawing/2010/main" val="0"/>
              </a:ext>
            </a:extLst>
          </a:blip>
          <a:srcRect l="5307" r="5504"/>
          <a:stretch/>
        </p:blipFill>
        <p:spPr>
          <a:xfrm>
            <a:off x="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8" name="Picture 7" descr="A picture containing text&#10;&#10;Description automatically generated">
            <a:extLst>
              <a:ext uri="{FF2B5EF4-FFF2-40B4-BE49-F238E27FC236}">
                <a16:creationId xmlns:a16="http://schemas.microsoft.com/office/drawing/2014/main" id="{F9D6F8E5-8B2A-76F9-FC67-2699DE8891A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2308" l="9744" r="89744">
                        <a14:foregroundMark x1="44103" y1="70769" x2="44103" y2="70769"/>
                        <a14:foregroundMark x1="63590" y1="63077" x2="67179" y2="63077"/>
                        <a14:foregroundMark x1="51282" y1="46923" x2="44103" y2="30769"/>
                        <a14:foregroundMark x1="35385" y1="17692" x2="60000" y2="14615"/>
                        <a14:foregroundMark x1="60000" y1="14615" x2="33333" y2="25385"/>
                        <a14:foregroundMark x1="45641" y1="52308" x2="44103" y2="92308"/>
                        <a14:foregroundMark x1="33333" y1="52308" x2="18974" y2="30769"/>
                        <a14:foregroundMark x1="60000" y1="25385" x2="33333" y2="68462"/>
                        <a14:foregroundMark x1="80000" y1="33846" x2="80000" y2="41538"/>
                        <a14:foregroundMark x1="74359" y1="28462" x2="74359" y2="36154"/>
                        <a14:foregroundMark x1="83590" y1="39231" x2="83590" y2="46923"/>
                        <a14:foregroundMark x1="63590" y1="46923" x2="38974" y2="81538"/>
                        <a14:foregroundMark x1="33333" y1="81538" x2="47692" y2="92308"/>
                      </a14:backgroundRemoval>
                    </a14:imgEffect>
                  </a14:imgLayer>
                </a14:imgProps>
              </a:ext>
              <a:ext uri="{28A0092B-C50C-407E-A947-70E740481C1C}">
                <a14:useLocalDpi xmlns:a14="http://schemas.microsoft.com/office/drawing/2010/main" val="0"/>
              </a:ext>
            </a:extLst>
          </a:blip>
          <a:stretch>
            <a:fillRect/>
          </a:stretch>
        </p:blipFill>
        <p:spPr>
          <a:xfrm>
            <a:off x="2453916" y="5085312"/>
            <a:ext cx="677132" cy="451421"/>
          </a:xfrm>
          <a:prstGeom prst="rect">
            <a:avLst/>
          </a:prstGeom>
        </p:spPr>
      </p:pic>
      <p:sp>
        <p:nvSpPr>
          <p:cNvPr id="9" name="Title 1">
            <a:extLst>
              <a:ext uri="{FF2B5EF4-FFF2-40B4-BE49-F238E27FC236}">
                <a16:creationId xmlns:a16="http://schemas.microsoft.com/office/drawing/2014/main" id="{EFB03403-1593-8BAB-6895-CC85F7FF11BE}"/>
              </a:ext>
            </a:extLst>
          </p:cNvPr>
          <p:cNvSpPr txBox="1">
            <a:spLocks/>
          </p:cNvSpPr>
          <p:nvPr/>
        </p:nvSpPr>
        <p:spPr>
          <a:xfrm>
            <a:off x="6094476" y="317437"/>
            <a:ext cx="5670067" cy="1195227"/>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rPr>
              <a:t>Environment design </a:t>
            </a:r>
          </a:p>
        </p:txBody>
      </p:sp>
      <p:sp>
        <p:nvSpPr>
          <p:cNvPr id="13" name="TextBox 12">
            <a:extLst>
              <a:ext uri="{FF2B5EF4-FFF2-40B4-BE49-F238E27FC236}">
                <a16:creationId xmlns:a16="http://schemas.microsoft.com/office/drawing/2014/main" id="{F47E7E0B-CFB3-7E83-42EA-3C5EFB2E5053}"/>
              </a:ext>
            </a:extLst>
          </p:cNvPr>
          <p:cNvSpPr txBox="1"/>
          <p:nvPr/>
        </p:nvSpPr>
        <p:spPr>
          <a:xfrm>
            <a:off x="7285576" y="1645425"/>
            <a:ext cx="6094602"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Second Area : </a:t>
            </a:r>
            <a:r>
              <a:rPr lang="en-US" dirty="0">
                <a:solidFill>
                  <a:schemeClr val="tx2">
                    <a:lumMod val="20000"/>
                    <a:lumOff val="80000"/>
                  </a:schemeClr>
                </a:solidFill>
                <a:effectLst>
                  <a:outerShdw blurRad="38100" dist="38100" dir="2700000" algn="tl">
                    <a:srgbClr val="000000">
                      <a:alpha val="43137"/>
                    </a:srgbClr>
                  </a:outerShdw>
                </a:effectLst>
                <a:latin typeface="Jumble" panose="02000503000000020004" pitchFamily="2" charset="0"/>
                <a:cs typeface="Aharoni" panose="02010803020104030203" pitchFamily="2" charset="-79"/>
              </a:rPr>
              <a:t>Windy Peaks</a:t>
            </a:r>
            <a:endParaRPr lang="en-US" sz="4400" dirty="0">
              <a:solidFill>
                <a:schemeClr val="tx2">
                  <a:lumMod val="20000"/>
                  <a:lumOff val="80000"/>
                </a:schemeClr>
              </a:solidFill>
              <a:effectLst>
                <a:outerShdw blurRad="38100" dist="38100" dir="2700000" algn="tl">
                  <a:srgbClr val="000000">
                    <a:alpha val="43137"/>
                  </a:srgbClr>
                </a:outerShdw>
              </a:effectLst>
              <a:latin typeface="Jumble" panose="02000503000000020004" pitchFamily="2" charset="0"/>
            </a:endParaRPr>
          </a:p>
        </p:txBody>
      </p:sp>
      <p:sp>
        <p:nvSpPr>
          <p:cNvPr id="18" name="TextBox 17">
            <a:extLst>
              <a:ext uri="{FF2B5EF4-FFF2-40B4-BE49-F238E27FC236}">
                <a16:creationId xmlns:a16="http://schemas.microsoft.com/office/drawing/2014/main" id="{00C24B33-1BA2-0A0D-61C3-5048E32CB5BB}"/>
              </a:ext>
            </a:extLst>
          </p:cNvPr>
          <p:cNvSpPr txBox="1"/>
          <p:nvPr/>
        </p:nvSpPr>
        <p:spPr>
          <a:xfrm>
            <a:off x="6712524" y="2179959"/>
            <a:ext cx="5052019" cy="1835887"/>
          </a:xfrm>
          <a:prstGeom prst="rect">
            <a:avLst/>
          </a:prstGeom>
          <a:noFill/>
        </p:spPr>
        <p:txBody>
          <a:bodyPr wrap="square" rtlCol="0">
            <a:spAutoFit/>
          </a:bodyPr>
          <a:lstStyle/>
          <a:p>
            <a:pPr lvl="1">
              <a:lnSpc>
                <a:spcPct val="90000"/>
              </a:lnSpc>
              <a:spcBef>
                <a:spcPts val="500"/>
              </a:spcBef>
            </a:pPr>
            <a:r>
              <a:rPr lang="en-US" b="1" dirty="0">
                <a:solidFill>
                  <a:schemeClr val="tx2">
                    <a:lumMod val="60000"/>
                    <a:lumOff val="40000"/>
                  </a:schemeClr>
                </a:solidFill>
              </a:rPr>
              <a:t>Doodads ( traps , currency , secrets )</a:t>
            </a:r>
          </a:p>
          <a:p>
            <a:pPr lvl="1" indent="0">
              <a:lnSpc>
                <a:spcPct val="90000"/>
              </a:lnSpc>
              <a:spcBef>
                <a:spcPts val="500"/>
              </a:spcBef>
              <a:buNone/>
            </a:pPr>
            <a:r>
              <a:rPr lang="en-US" b="1" dirty="0">
                <a:solidFill>
                  <a:schemeClr val="tx2">
                    <a:lumMod val="60000"/>
                    <a:lumOff val="40000"/>
                  </a:schemeClr>
                </a:solidFill>
              </a:rPr>
              <a:t>Enemies ( jump squire (with hat-shield) </a:t>
            </a:r>
          </a:p>
          <a:p>
            <a:pPr lvl="1" indent="0">
              <a:lnSpc>
                <a:spcPct val="90000"/>
              </a:lnSpc>
              <a:spcBef>
                <a:spcPts val="500"/>
              </a:spcBef>
              <a:buNone/>
            </a:pPr>
            <a:r>
              <a:rPr lang="en-US" b="1" dirty="0">
                <a:solidFill>
                  <a:schemeClr val="tx2">
                    <a:lumMod val="60000"/>
                    <a:lumOff val="40000"/>
                  </a:schemeClr>
                </a:solidFill>
              </a:rPr>
              <a:t>	          jump ranger </a:t>
            </a:r>
          </a:p>
          <a:p>
            <a:pPr lvl="1" indent="0">
              <a:lnSpc>
                <a:spcPct val="90000"/>
              </a:lnSpc>
              <a:spcBef>
                <a:spcPts val="500"/>
              </a:spcBef>
              <a:buNone/>
            </a:pPr>
            <a:r>
              <a:rPr lang="en-US" b="1" dirty="0">
                <a:solidFill>
                  <a:schemeClr val="tx2">
                    <a:lumMod val="60000"/>
                    <a:lumOff val="40000"/>
                  </a:schemeClr>
                </a:solidFill>
              </a:rPr>
              <a:t>                   icy slime)</a:t>
            </a:r>
          </a:p>
          <a:p>
            <a:pPr marL="457200" lvl="1" indent="0">
              <a:buNone/>
            </a:pPr>
            <a:endParaRPr lang="en-US" sz="1800" b="1" dirty="0">
              <a:solidFill>
                <a:schemeClr val="accent6">
                  <a:lumMod val="50000"/>
                </a:schemeClr>
              </a:solidFill>
            </a:endParaRPr>
          </a:p>
          <a:p>
            <a:endParaRPr lang="en-US" dirty="0"/>
          </a:p>
        </p:txBody>
      </p:sp>
      <p:sp>
        <p:nvSpPr>
          <p:cNvPr id="21" name="Content Placeholder 2">
            <a:extLst>
              <a:ext uri="{FF2B5EF4-FFF2-40B4-BE49-F238E27FC236}">
                <a16:creationId xmlns:a16="http://schemas.microsoft.com/office/drawing/2014/main" id="{87C447EC-1BC6-F8B2-F291-D9FE7132FF54}"/>
              </a:ext>
            </a:extLst>
          </p:cNvPr>
          <p:cNvSpPr>
            <a:spLocks noGrp="1"/>
          </p:cNvSpPr>
          <p:nvPr>
            <p:ph idx="1"/>
          </p:nvPr>
        </p:nvSpPr>
        <p:spPr>
          <a:xfrm>
            <a:off x="6712524" y="3514122"/>
            <a:ext cx="4782424" cy="3843666"/>
          </a:xfrm>
        </p:spPr>
        <p:txBody>
          <a:bodyPr>
            <a:normAutofit/>
          </a:bodyPr>
          <a:lstStyle/>
          <a:p>
            <a:pPr marL="457200" lvl="1" indent="0">
              <a:buNone/>
            </a:pPr>
            <a:r>
              <a:rPr lang="en-US" sz="1800" b="1" dirty="0">
                <a:solidFill>
                  <a:schemeClr val="tx2">
                    <a:lumMod val="60000"/>
                    <a:lumOff val="40000"/>
                  </a:schemeClr>
                </a:solidFill>
              </a:rPr>
              <a:t>Traps :  strong wind/wind tunnel ( pushes player off with a mighty force)</a:t>
            </a:r>
          </a:p>
          <a:p>
            <a:pPr marL="457200" lvl="1" indent="0">
              <a:buNone/>
            </a:pPr>
            <a:r>
              <a:rPr lang="en-US" sz="1800" b="1" dirty="0">
                <a:solidFill>
                  <a:schemeClr val="tx2">
                    <a:lumMod val="60000"/>
                    <a:lumOff val="40000"/>
                  </a:schemeClr>
                </a:solidFill>
              </a:rPr>
              <a:t>	  icy ground ( player will slid n’ slide)</a:t>
            </a:r>
          </a:p>
          <a:p>
            <a:pPr marL="457200" lvl="1" indent="0">
              <a:buNone/>
            </a:pPr>
            <a:r>
              <a:rPr lang="en-US" sz="1800" b="1" dirty="0">
                <a:solidFill>
                  <a:schemeClr val="tx2">
                    <a:lumMod val="60000"/>
                    <a:lumOff val="40000"/>
                  </a:schemeClr>
                </a:solidFill>
              </a:rPr>
              <a:t>	  bonfire ( boots take dmg , slight up motion ) </a:t>
            </a:r>
          </a:p>
          <a:p>
            <a:pPr marL="457200" lvl="1" indent="0">
              <a:buNone/>
            </a:pPr>
            <a:r>
              <a:rPr lang="en-US" sz="1800" b="1" dirty="0">
                <a:solidFill>
                  <a:schemeClr val="tx2">
                    <a:lumMod val="60000"/>
                    <a:lumOff val="40000"/>
                  </a:schemeClr>
                </a:solidFill>
              </a:rPr>
              <a:t>		</a:t>
            </a:r>
          </a:p>
          <a:p>
            <a:pPr marL="457200" lvl="1" indent="0">
              <a:buNone/>
            </a:pPr>
            <a:r>
              <a:rPr lang="en-US" sz="1800" b="1" dirty="0">
                <a:solidFill>
                  <a:schemeClr val="tx2">
                    <a:lumMod val="60000"/>
                    <a:lumOff val="40000"/>
                  </a:schemeClr>
                </a:solidFill>
              </a:rPr>
              <a:t>Chests and items of this level have boreal</a:t>
            </a:r>
          </a:p>
          <a:p>
            <a:pPr marL="457200" lvl="1" indent="0">
              <a:buNone/>
            </a:pPr>
            <a:r>
              <a:rPr lang="en-US" sz="1800" b="1" dirty="0">
                <a:solidFill>
                  <a:schemeClr val="tx2">
                    <a:lumMod val="60000"/>
                    <a:lumOff val="40000"/>
                  </a:schemeClr>
                </a:solidFill>
              </a:rPr>
              <a:t>or heavy leather textures .</a:t>
            </a:r>
            <a:r>
              <a:rPr lang="en-US" sz="1200" dirty="0"/>
              <a:t>		</a:t>
            </a:r>
          </a:p>
          <a:p>
            <a:pPr lvl="1"/>
            <a:endParaRPr lang="en-US" sz="1100" dirty="0"/>
          </a:p>
          <a:p>
            <a:pPr marL="457200" lvl="1" indent="0">
              <a:buNone/>
            </a:pPr>
            <a:r>
              <a:rPr lang="en-US" sz="1100" dirty="0"/>
              <a:t>		</a:t>
            </a:r>
          </a:p>
        </p:txBody>
      </p:sp>
    </p:spTree>
    <p:extLst>
      <p:ext uri="{BB962C8B-B14F-4D97-AF65-F5344CB8AC3E}">
        <p14:creationId xmlns:p14="http://schemas.microsoft.com/office/powerpoint/2010/main" val="413952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1A85D3889E454B855F20C97E2A7855" ma:contentTypeVersion="4" ma:contentTypeDescription="Create a new document." ma:contentTypeScope="" ma:versionID="63b00104f42baee9c0dee590fc01a446">
  <xsd:schema xmlns:xsd="http://www.w3.org/2001/XMLSchema" xmlns:xs="http://www.w3.org/2001/XMLSchema" xmlns:p="http://schemas.microsoft.com/office/2006/metadata/properties" xmlns:ns3="c3aa5758-659f-444d-a001-1371a09f4760" targetNamespace="http://schemas.microsoft.com/office/2006/metadata/properties" ma:root="true" ma:fieldsID="e5a6e555b506fe7bf412988e5cd27005" ns3:_="">
    <xsd:import namespace="c3aa5758-659f-444d-a001-1371a09f47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a5758-659f-444d-a001-1371a09f47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0E0861-93CE-452A-A5CE-28EBF8D63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a5758-659f-444d-a001-1371a09f4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89B975-ABE7-4E25-AA06-DCF2E4186EFC}">
  <ds:schemaRefs>
    <ds:schemaRef ds:uri="http://schemas.microsoft.com/sharepoint/v3/contenttype/forms"/>
  </ds:schemaRefs>
</ds:datastoreItem>
</file>

<file path=customXml/itemProps3.xml><?xml version="1.0" encoding="utf-8"?>
<ds:datastoreItem xmlns:ds="http://schemas.openxmlformats.org/officeDocument/2006/customXml" ds:itemID="{AB5506F0-3AD3-4578-AF2F-FA405D030488}">
  <ds:schemaRefs>
    <ds:schemaRef ds:uri="c3aa5758-659f-444d-a001-1371a09f4760"/>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920</TotalTime>
  <Words>719</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Calibri</vt:lpstr>
      <vt:lpstr>Calibri Light</vt:lpstr>
      <vt:lpstr>Jumble</vt:lpstr>
      <vt:lpstr>Office Theme</vt:lpstr>
      <vt:lpstr>    Jump King        On hops of freedom</vt:lpstr>
      <vt:lpstr>    The pitch </vt:lpstr>
      <vt:lpstr>The team </vt:lpstr>
      <vt:lpstr>General Idea </vt:lpstr>
      <vt:lpstr>Game mechanics </vt:lpstr>
      <vt:lpstr>Level design</vt:lpstr>
      <vt:lpstr>Item design </vt:lpstr>
      <vt:lpstr>Environment design </vt:lpstr>
      <vt:lpstr>PowerPoint Presentation</vt:lpstr>
      <vt:lpstr>PowerPoint Presentation</vt:lpstr>
      <vt:lpstr>Art and sprites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Jump King        On hops of freedom</dc:title>
  <dc:creator>Andrei Madaras</dc:creator>
  <cp:lastModifiedBy>Andrei Madaras</cp:lastModifiedBy>
  <cp:revision>9</cp:revision>
  <dcterms:created xsi:type="dcterms:W3CDTF">2023-04-26T23:29:57Z</dcterms:created>
  <dcterms:modified xsi:type="dcterms:W3CDTF">2023-04-27T14:50:45Z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0x0101000C1A85D3889E454B855F20C97E2A7855</vt:lpwstr>
  </property>
</Properties>
</file>