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 id="2147483719" r:id="rId3"/>
    <p:sldMasterId id="2147483736" r:id="rId4"/>
  </p:sld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59618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42267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584900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241912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21423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42923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043716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D2875-1967-4080-A2C3-A72EE6891E91}"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336139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D2875-1967-4080-A2C3-A72EE6891E91}"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899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D2875-1967-4080-A2C3-A72EE6891E91}"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69844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85477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D2875-1967-4080-A2C3-A72EE6891E91}"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142644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02019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653967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1193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4471250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8003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2116345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279225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31578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0683965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72204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03112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6549980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292316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D2875-1967-4080-A2C3-A72EE6891E91}"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420644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D2875-1967-4080-A2C3-A72EE6891E91}"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723436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D2875-1967-4080-A2C3-A72EE6891E91}"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780973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568097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569008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9090832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CE9EA9-EC68-4783-8002-9A7F8FA3B50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24359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2831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8D2875-1967-4080-A2C3-A72EE6891E91}" type="datetimeFigureOut">
              <a:rPr lang="en-US" smtClean="0"/>
              <a:t>11/2/2024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9279290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4466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6918391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9389704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40764635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040450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30719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41721558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452575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D2875-1967-4080-A2C3-A72EE6891E91}"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149728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D2875-1967-4080-A2C3-A72EE6891E91}"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89747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C38D2875-1967-4080-A2C3-A72EE6891E91}"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E9EA9-EC68-4783-8002-9A7F8FA3B50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373262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D2875-1967-4080-A2C3-A72EE6891E91}"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8086369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3156871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6187108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5073470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CE9EA9-EC68-4783-8002-9A7F8FA3B50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24373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15424778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84856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38D2875-1967-4080-A2C3-A72EE6891E91}"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7535881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1543586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D2875-1967-4080-A2C3-A72EE6891E91}"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416932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D2875-1967-4080-A2C3-A72EE6891E91}"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99368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D2875-1967-4080-A2C3-A72EE6891E91}"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291253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C38D2875-1967-4080-A2C3-A72EE6891E91}" type="datetimeFigureOut">
              <a:rPr lang="en-US" smtClean="0"/>
              <a:t>11/2/2024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82033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38D2875-1967-4080-A2C3-A72EE6891E91}" type="datetimeFigureOut">
              <a:rPr lang="en-US" smtClean="0"/>
              <a:t>11/2/2024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66CE9EA9-EC68-4783-8002-9A7F8FA3B50A}" type="slidenum">
              <a:rPr lang="en-US" smtClean="0"/>
              <a:t>‹#›</a:t>
            </a:fld>
            <a:endParaRPr lang="en-US"/>
          </a:p>
        </p:txBody>
      </p:sp>
    </p:spTree>
    <p:extLst>
      <p:ext uri="{BB962C8B-B14F-4D97-AF65-F5344CB8AC3E}">
        <p14:creationId xmlns:p14="http://schemas.microsoft.com/office/powerpoint/2010/main" val="376610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38D2875-1967-4080-A2C3-A72EE6891E91}" type="datetimeFigureOut">
              <a:rPr lang="en-US" smtClean="0"/>
              <a:t>11/2/2024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CE9EA9-EC68-4783-8002-9A7F8FA3B50A}" type="slidenum">
              <a:rPr lang="en-US" smtClean="0"/>
              <a:t>‹#›</a:t>
            </a:fld>
            <a:endParaRPr lang="en-US"/>
          </a:p>
        </p:txBody>
      </p:sp>
    </p:spTree>
    <p:extLst>
      <p:ext uri="{BB962C8B-B14F-4D97-AF65-F5344CB8AC3E}">
        <p14:creationId xmlns:p14="http://schemas.microsoft.com/office/powerpoint/2010/main" val="31909949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8D2875-1967-4080-A2C3-A72EE6891E91}" type="datetimeFigureOut">
              <a:rPr lang="en-US" smtClean="0"/>
              <a:t>11/2/2024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CE9EA9-EC68-4783-8002-9A7F8FA3B50A}" type="slidenum">
              <a:rPr lang="en-US" smtClean="0"/>
              <a:t>‹#›</a:t>
            </a:fld>
            <a:endParaRPr lang="en-US"/>
          </a:p>
        </p:txBody>
      </p:sp>
    </p:spTree>
    <p:extLst>
      <p:ext uri="{BB962C8B-B14F-4D97-AF65-F5344CB8AC3E}">
        <p14:creationId xmlns:p14="http://schemas.microsoft.com/office/powerpoint/2010/main" val="100985432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38D2875-1967-4080-A2C3-A72EE6891E91}" type="datetimeFigureOut">
              <a:rPr lang="en-US" smtClean="0"/>
              <a:t>11/2/2024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CE9EA9-EC68-4783-8002-9A7F8FA3B50A}" type="slidenum">
              <a:rPr lang="en-US" smtClean="0"/>
              <a:t>‹#›</a:t>
            </a:fld>
            <a:endParaRPr lang="en-US"/>
          </a:p>
        </p:txBody>
      </p:sp>
    </p:spTree>
    <p:extLst>
      <p:ext uri="{BB962C8B-B14F-4D97-AF65-F5344CB8AC3E}">
        <p14:creationId xmlns:p14="http://schemas.microsoft.com/office/powerpoint/2010/main" val="18791757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38D2875-1967-4080-A2C3-A72EE6891E91}" type="datetimeFigureOut">
              <a:rPr lang="en-US" smtClean="0"/>
              <a:t>11/2/2024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CE9EA9-EC68-4783-8002-9A7F8FA3B50A}" type="slidenum">
              <a:rPr lang="en-US" smtClean="0"/>
              <a:t>‹#›</a:t>
            </a:fld>
            <a:endParaRPr lang="en-US"/>
          </a:p>
        </p:txBody>
      </p:sp>
    </p:spTree>
    <p:extLst>
      <p:ext uri="{BB962C8B-B14F-4D97-AF65-F5344CB8AC3E}">
        <p14:creationId xmlns:p14="http://schemas.microsoft.com/office/powerpoint/2010/main" val="13908461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reen.earth/deforestation"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reen.earth/agriculture" TargetMode="Externa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865745"/>
          </a:xfrm>
        </p:spPr>
        <p:txBody>
          <a:bodyPr>
            <a:normAutofit fontScale="90000"/>
          </a:bodyPr>
          <a:lstStyle/>
          <a:p>
            <a:r>
              <a:rPr lang="en-US" sz="8900" b="1" dirty="0">
                <a:latin typeface="Algerian" panose="04020705040A02060702" pitchFamily="82" charset="0"/>
              </a:rPr>
              <a:t>deforestation</a:t>
            </a:r>
            <a:r>
              <a:rPr lang="en-US" b="1" dirty="0"/>
              <a:t/>
            </a:r>
            <a:br>
              <a:rPr lang="en-US" b="1" dirty="0"/>
            </a:br>
            <a:endParaRPr lang="en-US" dirty="0"/>
          </a:p>
        </p:txBody>
      </p:sp>
      <p:sp>
        <p:nvSpPr>
          <p:cNvPr id="3" name="Subtitle 2"/>
          <p:cNvSpPr>
            <a:spLocks noGrp="1"/>
          </p:cNvSpPr>
          <p:nvPr>
            <p:ph type="subTitle" idx="1"/>
          </p:nvPr>
        </p:nvSpPr>
        <p:spPr>
          <a:xfrm>
            <a:off x="1200727" y="1865744"/>
            <a:ext cx="9144000" cy="1025524"/>
          </a:xfrm>
        </p:spPr>
        <p:txBody>
          <a:bodyPr/>
          <a:lstStyle/>
          <a:p>
            <a:r>
              <a:rPr lang="en-US" u="sng" dirty="0">
                <a:hlinkClick r:id="rId2"/>
              </a:rPr>
              <a:t>Deforestation</a:t>
            </a:r>
            <a:r>
              <a:rPr lang="en-US" dirty="0"/>
              <a:t> is the conversion of forests, through the clearing of trees, to other land uses or the long-term reduction of tree canopy cover to below 10%. Deforestation is often done for commercial or human needs</a:t>
            </a:r>
          </a:p>
        </p:txBody>
      </p:sp>
      <p:pic>
        <p:nvPicPr>
          <p:cNvPr id="4" name="Picture 3" descr="&lt;strong&gt;Deforestation&lt;/strong&gt; Free Stock Photo - Public Domain Pictur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9891" y="3075708"/>
            <a:ext cx="5227781" cy="3075422"/>
          </a:xfrm>
          <a:prstGeom prst="rect">
            <a:avLst/>
          </a:prstGeom>
        </p:spPr>
      </p:pic>
      <p:pic>
        <p:nvPicPr>
          <p:cNvPr id="5" name="Picture 4" descr="&lt;strong&gt;Deforestation&lt;/strong&gt; in Capixaba, Acre, Brazil | Lou Gold | Flick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945" y="3075708"/>
            <a:ext cx="4950691" cy="2863271"/>
          </a:xfrm>
          <a:prstGeom prst="rect">
            <a:avLst/>
          </a:prstGeom>
        </p:spPr>
      </p:pic>
    </p:spTree>
    <p:extLst>
      <p:ext uri="{BB962C8B-B14F-4D97-AF65-F5344CB8AC3E}">
        <p14:creationId xmlns:p14="http://schemas.microsoft.com/office/powerpoint/2010/main" val="3561973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circle(in)">
                                      <p:cBhvr>
                                        <p:cTn id="2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9458" y="-278296"/>
            <a:ext cx="9144000" cy="2043486"/>
          </a:xfrm>
        </p:spPr>
        <p:txBody>
          <a:bodyPr>
            <a:normAutofit fontScale="90000"/>
          </a:bodyPr>
          <a:lstStyle/>
          <a:p>
            <a:r>
              <a:rPr lang="en-US" b="1" dirty="0" smtClean="0"/>
              <a:t>2. </a:t>
            </a:r>
            <a:r>
              <a:rPr lang="en-US" b="1" dirty="0"/>
              <a:t>Immense biodiversity loss</a:t>
            </a:r>
            <a:br>
              <a:rPr lang="en-US" b="1" dirty="0"/>
            </a:br>
            <a:endParaRPr lang="en-US" dirty="0"/>
          </a:p>
        </p:txBody>
      </p:sp>
      <p:sp>
        <p:nvSpPr>
          <p:cNvPr id="3" name="Subtitle 2"/>
          <p:cNvSpPr>
            <a:spLocks noGrp="1"/>
          </p:cNvSpPr>
          <p:nvPr>
            <p:ph type="subTitle" idx="1"/>
          </p:nvPr>
        </p:nvSpPr>
        <p:spPr>
          <a:xfrm>
            <a:off x="1524000" y="1089329"/>
            <a:ext cx="9144000" cy="4168471"/>
          </a:xfrm>
        </p:spPr>
        <p:txBody>
          <a:bodyPr/>
          <a:lstStyle/>
          <a:p>
            <a:pPr algn="l"/>
            <a:r>
              <a:rPr lang="en-US" dirty="0"/>
              <a:t>Rainforests house 80% of the world’s terrestrial biodiversity, which is the foundation of life on Earth. For example, FAO states that one-quarter of all modern medicines are derived from rainforest plants. If these tropical forests are destroyed, we not only lose some of our most critical species, but also the potential for discovery of many others.</a:t>
            </a:r>
          </a:p>
          <a:p>
            <a:r>
              <a:rPr lang="en-US" dirty="0" smtClean="0"/>
              <a:t/>
            </a:r>
            <a:br>
              <a:rPr lang="en-US" dirty="0" smtClean="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750" y="2940698"/>
            <a:ext cx="8266708" cy="3164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1148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694" y="-1828800"/>
            <a:ext cx="9144000" cy="3223716"/>
          </a:xfrm>
        </p:spPr>
        <p:txBody>
          <a:bodyPr/>
          <a:lstStyle/>
          <a:p>
            <a:r>
              <a:rPr lang="en-US" b="1" dirty="0" smtClean="0"/>
              <a:t>Control of Deforestation</a:t>
            </a:r>
            <a:endParaRPr lang="en-US" b="1" dirty="0"/>
          </a:p>
        </p:txBody>
      </p:sp>
      <p:sp>
        <p:nvSpPr>
          <p:cNvPr id="3" name="Subtitle 2"/>
          <p:cNvSpPr>
            <a:spLocks noGrp="1"/>
          </p:cNvSpPr>
          <p:nvPr>
            <p:ph type="subTitle" idx="1"/>
          </p:nvPr>
        </p:nvSpPr>
        <p:spPr>
          <a:xfrm>
            <a:off x="1524000" y="1844703"/>
            <a:ext cx="9144000" cy="3413097"/>
          </a:xfrm>
        </p:spPr>
        <p:txBody>
          <a:bodyPr>
            <a:normAutofit/>
          </a:bodyPr>
          <a:lstStyle/>
          <a:p>
            <a:pPr algn="l"/>
            <a:r>
              <a:rPr lang="en-US" b="1" dirty="0"/>
              <a:t>Educational Campaigns</a:t>
            </a:r>
          </a:p>
          <a:p>
            <a:pPr algn="l"/>
            <a:r>
              <a:rPr lang="en-US" b="1" dirty="0"/>
              <a:t>Reforestation</a:t>
            </a:r>
          </a:p>
          <a:p>
            <a:pPr algn="l"/>
            <a:r>
              <a:rPr lang="en-US" b="1" dirty="0"/>
              <a:t>Use of Renewable Forest Resources</a:t>
            </a:r>
          </a:p>
          <a:p>
            <a:pPr algn="l"/>
            <a:r>
              <a:rPr lang="en-US" b="1" dirty="0"/>
              <a:t>Reduce the Consumption of Paper</a:t>
            </a:r>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310" y="1601650"/>
            <a:ext cx="4513690" cy="3932458"/>
          </a:xfrm>
          <a:prstGeom prst="rect">
            <a:avLst/>
          </a:prstGeom>
        </p:spPr>
      </p:pic>
    </p:spTree>
    <p:extLst>
      <p:ext uri="{BB962C8B-B14F-4D97-AF65-F5344CB8AC3E}">
        <p14:creationId xmlns:p14="http://schemas.microsoft.com/office/powerpoint/2010/main" val="41230213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956" y="636104"/>
            <a:ext cx="3983602" cy="1868557"/>
          </a:xfrm>
        </p:spPr>
        <p:txBody>
          <a:bodyPr>
            <a:normAutofit fontScale="90000"/>
          </a:bodyPr>
          <a:lstStyle/>
          <a:p>
            <a:r>
              <a:rPr lang="en-US" b="1" dirty="0" smtClean="0"/>
              <a:t>Conclusion-</a:t>
            </a:r>
            <a:r>
              <a:rPr lang="en-US" b="1" dirty="0"/>
              <a:t/>
            </a:r>
            <a:br>
              <a:rPr lang="en-US" b="1" dirty="0"/>
            </a:br>
            <a:endParaRPr lang="en-US" dirty="0"/>
          </a:p>
        </p:txBody>
      </p:sp>
      <p:sp>
        <p:nvSpPr>
          <p:cNvPr id="3" name="Subtitle 2"/>
          <p:cNvSpPr>
            <a:spLocks noGrp="1"/>
          </p:cNvSpPr>
          <p:nvPr>
            <p:ph type="subTitle" idx="1"/>
          </p:nvPr>
        </p:nvSpPr>
        <p:spPr>
          <a:xfrm>
            <a:off x="1524000" y="1852654"/>
            <a:ext cx="9144000" cy="3405146"/>
          </a:xfrm>
        </p:spPr>
        <p:txBody>
          <a:bodyPr/>
          <a:lstStyle/>
          <a:p>
            <a:pPr algn="l"/>
            <a:r>
              <a:rPr lang="en-US" dirty="0"/>
              <a:t>Deforestation is a problem that affects us all, and it is one that we must work together to solve. The causes of deforestation are many and complex, but the effects are clear: loss of habitat for wildlife, loss of trees that provide vital ecosystem services, and contribution to climate </a:t>
            </a:r>
            <a:r>
              <a:rPr lang="en-US" dirty="0" smtClean="0"/>
              <a:t>change.</a:t>
            </a:r>
            <a:endParaRPr lang="en-US" dirty="0"/>
          </a:p>
        </p:txBody>
      </p:sp>
    </p:spTree>
    <p:extLst>
      <p:ext uri="{BB962C8B-B14F-4D97-AF65-F5344CB8AC3E}">
        <p14:creationId xmlns:p14="http://schemas.microsoft.com/office/powerpoint/2010/main" val="2953959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386013"/>
            <a:ext cx="8991600" cy="1646237"/>
          </a:xfrm>
        </p:spPr>
        <p:txBody>
          <a:bodyPr/>
          <a:lstStyle/>
          <a:p>
            <a:r>
              <a:rPr lang="en-US" dirty="0" smtClean="0">
                <a:solidFill>
                  <a:srgbClr val="FF0000"/>
                </a:solidFill>
              </a:rPr>
              <a:t>Thank you</a:t>
            </a:r>
            <a:endParaRPr lang="en-US" dirty="0">
              <a:solidFill>
                <a:srgbClr val="FF0000"/>
              </a:solidFill>
            </a:endParaRPr>
          </a:p>
        </p:txBody>
      </p:sp>
    </p:spTree>
    <p:extLst>
      <p:ext uri="{BB962C8B-B14F-4D97-AF65-F5344CB8AC3E}">
        <p14:creationId xmlns:p14="http://schemas.microsoft.com/office/powerpoint/2010/main" val="646324734"/>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2022764"/>
          </a:xfrm>
        </p:spPr>
        <p:txBody>
          <a:bodyPr/>
          <a:lstStyle/>
          <a:p>
            <a:r>
              <a:rPr lang="en-US" b="1" cap="all" dirty="0" smtClean="0">
                <a:solidFill>
                  <a:srgbClr val="FF0000"/>
                </a:solidFill>
              </a:rPr>
              <a:t>CAUSES </a:t>
            </a:r>
            <a:r>
              <a:rPr lang="en-US" b="1" cap="all" dirty="0">
                <a:solidFill>
                  <a:srgbClr val="FF0000"/>
                </a:solidFill>
              </a:rPr>
              <a:t>OF DEFORESTATION</a:t>
            </a:r>
            <a:r>
              <a:rPr lang="en-US" b="1" cap="all" dirty="0"/>
              <a:t/>
            </a:r>
            <a:br>
              <a:rPr lang="en-US" b="1" cap="all" dirty="0"/>
            </a:br>
            <a:endParaRPr lang="en-US" dirty="0"/>
          </a:p>
        </p:txBody>
      </p:sp>
      <p:sp>
        <p:nvSpPr>
          <p:cNvPr id="3" name="Subtitle 2"/>
          <p:cNvSpPr>
            <a:spLocks noGrp="1"/>
          </p:cNvSpPr>
          <p:nvPr>
            <p:ph type="subTitle" idx="1"/>
          </p:nvPr>
        </p:nvSpPr>
        <p:spPr>
          <a:xfrm>
            <a:off x="1102581" y="1632588"/>
            <a:ext cx="9144000" cy="5144654"/>
          </a:xfrm>
        </p:spPr>
        <p:txBody>
          <a:bodyPr/>
          <a:lstStyle/>
          <a:p>
            <a:pPr algn="l"/>
            <a:r>
              <a:rPr lang="en-US" b="1" dirty="0"/>
              <a:t>1. </a:t>
            </a:r>
            <a:r>
              <a:rPr lang="en-US" b="1" dirty="0">
                <a:solidFill>
                  <a:schemeClr val="accent2">
                    <a:lumMod val="50000"/>
                  </a:schemeClr>
                </a:solidFill>
              </a:rPr>
              <a:t>Expansion of agricultural </a:t>
            </a:r>
            <a:r>
              <a:rPr lang="en-US" b="1" dirty="0" smtClean="0">
                <a:solidFill>
                  <a:schemeClr val="accent2">
                    <a:lumMod val="50000"/>
                  </a:schemeClr>
                </a:solidFill>
              </a:rPr>
              <a:t>land.</a:t>
            </a:r>
            <a:endParaRPr lang="en-US" b="1" dirty="0">
              <a:solidFill>
                <a:schemeClr val="accent2">
                  <a:lumMod val="50000"/>
                </a:schemeClr>
              </a:solidFill>
            </a:endParaRPr>
          </a:p>
          <a:p>
            <a:pPr algn="l"/>
            <a:r>
              <a:rPr lang="en-US" b="1" dirty="0">
                <a:solidFill>
                  <a:schemeClr val="accent2">
                    <a:lumMod val="50000"/>
                  </a:schemeClr>
                </a:solidFill>
              </a:rPr>
              <a:t>2. Livestock </a:t>
            </a:r>
            <a:r>
              <a:rPr lang="en-US" b="1" dirty="0" smtClean="0">
                <a:solidFill>
                  <a:schemeClr val="accent2">
                    <a:lumMod val="50000"/>
                  </a:schemeClr>
                </a:solidFill>
              </a:rPr>
              <a:t>grazing.</a:t>
            </a:r>
            <a:endParaRPr lang="en-US" b="1" dirty="0">
              <a:solidFill>
                <a:schemeClr val="accent2">
                  <a:lumMod val="50000"/>
                </a:schemeClr>
              </a:solidFill>
            </a:endParaRPr>
          </a:p>
          <a:p>
            <a:pPr algn="l"/>
            <a:r>
              <a:rPr lang="en-US" b="1" dirty="0">
                <a:solidFill>
                  <a:schemeClr val="accent2">
                    <a:lumMod val="50000"/>
                  </a:schemeClr>
                </a:solidFill>
              </a:rPr>
              <a:t>3. Logging and wood </a:t>
            </a:r>
            <a:r>
              <a:rPr lang="en-US" b="1" dirty="0" smtClean="0">
                <a:solidFill>
                  <a:schemeClr val="accent2">
                    <a:lumMod val="50000"/>
                  </a:schemeClr>
                </a:solidFill>
              </a:rPr>
              <a:t>harvesting.</a:t>
            </a:r>
            <a:endParaRPr lang="en-US" b="1" dirty="0">
              <a:solidFill>
                <a:schemeClr val="accent2">
                  <a:lumMod val="50000"/>
                </a:schemeClr>
              </a:solidFill>
            </a:endParaRPr>
          </a:p>
          <a:p>
            <a:pPr algn="l"/>
            <a:r>
              <a:rPr lang="en-US" b="1" dirty="0">
                <a:solidFill>
                  <a:schemeClr val="accent2">
                    <a:lumMod val="50000"/>
                  </a:schemeClr>
                </a:solidFill>
              </a:rPr>
              <a:t>4. </a:t>
            </a:r>
            <a:r>
              <a:rPr lang="en-US" b="1" dirty="0" smtClean="0">
                <a:solidFill>
                  <a:schemeClr val="accent2">
                    <a:lumMod val="50000"/>
                  </a:schemeClr>
                </a:solidFill>
              </a:rPr>
              <a:t>Urbanization </a:t>
            </a:r>
            <a:r>
              <a:rPr lang="en-US" b="1" dirty="0">
                <a:solidFill>
                  <a:schemeClr val="accent2">
                    <a:lumMod val="50000"/>
                  </a:schemeClr>
                </a:solidFill>
              </a:rPr>
              <a:t>and expansion of </a:t>
            </a:r>
            <a:r>
              <a:rPr lang="en-US" b="1" dirty="0" smtClean="0">
                <a:solidFill>
                  <a:schemeClr val="accent2">
                    <a:lumMod val="50000"/>
                  </a:schemeClr>
                </a:solidFill>
              </a:rPr>
              <a:t>cities.</a:t>
            </a:r>
            <a:endParaRPr lang="en-US" b="1" dirty="0">
              <a:solidFill>
                <a:schemeClr val="accent2">
                  <a:lumMod val="50000"/>
                </a:schemeClr>
              </a:solidFill>
            </a:endParaRPr>
          </a:p>
          <a:p>
            <a:pPr algn="l"/>
            <a:r>
              <a:rPr lang="en-US" b="1" dirty="0">
                <a:solidFill>
                  <a:schemeClr val="accent2">
                    <a:lumMod val="50000"/>
                  </a:schemeClr>
                </a:solidFill>
              </a:rPr>
              <a:t>5. Human population </a:t>
            </a:r>
            <a:r>
              <a:rPr lang="en-US" b="1" dirty="0" smtClean="0">
                <a:solidFill>
                  <a:schemeClr val="accent2">
                    <a:lumMod val="50000"/>
                  </a:schemeClr>
                </a:solidFill>
              </a:rPr>
              <a:t>growth.</a:t>
            </a:r>
            <a:endParaRPr lang="en-US" b="1" dirty="0">
              <a:solidFill>
                <a:schemeClr val="accent2">
                  <a:lumMod val="50000"/>
                </a:schemeClr>
              </a:solidFill>
            </a:endParaRPr>
          </a:p>
          <a:p>
            <a:pPr algn="l"/>
            <a:r>
              <a:rPr lang="en-US" b="1" dirty="0">
                <a:solidFill>
                  <a:schemeClr val="accent2">
                    <a:lumMod val="50000"/>
                  </a:schemeClr>
                </a:solidFill>
              </a:rPr>
              <a:t>6. Increased need for </a:t>
            </a:r>
            <a:r>
              <a:rPr lang="en-US" b="1" dirty="0" smtClean="0">
                <a:solidFill>
                  <a:schemeClr val="accent2">
                    <a:lumMod val="50000"/>
                  </a:schemeClr>
                </a:solidFill>
              </a:rPr>
              <a:t>resources.</a:t>
            </a:r>
            <a:endParaRPr lang="en-US" b="1" dirty="0">
              <a:solidFill>
                <a:schemeClr val="accent2">
                  <a:lumMod val="50000"/>
                </a:schemeClr>
              </a:solidFill>
            </a:endParaRPr>
          </a:p>
          <a:p>
            <a:pPr algn="l"/>
            <a:r>
              <a:rPr lang="en-US" b="1" dirty="0">
                <a:solidFill>
                  <a:schemeClr val="accent2">
                    <a:lumMod val="50000"/>
                  </a:schemeClr>
                </a:solidFill>
              </a:rPr>
              <a:t>7. Slash-and-burn </a:t>
            </a:r>
            <a:r>
              <a:rPr lang="en-US" b="1" dirty="0" smtClean="0">
                <a:solidFill>
                  <a:schemeClr val="accent2">
                    <a:lumMod val="50000"/>
                  </a:schemeClr>
                </a:solidFill>
              </a:rPr>
              <a:t>techniques.</a:t>
            </a:r>
            <a:endParaRPr lang="en-US" b="1" dirty="0">
              <a:solidFill>
                <a:schemeClr val="accent2">
                  <a:lumMod val="50000"/>
                </a:schemeClr>
              </a:solidFill>
            </a:endParaRPr>
          </a:p>
          <a:p>
            <a:pPr algn="l"/>
            <a:r>
              <a:rPr lang="en-US" b="1" dirty="0">
                <a:solidFill>
                  <a:schemeClr val="accent2">
                    <a:lumMod val="50000"/>
                  </a:schemeClr>
                </a:solidFill>
              </a:rPr>
              <a:t>8. Expansion of manufacturing and industrial </a:t>
            </a:r>
            <a:r>
              <a:rPr lang="en-US" b="1" dirty="0" smtClean="0">
                <a:solidFill>
                  <a:schemeClr val="accent2">
                    <a:lumMod val="50000"/>
                  </a:schemeClr>
                </a:solidFill>
              </a:rPr>
              <a:t>sites.</a:t>
            </a:r>
            <a:endParaRPr lang="en-US" b="1" dirty="0">
              <a:solidFill>
                <a:schemeClr val="accent2">
                  <a:lumMod val="50000"/>
                </a:schemeClr>
              </a:solidFill>
            </a:endParaRPr>
          </a:p>
          <a:p>
            <a:pPr algn="l"/>
            <a:r>
              <a:rPr lang="en-US" b="1" dirty="0">
                <a:solidFill>
                  <a:schemeClr val="accent2">
                    <a:lumMod val="50000"/>
                  </a:schemeClr>
                </a:solidFill>
              </a:rPr>
              <a:t>9. Intensive crop </a:t>
            </a:r>
            <a:r>
              <a:rPr lang="en-US" b="1" dirty="0" smtClean="0">
                <a:solidFill>
                  <a:schemeClr val="accent2">
                    <a:lumMod val="50000"/>
                  </a:schemeClr>
                </a:solidFill>
              </a:rPr>
              <a:t>cultivation.</a:t>
            </a:r>
            <a:endParaRPr lang="en-US" b="1" dirty="0">
              <a:solidFill>
                <a:schemeClr val="accent2">
                  <a:lumMod val="50000"/>
                </a:schemeClr>
              </a:solidFill>
            </a:endParaRPr>
          </a:p>
          <a:p>
            <a:pPr algn="l"/>
            <a:r>
              <a:rPr lang="en-US" b="1" dirty="0">
                <a:solidFill>
                  <a:schemeClr val="accent2">
                    <a:lumMod val="50000"/>
                  </a:schemeClr>
                </a:solidFill>
              </a:rPr>
              <a:t>10. Over-exploitation of natural </a:t>
            </a:r>
            <a:r>
              <a:rPr lang="en-US" b="1" dirty="0" smtClean="0">
                <a:solidFill>
                  <a:schemeClr val="accent2">
                    <a:lumMod val="50000"/>
                  </a:schemeClr>
                </a:solidFill>
              </a:rPr>
              <a:t>resources.</a:t>
            </a:r>
            <a:endParaRPr lang="en-US" b="1" dirty="0">
              <a:solidFill>
                <a:schemeClr val="accent2">
                  <a:lumMod val="50000"/>
                </a:schemeClr>
              </a:solidFill>
            </a:endParaRPr>
          </a:p>
          <a:p>
            <a:pPr algn="l"/>
            <a:endParaRPr lang="en-US" dirty="0"/>
          </a:p>
        </p:txBody>
      </p:sp>
    </p:spTree>
    <p:extLst>
      <p:ext uri="{BB962C8B-B14F-4D97-AF65-F5344CB8AC3E}">
        <p14:creationId xmlns:p14="http://schemas.microsoft.com/office/powerpoint/2010/main" val="1636206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290" y="-294198"/>
            <a:ext cx="10187710" cy="2076818"/>
          </a:xfrm>
        </p:spPr>
        <p:txBody>
          <a:bodyPr>
            <a:normAutofit fontScale="90000"/>
          </a:bodyPr>
          <a:lstStyle/>
          <a:p>
            <a:r>
              <a:rPr lang="en-US" b="1" dirty="0"/>
              <a:t>1. Expansion of agricultural land</a:t>
            </a:r>
            <a:br>
              <a:rPr lang="en-US" b="1" dirty="0"/>
            </a:br>
            <a:endParaRPr lang="en-US" dirty="0"/>
          </a:p>
        </p:txBody>
      </p:sp>
      <p:sp>
        <p:nvSpPr>
          <p:cNvPr id="3" name="Subtitle 2"/>
          <p:cNvSpPr>
            <a:spLocks noGrp="1"/>
          </p:cNvSpPr>
          <p:nvPr>
            <p:ph type="subTitle" idx="1"/>
          </p:nvPr>
        </p:nvSpPr>
        <p:spPr>
          <a:xfrm>
            <a:off x="1524000" y="1524000"/>
            <a:ext cx="9144000" cy="3733800"/>
          </a:xfrm>
        </p:spPr>
        <p:txBody>
          <a:bodyPr/>
          <a:lstStyle/>
          <a:p>
            <a:pPr lvl="1" algn="l"/>
            <a:r>
              <a:rPr lang="en-US" dirty="0"/>
              <a:t>One of the leading causes of deforestation is the expansion of agricultural land, accounting for more than 70% of deforestation rates. </a:t>
            </a:r>
            <a:r>
              <a:rPr lang="en-US" u="sng" dirty="0">
                <a:hlinkClick r:id="rId2"/>
              </a:rPr>
              <a:t>Agricultural </a:t>
            </a:r>
            <a:r>
              <a:rPr lang="en-US" dirty="0"/>
              <a:t>practices, such as clearing vast areas of forest for farming, logging, and fuelwood use, are primary activities that contribute significantly to deforestation.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309" y="2872508"/>
            <a:ext cx="8395855" cy="3463638"/>
          </a:xfrm>
          <a:prstGeom prst="rect">
            <a:avLst/>
          </a:prstGeom>
        </p:spPr>
      </p:pic>
    </p:spTree>
    <p:extLst>
      <p:ext uri="{BB962C8B-B14F-4D97-AF65-F5344CB8AC3E}">
        <p14:creationId xmlns:p14="http://schemas.microsoft.com/office/powerpoint/2010/main" val="6711425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927" y="101601"/>
            <a:ext cx="8035637" cy="1921164"/>
          </a:xfrm>
        </p:spPr>
        <p:txBody>
          <a:bodyPr/>
          <a:lstStyle/>
          <a:p>
            <a:r>
              <a:rPr lang="en-US" b="1" dirty="0"/>
              <a:t>2. Livestock grazing</a:t>
            </a:r>
            <a:br>
              <a:rPr lang="en-US" b="1" dirty="0"/>
            </a:br>
            <a:endParaRPr lang="en-US" dirty="0"/>
          </a:p>
        </p:txBody>
      </p:sp>
      <p:sp>
        <p:nvSpPr>
          <p:cNvPr id="3" name="Subtitle 2"/>
          <p:cNvSpPr>
            <a:spLocks noGrp="1"/>
          </p:cNvSpPr>
          <p:nvPr>
            <p:ph type="subTitle" idx="1"/>
          </p:nvPr>
        </p:nvSpPr>
        <p:spPr>
          <a:xfrm>
            <a:off x="1634836" y="1588655"/>
            <a:ext cx="9144000" cy="3724563"/>
          </a:xfrm>
        </p:spPr>
        <p:txBody>
          <a:bodyPr/>
          <a:lstStyle/>
          <a:p>
            <a:pPr algn="l"/>
            <a:r>
              <a:rPr lang="en-US" dirty="0"/>
              <a:t>Livestock grazing, particularly for meat production, is also a significant cause of deforestation. Farmers often clear vast areas of land to create grazing pastures for their livestock, contributing to the loss of forested land. The degradation of soil resulting from overgrazing often also leads to repeated clearing and deforestation.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36" y="3509819"/>
            <a:ext cx="8986982" cy="2922155"/>
          </a:xfrm>
          <a:prstGeom prst="rect">
            <a:avLst/>
          </a:prstGeom>
        </p:spPr>
      </p:pic>
    </p:spTree>
    <p:extLst>
      <p:ext uri="{BB962C8B-B14F-4D97-AF65-F5344CB8AC3E}">
        <p14:creationId xmlns:p14="http://schemas.microsoft.com/office/powerpoint/2010/main" val="199491516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564" y="-240146"/>
            <a:ext cx="11166763" cy="2133601"/>
          </a:xfrm>
        </p:spPr>
        <p:txBody>
          <a:bodyPr>
            <a:normAutofit/>
          </a:bodyPr>
          <a:lstStyle/>
          <a:p>
            <a:r>
              <a:rPr lang="en-US" b="1" dirty="0"/>
              <a:t>3. Logging and wood harvesting</a:t>
            </a:r>
            <a:br>
              <a:rPr lang="en-US" b="1" dirty="0"/>
            </a:br>
            <a:endParaRPr lang="en-US" dirty="0"/>
          </a:p>
        </p:txBody>
      </p:sp>
      <p:sp>
        <p:nvSpPr>
          <p:cNvPr id="3" name="Subtitle 2"/>
          <p:cNvSpPr>
            <a:spLocks noGrp="1"/>
          </p:cNvSpPr>
          <p:nvPr>
            <p:ph type="subTitle" idx="1"/>
          </p:nvPr>
        </p:nvSpPr>
        <p:spPr>
          <a:xfrm>
            <a:off x="1524000" y="1117600"/>
            <a:ext cx="9144000" cy="4140200"/>
          </a:xfrm>
        </p:spPr>
        <p:txBody>
          <a:bodyPr/>
          <a:lstStyle/>
          <a:p>
            <a:pPr algn="l"/>
            <a:r>
              <a:rPr lang="en-US" dirty="0"/>
              <a:t>Logging and wood harvesting are among the leading causes of deforestation across the </a:t>
            </a:r>
            <a:r>
              <a:rPr lang="en-US" dirty="0" smtClean="0"/>
              <a:t>world</a:t>
            </a:r>
            <a:r>
              <a:rPr lang="en-US" dirty="0"/>
              <a:t>.</a:t>
            </a:r>
            <a:r>
              <a:rPr lang="en-US" dirty="0" smtClean="0"/>
              <a:t> </a:t>
            </a:r>
            <a:r>
              <a:rPr lang="en-US" dirty="0"/>
              <a:t>Unfortunately, this often leads to unsustainable logging practices that destroy millions of hectares of forested land every year.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27" y="2604654"/>
            <a:ext cx="8756073" cy="3445164"/>
          </a:xfrm>
          <a:prstGeom prst="rect">
            <a:avLst/>
          </a:prstGeom>
        </p:spPr>
      </p:pic>
    </p:spTree>
    <p:extLst>
      <p:ext uri="{BB962C8B-B14F-4D97-AF65-F5344CB8AC3E}">
        <p14:creationId xmlns:p14="http://schemas.microsoft.com/office/powerpoint/2010/main" val="18075634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817" y="-157018"/>
            <a:ext cx="11813310" cy="1764145"/>
          </a:xfrm>
        </p:spPr>
        <p:txBody>
          <a:bodyPr>
            <a:normAutofit fontScale="90000"/>
          </a:bodyPr>
          <a:lstStyle/>
          <a:p>
            <a:r>
              <a:rPr lang="en-US" b="1" dirty="0"/>
              <a:t>4. </a:t>
            </a:r>
            <a:r>
              <a:rPr lang="en-US" b="1" dirty="0" smtClean="0"/>
              <a:t>Urbanization </a:t>
            </a:r>
            <a:r>
              <a:rPr lang="en-US" b="1" dirty="0"/>
              <a:t>and expansion of cities</a:t>
            </a:r>
            <a:br>
              <a:rPr lang="en-US" b="1" dirty="0"/>
            </a:br>
            <a:endParaRPr lang="en-US" dirty="0"/>
          </a:p>
        </p:txBody>
      </p:sp>
      <p:sp>
        <p:nvSpPr>
          <p:cNvPr id="3" name="Subtitle 2"/>
          <p:cNvSpPr>
            <a:spLocks noGrp="1"/>
          </p:cNvSpPr>
          <p:nvPr>
            <p:ph type="subTitle" idx="1"/>
          </p:nvPr>
        </p:nvSpPr>
        <p:spPr>
          <a:xfrm>
            <a:off x="1524000" y="1256145"/>
            <a:ext cx="9144000" cy="4001655"/>
          </a:xfrm>
        </p:spPr>
        <p:txBody>
          <a:bodyPr/>
          <a:lstStyle/>
          <a:p>
            <a:pPr algn="l"/>
            <a:r>
              <a:rPr lang="en-US" dirty="0" smtClean="0"/>
              <a:t>Urbanization </a:t>
            </a:r>
            <a:r>
              <a:rPr lang="en-US" dirty="0"/>
              <a:t>and the expansion of cities have a significant impact on deforestation, contributing to the destruction of forested land across the globe. As urban areas grow, they require more resources to sustain their populations, increasing demand for products like beef and agricultural </a:t>
            </a:r>
            <a:r>
              <a:rPr lang="en-US" dirty="0" smtClean="0"/>
              <a:t>goods.</a:t>
            </a:r>
            <a:endParaRPr lang="en-US" dirty="0"/>
          </a:p>
        </p:txBody>
      </p:sp>
      <p:pic>
        <p:nvPicPr>
          <p:cNvPr id="4" name="Picture 3" descr="&lt;strong&gt;Urbanization&lt;/strong&gt; | Environment &amp; Society Port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92582"/>
            <a:ext cx="9144000" cy="3121891"/>
          </a:xfrm>
          <a:prstGeom prst="rect">
            <a:avLst/>
          </a:prstGeom>
        </p:spPr>
      </p:pic>
    </p:spTree>
    <p:extLst>
      <p:ext uri="{BB962C8B-B14F-4D97-AF65-F5344CB8AC3E}">
        <p14:creationId xmlns:p14="http://schemas.microsoft.com/office/powerpoint/2010/main" val="13027545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346" y="-554182"/>
            <a:ext cx="9144000" cy="2387600"/>
          </a:xfrm>
        </p:spPr>
        <p:txBody>
          <a:bodyPr>
            <a:normAutofit fontScale="90000"/>
          </a:bodyPr>
          <a:lstStyle/>
          <a:p>
            <a:r>
              <a:rPr lang="en-US" b="1" dirty="0"/>
              <a:t>5. Human population growth</a:t>
            </a:r>
            <a:br>
              <a:rPr lang="en-US" b="1" dirty="0"/>
            </a:br>
            <a:endParaRPr lang="en-US" dirty="0"/>
          </a:p>
        </p:txBody>
      </p:sp>
      <p:sp>
        <p:nvSpPr>
          <p:cNvPr id="3" name="Subtitle 2"/>
          <p:cNvSpPr>
            <a:spLocks noGrp="1"/>
          </p:cNvSpPr>
          <p:nvPr>
            <p:ph type="subTitle" idx="1"/>
          </p:nvPr>
        </p:nvSpPr>
        <p:spPr>
          <a:xfrm>
            <a:off x="1524000" y="1302327"/>
            <a:ext cx="9144000" cy="3955473"/>
          </a:xfrm>
        </p:spPr>
        <p:txBody>
          <a:bodyPr/>
          <a:lstStyle/>
          <a:p>
            <a:pPr algn="l"/>
            <a:r>
              <a:rPr lang="en-US" dirty="0"/>
              <a:t>As the world's population continues to grow, the demand for food, housing, and natural resources also increases. This directly impacts deforestation as the need for more land for agriculture and settlements fuels the conversion of forests into farmland and urban areas.</a:t>
            </a:r>
          </a:p>
        </p:txBody>
      </p:sp>
      <p:pic>
        <p:nvPicPr>
          <p:cNvPr id="4" name="Picture 3" descr="Measuring copyright duration in man-years, the only way it really mat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4" y="2842348"/>
            <a:ext cx="4701309" cy="3219017"/>
          </a:xfrm>
          <a:prstGeom prst="rect">
            <a:avLst/>
          </a:prstGeom>
        </p:spPr>
      </p:pic>
      <p:pic>
        <p:nvPicPr>
          <p:cNvPr id="5" name="Picture 4" descr="33.2 &lt;strong&gt;Population Growth&lt;/strong&gt; and Economic Development – Principles of Economic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0036" y="2770910"/>
            <a:ext cx="5043054" cy="3241964"/>
          </a:xfrm>
          <a:prstGeom prst="rect">
            <a:avLst/>
          </a:prstGeom>
        </p:spPr>
      </p:pic>
    </p:spTree>
    <p:extLst>
      <p:ext uri="{BB962C8B-B14F-4D97-AF65-F5344CB8AC3E}">
        <p14:creationId xmlns:p14="http://schemas.microsoft.com/office/powerpoint/2010/main" val="291002847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891"/>
            <a:ext cx="9144000" cy="1325273"/>
          </a:xfrm>
        </p:spPr>
        <p:txBody>
          <a:bodyPr/>
          <a:lstStyle/>
          <a:p>
            <a:r>
              <a:rPr lang="en-US" dirty="0" smtClean="0"/>
              <a:t>Effects of Deforestation</a:t>
            </a:r>
            <a:endParaRPr lang="en-US" dirty="0"/>
          </a:p>
        </p:txBody>
      </p:sp>
      <p:sp>
        <p:nvSpPr>
          <p:cNvPr id="3" name="Subtitle 2"/>
          <p:cNvSpPr>
            <a:spLocks noGrp="1"/>
          </p:cNvSpPr>
          <p:nvPr>
            <p:ph type="subTitle" idx="1"/>
          </p:nvPr>
        </p:nvSpPr>
        <p:spPr>
          <a:xfrm>
            <a:off x="1524000" y="1588655"/>
            <a:ext cx="9144000" cy="3669145"/>
          </a:xfrm>
        </p:spPr>
        <p:txBody>
          <a:bodyPr/>
          <a:lstStyle/>
          <a:p>
            <a:pPr algn="l"/>
            <a:r>
              <a:rPr lang="en-US" b="1" dirty="0"/>
              <a:t>1. Millions of acres are destroyed</a:t>
            </a:r>
          </a:p>
          <a:p>
            <a:pPr algn="l"/>
            <a:r>
              <a:rPr lang="en-US" b="1" dirty="0"/>
              <a:t>2. Unsustainable agricultural development</a:t>
            </a:r>
          </a:p>
          <a:p>
            <a:pPr algn="l"/>
            <a:r>
              <a:rPr lang="en-US" b="1" dirty="0"/>
              <a:t>3. Immense biodiversity loss</a:t>
            </a:r>
          </a:p>
          <a:p>
            <a:pPr algn="l"/>
            <a:r>
              <a:rPr lang="en-US" b="1" dirty="0"/>
              <a:t>4. Major contributor to the climate crisis</a:t>
            </a:r>
          </a:p>
          <a:p>
            <a:pPr algn="l"/>
            <a:r>
              <a:rPr lang="en-US" dirty="0" smtClean="0"/>
              <a:t>5. Soil Erosion</a:t>
            </a:r>
            <a:endParaRPr lang="en-US" dirty="0"/>
          </a:p>
        </p:txBody>
      </p:sp>
      <p:pic>
        <p:nvPicPr>
          <p:cNvPr id="4" name="Picture 3" descr="River Swale bank &lt;strong&gt;erosion&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146" y="3694545"/>
            <a:ext cx="5426364" cy="25303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730290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4981" y="-177659"/>
            <a:ext cx="10612582" cy="1764594"/>
          </a:xfrm>
        </p:spPr>
        <p:txBody>
          <a:bodyPr>
            <a:normAutofit fontScale="90000"/>
          </a:bodyPr>
          <a:lstStyle/>
          <a:p>
            <a:r>
              <a:rPr lang="en-US" b="1" dirty="0"/>
              <a:t>1. Millions of acres are destroyed</a:t>
            </a:r>
            <a:br>
              <a:rPr lang="en-US" b="1" dirty="0"/>
            </a:br>
            <a:endParaRPr lang="en-US" dirty="0"/>
          </a:p>
        </p:txBody>
      </p:sp>
      <p:sp>
        <p:nvSpPr>
          <p:cNvPr id="5" name="Subtitle 2"/>
          <p:cNvSpPr>
            <a:spLocks noGrp="1"/>
          </p:cNvSpPr>
          <p:nvPr>
            <p:ph type="subTitle" idx="1"/>
          </p:nvPr>
        </p:nvSpPr>
        <p:spPr>
          <a:xfrm>
            <a:off x="1273342" y="1449964"/>
            <a:ext cx="9144000" cy="3620799"/>
          </a:xfrm>
        </p:spPr>
        <p:txBody>
          <a:bodyPr/>
          <a:lstStyle/>
          <a:p>
            <a:pPr algn="l"/>
            <a:r>
              <a:rPr lang="en-US" dirty="0"/>
              <a:t>Although exact statistics are difficult to determine, the World Resources Institute reported over 2.9 million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42" y="2823956"/>
            <a:ext cx="4637930" cy="299213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0" y="2727297"/>
            <a:ext cx="4762832" cy="3088792"/>
          </a:xfrm>
          <a:prstGeom prst="rect">
            <a:avLst/>
          </a:prstGeom>
        </p:spPr>
      </p:pic>
    </p:spTree>
    <p:extLst>
      <p:ext uri="{BB962C8B-B14F-4D97-AF65-F5344CB8AC3E}">
        <p14:creationId xmlns:p14="http://schemas.microsoft.com/office/powerpoint/2010/main" val="155409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172</TotalTime>
  <Words>505</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Algerian</vt:lpstr>
      <vt:lpstr>Arial</vt:lpstr>
      <vt:lpstr>Century Gothic</vt:lpstr>
      <vt:lpstr>Gill Sans MT</vt:lpstr>
      <vt:lpstr>Trebuchet MS</vt:lpstr>
      <vt:lpstr>Wingdings 3</vt:lpstr>
      <vt:lpstr>Parcel</vt:lpstr>
      <vt:lpstr>Facet</vt:lpstr>
      <vt:lpstr>Wisp</vt:lpstr>
      <vt:lpstr>1_Wisp</vt:lpstr>
      <vt:lpstr>deforestation </vt:lpstr>
      <vt:lpstr>CAUSES OF DEFORESTATION </vt:lpstr>
      <vt:lpstr>1. Expansion of agricultural land </vt:lpstr>
      <vt:lpstr>2. Livestock grazing </vt:lpstr>
      <vt:lpstr>3. Logging and wood harvesting </vt:lpstr>
      <vt:lpstr>4. Urbanization and expansion of cities </vt:lpstr>
      <vt:lpstr>5. Human population growth </vt:lpstr>
      <vt:lpstr>Effects of Deforestation</vt:lpstr>
      <vt:lpstr>1. Millions of acres are destroyed </vt:lpstr>
      <vt:lpstr>2. Immense biodiversity loss </vt:lpstr>
      <vt:lpstr>Control of Deforestation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Technology</dc:creator>
  <cp:lastModifiedBy>Min Technology</cp:lastModifiedBy>
  <cp:revision>22</cp:revision>
  <dcterms:created xsi:type="dcterms:W3CDTF">2024-06-01T02:15:05Z</dcterms:created>
  <dcterms:modified xsi:type="dcterms:W3CDTF">2024-11-02T16:25:21Z</dcterms:modified>
</cp:coreProperties>
</file>