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1" r:id="rId1"/>
  </p:sldMasterIdLst>
  <p:sldIdLst>
    <p:sldId id="256"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300" r:id="rId21"/>
    <p:sldId id="294" r:id="rId22"/>
    <p:sldId id="295" r:id="rId23"/>
    <p:sldId id="296" r:id="rId24"/>
    <p:sldId id="297" r:id="rId25"/>
    <p:sldId id="298" r:id="rId26"/>
    <p:sldId id="299" r:id="rId27"/>
    <p:sldId id="278" r:id="rId28"/>
    <p:sldId id="279" r:id="rId29"/>
    <p:sldId id="280" r:id="rId30"/>
    <p:sldId id="281" r:id="rId31"/>
    <p:sldId id="282" r:id="rId32"/>
    <p:sldId id="284" r:id="rId33"/>
    <p:sldId id="285" r:id="rId34"/>
    <p:sldId id="286" r:id="rId35"/>
    <p:sldId id="283" r:id="rId36"/>
    <p:sldId id="288" r:id="rId37"/>
    <p:sldId id="289" r:id="rId38"/>
    <p:sldId id="290" r:id="rId39"/>
    <p:sldId id="29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32FE97-18FC-450C-8AC3-B6145BABB03F}"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5AD874C-6003-4A20-A819-773C4BA3FC8B}" type="slidenum">
              <a:rPr lang="en-IN" smtClean="0"/>
              <a:t>‹#›</a:t>
            </a:fld>
            <a:endParaRPr lang="en-IN"/>
          </a:p>
        </p:txBody>
      </p:sp>
    </p:spTree>
    <p:extLst>
      <p:ext uri="{BB962C8B-B14F-4D97-AF65-F5344CB8AC3E}">
        <p14:creationId xmlns:p14="http://schemas.microsoft.com/office/powerpoint/2010/main" val="2699034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2FE97-18FC-450C-8AC3-B6145BABB03F}"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AD874C-6003-4A20-A819-773C4BA3FC8B}" type="slidenum">
              <a:rPr lang="en-IN" smtClean="0"/>
              <a:t>‹#›</a:t>
            </a:fld>
            <a:endParaRPr lang="en-IN"/>
          </a:p>
        </p:txBody>
      </p:sp>
    </p:spTree>
    <p:extLst>
      <p:ext uri="{BB962C8B-B14F-4D97-AF65-F5344CB8AC3E}">
        <p14:creationId xmlns:p14="http://schemas.microsoft.com/office/powerpoint/2010/main" val="4021713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2FE97-18FC-450C-8AC3-B6145BABB03F}"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AD874C-6003-4A20-A819-773C4BA3FC8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2086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32FE97-18FC-450C-8AC3-B6145BABB03F}"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AD874C-6003-4A20-A819-773C4BA3FC8B}" type="slidenum">
              <a:rPr lang="en-IN" smtClean="0"/>
              <a:t>‹#›</a:t>
            </a:fld>
            <a:endParaRPr lang="en-IN"/>
          </a:p>
        </p:txBody>
      </p:sp>
    </p:spTree>
    <p:extLst>
      <p:ext uri="{BB962C8B-B14F-4D97-AF65-F5344CB8AC3E}">
        <p14:creationId xmlns:p14="http://schemas.microsoft.com/office/powerpoint/2010/main" val="1076997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32FE97-18FC-450C-8AC3-B6145BABB03F}"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AD874C-6003-4A20-A819-773C4BA3FC8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56713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32FE97-18FC-450C-8AC3-B6145BABB03F}"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AD874C-6003-4A20-A819-773C4BA3FC8B}" type="slidenum">
              <a:rPr lang="en-IN" smtClean="0"/>
              <a:t>‹#›</a:t>
            </a:fld>
            <a:endParaRPr lang="en-IN"/>
          </a:p>
        </p:txBody>
      </p:sp>
    </p:spTree>
    <p:extLst>
      <p:ext uri="{BB962C8B-B14F-4D97-AF65-F5344CB8AC3E}">
        <p14:creationId xmlns:p14="http://schemas.microsoft.com/office/powerpoint/2010/main" val="101905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2FE97-18FC-450C-8AC3-B6145BABB03F}"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AD874C-6003-4A20-A819-773C4BA3FC8B}" type="slidenum">
              <a:rPr lang="en-IN" smtClean="0"/>
              <a:t>‹#›</a:t>
            </a:fld>
            <a:endParaRPr lang="en-IN"/>
          </a:p>
        </p:txBody>
      </p:sp>
    </p:spTree>
    <p:extLst>
      <p:ext uri="{BB962C8B-B14F-4D97-AF65-F5344CB8AC3E}">
        <p14:creationId xmlns:p14="http://schemas.microsoft.com/office/powerpoint/2010/main" val="2271741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2FE97-18FC-450C-8AC3-B6145BABB03F}"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AD874C-6003-4A20-A819-773C4BA3FC8B}" type="slidenum">
              <a:rPr lang="en-IN" smtClean="0"/>
              <a:t>‹#›</a:t>
            </a:fld>
            <a:endParaRPr lang="en-IN"/>
          </a:p>
        </p:txBody>
      </p:sp>
    </p:spTree>
    <p:extLst>
      <p:ext uri="{BB962C8B-B14F-4D97-AF65-F5344CB8AC3E}">
        <p14:creationId xmlns:p14="http://schemas.microsoft.com/office/powerpoint/2010/main" val="1581540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2FE97-18FC-450C-8AC3-B6145BABB03F}"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AD874C-6003-4A20-A819-773C4BA3FC8B}" type="slidenum">
              <a:rPr lang="en-IN" smtClean="0"/>
              <a:t>‹#›</a:t>
            </a:fld>
            <a:endParaRPr lang="en-IN"/>
          </a:p>
        </p:txBody>
      </p:sp>
    </p:spTree>
    <p:extLst>
      <p:ext uri="{BB962C8B-B14F-4D97-AF65-F5344CB8AC3E}">
        <p14:creationId xmlns:p14="http://schemas.microsoft.com/office/powerpoint/2010/main" val="268085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2FE97-18FC-450C-8AC3-B6145BABB03F}"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AD874C-6003-4A20-A819-773C4BA3FC8B}" type="slidenum">
              <a:rPr lang="en-IN" smtClean="0"/>
              <a:t>‹#›</a:t>
            </a:fld>
            <a:endParaRPr lang="en-IN"/>
          </a:p>
        </p:txBody>
      </p:sp>
    </p:spTree>
    <p:extLst>
      <p:ext uri="{BB962C8B-B14F-4D97-AF65-F5344CB8AC3E}">
        <p14:creationId xmlns:p14="http://schemas.microsoft.com/office/powerpoint/2010/main" val="1392320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32FE97-18FC-450C-8AC3-B6145BABB03F}"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5AD874C-6003-4A20-A819-773C4BA3FC8B}" type="slidenum">
              <a:rPr lang="en-IN" smtClean="0"/>
              <a:t>‹#›</a:t>
            </a:fld>
            <a:endParaRPr lang="en-IN"/>
          </a:p>
        </p:txBody>
      </p:sp>
    </p:spTree>
    <p:extLst>
      <p:ext uri="{BB962C8B-B14F-4D97-AF65-F5344CB8AC3E}">
        <p14:creationId xmlns:p14="http://schemas.microsoft.com/office/powerpoint/2010/main" val="746708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32FE97-18FC-450C-8AC3-B6145BABB03F}" type="datetimeFigureOut">
              <a:rPr lang="en-IN" smtClean="0"/>
              <a:t>17-12-2023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5AD874C-6003-4A20-A819-773C4BA3FC8B}" type="slidenum">
              <a:rPr lang="en-IN" smtClean="0"/>
              <a:t>‹#›</a:t>
            </a:fld>
            <a:endParaRPr lang="en-IN"/>
          </a:p>
        </p:txBody>
      </p:sp>
    </p:spTree>
    <p:extLst>
      <p:ext uri="{BB962C8B-B14F-4D97-AF65-F5344CB8AC3E}">
        <p14:creationId xmlns:p14="http://schemas.microsoft.com/office/powerpoint/2010/main" val="2483239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32FE97-18FC-450C-8AC3-B6145BABB03F}" type="datetimeFigureOut">
              <a:rPr lang="en-IN" smtClean="0"/>
              <a:t>17-12-2023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5AD874C-6003-4A20-A819-773C4BA3FC8B}" type="slidenum">
              <a:rPr lang="en-IN" smtClean="0"/>
              <a:t>‹#›</a:t>
            </a:fld>
            <a:endParaRPr lang="en-IN"/>
          </a:p>
        </p:txBody>
      </p:sp>
    </p:spTree>
    <p:extLst>
      <p:ext uri="{BB962C8B-B14F-4D97-AF65-F5344CB8AC3E}">
        <p14:creationId xmlns:p14="http://schemas.microsoft.com/office/powerpoint/2010/main" val="3074090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2FE97-18FC-450C-8AC3-B6145BABB03F}" type="datetimeFigureOut">
              <a:rPr lang="en-IN" smtClean="0"/>
              <a:t>17-12-2023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AD874C-6003-4A20-A819-773C4BA3FC8B}" type="slidenum">
              <a:rPr lang="en-IN" smtClean="0"/>
              <a:t>‹#›</a:t>
            </a:fld>
            <a:endParaRPr lang="en-IN"/>
          </a:p>
        </p:txBody>
      </p:sp>
    </p:spTree>
    <p:extLst>
      <p:ext uri="{BB962C8B-B14F-4D97-AF65-F5344CB8AC3E}">
        <p14:creationId xmlns:p14="http://schemas.microsoft.com/office/powerpoint/2010/main" val="416428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32FE97-18FC-450C-8AC3-B6145BABB03F}"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5AD874C-6003-4A20-A819-773C4BA3FC8B}" type="slidenum">
              <a:rPr lang="en-IN" smtClean="0"/>
              <a:t>‹#›</a:t>
            </a:fld>
            <a:endParaRPr lang="en-IN"/>
          </a:p>
        </p:txBody>
      </p:sp>
    </p:spTree>
    <p:extLst>
      <p:ext uri="{BB962C8B-B14F-4D97-AF65-F5344CB8AC3E}">
        <p14:creationId xmlns:p14="http://schemas.microsoft.com/office/powerpoint/2010/main" val="16608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32FE97-18FC-450C-8AC3-B6145BABB03F}"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AD874C-6003-4A20-A819-773C4BA3FC8B}" type="slidenum">
              <a:rPr lang="en-IN" smtClean="0"/>
              <a:t>‹#›</a:t>
            </a:fld>
            <a:endParaRPr lang="en-IN"/>
          </a:p>
        </p:txBody>
      </p:sp>
    </p:spTree>
    <p:extLst>
      <p:ext uri="{BB962C8B-B14F-4D97-AF65-F5344CB8AC3E}">
        <p14:creationId xmlns:p14="http://schemas.microsoft.com/office/powerpoint/2010/main" val="1905824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232FE97-18FC-450C-8AC3-B6145BABB03F}" type="datetimeFigureOut">
              <a:rPr lang="en-IN" smtClean="0"/>
              <a:t>17-12-2023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5AD874C-6003-4A20-A819-773C4BA3FC8B}" type="slidenum">
              <a:rPr lang="en-IN" smtClean="0"/>
              <a:t>‹#›</a:t>
            </a:fld>
            <a:endParaRPr lang="en-IN"/>
          </a:p>
        </p:txBody>
      </p:sp>
    </p:spTree>
    <p:extLst>
      <p:ext uri="{BB962C8B-B14F-4D97-AF65-F5344CB8AC3E}">
        <p14:creationId xmlns:p14="http://schemas.microsoft.com/office/powerpoint/2010/main" val="881627530"/>
      </p:ext>
    </p:extLst>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 id="2147484132" r:id="rId11"/>
    <p:sldLayoutId id="2147484133" r:id="rId12"/>
    <p:sldLayoutId id="2147484134" r:id="rId13"/>
    <p:sldLayoutId id="2147484135" r:id="rId14"/>
    <p:sldLayoutId id="2147484136" r:id="rId15"/>
    <p:sldLayoutId id="214748413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intellipaat.com/blog/tutorial/artificial-intelligence-tutorial/recurrent-neural-network/" TargetMode="External"/><Relationship Id="rId2" Type="http://schemas.openxmlformats.org/officeDocument/2006/relationships/hyperlink" Target="https://intellipaat.com/blog/tutorial/machine-learning-tutorial/introduction-deep-learn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C8BEB2-3B3D-69FB-C9A7-7FF1BD21EDBF}"/>
              </a:ext>
            </a:extLst>
          </p:cNvPr>
          <p:cNvPicPr>
            <a:picLocks noChangeAspect="1"/>
          </p:cNvPicPr>
          <p:nvPr/>
        </p:nvPicPr>
        <p:blipFill>
          <a:blip r:embed="rId2"/>
          <a:stretch>
            <a:fillRect/>
          </a:stretch>
        </p:blipFill>
        <p:spPr>
          <a:xfrm>
            <a:off x="3397718" y="654517"/>
            <a:ext cx="5736657" cy="561672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00892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B6C58-057E-793A-57C6-380262EAC6CC}"/>
              </a:ext>
            </a:extLst>
          </p:cNvPr>
          <p:cNvSpPr>
            <a:spLocks noGrp="1"/>
          </p:cNvSpPr>
          <p:nvPr>
            <p:ph idx="1"/>
          </p:nvPr>
        </p:nvSpPr>
        <p:spPr>
          <a:xfrm>
            <a:off x="2993456" y="693018"/>
            <a:ext cx="8360343" cy="5483945"/>
          </a:xfrm>
        </p:spPr>
        <p:txBody>
          <a:bodyPr>
            <a:normAutofit/>
          </a:bodyPr>
          <a:lstStyle/>
          <a:p>
            <a:pPr marL="6350" indent="-6350" algn="just">
              <a:lnSpc>
                <a:spcPct val="160000"/>
              </a:lnSpc>
              <a:spcAft>
                <a:spcPts val="835"/>
              </a:spcAft>
            </a:pPr>
            <a:r>
              <a:rPr lang="en-IN" sz="1800" b="1" kern="100" dirty="0">
                <a:solidFill>
                  <a:srgbClr val="000000"/>
                </a:solidFill>
                <a:effectLst/>
                <a:latin typeface="Times New Roman" panose="02020603050405020304" pitchFamily="18" charset="0"/>
                <a:ea typeface="Times New Roman" panose="02020603050405020304" pitchFamily="18" charset="0"/>
              </a:rPr>
              <a:t>Title </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a:solidFill>
                  <a:srgbClr val="000000"/>
                </a:solidFill>
                <a:effectLst/>
                <a:latin typeface="Calibri" panose="020F0502020204030204" pitchFamily="34" charset="0"/>
                <a:ea typeface="Calibri" panose="020F0502020204030204" pitchFamily="34"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Data mining for the online retail industry: A case study of RFM model-based customer segmentation using data mining</a:t>
            </a:r>
          </a:p>
          <a:p>
            <a:pPr marL="6350" indent="-6350" algn="just">
              <a:lnSpc>
                <a:spcPct val="160000"/>
              </a:lnSpc>
              <a:spcAft>
                <a:spcPts val="1360"/>
              </a:spcAft>
            </a:pPr>
            <a:r>
              <a:rPr lang="en-IN" sz="1800" b="1" kern="100" dirty="0">
                <a:solidFill>
                  <a:srgbClr val="000000"/>
                </a:solidFill>
                <a:effectLst/>
                <a:latin typeface="Times New Roman" panose="02020603050405020304" pitchFamily="18" charset="0"/>
                <a:ea typeface="Times New Roman" panose="02020603050405020304" pitchFamily="18" charset="0"/>
              </a:rPr>
              <a:t>Author</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a:solidFill>
                  <a:srgbClr val="000000"/>
                </a:solidFill>
                <a:effectLst/>
                <a:latin typeface="Calibri" panose="020F0502020204030204" pitchFamily="34" charset="0"/>
                <a:ea typeface="Calibri" panose="020F0502020204030204" pitchFamily="34"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Daqing Chen, Sai Laing Sain</a:t>
            </a:r>
          </a:p>
          <a:p>
            <a:pPr marL="6350" indent="-6350" algn="just">
              <a:lnSpc>
                <a:spcPct val="160000"/>
              </a:lnSpc>
              <a:spcAft>
                <a:spcPts val="1315"/>
              </a:spcAft>
            </a:pPr>
            <a:r>
              <a:rPr lang="en-IN" sz="1800" b="1" kern="100" dirty="0">
                <a:solidFill>
                  <a:srgbClr val="000000"/>
                </a:solidFill>
                <a:effectLst/>
                <a:latin typeface="Times New Roman" panose="02020603050405020304" pitchFamily="18" charset="0"/>
                <a:ea typeface="Times New Roman" panose="02020603050405020304" pitchFamily="18" charset="0"/>
              </a:rPr>
              <a:t>Abstract:</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indent="-6350" algn="just">
              <a:lnSpc>
                <a:spcPct val="160000"/>
              </a:lnSpc>
              <a:spcAft>
                <a:spcPts val="1315"/>
              </a:spcAft>
            </a:pPr>
            <a:r>
              <a:rPr lang="en-IN" sz="1800" kern="100" dirty="0">
                <a:solidFill>
                  <a:srgbClr val="000000"/>
                </a:solidFill>
                <a:effectLst/>
                <a:latin typeface="Times New Roman" panose="02020603050405020304" pitchFamily="18" charset="0"/>
                <a:ea typeface="Times New Roman" panose="02020603050405020304" pitchFamily="18" charset="0"/>
              </a:rPr>
              <a:t>Many small online retailers and new entrants to the online retail sector are keen to practice data mining and consumer-centric marketing in their businesses yet technically lack the necessary knowledge and expertise to do so. In this article a case study of using data mining techniques in customer-centric business intelligence for an online retailer is presented. The main purpose of this analysis is to help the business better understand its customers and therefore conduct customer-centric marketing more effectively.</a:t>
            </a:r>
          </a:p>
          <a:p>
            <a:endParaRPr lang="en-IN" dirty="0"/>
          </a:p>
        </p:txBody>
      </p:sp>
    </p:spTree>
    <p:extLst>
      <p:ext uri="{BB962C8B-B14F-4D97-AF65-F5344CB8AC3E}">
        <p14:creationId xmlns:p14="http://schemas.microsoft.com/office/powerpoint/2010/main" val="1126656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2219D5-EDCC-0D40-1D5E-BD3193A34D8A}"/>
              </a:ext>
            </a:extLst>
          </p:cNvPr>
          <p:cNvSpPr>
            <a:spLocks noGrp="1"/>
          </p:cNvSpPr>
          <p:nvPr>
            <p:ph idx="1"/>
          </p:nvPr>
        </p:nvSpPr>
        <p:spPr>
          <a:xfrm>
            <a:off x="2608446" y="904775"/>
            <a:ext cx="8745354" cy="5272188"/>
          </a:xfrm>
        </p:spPr>
        <p:txBody>
          <a:bodyPr>
            <a:normAutofit fontScale="92500"/>
          </a:bodyPr>
          <a:lstStyle/>
          <a:p>
            <a:pPr marL="1257300" lvl="3" indent="0" algn="just">
              <a:lnSpc>
                <a:spcPct val="150000"/>
              </a:lnSpc>
              <a:spcAft>
                <a:spcPts val="550"/>
              </a:spcAft>
              <a:buNone/>
            </a:pPr>
            <a:r>
              <a:rPr lang="en-IN" sz="2200" b="1" kern="100" dirty="0">
                <a:solidFill>
                  <a:srgbClr val="000000"/>
                </a:solidFill>
                <a:effectLst/>
                <a:latin typeface="Times New Roman" panose="02020603050405020304" pitchFamily="18" charset="0"/>
                <a:ea typeface="Times New Roman" panose="02020603050405020304" pitchFamily="18" charset="0"/>
              </a:rPr>
              <a:t>Title</a:t>
            </a:r>
            <a:r>
              <a:rPr lang="en-IN" sz="1800" b="1"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a:solidFill>
                  <a:srgbClr val="000000"/>
                </a:solidFill>
                <a:effectLst/>
                <a:latin typeface="Calibri" panose="020F0502020204030204" pitchFamily="34" charset="0"/>
                <a:ea typeface="Calibri" panose="020F0502020204030204" pitchFamily="34"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A Comparative Study of Divisive and Agglomerative Hierarchical Clustering.</a:t>
            </a:r>
          </a:p>
          <a:p>
            <a:pPr marL="6350" indent="-6350" algn="just">
              <a:lnSpc>
                <a:spcPct val="150000"/>
              </a:lnSpc>
              <a:spcAft>
                <a:spcPts val="1360"/>
              </a:spcAft>
            </a:pPr>
            <a:r>
              <a:rPr lang="en-IN" sz="1800" kern="100" dirty="0">
                <a:solidFill>
                  <a:srgbClr val="000000"/>
                </a:solidFill>
                <a:effectLst/>
                <a:latin typeface="Times New Roman" panose="02020603050405020304" pitchFamily="18" charset="0"/>
                <a:ea typeface="Times New Roman" panose="02020603050405020304" pitchFamily="18" charset="0"/>
              </a:rPr>
              <a:t>Algorithms</a:t>
            </a:r>
          </a:p>
          <a:p>
            <a:pPr marL="6350" indent="-6350" algn="just">
              <a:lnSpc>
                <a:spcPct val="150000"/>
              </a:lnSpc>
              <a:spcAft>
                <a:spcPts val="1360"/>
              </a:spcAft>
            </a:pPr>
            <a:r>
              <a:rPr lang="en-IN" sz="1800" b="1" kern="100" dirty="0">
                <a:solidFill>
                  <a:srgbClr val="000000"/>
                </a:solidFill>
                <a:effectLst/>
                <a:latin typeface="Times New Roman" panose="02020603050405020304" pitchFamily="18" charset="0"/>
                <a:ea typeface="Times New Roman" panose="02020603050405020304" pitchFamily="18" charset="0"/>
              </a:rPr>
              <a:t>Author:</a:t>
            </a:r>
            <a:r>
              <a:rPr lang="en-IN" sz="1800" kern="100" dirty="0">
                <a:solidFill>
                  <a:srgbClr val="000000"/>
                </a:solidFill>
                <a:effectLst/>
                <a:latin typeface="Calibri" panose="020F0502020204030204" pitchFamily="34" charset="0"/>
                <a:ea typeface="Calibri" panose="020F0502020204030204" pitchFamily="34"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Maurice Roux</a:t>
            </a:r>
          </a:p>
          <a:p>
            <a:pPr marL="6350" indent="-6350" algn="just">
              <a:lnSpc>
                <a:spcPct val="150000"/>
              </a:lnSpc>
              <a:spcAft>
                <a:spcPts val="775"/>
              </a:spcAft>
            </a:pPr>
            <a:r>
              <a:rPr lang="en-IN" sz="1800" b="1" kern="100" dirty="0">
                <a:solidFill>
                  <a:srgbClr val="000000"/>
                </a:solidFill>
                <a:effectLst/>
                <a:latin typeface="Times New Roman" panose="02020603050405020304" pitchFamily="18" charset="0"/>
                <a:ea typeface="Times New Roman" panose="02020603050405020304" pitchFamily="18" charset="0"/>
              </a:rPr>
              <a:t>Abstract:</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indent="-6350" algn="just">
              <a:lnSpc>
                <a:spcPct val="150000"/>
              </a:lnSpc>
              <a:spcAft>
                <a:spcPts val="775"/>
              </a:spcAft>
            </a:pPr>
            <a:r>
              <a:rPr lang="en-IN" sz="1800" kern="100" dirty="0">
                <a:solidFill>
                  <a:srgbClr val="000000"/>
                </a:solidFill>
                <a:effectLst/>
                <a:latin typeface="Calibri" panose="020F0502020204030204" pitchFamily="34" charset="0"/>
                <a:ea typeface="Calibri" panose="020F0502020204030204" pitchFamily="34"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A general scheme for divisive hierarchical clustering algorithms is proposed. It is made of three main steps: first a splitting procedure for the subdivision of clusters into two subclusters, second a local evaluation of the bipartitions resulting from the tentative splits and, third, a formula for determining the node levels of the resulting dendrogram. A set of 12 such algorithms is presented and compared to their agglomerative counterpart (when available).</a:t>
            </a:r>
          </a:p>
          <a:p>
            <a:endParaRPr lang="en-IN" dirty="0"/>
          </a:p>
        </p:txBody>
      </p:sp>
    </p:spTree>
    <p:extLst>
      <p:ext uri="{BB962C8B-B14F-4D97-AF65-F5344CB8AC3E}">
        <p14:creationId xmlns:p14="http://schemas.microsoft.com/office/powerpoint/2010/main" val="1024156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38DB-963A-B25E-7FA2-33C75CB9ECD9}"/>
              </a:ext>
            </a:extLst>
          </p:cNvPr>
          <p:cNvSpPr>
            <a:spLocks noGrp="1"/>
          </p:cNvSpPr>
          <p:nvPr>
            <p:ph type="title"/>
          </p:nvPr>
        </p:nvSpPr>
        <p:spPr>
          <a:xfrm>
            <a:off x="2800952" y="462013"/>
            <a:ext cx="8499107" cy="1228675"/>
          </a:xfrm>
        </p:spPr>
        <p:txBody>
          <a:bodyPr>
            <a:normAutofit fontScale="90000"/>
          </a:bodyPr>
          <a:lstStyle/>
          <a:p>
            <a:r>
              <a:rPr lang="en-IN" sz="2800" b="1" kern="100" dirty="0">
                <a:solidFill>
                  <a:srgbClr val="000000"/>
                </a:solidFill>
                <a:effectLst/>
                <a:latin typeface="Times New Roman" panose="02020603050405020304" pitchFamily="18" charset="0"/>
                <a:ea typeface="Times New Roman" panose="02020603050405020304" pitchFamily="18" charset="0"/>
              </a:rPr>
              <a:t>System Design:</a:t>
            </a:r>
            <a:br>
              <a:rPr lang="en-IN" sz="2800" b="1" kern="100" dirty="0">
                <a:solidFill>
                  <a:srgbClr val="000000"/>
                </a:solidFill>
                <a:effectLst/>
                <a:latin typeface="Times New Roman" panose="02020603050405020304" pitchFamily="18" charset="0"/>
                <a:ea typeface="Times New Roman" panose="02020603050405020304" pitchFamily="18" charset="0"/>
              </a:rPr>
            </a:br>
            <a:br>
              <a:rPr lang="en-IN" sz="2800" b="1" kern="100" dirty="0">
                <a:solidFill>
                  <a:srgbClr val="000000"/>
                </a:solidFill>
                <a:effectLst/>
                <a:latin typeface="Times New Roman" panose="02020603050405020304" pitchFamily="18" charset="0"/>
                <a:ea typeface="Times New Roman" panose="02020603050405020304" pitchFamily="18" charset="0"/>
              </a:rPr>
            </a:br>
            <a:r>
              <a:rPr lang="en-IN" sz="1800" b="1" kern="100" dirty="0">
                <a:solidFill>
                  <a:srgbClr val="000000"/>
                </a:solidFill>
                <a:effectLst/>
                <a:latin typeface="Times New Roman" panose="02020603050405020304" pitchFamily="18" charset="0"/>
                <a:ea typeface="Times New Roman" panose="02020603050405020304" pitchFamily="18" charset="0"/>
              </a:rPr>
              <a:t>UML DIAGRAMS:</a:t>
            </a:r>
            <a:br>
              <a:rPr lang="en-IN" sz="1800" kern="100" dirty="0">
                <a:solidFill>
                  <a:srgbClr val="000000"/>
                </a:solidFill>
                <a:effectLst/>
                <a:latin typeface="Times New Roman" panose="02020603050405020304" pitchFamily="18" charset="0"/>
                <a:ea typeface="Times New Roman" panose="02020603050405020304" pitchFamily="18" charset="0"/>
              </a:rPr>
            </a:br>
            <a:br>
              <a:rPr lang="en-IN" sz="1800" b="1"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F9AF398C-F850-F67D-2C19-46563898FCF6}"/>
              </a:ext>
            </a:extLst>
          </p:cNvPr>
          <p:cNvPicPr>
            <a:picLocks noGrp="1"/>
          </p:cNvPicPr>
          <p:nvPr>
            <p:ph idx="1"/>
          </p:nvPr>
        </p:nvPicPr>
        <p:blipFill>
          <a:blip r:embed="rId2"/>
          <a:stretch>
            <a:fillRect/>
          </a:stretch>
        </p:blipFill>
        <p:spPr>
          <a:xfrm>
            <a:off x="5149515" y="1848050"/>
            <a:ext cx="4782403" cy="3416968"/>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1DCEA91C-E0BA-63F0-7FB7-5929F7A6C504}"/>
              </a:ext>
            </a:extLst>
          </p:cNvPr>
          <p:cNvSpPr txBox="1"/>
          <p:nvPr/>
        </p:nvSpPr>
        <p:spPr>
          <a:xfrm>
            <a:off x="5698155" y="5937913"/>
            <a:ext cx="4709159" cy="458074"/>
          </a:xfrm>
          <a:prstGeom prst="rect">
            <a:avLst/>
          </a:prstGeom>
          <a:noFill/>
        </p:spPr>
        <p:txBody>
          <a:bodyPr wrap="square">
            <a:spAutoFit/>
          </a:bodyPr>
          <a:lstStyle/>
          <a:p>
            <a:pPr marL="6350" marR="47625" indent="-6350" algn="just">
              <a:lnSpc>
                <a:spcPct val="150000"/>
              </a:lnSpc>
              <a:spcAft>
                <a:spcPts val="20"/>
              </a:spcAft>
            </a:pPr>
            <a:r>
              <a:rPr lang="en-IN" sz="1800" b="1" kern="100" dirty="0">
                <a:solidFill>
                  <a:srgbClr val="000000"/>
                </a:solidFill>
                <a:effectLst/>
                <a:latin typeface="Times New Roman" panose="02020603050405020304" pitchFamily="18" charset="0"/>
                <a:ea typeface="Times New Roman" panose="02020603050405020304" pitchFamily="18" charset="0"/>
              </a:rPr>
              <a:t>Fig: Use Case Daigram</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54753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867689F-BC13-5E5B-61B3-E62F8C7D06C7}"/>
              </a:ext>
            </a:extLst>
          </p:cNvPr>
          <p:cNvPicPr>
            <a:picLocks noGrp="1"/>
          </p:cNvPicPr>
          <p:nvPr>
            <p:ph idx="1"/>
          </p:nvPr>
        </p:nvPicPr>
        <p:blipFill>
          <a:blip r:embed="rId2"/>
          <a:stretch>
            <a:fillRect/>
          </a:stretch>
        </p:blipFill>
        <p:spPr>
          <a:xfrm>
            <a:off x="3667226" y="1097281"/>
            <a:ext cx="7411452" cy="3739832"/>
          </a:xfrm>
          <a:prstGeom prst="rect">
            <a:avLst/>
          </a:prstGeom>
        </p:spPr>
      </p:pic>
      <p:sp>
        <p:nvSpPr>
          <p:cNvPr id="6" name="TextBox 5">
            <a:extLst>
              <a:ext uri="{FF2B5EF4-FFF2-40B4-BE49-F238E27FC236}">
                <a16:creationId xmlns:a16="http://schemas.microsoft.com/office/drawing/2014/main" id="{4741BE82-D7ED-D26B-7224-0CC8F6E187BB}"/>
              </a:ext>
            </a:extLst>
          </p:cNvPr>
          <p:cNvSpPr txBox="1"/>
          <p:nvPr/>
        </p:nvSpPr>
        <p:spPr>
          <a:xfrm>
            <a:off x="3047197" y="5031169"/>
            <a:ext cx="6097604" cy="458074"/>
          </a:xfrm>
          <a:prstGeom prst="rect">
            <a:avLst/>
          </a:prstGeom>
          <a:noFill/>
        </p:spPr>
        <p:txBody>
          <a:bodyPr wrap="square">
            <a:spAutoFit/>
          </a:bodyPr>
          <a:lstStyle/>
          <a:p>
            <a:pPr marL="6350" indent="-6350" algn="ctr">
              <a:lnSpc>
                <a:spcPct val="150000"/>
              </a:lnSpc>
              <a:spcAft>
                <a:spcPts val="9440"/>
              </a:spcAft>
            </a:pPr>
            <a:r>
              <a:rPr lang="en-IN" sz="1800" b="1" kern="100" dirty="0">
                <a:solidFill>
                  <a:srgbClr val="000000"/>
                </a:solidFill>
                <a:effectLst/>
                <a:latin typeface="Times New Roman" panose="02020603050405020304" pitchFamily="18" charset="0"/>
                <a:ea typeface="Times New Roman" panose="02020603050405020304" pitchFamily="18" charset="0"/>
              </a:rPr>
              <a:t>                  Fig:Class Diagram</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0299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484DCB7-7C47-2142-9894-C55CAF8BBF2D}"/>
              </a:ext>
            </a:extLst>
          </p:cNvPr>
          <p:cNvPicPr>
            <a:picLocks noGrp="1" noChangeAspect="1"/>
          </p:cNvPicPr>
          <p:nvPr>
            <p:ph idx="1"/>
          </p:nvPr>
        </p:nvPicPr>
        <p:blipFill>
          <a:blip r:embed="rId2"/>
          <a:stretch>
            <a:fillRect/>
          </a:stretch>
        </p:blipFill>
        <p:spPr>
          <a:xfrm>
            <a:off x="5342419" y="2133600"/>
            <a:ext cx="3408988" cy="3778250"/>
          </a:xfrm>
          <a:prstGeom prst="rect">
            <a:avLst/>
          </a:prstGeom>
        </p:spPr>
      </p:pic>
      <p:sp>
        <p:nvSpPr>
          <p:cNvPr id="6" name="TextBox 5">
            <a:extLst>
              <a:ext uri="{FF2B5EF4-FFF2-40B4-BE49-F238E27FC236}">
                <a16:creationId xmlns:a16="http://schemas.microsoft.com/office/drawing/2014/main" id="{ACF380D3-EB9E-E179-2C7D-6D5AFC006692}"/>
              </a:ext>
            </a:extLst>
          </p:cNvPr>
          <p:cNvSpPr txBox="1"/>
          <p:nvPr/>
        </p:nvSpPr>
        <p:spPr>
          <a:xfrm>
            <a:off x="3193181" y="4446872"/>
            <a:ext cx="6097604" cy="1053109"/>
          </a:xfrm>
          <a:prstGeom prst="rect">
            <a:avLst/>
          </a:prstGeom>
          <a:noFill/>
        </p:spPr>
        <p:txBody>
          <a:bodyPr wrap="square">
            <a:spAutoFit/>
          </a:bodyPr>
          <a:lstStyle/>
          <a:p>
            <a:pPr marL="6350" indent="-6350" algn="just">
              <a:lnSpc>
                <a:spcPct val="150000"/>
              </a:lnSpc>
              <a:spcAft>
                <a:spcPts val="1360"/>
              </a:spcAft>
            </a:pPr>
            <a:r>
              <a:rPr lang="en-IN" sz="1800" b="1" kern="100" dirty="0">
                <a:solidFill>
                  <a:srgbClr val="000000"/>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11150" indent="-6350" algn="ctr">
              <a:lnSpc>
                <a:spcPct val="150000"/>
              </a:lnSpc>
              <a:spcAft>
                <a:spcPts val="9440"/>
              </a:spcAft>
            </a:pPr>
            <a:r>
              <a:rPr lang="en-IN" sz="1800" b="1" kern="100" dirty="0">
                <a:solidFill>
                  <a:srgbClr val="000000"/>
                </a:solidFill>
                <a:effectLst/>
                <a:latin typeface="Times New Roman" panose="02020603050405020304" pitchFamily="18" charset="0"/>
                <a:ea typeface="Times New Roman" panose="02020603050405020304" pitchFamily="18" charset="0"/>
              </a:rPr>
              <a:t>Fig: Sequence Diagram</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71549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786318D-0EA5-0A56-9421-4D1D966942D3}"/>
              </a:ext>
            </a:extLst>
          </p:cNvPr>
          <p:cNvPicPr>
            <a:picLocks noGrp="1"/>
          </p:cNvPicPr>
          <p:nvPr>
            <p:ph idx="1"/>
          </p:nvPr>
        </p:nvPicPr>
        <p:blipFill>
          <a:blip r:embed="rId2"/>
          <a:stretch>
            <a:fillRect/>
          </a:stretch>
        </p:blipFill>
        <p:spPr>
          <a:xfrm>
            <a:off x="3157889" y="1434165"/>
            <a:ext cx="5986913" cy="3176336"/>
          </a:xfrm>
          <a:prstGeom prst="rect">
            <a:avLst/>
          </a:prstGeom>
        </p:spPr>
      </p:pic>
      <p:sp>
        <p:nvSpPr>
          <p:cNvPr id="6" name="TextBox 5">
            <a:extLst>
              <a:ext uri="{FF2B5EF4-FFF2-40B4-BE49-F238E27FC236}">
                <a16:creationId xmlns:a16="http://schemas.microsoft.com/office/drawing/2014/main" id="{8C18D82A-952E-D0CD-C1C4-C9EFC0AE544D}"/>
              </a:ext>
            </a:extLst>
          </p:cNvPr>
          <p:cNvSpPr txBox="1"/>
          <p:nvPr/>
        </p:nvSpPr>
        <p:spPr>
          <a:xfrm>
            <a:off x="3047198" y="5416180"/>
            <a:ext cx="6097604" cy="458074"/>
          </a:xfrm>
          <a:prstGeom prst="rect">
            <a:avLst/>
          </a:prstGeom>
          <a:noFill/>
        </p:spPr>
        <p:txBody>
          <a:bodyPr wrap="square">
            <a:spAutoFit/>
          </a:bodyPr>
          <a:lstStyle/>
          <a:p>
            <a:pPr marL="6350" indent="-6350" algn="ctr">
              <a:lnSpc>
                <a:spcPct val="150000"/>
              </a:lnSpc>
              <a:spcAft>
                <a:spcPts val="9440"/>
              </a:spcAft>
            </a:pPr>
            <a:r>
              <a:rPr lang="en-IN" sz="1800" b="1" kern="100" dirty="0">
                <a:solidFill>
                  <a:srgbClr val="000000"/>
                </a:solidFill>
                <a:effectLst/>
                <a:latin typeface="Times New Roman" panose="02020603050405020304" pitchFamily="18" charset="0"/>
                <a:ea typeface="Times New Roman" panose="02020603050405020304" pitchFamily="18" charset="0"/>
              </a:rPr>
              <a:t>Fig: Activity Diagram</a:t>
            </a:r>
            <a:r>
              <a:rPr lang="en-IN" sz="1800" kern="100" dirty="0">
                <a:solidFill>
                  <a:srgbClr val="000000"/>
                </a:solidFill>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2647302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F217-51AB-091E-9EBD-9FC6207BB317}"/>
              </a:ext>
            </a:extLst>
          </p:cNvPr>
          <p:cNvSpPr>
            <a:spLocks noGrp="1"/>
          </p:cNvSpPr>
          <p:nvPr>
            <p:ph type="title"/>
          </p:nvPr>
        </p:nvSpPr>
        <p:spPr/>
        <p:txBody>
          <a:bodyPr/>
          <a:lstStyle/>
          <a:p>
            <a:r>
              <a:rPr lang="en-IN" b="1" dirty="0"/>
              <a:t>System Methodology</a:t>
            </a:r>
          </a:p>
        </p:txBody>
      </p:sp>
      <p:sp>
        <p:nvSpPr>
          <p:cNvPr id="5" name="TextBox 4">
            <a:extLst>
              <a:ext uri="{FF2B5EF4-FFF2-40B4-BE49-F238E27FC236}">
                <a16:creationId xmlns:a16="http://schemas.microsoft.com/office/drawing/2014/main" id="{8D9938EF-752E-72CE-6316-714388AC4BFA}"/>
              </a:ext>
            </a:extLst>
          </p:cNvPr>
          <p:cNvSpPr txBox="1"/>
          <p:nvPr/>
        </p:nvSpPr>
        <p:spPr>
          <a:xfrm>
            <a:off x="2935704" y="2261937"/>
            <a:ext cx="8418095" cy="3435364"/>
          </a:xfrm>
          <a:prstGeom prst="rect">
            <a:avLst/>
          </a:prstGeom>
          <a:noFill/>
        </p:spPr>
        <p:txBody>
          <a:bodyPr wrap="square">
            <a:spAutoFit/>
          </a:bodyPr>
          <a:lstStyle/>
          <a:p>
            <a:pPr marL="549275" indent="-6350" algn="just">
              <a:lnSpc>
                <a:spcPct val="150000"/>
              </a:lnSpc>
              <a:spcBef>
                <a:spcPts val="200"/>
              </a:spcBef>
              <a:spcAft>
                <a:spcPts val="1340"/>
              </a:spcAft>
            </a:pPr>
            <a:r>
              <a:rPr lang="en-IN" sz="1800" b="1" kern="1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a:t>
            </a:r>
            <a:r>
              <a:rPr lang="en-IN" sz="2000" b="1" kern="100" dirty="0">
                <a:solidFill>
                  <a:srgbClr val="000000"/>
                </a:solidFill>
                <a:effectLst/>
                <a:latin typeface="Times New Roman" panose="02020603050405020304" pitchFamily="18" charset="0"/>
                <a:ea typeface="Times New Roman" panose="02020603050405020304" pitchFamily="18" charset="0"/>
              </a:rPr>
              <a:t>ALGORITHM)</a:t>
            </a:r>
            <a:endParaRPr lang="en-IN" sz="2000" kern="100" dirty="0">
              <a:solidFill>
                <a:srgbClr val="000000"/>
              </a:solidFill>
              <a:effectLst/>
              <a:latin typeface="Times New Roman" panose="02020603050405020304" pitchFamily="18" charset="0"/>
              <a:ea typeface="Times New Roman" panose="02020603050405020304" pitchFamily="18" charset="0"/>
            </a:endParaRPr>
          </a:p>
          <a:p>
            <a:pPr marL="6350" indent="-6350" algn="just">
              <a:lnSpc>
                <a:spcPct val="150000"/>
              </a:lnSpc>
              <a:spcAft>
                <a:spcPts val="1340"/>
              </a:spcAft>
            </a:pPr>
            <a:r>
              <a:rPr lang="en-IN" sz="2000" kern="100" dirty="0">
                <a:solidFill>
                  <a:srgbClr val="000000"/>
                </a:solidFill>
                <a:effectLst/>
                <a:latin typeface="Times New Roman" panose="02020603050405020304" pitchFamily="18" charset="0"/>
                <a:ea typeface="Times New Roman" panose="02020603050405020304" pitchFamily="18" charset="0"/>
              </a:rPr>
              <a:t>                                        Random forest is a type of supervised machine learning algorithm based on ensemble learning. Ensemble learning is a type of learning where you join different types of algorithms or same algorithm multiple times to form a more powerful prediction model. </a:t>
            </a:r>
            <a:r>
              <a:rPr lang="en-IN" sz="2000" dirty="0">
                <a:solidFill>
                  <a:srgbClr val="333333"/>
                </a:solidFill>
                <a:effectLst/>
                <a:latin typeface="Times New Roman" panose="02020603050405020304" pitchFamily="18" charset="0"/>
                <a:ea typeface="Times New Roman" panose="02020603050405020304" pitchFamily="18" charset="0"/>
              </a:rPr>
              <a:t>It is based on the concept of </a:t>
            </a:r>
            <a:r>
              <a:rPr lang="en-IN" sz="2000" b="1" dirty="0">
                <a:solidFill>
                  <a:srgbClr val="333333"/>
                </a:solidFill>
                <a:effectLst/>
                <a:latin typeface="Times New Roman" panose="02020603050405020304" pitchFamily="18" charset="0"/>
                <a:ea typeface="Times New Roman" panose="02020603050405020304" pitchFamily="18" charset="0"/>
              </a:rPr>
              <a:t>ensemble learning,</a:t>
            </a:r>
            <a:r>
              <a:rPr lang="en-IN" sz="2000" dirty="0">
                <a:solidFill>
                  <a:srgbClr val="333333"/>
                </a:solidFill>
                <a:effectLst/>
                <a:latin typeface="Times New Roman" panose="02020603050405020304" pitchFamily="18" charset="0"/>
                <a:ea typeface="Times New Roman" panose="02020603050405020304" pitchFamily="18" charset="0"/>
              </a:rPr>
              <a:t> which is a process of </a:t>
            </a:r>
            <a:r>
              <a:rPr lang="en-IN" sz="2000" i="1" dirty="0">
                <a:solidFill>
                  <a:srgbClr val="333333"/>
                </a:solidFill>
                <a:effectLst/>
                <a:latin typeface="Times New Roman" panose="02020603050405020304" pitchFamily="18" charset="0"/>
                <a:ea typeface="Times New Roman" panose="02020603050405020304" pitchFamily="18" charset="0"/>
              </a:rPr>
              <a:t>combining multiple classifiers to solve a complex problem and to improve the performance of the model</a:t>
            </a:r>
            <a:r>
              <a:rPr lang="en-IN" sz="1800" i="1" dirty="0">
                <a:solidFill>
                  <a:srgbClr val="333333"/>
                </a:solidFill>
                <a:effectLst/>
                <a:latin typeface="Times New Roman" panose="02020603050405020304" pitchFamily="18" charset="0"/>
                <a:ea typeface="Times New Roman" panose="02020603050405020304" pitchFamily="18" charset="0"/>
              </a:rPr>
              <a:t>.</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89716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99D73-11C0-1AA3-F642-081850E87D1A}"/>
              </a:ext>
            </a:extLst>
          </p:cNvPr>
          <p:cNvSpPr>
            <a:spLocks noGrp="1"/>
          </p:cNvSpPr>
          <p:nvPr>
            <p:ph idx="1"/>
          </p:nvPr>
        </p:nvSpPr>
        <p:spPr>
          <a:xfrm>
            <a:off x="2521818" y="1386038"/>
            <a:ext cx="9230627" cy="3869356"/>
          </a:xfrm>
        </p:spPr>
        <p:txBody>
          <a:bodyPr/>
          <a:lstStyle/>
          <a:p>
            <a:pPr marL="6350" marR="47625" indent="-6350" algn="just">
              <a:lnSpc>
                <a:spcPct val="150000"/>
              </a:lnSpc>
              <a:spcAft>
                <a:spcPts val="2175"/>
              </a:spcAft>
            </a:pPr>
            <a:r>
              <a:rPr lang="en-IN" sz="2400" b="1" kern="100" dirty="0">
                <a:solidFill>
                  <a:srgbClr val="000000"/>
                </a:solidFill>
                <a:effectLst/>
                <a:latin typeface="Times New Roman" panose="02020603050405020304" pitchFamily="18" charset="0"/>
                <a:ea typeface="Times New Roman" panose="02020603050405020304" pitchFamily="18" charset="0"/>
              </a:rPr>
              <a:t>Linear regression(Algorithm ):</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marL="6350" marR="47625" indent="-6350" algn="just">
              <a:lnSpc>
                <a:spcPct val="150000"/>
              </a:lnSpc>
              <a:spcAft>
                <a:spcPts val="1400"/>
              </a:spcAft>
            </a:pPr>
            <a:r>
              <a:rPr lang="en-IN" sz="2400" kern="100" dirty="0">
                <a:solidFill>
                  <a:srgbClr val="000000"/>
                </a:solidFill>
                <a:effectLst/>
                <a:latin typeface="Times New Roman" panose="02020603050405020304" pitchFamily="18" charset="0"/>
                <a:ea typeface="Times New Roman" panose="02020603050405020304" pitchFamily="18" charset="0"/>
              </a:rPr>
              <a:t>                       </a:t>
            </a:r>
            <a:r>
              <a:rPr lang="en-IN" sz="2400" kern="100" dirty="0">
                <a:solidFill>
                  <a:srgbClr val="161616"/>
                </a:solidFill>
                <a:effectLst/>
                <a:latin typeface="Times New Roman" panose="02020603050405020304" pitchFamily="18" charset="0"/>
                <a:ea typeface="Times New Roman" panose="02020603050405020304" pitchFamily="18" charset="0"/>
              </a:rPr>
              <a:t>Linear regression analysis is used to predict the value of a variable based on the value of another variable. The variable you want to predict is called the dependent variable. The variable you are using to predict the other variable's value is called the independent variable.</a:t>
            </a:r>
            <a:endParaRPr lang="en-IN" sz="24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95178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DBB9-9DFC-21CE-D950-0AB2515279AC}"/>
              </a:ext>
            </a:extLst>
          </p:cNvPr>
          <p:cNvSpPr>
            <a:spLocks noGrp="1"/>
          </p:cNvSpPr>
          <p:nvPr>
            <p:ph type="title"/>
          </p:nvPr>
        </p:nvSpPr>
        <p:spPr/>
        <p:txBody>
          <a:bodyPr>
            <a:normAutofit fontScale="90000"/>
          </a:bodyPr>
          <a:lstStyle/>
          <a:p>
            <a:br>
              <a:rPr lang="en-IN" sz="4400" b="1" kern="100" dirty="0">
                <a:solidFill>
                  <a:srgbClr val="212529"/>
                </a:solidFill>
                <a:latin typeface="Times New Roman" panose="02020603050405020304" pitchFamily="18" charset="0"/>
                <a:ea typeface="Times New Roman" panose="02020603050405020304" pitchFamily="18" charset="0"/>
              </a:rPr>
            </a:br>
            <a:r>
              <a:rPr lang="en-IN" sz="4400" b="1" kern="100" dirty="0">
                <a:solidFill>
                  <a:srgbClr val="212529"/>
                </a:solidFill>
                <a:effectLst/>
                <a:latin typeface="Times New Roman" panose="02020603050405020304" pitchFamily="18" charset="0"/>
                <a:ea typeface="Times New Roman" panose="02020603050405020304" pitchFamily="18" charset="0"/>
              </a:rPr>
              <a:t>LSTM:</a:t>
            </a:r>
            <a:br>
              <a:rPr lang="en-IN" sz="4400"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0DAF0C5-E2DA-C3C2-FA4E-C5DB7C38BCB1}"/>
              </a:ext>
            </a:extLst>
          </p:cNvPr>
          <p:cNvSpPr>
            <a:spLocks noGrp="1"/>
          </p:cNvSpPr>
          <p:nvPr>
            <p:ph idx="1"/>
          </p:nvPr>
        </p:nvSpPr>
        <p:spPr>
          <a:xfrm>
            <a:off x="3205213" y="2310063"/>
            <a:ext cx="8299398" cy="3601159"/>
          </a:xfrm>
        </p:spPr>
        <p:txBody>
          <a:bodyPr>
            <a:normAutofit lnSpcReduction="10000"/>
          </a:bodyPr>
          <a:lstStyle/>
          <a:p>
            <a:pPr marL="0" indent="0">
              <a:lnSpc>
                <a:spcPct val="200000"/>
              </a:lnSpc>
              <a:buNone/>
            </a:pPr>
            <a:r>
              <a:rPr lang="en-IN" sz="2000" dirty="0">
                <a:solidFill>
                  <a:srgbClr val="212529"/>
                </a:solidFill>
                <a:effectLst/>
                <a:latin typeface="Times New Roman" panose="02020603050405020304" pitchFamily="18" charset="0"/>
                <a:ea typeface="Times New Roman" panose="02020603050405020304" pitchFamily="18" charset="0"/>
              </a:rPr>
              <a:t>LSTM stands for long short-term memory networks, used in the field of </a:t>
            </a:r>
            <a:r>
              <a:rPr lang="en-IN" sz="2000" u="none" strike="noStrike" dirty="0">
                <a:solidFill>
                  <a:schemeClr val="tx1">
                    <a:lumMod val="85000"/>
                    <a:lumOff val="15000"/>
                  </a:schemeClr>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Deep Learning.</a:t>
            </a:r>
            <a:r>
              <a:rPr lang="en-IN" sz="2000" dirty="0">
                <a:solidFill>
                  <a:schemeClr val="tx1">
                    <a:lumMod val="85000"/>
                    <a:lumOff val="15000"/>
                  </a:schemeClr>
                </a:solidFill>
                <a:effectLst/>
                <a:latin typeface="Times New Roman" panose="02020603050405020304" pitchFamily="18" charset="0"/>
                <a:ea typeface="Times New Roman" panose="02020603050405020304" pitchFamily="18" charset="0"/>
              </a:rPr>
              <a:t> </a:t>
            </a:r>
            <a:r>
              <a:rPr lang="en-IN" sz="2000" dirty="0">
                <a:solidFill>
                  <a:srgbClr val="212529"/>
                </a:solidFill>
                <a:effectLst/>
                <a:latin typeface="Times New Roman" panose="02020603050405020304" pitchFamily="18" charset="0"/>
                <a:ea typeface="Times New Roman" panose="02020603050405020304" pitchFamily="18" charset="0"/>
              </a:rPr>
              <a:t>It is a variety of </a:t>
            </a:r>
            <a:r>
              <a:rPr lang="en-IN" sz="2000" u="none" strike="noStrike" dirty="0">
                <a:solidFill>
                  <a:schemeClr val="tx1">
                    <a:lumMod val="95000"/>
                    <a:lumOff val="5000"/>
                  </a:schemeClr>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recurrent neural networks (RNNs) </a:t>
            </a:r>
            <a:r>
              <a:rPr lang="en-IN" sz="2000" dirty="0">
                <a:solidFill>
                  <a:srgbClr val="212529"/>
                </a:solidFill>
                <a:effectLst/>
                <a:latin typeface="Times New Roman" panose="02020603050405020304" pitchFamily="18" charset="0"/>
                <a:ea typeface="Times New Roman" panose="02020603050405020304" pitchFamily="18" charset="0"/>
              </a:rPr>
              <a:t>that are capable of learning long-term dependencies, especially in sequence prediction problems. LSTM has feedback connections, i.e., it is capable of processing the entire sequence of data, apart from single data points such as images. This finds application in speech recognition, machine translation, etc. </a:t>
            </a:r>
            <a:endParaRPr lang="en-IN" sz="2000" dirty="0"/>
          </a:p>
        </p:txBody>
      </p:sp>
    </p:spTree>
    <p:extLst>
      <p:ext uri="{BB962C8B-B14F-4D97-AF65-F5344CB8AC3E}">
        <p14:creationId xmlns:p14="http://schemas.microsoft.com/office/powerpoint/2010/main" val="3760578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CE39-54B0-23B1-0E6B-9894039B09B3}"/>
              </a:ext>
            </a:extLst>
          </p:cNvPr>
          <p:cNvSpPr>
            <a:spLocks noGrp="1"/>
          </p:cNvSpPr>
          <p:nvPr>
            <p:ph type="title"/>
          </p:nvPr>
        </p:nvSpPr>
        <p:spPr>
          <a:xfrm>
            <a:off x="2592925" y="624110"/>
            <a:ext cx="8911687" cy="1509490"/>
          </a:xfrm>
        </p:spPr>
        <p:txBody>
          <a:bodyPr>
            <a:normAutofit fontScale="90000"/>
          </a:bodyPr>
          <a:lstStyle/>
          <a:p>
            <a:br>
              <a:rPr lang="en-IN"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b="1" kern="100" dirty="0">
                <a:effectLst/>
                <a:latin typeface="Times New Roman" panose="02020603050405020304" pitchFamily="18" charset="0"/>
                <a:ea typeface="Times New Roman" panose="02020603050405020304" pitchFamily="18" charset="0"/>
                <a:cs typeface="Times New Roman" panose="02020603050405020304" pitchFamily="18" charset="0"/>
              </a:rPr>
              <a:t>Deep Learning</a:t>
            </a:r>
            <a:br>
              <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544BFD6-0D40-2178-A665-87DF697D5A99}"/>
              </a:ext>
            </a:extLst>
          </p:cNvPr>
          <p:cNvSpPr>
            <a:spLocks noGrp="1"/>
          </p:cNvSpPr>
          <p:nvPr>
            <p:ph idx="1"/>
          </p:nvPr>
        </p:nvSpPr>
        <p:spPr>
          <a:xfrm>
            <a:off x="3108960" y="1934678"/>
            <a:ext cx="8395652" cy="3976544"/>
          </a:xfrm>
        </p:spPr>
        <p:txBody>
          <a:bodyPr>
            <a:normAutofit fontScale="92500"/>
          </a:bodyPr>
          <a:lstStyle/>
          <a:p>
            <a:pPr>
              <a:lnSpc>
                <a:spcPct val="150000"/>
              </a:lnSpc>
            </a:pPr>
            <a:r>
              <a:rPr lang="en-IN" sz="2400" kern="100" dirty="0">
                <a:solidFill>
                  <a:srgbClr val="000000"/>
                </a:solidFill>
                <a:effectLst/>
                <a:latin typeface="Times New Roman" panose="02020603050405020304" pitchFamily="18" charset="0"/>
                <a:ea typeface="Times New Roman" panose="02020603050405020304" pitchFamily="18" charset="0"/>
              </a:rPr>
              <a:t>Deep learning is a computer software that mimics the network of neurons in a brain. It is a subset of machine learning and is called deep learning because it makes use of deep neural networks. The machine uses different layers to learn from the data. The depth of the model is represented by the number of layers in the model. Deep learning is the new state of the art in term of AI. In deep learning, the learning phase is done through a neural network.</a:t>
            </a:r>
          </a:p>
          <a:p>
            <a:endParaRPr lang="en-IN" dirty="0"/>
          </a:p>
        </p:txBody>
      </p:sp>
    </p:spTree>
    <p:extLst>
      <p:ext uri="{BB962C8B-B14F-4D97-AF65-F5344CB8AC3E}">
        <p14:creationId xmlns:p14="http://schemas.microsoft.com/office/powerpoint/2010/main" val="3243115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3EBDC7-0591-EE4B-1D19-EE86B823DD1C}"/>
              </a:ext>
            </a:extLst>
          </p:cNvPr>
          <p:cNvSpPr>
            <a:spLocks noGrp="1"/>
          </p:cNvSpPr>
          <p:nvPr>
            <p:ph idx="1"/>
          </p:nvPr>
        </p:nvSpPr>
        <p:spPr>
          <a:xfrm>
            <a:off x="1857676" y="616017"/>
            <a:ext cx="9646936" cy="5295205"/>
          </a:xfrm>
        </p:spPr>
        <p:txBody>
          <a:bodyPr numCol="1">
            <a:normAutofit/>
          </a:bodyPr>
          <a:lstStyle/>
          <a:p>
            <a:pPr marL="0" indent="0">
              <a:lnSpc>
                <a:spcPct val="150000"/>
              </a:lnSpc>
              <a:buNone/>
            </a:pPr>
            <a:r>
              <a:rPr lang="en-IN" sz="2200" b="1" dirty="0">
                <a:solidFill>
                  <a:srgbClr val="000000"/>
                </a:solidFill>
                <a:effectLst/>
                <a:latin typeface="Times New Roman" panose="02020603050405020304" pitchFamily="18" charset="0"/>
                <a:ea typeface="Times New Roman" panose="02020603050405020304" pitchFamily="18" charset="0"/>
              </a:rPr>
              <a:t>             </a:t>
            </a:r>
            <a:r>
              <a:rPr lang="en-US" sz="3600" b="1" dirty="0">
                <a:solidFill>
                  <a:srgbClr val="000000"/>
                </a:solidFill>
                <a:effectLst/>
                <a:latin typeface="Times New Roman" panose="02020603050405020304" pitchFamily="18" charset="0"/>
                <a:ea typeface="Times New Roman" panose="02020603050405020304" pitchFamily="18" charset="0"/>
              </a:rPr>
              <a:t>Compute the customer behavioural segmentation on shopping  mall</a:t>
            </a:r>
          </a:p>
          <a:p>
            <a:pPr marL="0" indent="0" algn="r">
              <a:lnSpc>
                <a:spcPct val="150000"/>
              </a:lnSpc>
              <a:buNone/>
            </a:pPr>
            <a:endParaRPr lang="en-US" sz="3600" b="1" dirty="0">
              <a:solidFill>
                <a:srgbClr val="000000"/>
              </a:solidFill>
              <a:latin typeface="Times New Roman" panose="02020603050405020304" pitchFamily="18" charset="0"/>
            </a:endParaRPr>
          </a:p>
          <a:p>
            <a:pPr marL="0" indent="0" algn="just">
              <a:lnSpc>
                <a:spcPct val="150000"/>
              </a:lnSpc>
              <a:buNone/>
            </a:pPr>
            <a:endParaRPr lang="en-US" sz="2800" b="1" dirty="0">
              <a:solidFill>
                <a:srgbClr val="000000"/>
              </a:solidFill>
              <a:latin typeface="Times New Roman" panose="02020603050405020304" pitchFamily="18" charset="0"/>
            </a:endParaRPr>
          </a:p>
          <a:p>
            <a:pPr marL="0" indent="0" algn="r">
              <a:lnSpc>
                <a:spcPct val="150000"/>
              </a:lnSpc>
              <a:buNone/>
            </a:pPr>
            <a:r>
              <a:rPr lang="en-US" sz="2400" b="1" dirty="0">
                <a:solidFill>
                  <a:srgbClr val="000000"/>
                </a:solidFill>
                <a:latin typeface="Times New Roman" panose="02020603050405020304" pitchFamily="18" charset="0"/>
              </a:rPr>
              <a:t>                                                                                                 MOHAMMEDSHAHBAAZKHAN</a:t>
            </a:r>
            <a:endParaRPr lang="en-IN" sz="2400" dirty="0"/>
          </a:p>
          <a:p>
            <a:pPr algn="r"/>
            <a:r>
              <a:rPr lang="en-IN" dirty="0"/>
              <a:t> </a:t>
            </a:r>
            <a:r>
              <a:rPr lang="en-IN" b="1" dirty="0"/>
              <a:t>Roll no.:160321862029</a:t>
            </a:r>
          </a:p>
        </p:txBody>
      </p:sp>
    </p:spTree>
    <p:extLst>
      <p:ext uri="{BB962C8B-B14F-4D97-AF65-F5344CB8AC3E}">
        <p14:creationId xmlns:p14="http://schemas.microsoft.com/office/powerpoint/2010/main" val="2587432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53F6F-49BE-5F28-E728-670B1768DAAF}"/>
              </a:ext>
            </a:extLst>
          </p:cNvPr>
          <p:cNvSpPr>
            <a:spLocks noGrp="1"/>
          </p:cNvSpPr>
          <p:nvPr>
            <p:ph type="title"/>
          </p:nvPr>
        </p:nvSpPr>
        <p:spPr>
          <a:xfrm>
            <a:off x="2184934" y="624110"/>
            <a:ext cx="6217921" cy="1280890"/>
          </a:xfrm>
        </p:spPr>
        <p:txBody>
          <a:bodyPr>
            <a:normAutofit/>
          </a:bodyPr>
          <a:lstStyle/>
          <a:p>
            <a:r>
              <a:rPr lang="en-IN" sz="3600" b="1" kern="100" dirty="0">
                <a:effectLst/>
                <a:latin typeface="Times New Roman" panose="02020603050405020304" pitchFamily="18" charset="0"/>
                <a:ea typeface="Times New Roman" panose="02020603050405020304" pitchFamily="18" charset="0"/>
                <a:cs typeface="Times New Roman" panose="02020603050405020304" pitchFamily="18" charset="0"/>
              </a:rPr>
              <a:t>Reinforcement Learning</a:t>
            </a:r>
            <a:br>
              <a:rPr lang="en-IN" sz="36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FAE6B4D-D543-3DBA-59DE-6E5D9EF26A45}"/>
              </a:ext>
            </a:extLst>
          </p:cNvPr>
          <p:cNvSpPr>
            <a:spLocks noGrp="1"/>
          </p:cNvSpPr>
          <p:nvPr>
            <p:ph idx="1"/>
          </p:nvPr>
        </p:nvSpPr>
        <p:spPr>
          <a:xfrm>
            <a:off x="2387064" y="1905000"/>
            <a:ext cx="9117547" cy="3619901"/>
          </a:xfrm>
        </p:spPr>
        <p:txBody>
          <a:bodyPr/>
          <a:lstStyle/>
          <a:p>
            <a:pPr marL="304800" marR="47625" indent="457200" algn="just">
              <a:lnSpc>
                <a:spcPct val="150000"/>
              </a:lnSpc>
              <a:spcAft>
                <a:spcPts val="139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04800" marR="47625" indent="0" algn="just">
              <a:lnSpc>
                <a:spcPct val="150000"/>
              </a:lnSpc>
              <a:spcAft>
                <a:spcPts val="139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Reinforcement learning</a:t>
            </a:r>
            <a:r>
              <a:rPr lang="en-IN" sz="1800" b="1"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is a subfield of machine learning in which systems are trained by receiving virtual "rewards" or "punishments," essentially learning by trial and error. Google's DeepMind has used reinforcement learning to beat a human champion in the Go games. Reinforcement learning is also used in video games to improve the gaming experience by providing smarter bot.</a:t>
            </a:r>
          </a:p>
          <a:p>
            <a:endParaRPr lang="en-IN" dirty="0"/>
          </a:p>
        </p:txBody>
      </p:sp>
    </p:spTree>
    <p:extLst>
      <p:ext uri="{BB962C8B-B14F-4D97-AF65-F5344CB8AC3E}">
        <p14:creationId xmlns:p14="http://schemas.microsoft.com/office/powerpoint/2010/main" val="3619582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AE144-7A27-BF26-2378-00B533A80E45}"/>
              </a:ext>
            </a:extLst>
          </p:cNvPr>
          <p:cNvSpPr>
            <a:spLocks noGrp="1"/>
          </p:cNvSpPr>
          <p:nvPr>
            <p:ph type="title"/>
          </p:nvPr>
        </p:nvSpPr>
        <p:spPr/>
        <p:txBody>
          <a:bodyPr/>
          <a:lstStyle/>
          <a:p>
            <a:r>
              <a:rPr lang="en-IN" sz="2400" b="1" kern="1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ANACONDA NAVIGATOR</a:t>
            </a:r>
            <a:br>
              <a:rPr lang="en-IN" sz="2400" kern="100" dirty="0">
                <a:solidFill>
                  <a:schemeClr val="tx1">
                    <a:lumMod val="95000"/>
                    <a:lumOff val="5000"/>
                  </a:schemeClr>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sz="24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14977173-124A-7DF7-42CC-04775F73ED8D}"/>
              </a:ext>
            </a:extLst>
          </p:cNvPr>
          <p:cNvSpPr>
            <a:spLocks noGrp="1"/>
          </p:cNvSpPr>
          <p:nvPr>
            <p:ph idx="1"/>
          </p:nvPr>
        </p:nvSpPr>
        <p:spPr/>
        <p:txBody>
          <a:bodyPr/>
          <a:lstStyle/>
          <a:p>
            <a:pPr>
              <a:lnSpc>
                <a:spcPct val="200000"/>
              </a:lnSpc>
            </a:pPr>
            <a:r>
              <a:rPr lang="en-IN" sz="1800" dirty="0">
                <a:solidFill>
                  <a:srgbClr val="000000"/>
                </a:solidFill>
                <a:effectLst/>
                <a:latin typeface="Times New Roman" panose="02020603050405020304" pitchFamily="18" charset="0"/>
                <a:ea typeface="Times New Roman" panose="02020603050405020304" pitchFamily="18" charset="0"/>
              </a:rPr>
              <a:t>                       Anaconda Navigator is a desktop graphical user interface (GUI) included in Anaconda distribution that allows you to launch applications and easily manage conda packages, environments and channels without using command-line commands.</a:t>
            </a:r>
            <a:r>
              <a:rPr lang="en-IN" sz="1800" kern="100" dirty="0">
                <a:solidFill>
                  <a:srgbClr val="000000"/>
                </a:solidFill>
                <a:effectLst/>
                <a:latin typeface="Times New Roman" panose="02020603050405020304" pitchFamily="18" charset="0"/>
                <a:ea typeface="Times New Roman" panose="02020603050405020304" pitchFamily="18" charset="0"/>
              </a:rPr>
              <a:t> It is available for Windows, mac OS and Linux.</a:t>
            </a:r>
          </a:p>
          <a:p>
            <a:endParaRPr lang="en-IN" dirty="0"/>
          </a:p>
        </p:txBody>
      </p:sp>
    </p:spTree>
    <p:extLst>
      <p:ext uri="{BB962C8B-B14F-4D97-AF65-F5344CB8AC3E}">
        <p14:creationId xmlns:p14="http://schemas.microsoft.com/office/powerpoint/2010/main" val="113953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772943-AA2B-222E-8CD4-E4FDF1A6351B}"/>
              </a:ext>
            </a:extLst>
          </p:cNvPr>
          <p:cNvSpPr>
            <a:spLocks noGrp="1"/>
          </p:cNvSpPr>
          <p:nvPr>
            <p:ph idx="1"/>
          </p:nvPr>
        </p:nvSpPr>
        <p:spPr>
          <a:xfrm>
            <a:off x="2752824" y="423512"/>
            <a:ext cx="8893743" cy="5890661"/>
          </a:xfrm>
        </p:spPr>
        <p:txBody>
          <a:bodyPr>
            <a:normAutofit fontScale="25000" lnSpcReduction="20000"/>
          </a:bodyPr>
          <a:lstStyle/>
          <a:p>
            <a:pPr marL="311150" indent="-6350" algn="just">
              <a:lnSpc>
                <a:spcPct val="120000"/>
              </a:lnSpc>
              <a:spcBef>
                <a:spcPts val="200"/>
              </a:spcBef>
              <a:spcAft>
                <a:spcPts val="4610"/>
              </a:spcAft>
            </a:pPr>
            <a:r>
              <a:rPr lang="en-IN" sz="7200" b="1" kern="1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History of Python</a:t>
            </a:r>
            <a:r>
              <a:rPr lang="en-IN" sz="7200" b="1" kern="100" dirty="0">
                <a:solidFill>
                  <a:schemeClr val="tx1">
                    <a:lumMod val="95000"/>
                    <a:lumOff val="5000"/>
                  </a:schemeClr>
                </a:solidFill>
                <a:latin typeface="Calibri Light" panose="020F0302020204030204" pitchFamily="34" charset="0"/>
                <a:ea typeface="Times New Roman" panose="02020603050405020304" pitchFamily="18" charset="0"/>
                <a:cs typeface="Times New Roman" panose="02020603050405020304" pitchFamily="18" charset="0"/>
              </a:rPr>
              <a:t>:</a:t>
            </a:r>
          </a:p>
          <a:p>
            <a:pPr marL="311150" indent="-6350" algn="just">
              <a:lnSpc>
                <a:spcPct val="120000"/>
              </a:lnSpc>
              <a:spcBef>
                <a:spcPts val="200"/>
              </a:spcBef>
              <a:spcAft>
                <a:spcPts val="4610"/>
              </a:spcAft>
            </a:pPr>
            <a:r>
              <a:rPr lang="en-IN" sz="7200" kern="100" dirty="0">
                <a:solidFill>
                  <a:srgbClr val="000000"/>
                </a:solidFill>
                <a:effectLst/>
                <a:latin typeface="Times New Roman" panose="02020603050405020304" pitchFamily="18" charset="0"/>
                <a:ea typeface="Times New Roman" panose="02020603050405020304" pitchFamily="18" charset="0"/>
              </a:rPr>
              <a:t>Python was developed by Guido van Rossum in the late eighties and early nineties at the National Research Institute for Mathematics and Computer Science in the Netherlands.It was first released on February 20,1991.</a:t>
            </a:r>
          </a:p>
          <a:p>
            <a:pPr marL="549275" indent="-6350" algn="just">
              <a:lnSpc>
                <a:spcPct val="120000"/>
              </a:lnSpc>
              <a:spcBef>
                <a:spcPts val="200"/>
              </a:spcBef>
            </a:pPr>
            <a:r>
              <a:rPr lang="en-IN" sz="6400" b="1" kern="1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Python’s standard library</a:t>
            </a:r>
          </a:p>
          <a:p>
            <a:pPr marL="342900" marR="47625" lvl="0" indent="-342900" algn="just" fontAlgn="base">
              <a:lnSpc>
                <a:spcPct val="120000"/>
              </a:lnSpc>
              <a:spcAft>
                <a:spcPts val="1930"/>
              </a:spcAft>
              <a:buClr>
                <a:srgbClr val="000000"/>
              </a:buClr>
              <a:buSzPts val="1200"/>
              <a:buFont typeface="Arial" panose="020B0604020202020204" pitchFamily="34" charset="0"/>
              <a:buChar char="➢"/>
            </a:pPr>
            <a:r>
              <a:rPr lang="en-IN" sz="6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Pandas</a:t>
            </a:r>
          </a:p>
          <a:p>
            <a:pPr marL="342900" marR="47625" lvl="0" indent="-342900" algn="just" fontAlgn="base">
              <a:lnSpc>
                <a:spcPct val="120000"/>
              </a:lnSpc>
              <a:spcAft>
                <a:spcPts val="1930"/>
              </a:spcAft>
              <a:buClr>
                <a:srgbClr val="000000"/>
              </a:buClr>
              <a:buSzPts val="1200"/>
              <a:buFont typeface="Arial" panose="020B0604020202020204" pitchFamily="34" charset="0"/>
              <a:buChar char="➢"/>
            </a:pPr>
            <a:r>
              <a:rPr lang="en-IN" sz="6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Numpy</a:t>
            </a:r>
          </a:p>
          <a:p>
            <a:pPr marL="342900" marR="47625" lvl="0" indent="-342900" algn="just" fontAlgn="base">
              <a:lnSpc>
                <a:spcPct val="120000"/>
              </a:lnSpc>
              <a:spcAft>
                <a:spcPts val="1930"/>
              </a:spcAft>
              <a:buClr>
                <a:srgbClr val="000000"/>
              </a:buClr>
              <a:buSzPts val="1200"/>
              <a:buFont typeface="Arial" panose="020B0604020202020204" pitchFamily="34" charset="0"/>
              <a:buChar char="➢"/>
            </a:pPr>
            <a:r>
              <a:rPr lang="en-IN" sz="6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Sklearn</a:t>
            </a:r>
          </a:p>
          <a:p>
            <a:pPr marL="342900" marR="47625" lvl="0" indent="-342900" algn="just" fontAlgn="base">
              <a:lnSpc>
                <a:spcPct val="120000"/>
              </a:lnSpc>
              <a:spcAft>
                <a:spcPts val="1935"/>
              </a:spcAft>
              <a:buClr>
                <a:srgbClr val="000000"/>
              </a:buClr>
              <a:buSzPts val="1200"/>
              <a:buFont typeface="Arial" panose="020B0604020202020204" pitchFamily="34" charset="0"/>
              <a:buChar char="➢"/>
            </a:pPr>
            <a:r>
              <a:rPr lang="en-IN" sz="6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seaborn</a:t>
            </a:r>
          </a:p>
          <a:p>
            <a:pPr marL="342900" marR="47625" lvl="0" indent="-342900" algn="just" fontAlgn="base">
              <a:lnSpc>
                <a:spcPct val="120000"/>
              </a:lnSpc>
              <a:spcAft>
                <a:spcPts val="1940"/>
              </a:spcAft>
              <a:buClr>
                <a:srgbClr val="000000"/>
              </a:buClr>
              <a:buSzPts val="1200"/>
              <a:buFont typeface="Arial" panose="020B0604020202020204" pitchFamily="34" charset="0"/>
              <a:buChar char="➢"/>
            </a:pPr>
            <a:r>
              <a:rPr lang="en-IN" sz="6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matplotlib</a:t>
            </a:r>
          </a:p>
          <a:p>
            <a:pPr marL="342900" marR="47625" lvl="0" indent="-342900" algn="just" fontAlgn="base">
              <a:lnSpc>
                <a:spcPct val="120000"/>
              </a:lnSpc>
              <a:spcAft>
                <a:spcPts val="2280"/>
              </a:spcAft>
              <a:buClr>
                <a:srgbClr val="000000"/>
              </a:buClr>
              <a:buSzPts val="1200"/>
              <a:buFont typeface="Arial" panose="020B0604020202020204" pitchFamily="34" charset="0"/>
              <a:buChar char="➢"/>
            </a:pPr>
            <a:r>
              <a:rPr lang="en-IN" sz="6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Importing Datasets</a:t>
            </a:r>
          </a:p>
          <a:p>
            <a:pPr marL="311150" indent="-6350" algn="just">
              <a:lnSpc>
                <a:spcPct val="150000"/>
              </a:lnSpc>
              <a:spcBef>
                <a:spcPts val="200"/>
              </a:spcBef>
              <a:spcAft>
                <a:spcPts val="4610"/>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72885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B0A749-830D-7ECE-2B59-D70639E1735C}"/>
              </a:ext>
            </a:extLst>
          </p:cNvPr>
          <p:cNvSpPr>
            <a:spLocks noGrp="1"/>
          </p:cNvSpPr>
          <p:nvPr>
            <p:ph idx="1"/>
          </p:nvPr>
        </p:nvSpPr>
        <p:spPr>
          <a:xfrm>
            <a:off x="3330341" y="606392"/>
            <a:ext cx="8023458" cy="5570570"/>
          </a:xfrm>
        </p:spPr>
        <p:txBody>
          <a:bodyPr>
            <a:normAutofit lnSpcReduction="10000"/>
          </a:bodyPr>
          <a:lstStyle/>
          <a:p>
            <a:pPr lvl="3">
              <a:lnSpc>
                <a:spcPct val="150000"/>
              </a:lnSpc>
            </a:pPr>
            <a:r>
              <a:rPr lang="en-IN" sz="3200" b="1" kern="100" dirty="0">
                <a:solidFill>
                  <a:srgbClr val="000000"/>
                </a:solidFill>
                <a:effectLst/>
                <a:latin typeface="Times New Roman" panose="02020603050405020304" pitchFamily="18" charset="0"/>
                <a:ea typeface="Times New Roman" panose="02020603050405020304" pitchFamily="18" charset="0"/>
              </a:rPr>
              <a:t>Pandas</a:t>
            </a:r>
            <a:r>
              <a:rPr lang="en-IN" sz="3200" kern="100" dirty="0">
                <a:solidFill>
                  <a:srgbClr val="000000"/>
                </a:solidFill>
                <a:effectLst/>
                <a:latin typeface="Times New Roman" panose="02020603050405020304" pitchFamily="18" charset="0"/>
                <a:ea typeface="Times New Roman" panose="02020603050405020304" pitchFamily="18" charset="0"/>
              </a:rPr>
              <a:t> </a:t>
            </a:r>
          </a:p>
          <a:p>
            <a:pPr>
              <a:lnSpc>
                <a:spcPct val="150000"/>
              </a:lnSpc>
            </a:pPr>
            <a:r>
              <a:rPr lang="en-IN" sz="2000" kern="100" dirty="0">
                <a:solidFill>
                  <a:srgbClr val="000000"/>
                </a:solidFill>
                <a:effectLst/>
                <a:latin typeface="Times New Roman" panose="02020603050405020304" pitchFamily="18" charset="0"/>
                <a:ea typeface="Times New Roman" panose="02020603050405020304" pitchFamily="18" charset="0"/>
              </a:rPr>
              <a:t>Pandas is an open source What’s cool about Pandas is that it takes data (like a CSV or TSV file, or a SQL database) and creates a Python object with rows and columns called data frame that looks very similar to table in a statistical software (think Excel or SPSS for </a:t>
            </a:r>
            <a:r>
              <a:rPr lang="en-IN" sz="2000" kern="100" dirty="0" err="1">
                <a:solidFill>
                  <a:srgbClr val="000000"/>
                </a:solidFill>
                <a:effectLst/>
                <a:latin typeface="Times New Roman" panose="02020603050405020304" pitchFamily="18" charset="0"/>
                <a:ea typeface="Times New Roman" panose="02020603050405020304" pitchFamily="18" charset="0"/>
              </a:rPr>
              <a:t>example.It</a:t>
            </a:r>
            <a:r>
              <a:rPr lang="en-IN" sz="2000" kern="100" dirty="0">
                <a:solidFill>
                  <a:srgbClr val="000000"/>
                </a:solidFill>
                <a:effectLst/>
                <a:latin typeface="Times New Roman" panose="02020603050405020304" pitchFamily="18" charset="0"/>
                <a:ea typeface="Times New Roman" panose="02020603050405020304" pitchFamily="18" charset="0"/>
              </a:rPr>
              <a:t> comes to analyse the data with python.</a:t>
            </a:r>
          </a:p>
          <a:p>
            <a:pPr>
              <a:lnSpc>
                <a:spcPct val="150000"/>
              </a:lnSpc>
            </a:pPr>
            <a:r>
              <a:rPr lang="en-IN" sz="1800" kern="100" dirty="0">
                <a:solidFill>
                  <a:srgbClr val="000000"/>
                </a:solidFill>
                <a:effectLst/>
                <a:latin typeface="Times New Roman" panose="02020603050405020304" pitchFamily="18" charset="0"/>
                <a:ea typeface="Times New Roman" panose="02020603050405020304" pitchFamily="18" charset="0"/>
              </a:rPr>
              <a:t>There are different commands to each of these options, but when you open a file, they would look like this:</a:t>
            </a:r>
          </a:p>
          <a:p>
            <a:pPr>
              <a:lnSpc>
                <a:spcPct val="150000"/>
              </a:lnSpc>
            </a:pPr>
            <a:r>
              <a:rPr lang="en-IN" sz="1800" dirty="0">
                <a:effectLst/>
                <a:latin typeface="Times New Roman" panose="02020603050405020304" pitchFamily="18" charset="0"/>
                <a:ea typeface="Times New Roman" panose="02020603050405020304" pitchFamily="18" charset="0"/>
              </a:rPr>
              <a:t>pd.read_filetype()</a:t>
            </a:r>
            <a:endParaRPr lang="en-IN" sz="2000" kern="100" dirty="0">
              <a:solidFill>
                <a:srgbClr val="000000"/>
              </a:solidFill>
              <a:latin typeface="Times New Roman" panose="02020603050405020304" pitchFamily="18" charset="0"/>
              <a:ea typeface="Times New Roman" panose="02020603050405020304" pitchFamily="18" charset="0"/>
            </a:endParaRPr>
          </a:p>
          <a:p>
            <a:pPr>
              <a:lnSpc>
                <a:spcPct val="150000"/>
              </a:lnSpc>
            </a:pPr>
            <a:r>
              <a:rPr lang="en-IN" sz="1800" kern="1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pd.DataFrame()</a:t>
            </a:r>
          </a:p>
          <a:p>
            <a:pPr>
              <a:lnSpc>
                <a:spcPct val="150000"/>
              </a:lnSpc>
            </a:pPr>
            <a:r>
              <a:rPr lang="en-IN" sz="1800" kern="100" dirty="0">
                <a:solidFill>
                  <a:srgbClr val="000000"/>
                </a:solidFill>
                <a:effectLst/>
                <a:latin typeface="Times New Roman" panose="02020603050405020304" pitchFamily="18" charset="0"/>
                <a:ea typeface="Times New Roman" panose="02020603050405020304" pitchFamily="18" charset="0"/>
              </a:rPr>
              <a:t>df.to_filetype(filename)</a:t>
            </a:r>
          </a:p>
          <a:p>
            <a:pPr>
              <a:lnSpc>
                <a:spcPct val="150000"/>
              </a:lnSpc>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a:lnSpc>
                <a:spcPct val="150000"/>
              </a:lnSpc>
            </a:pPr>
            <a:endParaRPr lang="en-IN" sz="1800" kern="1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IN" sz="20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09753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48136-B246-5CE4-74EA-B3EC947C31C1}"/>
              </a:ext>
            </a:extLst>
          </p:cNvPr>
          <p:cNvSpPr>
            <a:spLocks noGrp="1"/>
          </p:cNvSpPr>
          <p:nvPr>
            <p:ph idx="1"/>
          </p:nvPr>
        </p:nvSpPr>
        <p:spPr>
          <a:xfrm>
            <a:off x="3522846" y="510139"/>
            <a:ext cx="7830953" cy="4716379"/>
          </a:xfrm>
        </p:spPr>
        <p:txBody>
          <a:bodyPr>
            <a:normAutofit fontScale="25000" lnSpcReduction="20000"/>
          </a:bodyPr>
          <a:lstStyle/>
          <a:p>
            <a:pPr marL="304800" marR="47625" indent="285750" algn="just">
              <a:lnSpc>
                <a:spcPct val="170000"/>
              </a:lnSpc>
              <a:spcAft>
                <a:spcPts val="1360"/>
              </a:spcAft>
              <a:tabLst>
                <a:tab pos="450215" algn="l"/>
              </a:tabLst>
            </a:pPr>
            <a:r>
              <a:rPr lang="en-IN" sz="6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also possible to get statistics on the entire data frame or a series (a column etc):</a:t>
            </a:r>
          </a:p>
          <a:p>
            <a:pPr marL="342900" marR="47625" lvl="0" indent="-342900" algn="just" fontAlgn="base">
              <a:lnSpc>
                <a:spcPct val="170000"/>
              </a:lnSpc>
              <a:spcAft>
                <a:spcPts val="1565"/>
              </a:spcAft>
              <a:buClr>
                <a:srgbClr val="000000"/>
              </a:buClr>
              <a:buSzPts val="1000"/>
              <a:buFont typeface="Arial" panose="020B0604020202020204" pitchFamily="34" charset="0"/>
              <a:buChar char="➢"/>
            </a:pPr>
            <a:r>
              <a:rPr lang="en-IN" sz="6400" kern="100" dirty="0">
                <a:solidFill>
                  <a:srgbClr val="000000"/>
                </a:solidFill>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d</a:t>
            </a:r>
            <a:r>
              <a:rPr lang="en-IN" sz="6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f.isnull()To check null values</a:t>
            </a:r>
          </a:p>
          <a:p>
            <a:pPr marL="342900" marR="47625" lvl="0" indent="-342900" algn="just" fontAlgn="base">
              <a:lnSpc>
                <a:spcPct val="170000"/>
              </a:lnSpc>
              <a:spcAft>
                <a:spcPts val="1565"/>
              </a:spcAft>
              <a:buClr>
                <a:srgbClr val="000000"/>
              </a:buClr>
              <a:buSzPts val="1000"/>
              <a:buFont typeface="Arial" panose="020B0604020202020204" pitchFamily="34" charset="0"/>
              <a:buChar char="➢"/>
            </a:pPr>
            <a:r>
              <a:rPr lang="en-IN" sz="6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df.mean()  Returns the mean of all columns</a:t>
            </a:r>
          </a:p>
          <a:p>
            <a:pPr marL="342900" marR="47625" lvl="0" indent="-342900" algn="just" fontAlgn="base">
              <a:lnSpc>
                <a:spcPct val="170000"/>
              </a:lnSpc>
              <a:spcAft>
                <a:spcPts val="1565"/>
              </a:spcAft>
              <a:buClr>
                <a:srgbClr val="000000"/>
              </a:buClr>
              <a:buSzPts val="1000"/>
              <a:buFont typeface="Arial" panose="020B0604020202020204" pitchFamily="34" charset="0"/>
              <a:buChar char="➢"/>
            </a:pPr>
            <a:r>
              <a:rPr lang="en-IN" sz="6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df.corr() Returns the correlation between columns in a data frame</a:t>
            </a:r>
          </a:p>
          <a:p>
            <a:pPr marL="342900" marR="47625" lvl="0" indent="-342900" algn="just" fontAlgn="base">
              <a:lnSpc>
                <a:spcPct val="170000"/>
              </a:lnSpc>
              <a:spcAft>
                <a:spcPts val="1565"/>
              </a:spcAft>
              <a:buClr>
                <a:srgbClr val="000000"/>
              </a:buClr>
              <a:buSzPts val="1000"/>
              <a:buFont typeface="Arial" panose="020B0604020202020204" pitchFamily="34" charset="0"/>
              <a:buChar char="➢"/>
            </a:pPr>
            <a:r>
              <a:rPr lang="en-IN" sz="6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df.count() Returns the number of non-null values in each data frame column</a:t>
            </a:r>
          </a:p>
          <a:p>
            <a:pPr marL="342900" marR="47625" lvl="0" indent="-342900" algn="just" fontAlgn="base">
              <a:lnSpc>
                <a:spcPct val="170000"/>
              </a:lnSpc>
              <a:spcAft>
                <a:spcPts val="1565"/>
              </a:spcAft>
              <a:buClr>
                <a:srgbClr val="000000"/>
              </a:buClr>
              <a:buSzPts val="1000"/>
              <a:buFont typeface="Arial" panose="020B0604020202020204" pitchFamily="34" charset="0"/>
              <a:buChar char="➢"/>
            </a:pPr>
            <a:r>
              <a:rPr lang="en-IN" sz="6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df.max() Returns the highest value in each column</a:t>
            </a:r>
          </a:p>
          <a:p>
            <a:pPr marL="342900" marR="47625" lvl="0" indent="-342900" algn="just" fontAlgn="base">
              <a:lnSpc>
                <a:spcPct val="170000"/>
              </a:lnSpc>
              <a:spcAft>
                <a:spcPts val="1565"/>
              </a:spcAft>
              <a:buClr>
                <a:srgbClr val="000000"/>
              </a:buClr>
              <a:buSzPts val="1000"/>
              <a:buFont typeface="Arial" panose="020B0604020202020204" pitchFamily="34" charset="0"/>
              <a:buChar char="➢"/>
            </a:pPr>
            <a:r>
              <a:rPr lang="en-IN" sz="6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df.min()Returns the lowest value in each column</a:t>
            </a:r>
          </a:p>
          <a:p>
            <a:pPr marL="342900" marR="47625" lvl="0" indent="-342900" algn="just" fontAlgn="base">
              <a:lnSpc>
                <a:spcPct val="170000"/>
              </a:lnSpc>
              <a:spcAft>
                <a:spcPts val="1565"/>
              </a:spcAft>
              <a:buClr>
                <a:srgbClr val="000000"/>
              </a:buClr>
              <a:buSzPts val="1000"/>
              <a:buFont typeface="Arial" panose="020B0604020202020204" pitchFamily="34" charset="0"/>
              <a:buChar char="➢"/>
            </a:pPr>
            <a:r>
              <a:rPr lang="en-IN" sz="6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df.median()Returns the median of each column</a:t>
            </a:r>
          </a:p>
          <a:p>
            <a:pPr marL="342900" marR="47625" indent="-342900" algn="just" fontAlgn="base">
              <a:lnSpc>
                <a:spcPct val="170000"/>
              </a:lnSpc>
              <a:spcAft>
                <a:spcPts val="2320"/>
              </a:spcAft>
              <a:buClr>
                <a:srgbClr val="000000"/>
              </a:buClr>
              <a:buSzPts val="1000"/>
              <a:buFont typeface="Arial" panose="020B0604020202020204" pitchFamily="34" charset="0"/>
              <a:buChar char="➢"/>
            </a:pPr>
            <a:r>
              <a:rPr lang="en-IN" sz="6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df.std()</a:t>
            </a:r>
            <a:r>
              <a:rPr lang="en-IN" sz="6400" u="none" strike="noStrike" kern="100"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rPr>
              <a:t> </a:t>
            </a:r>
            <a:r>
              <a:rPr lang="en-IN" sz="6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Returns the standard deviation of each column</a:t>
            </a:r>
          </a:p>
          <a:p>
            <a:pPr marL="342900" marR="47625" indent="-342900" algn="just" fontAlgn="base">
              <a:lnSpc>
                <a:spcPct val="170000"/>
              </a:lnSpc>
              <a:spcAft>
                <a:spcPts val="2320"/>
              </a:spcAft>
              <a:buClr>
                <a:srgbClr val="000000"/>
              </a:buClr>
              <a:buSzPts val="1000"/>
              <a:buFont typeface="Arial" panose="020B0604020202020204" pitchFamily="34" charset="0"/>
              <a:buChar char="➢"/>
            </a:pPr>
            <a:endParaRPr lang="en-IN" sz="72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pPr marL="342900" marR="47625" lvl="0" indent="-342900" algn="just" fontAlgn="base">
              <a:lnSpc>
                <a:spcPct val="170000"/>
              </a:lnSpc>
              <a:spcAft>
                <a:spcPts val="2320"/>
              </a:spcAft>
              <a:buClr>
                <a:srgbClr val="000000"/>
              </a:buClr>
              <a:buSzPts val="1000"/>
              <a:buFont typeface="Arial" panose="020B0604020202020204" pitchFamily="34" charset="0"/>
              <a:buChar char="➢"/>
            </a:pPr>
            <a:endParaRPr lang="en-IN" sz="72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endParaRPr lang="en-IN" dirty="0"/>
          </a:p>
        </p:txBody>
      </p:sp>
    </p:spTree>
    <p:extLst>
      <p:ext uri="{BB962C8B-B14F-4D97-AF65-F5344CB8AC3E}">
        <p14:creationId xmlns:p14="http://schemas.microsoft.com/office/powerpoint/2010/main" val="1092533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7026C-B84A-574C-C1D7-194095CD74AC}"/>
              </a:ext>
            </a:extLst>
          </p:cNvPr>
          <p:cNvSpPr>
            <a:spLocks noGrp="1"/>
          </p:cNvSpPr>
          <p:nvPr>
            <p:ph idx="1"/>
          </p:nvPr>
        </p:nvSpPr>
        <p:spPr>
          <a:xfrm>
            <a:off x="3089708" y="490888"/>
            <a:ext cx="8264091" cy="5686075"/>
          </a:xfrm>
        </p:spPr>
        <p:txBody>
          <a:bodyPr>
            <a:normAutofit fontScale="85000" lnSpcReduction="20000"/>
          </a:bodyPr>
          <a:lstStyle/>
          <a:p>
            <a:pPr marL="311150" indent="-6350" algn="just">
              <a:lnSpc>
                <a:spcPct val="150000"/>
              </a:lnSpc>
              <a:spcBef>
                <a:spcPts val="200"/>
              </a:spcBef>
              <a:spcAft>
                <a:spcPts val="4610"/>
              </a:spcAft>
            </a:pPr>
            <a:r>
              <a:rPr lang="en-IN" sz="2000" b="1" kern="1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NUMPY</a:t>
            </a:r>
            <a:endParaRPr lang="en-IN" sz="2000" b="1" kern="100" dirty="0">
              <a:solidFill>
                <a:schemeClr val="tx1">
                  <a:lumMod val="95000"/>
                  <a:lumOff val="5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11150" indent="-6350" algn="just">
              <a:lnSpc>
                <a:spcPct val="150000"/>
              </a:lnSpc>
              <a:spcBef>
                <a:spcPts val="200"/>
              </a:spcBef>
              <a:spcAft>
                <a:spcPts val="4610"/>
              </a:spcAft>
            </a:pPr>
            <a:r>
              <a:rPr lang="en-IN" sz="2000" b="1" kern="100" dirty="0">
                <a:solidFill>
                  <a:schemeClr val="tx1">
                    <a:lumMod val="95000"/>
                    <a:lumOff val="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IN" sz="2000" kern="1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Numpy is one such powerful library for array processing along with a large collection of high-level mathematical functions to operate on these arrays. These functions fall into categories like Linear Algebra, Trigonometry, Statistics, Matrix manipulation, etc.</a:t>
            </a:r>
          </a:p>
          <a:p>
            <a:pPr marL="311150" marR="47625" indent="-6350" algn="just">
              <a:lnSpc>
                <a:spcPct val="150000"/>
              </a:lnSpc>
              <a:spcAft>
                <a:spcPts val="570"/>
              </a:spcAft>
            </a:pPr>
            <a:r>
              <a:rPr lang="en-IN" sz="1800" b="1" kern="100" dirty="0">
                <a:solidFill>
                  <a:srgbClr val="000000"/>
                </a:solidFill>
                <a:effectLst/>
                <a:latin typeface="Times New Roman" panose="02020603050405020304" pitchFamily="18" charset="0"/>
                <a:ea typeface="Times New Roman" panose="02020603050405020304" pitchFamily="18" charset="0"/>
              </a:rPr>
              <a:t>Importing NumPy</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04800" marR="47625" indent="457200" algn="just">
              <a:lnSpc>
                <a:spcPct val="150000"/>
              </a:lnSpc>
              <a:spcAft>
                <a:spcPts val="3355"/>
              </a:spcAft>
            </a:pPr>
            <a:r>
              <a:rPr lang="en-IN" sz="1800" kern="100" dirty="0">
                <a:solidFill>
                  <a:srgbClr val="000000"/>
                </a:solidFill>
                <a:effectLst/>
                <a:latin typeface="Times New Roman" panose="02020603050405020304" pitchFamily="18" charset="0"/>
                <a:ea typeface="Times New Roman" panose="02020603050405020304" pitchFamily="18" charset="0"/>
              </a:rPr>
              <a:t>NumPy is imported using the following command. Note here np is the convention followed for the alias so that we don't need to write </a:t>
            </a:r>
            <a:r>
              <a:rPr lang="en-IN" sz="1800" kern="100" dirty="0" err="1">
                <a:solidFill>
                  <a:srgbClr val="000000"/>
                </a:solidFill>
                <a:effectLst/>
                <a:latin typeface="Times New Roman" panose="02020603050405020304" pitchFamily="18" charset="0"/>
                <a:ea typeface="Times New Roman" panose="02020603050405020304" pitchFamily="18" charset="0"/>
              </a:rPr>
              <a:t>numpy</a:t>
            </a:r>
            <a:r>
              <a:rPr lang="en-IN" sz="1800" kern="100" dirty="0">
                <a:solidFill>
                  <a:srgbClr val="000000"/>
                </a:solidFill>
                <a:effectLst/>
                <a:latin typeface="Times New Roman" panose="02020603050405020304" pitchFamily="18" charset="0"/>
                <a:ea typeface="Times New Roman" panose="02020603050405020304" pitchFamily="18" charset="0"/>
              </a:rPr>
              <a:t> every time.</a:t>
            </a:r>
          </a:p>
          <a:p>
            <a:pPr marL="549275" marR="47625" indent="-6350" algn="just">
              <a:lnSpc>
                <a:spcPct val="150000"/>
              </a:lnSpc>
              <a:spcAft>
                <a:spcPts val="3330"/>
              </a:spcAft>
            </a:pPr>
            <a:r>
              <a:rPr lang="en-IN" sz="1800" kern="100" dirty="0">
                <a:solidFill>
                  <a:srgbClr val="000000"/>
                </a:solidFill>
                <a:effectLst/>
                <a:latin typeface="Wingdings" panose="05000000000000000000" pitchFamily="2" charset="2"/>
                <a:ea typeface="Wingdings" panose="05000000000000000000" pitchFamily="2" charset="2"/>
                <a:cs typeface="Wingdings" panose="05000000000000000000" pitchFamily="2" charset="2"/>
              </a:rPr>
              <a:t>➢ </a:t>
            </a:r>
            <a:r>
              <a:rPr lang="en-IN" sz="1800" kern="100" dirty="0">
                <a:solidFill>
                  <a:srgbClr val="000000"/>
                </a:solidFill>
                <a:effectLst/>
                <a:latin typeface="Times New Roman" panose="02020603050405020304" pitchFamily="18" charset="0"/>
                <a:ea typeface="Times New Roman" panose="02020603050405020304" pitchFamily="18" charset="0"/>
              </a:rPr>
              <a:t>import </a:t>
            </a:r>
            <a:r>
              <a:rPr lang="en-IN" sz="1800" kern="100" dirty="0" err="1">
                <a:solidFill>
                  <a:srgbClr val="000000"/>
                </a:solidFill>
                <a:effectLst/>
                <a:latin typeface="Times New Roman" panose="02020603050405020304" pitchFamily="18" charset="0"/>
                <a:ea typeface="Times New Roman" panose="02020603050405020304" pitchFamily="18" charset="0"/>
              </a:rPr>
              <a:t>numpy</a:t>
            </a:r>
            <a:r>
              <a:rPr lang="en-IN" sz="1800" kern="100" dirty="0">
                <a:solidFill>
                  <a:srgbClr val="000000"/>
                </a:solidFill>
                <a:effectLst/>
                <a:latin typeface="Times New Roman" panose="02020603050405020304" pitchFamily="18" charset="0"/>
                <a:ea typeface="Times New Roman" panose="02020603050405020304" pitchFamily="18" charset="0"/>
              </a:rPr>
              <a:t> as np</a:t>
            </a:r>
          </a:p>
          <a:p>
            <a:pPr marL="311150" indent="-6350" algn="just">
              <a:lnSpc>
                <a:spcPct val="150000"/>
              </a:lnSpc>
              <a:spcBef>
                <a:spcPts val="200"/>
              </a:spcBef>
              <a:spcAft>
                <a:spcPts val="4610"/>
              </a:spcAft>
            </a:pPr>
            <a:endParaRPr lang="en-IN" sz="2000" kern="1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81150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61459-1949-B4AB-E27B-4B379357C0EF}"/>
              </a:ext>
            </a:extLst>
          </p:cNvPr>
          <p:cNvSpPr>
            <a:spLocks noGrp="1"/>
          </p:cNvSpPr>
          <p:nvPr>
            <p:ph idx="1"/>
          </p:nvPr>
        </p:nvSpPr>
        <p:spPr>
          <a:xfrm>
            <a:off x="2492942" y="508960"/>
            <a:ext cx="9144001" cy="5840079"/>
          </a:xfrm>
        </p:spPr>
        <p:txBody>
          <a:bodyPr>
            <a:normAutofit fontScale="92500"/>
          </a:bodyPr>
          <a:lstStyle/>
          <a:p>
            <a:pPr marL="311150" indent="-6350" algn="just">
              <a:lnSpc>
                <a:spcPct val="150000"/>
              </a:lnSpc>
              <a:spcAft>
                <a:spcPts val="1940"/>
              </a:spcAft>
            </a:pPr>
            <a:r>
              <a:rPr lang="en-IN" sz="1900" b="1" kern="100" dirty="0">
                <a:solidFill>
                  <a:srgbClr val="000000"/>
                </a:solidFill>
                <a:effectLst/>
                <a:latin typeface="Times New Roman" panose="02020603050405020304" pitchFamily="18" charset="0"/>
                <a:ea typeface="Times New Roman" panose="02020603050405020304" pitchFamily="18" charset="0"/>
              </a:rPr>
              <a:t>SEABORN</a:t>
            </a:r>
            <a:endParaRPr lang="en-IN" sz="1900" kern="100" dirty="0">
              <a:solidFill>
                <a:srgbClr val="000000"/>
              </a:solidFill>
              <a:effectLst/>
              <a:latin typeface="Times New Roman" panose="02020603050405020304" pitchFamily="18" charset="0"/>
              <a:ea typeface="Times New Roman" panose="02020603050405020304" pitchFamily="18" charset="0"/>
            </a:endParaRPr>
          </a:p>
          <a:p>
            <a:pPr marL="311150" indent="-6350" algn="just">
              <a:lnSpc>
                <a:spcPct val="150000"/>
              </a:lnSpc>
              <a:spcBef>
                <a:spcPts val="200"/>
              </a:spcBef>
              <a:spcAft>
                <a:spcPts val="3390"/>
              </a:spcAft>
            </a:pPr>
            <a:r>
              <a:rPr lang="en-IN" sz="1900" b="1" kern="1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 Visualization in Python</a:t>
            </a:r>
            <a:endParaRPr lang="en-IN" sz="1900" b="1" kern="100" dirty="0">
              <a:solidFill>
                <a:schemeClr val="tx1">
                  <a:lumMod val="95000"/>
                  <a:lumOff val="5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11150" indent="-6350" algn="just">
              <a:lnSpc>
                <a:spcPct val="150000"/>
              </a:lnSpc>
              <a:spcAft>
                <a:spcPts val="1940"/>
              </a:spcAft>
            </a:pPr>
            <a:r>
              <a:rPr lang="en-IN" sz="1900" kern="100" dirty="0">
                <a:solidFill>
                  <a:srgbClr val="000000"/>
                </a:solidFill>
                <a:effectLst/>
                <a:latin typeface="Times New Roman" panose="02020603050405020304" pitchFamily="18" charset="0"/>
                <a:ea typeface="Times New Roman" panose="02020603050405020304" pitchFamily="18" charset="0"/>
              </a:rPr>
              <a:t>Data visualization is the discipline of trying to understand data by placing it in a visual context. </a:t>
            </a:r>
            <a:r>
              <a:rPr lang="en-IN" sz="1900" b="1" kern="100" dirty="0">
                <a:effectLst/>
                <a:latin typeface="Times New Roman" panose="02020603050405020304" pitchFamily="18" charset="0"/>
                <a:ea typeface="Times New Roman" panose="02020603050405020304" pitchFamily="18" charset="0"/>
                <a:cs typeface="Times New Roman" panose="02020603050405020304" pitchFamily="18" charset="0"/>
              </a:rPr>
              <a:t>Matplotlib</a:t>
            </a:r>
            <a:endParaRPr lang="en-IN" sz="19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11150" indent="-6350" algn="just">
              <a:lnSpc>
                <a:spcPct val="150000"/>
              </a:lnSpc>
              <a:spcAft>
                <a:spcPts val="1940"/>
              </a:spcAft>
            </a:pPr>
            <a:r>
              <a:rPr lang="en-IN" sz="1900" kern="100" dirty="0">
                <a:solidFill>
                  <a:srgbClr val="000000"/>
                </a:solidFill>
                <a:effectLst/>
                <a:latin typeface="Times New Roman" panose="02020603050405020304" pitchFamily="18" charset="0"/>
                <a:ea typeface="Times New Roman" panose="02020603050405020304" pitchFamily="18" charset="0"/>
              </a:rPr>
              <a:t>               Matplotlib is the most popular python plotting library. It is a low level library with a Matlab like interface which offers lots of freedom at the cost of having to write more code.</a:t>
            </a:r>
          </a:p>
          <a:p>
            <a:pPr marL="311150" indent="-6350" algn="just">
              <a:lnSpc>
                <a:spcPct val="150000"/>
              </a:lnSpc>
              <a:spcAft>
                <a:spcPts val="1940"/>
              </a:spcAft>
            </a:pPr>
            <a:r>
              <a:rPr lang="en-IN" sz="1800" kern="100" dirty="0">
                <a:effectLst/>
                <a:latin typeface="Times New Roman" panose="02020603050405020304" pitchFamily="18" charset="0"/>
                <a:ea typeface="Tahoma" panose="020B0604030504040204" pitchFamily="34" charset="0"/>
                <a:cs typeface="Times New Roman" panose="02020603050405020304" pitchFamily="18" charset="0"/>
              </a:rPr>
              <a:t>import matplotlib.pyplot as plt</a:t>
            </a:r>
          </a:p>
          <a:p>
            <a:pPr marL="311150" indent="-6350" algn="just">
              <a:lnSpc>
                <a:spcPct val="150000"/>
              </a:lnSpc>
              <a:spcAft>
                <a:spcPts val="1940"/>
              </a:spcAft>
            </a:pPr>
            <a:r>
              <a:rPr lang="en-IN" sz="1800" kern="100" dirty="0">
                <a:latin typeface="Times New Roman" panose="02020603050405020304" pitchFamily="18" charset="0"/>
                <a:ea typeface="Tahoma" panose="020B0604030504040204" pitchFamily="34" charset="0"/>
                <a:cs typeface="Times New Roman" panose="02020603050405020304" pitchFamily="18" charset="0"/>
              </a:rPr>
              <a:t>import seaborn as sns</a:t>
            </a:r>
            <a:endParaRPr lang="en-IN" sz="1800" kern="100" dirty="0">
              <a:effectLst/>
              <a:latin typeface="Times New Roman" panose="02020603050405020304" pitchFamily="18" charset="0"/>
              <a:ea typeface="Tahoma" panose="020B0604030504040204" pitchFamily="34" charset="0"/>
              <a:cs typeface="Times New Roman" panose="02020603050405020304" pitchFamily="18" charset="0"/>
            </a:endParaRPr>
          </a:p>
          <a:p>
            <a:pPr marL="311150" indent="-6350" algn="just">
              <a:lnSpc>
                <a:spcPct val="150000"/>
              </a:lnSpc>
              <a:spcAft>
                <a:spcPts val="1940"/>
              </a:spcAft>
            </a:pPr>
            <a:endParaRPr lang="en-IN" sz="25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59850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96E4F-188E-4446-2E96-3924EB05D41A}"/>
              </a:ext>
            </a:extLst>
          </p:cNvPr>
          <p:cNvSpPr>
            <a:spLocks noGrp="1"/>
          </p:cNvSpPr>
          <p:nvPr>
            <p:ph type="title"/>
          </p:nvPr>
        </p:nvSpPr>
        <p:spPr>
          <a:xfrm>
            <a:off x="2217019" y="365125"/>
            <a:ext cx="8957912" cy="963161"/>
          </a:xfrm>
        </p:spPr>
        <p:txBody>
          <a:bodyPr>
            <a:normAutofit fontScale="90000"/>
          </a:bodyPr>
          <a:lstStyle/>
          <a:p>
            <a:r>
              <a:rPr lang="en-IN" sz="2800" b="1" kern="1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SOFTWARE TESTING</a:t>
            </a:r>
            <a:br>
              <a:rPr lang="en-IN" sz="1800" b="1" kern="100" dirty="0">
                <a:solidFill>
                  <a:schemeClr val="tx1">
                    <a:lumMod val="95000"/>
                    <a:lumOff val="5000"/>
                  </a:schemeClr>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56707F6C-62E7-CEE8-A76C-4E0052628A53}"/>
              </a:ext>
            </a:extLst>
          </p:cNvPr>
          <p:cNvSpPr>
            <a:spLocks noGrp="1"/>
          </p:cNvSpPr>
          <p:nvPr>
            <p:ph idx="1"/>
          </p:nvPr>
        </p:nvSpPr>
        <p:spPr>
          <a:xfrm>
            <a:off x="2598821" y="885524"/>
            <a:ext cx="8957912" cy="5438274"/>
          </a:xfrm>
        </p:spPr>
        <p:txBody>
          <a:bodyPr>
            <a:normAutofit lnSpcReduction="10000"/>
          </a:bodyPr>
          <a:lstStyle/>
          <a:p>
            <a:pPr>
              <a:lnSpc>
                <a:spcPct val="220000"/>
              </a:lnSpc>
            </a:pPr>
            <a:r>
              <a:rPr lang="en-IN" sz="2000" dirty="0">
                <a:solidFill>
                  <a:srgbClr val="000000"/>
                </a:solidFill>
                <a:effectLst/>
                <a:latin typeface="Times New Roman" panose="02020603050405020304" pitchFamily="18" charset="0"/>
                <a:ea typeface="Times New Roman" panose="02020603050405020304" pitchFamily="18" charset="0"/>
              </a:rPr>
              <a:t>Software testing is an investigation conducted to provide stakeholders with information about the quality of the product or service under test.</a:t>
            </a:r>
            <a:r>
              <a:rPr lang="en-IN" sz="2000" kern="100" dirty="0">
                <a:solidFill>
                  <a:srgbClr val="000000"/>
                </a:solidFill>
                <a:effectLst/>
                <a:latin typeface="Times New Roman" panose="02020603050405020304" pitchFamily="18" charset="0"/>
                <a:ea typeface="Times New Roman" panose="02020603050405020304" pitchFamily="18" charset="0"/>
              </a:rPr>
              <a:t> . Software Testing also provides an objective, independent view of the software to allow the business to appreciate and understand the risks at implementation of the software. Test techniques include, but are not limited to, the process of executing a program or application with the intent of finding software bugs.</a:t>
            </a:r>
          </a:p>
          <a:p>
            <a:pPr>
              <a:lnSpc>
                <a:spcPct val="220000"/>
              </a:lnSpc>
            </a:pPr>
            <a:r>
              <a:rPr lang="en-IN" sz="1800" b="1" dirty="0">
                <a:solidFill>
                  <a:srgbClr val="000000"/>
                </a:solidFill>
                <a:effectLst/>
                <a:latin typeface="Times New Roman" panose="02020603050405020304" pitchFamily="18" charset="0"/>
                <a:ea typeface="Times New Roman" panose="02020603050405020304" pitchFamily="18" charset="0"/>
              </a:rPr>
              <a:t>TESTING METHODS:</a:t>
            </a:r>
          </a:p>
          <a:p>
            <a:pPr>
              <a:lnSpc>
                <a:spcPct val="220000"/>
              </a:lnSpc>
            </a:pPr>
            <a:r>
              <a:rPr lang="en-IN" sz="1800" b="1" kern="100" dirty="0">
                <a:solidFill>
                  <a:srgbClr val="000000"/>
                </a:solidFill>
                <a:effectLst/>
                <a:latin typeface="Times New Roman" panose="02020603050405020304" pitchFamily="18" charset="0"/>
                <a:ea typeface="Times New Roman" panose="02020603050405020304" pitchFamily="18" charset="0"/>
              </a:rPr>
              <a:t>Functional Testing and </a:t>
            </a:r>
            <a:r>
              <a:rPr lang="en-IN" sz="1800" b="1" kern="1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Integration Testing</a:t>
            </a:r>
            <a:endParaRPr lang="en-IN" sz="1800" b="1" kern="100" dirty="0">
              <a:solidFill>
                <a:schemeClr val="tx1">
                  <a:lumMod val="95000"/>
                  <a:lumOff val="5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220000"/>
              </a:lnSpc>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a:lnSpc>
                <a:spcPct val="220000"/>
              </a:lnSpc>
            </a:pPr>
            <a:endParaRPr lang="en-IN" sz="2000" b="1" kern="100" dirty="0">
              <a:solidFill>
                <a:srgbClr val="000000"/>
              </a:solidFill>
              <a:latin typeface="Times New Roman" panose="02020603050405020304" pitchFamily="18" charset="0"/>
              <a:ea typeface="Times New Roman" panose="02020603050405020304" pitchFamily="18" charset="0"/>
            </a:endParaRPr>
          </a:p>
          <a:p>
            <a:pPr>
              <a:lnSpc>
                <a:spcPct val="220000"/>
              </a:lnSpc>
            </a:pPr>
            <a:endParaRPr lang="en-IN" sz="2000" kern="100" dirty="0">
              <a:solidFill>
                <a:srgbClr val="000000"/>
              </a:solidFill>
              <a:effectLst/>
              <a:latin typeface="Times New Roman" panose="02020603050405020304" pitchFamily="18" charset="0"/>
              <a:ea typeface="Times New Roman" panose="02020603050405020304" pitchFamily="18" charset="0"/>
            </a:endParaRPr>
          </a:p>
          <a:p>
            <a:pPr marL="6350" indent="-6350" algn="just">
              <a:lnSpc>
                <a:spcPct val="220000"/>
              </a:lnSpc>
              <a:spcAft>
                <a:spcPts val="4610"/>
              </a:spcAft>
            </a:pPr>
            <a:endParaRPr lang="en-IN" sz="4500" b="1" kern="100" dirty="0">
              <a:solidFill>
                <a:srgbClr val="000000"/>
              </a:solidFill>
              <a:effectLst/>
              <a:latin typeface="Times New Roman" panose="02020603050405020304" pitchFamily="18" charset="0"/>
              <a:ea typeface="Times New Roman" panose="02020603050405020304" pitchFamily="18" charset="0"/>
            </a:endParaRPr>
          </a:p>
          <a:p>
            <a:pPr marL="6350" indent="-6350" algn="just">
              <a:lnSpc>
                <a:spcPct val="170000"/>
              </a:lnSpc>
              <a:spcAft>
                <a:spcPts val="4610"/>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indent="-6350" algn="just">
              <a:lnSpc>
                <a:spcPct val="170000"/>
              </a:lnSpc>
              <a:spcAft>
                <a:spcPts val="4610"/>
              </a:spcAft>
            </a:pPr>
            <a:endParaRPr lang="en-IN" sz="1900" b="1" kern="100" dirty="0">
              <a:solidFill>
                <a:srgbClr val="000000"/>
              </a:solidFill>
              <a:effectLst/>
              <a:latin typeface="Times New Roman" panose="02020603050405020304" pitchFamily="18" charset="0"/>
              <a:ea typeface="Times New Roman" panose="02020603050405020304" pitchFamily="18" charset="0"/>
            </a:endParaRPr>
          </a:p>
          <a:p>
            <a:pPr marL="6350" indent="-6350" algn="just">
              <a:lnSpc>
                <a:spcPct val="170000"/>
              </a:lnSpc>
              <a:spcAft>
                <a:spcPts val="4610"/>
              </a:spcAft>
            </a:pPr>
            <a:endParaRPr lang="en-IN" sz="1900" b="1" kern="100" dirty="0">
              <a:solidFill>
                <a:srgbClr val="000000"/>
              </a:solidFill>
              <a:effectLst/>
              <a:latin typeface="Times New Roman" panose="02020603050405020304" pitchFamily="18" charset="0"/>
              <a:ea typeface="Times New Roman" panose="02020603050405020304" pitchFamily="18" charset="0"/>
            </a:endParaRPr>
          </a:p>
          <a:p>
            <a:pPr marL="6350" indent="-6350" algn="just">
              <a:lnSpc>
                <a:spcPct val="170000"/>
              </a:lnSpc>
              <a:spcAft>
                <a:spcPts val="4610"/>
              </a:spcAft>
            </a:pPr>
            <a:endParaRPr lang="en-IN" sz="1900" kern="100" dirty="0">
              <a:solidFill>
                <a:srgbClr val="000000"/>
              </a:solidFill>
              <a:effectLst/>
              <a:latin typeface="Times New Roman" panose="02020603050405020304" pitchFamily="18" charset="0"/>
              <a:ea typeface="Times New Roman" panose="02020603050405020304" pitchFamily="18" charset="0"/>
            </a:endParaRPr>
          </a:p>
          <a:p>
            <a:pPr marL="6350" indent="-6350" algn="just">
              <a:lnSpc>
                <a:spcPct val="170000"/>
              </a:lnSpc>
              <a:spcAft>
                <a:spcPts val="4610"/>
              </a:spcAft>
            </a:pPr>
            <a:endParaRPr lang="en-IN" sz="1900" kern="100" dirty="0">
              <a:solidFill>
                <a:srgbClr val="000000"/>
              </a:solidFill>
              <a:effectLst/>
              <a:latin typeface="Times New Roman" panose="02020603050405020304" pitchFamily="18" charset="0"/>
              <a:ea typeface="Times New Roman" panose="02020603050405020304" pitchFamily="18" charset="0"/>
            </a:endParaRPr>
          </a:p>
          <a:p>
            <a:pPr>
              <a:lnSpc>
                <a:spcPct val="150000"/>
              </a:lnSpc>
            </a:pPr>
            <a:endParaRPr lang="en-IN" sz="2000" dirty="0"/>
          </a:p>
        </p:txBody>
      </p:sp>
    </p:spTree>
    <p:extLst>
      <p:ext uri="{BB962C8B-B14F-4D97-AF65-F5344CB8AC3E}">
        <p14:creationId xmlns:p14="http://schemas.microsoft.com/office/powerpoint/2010/main" val="4096914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5D185-1043-2B52-F20D-C0ADCEB1F835}"/>
              </a:ext>
            </a:extLst>
          </p:cNvPr>
          <p:cNvSpPr>
            <a:spLocks noGrp="1"/>
          </p:cNvSpPr>
          <p:nvPr>
            <p:ph idx="1"/>
          </p:nvPr>
        </p:nvSpPr>
        <p:spPr>
          <a:xfrm>
            <a:off x="2435192" y="625642"/>
            <a:ext cx="8918607" cy="5551321"/>
          </a:xfrm>
        </p:spPr>
        <p:txBody>
          <a:bodyPr>
            <a:normAutofit fontScale="92500" lnSpcReduction="10000"/>
          </a:bodyPr>
          <a:lstStyle/>
          <a:p>
            <a:pPr marL="0" indent="0">
              <a:lnSpc>
                <a:spcPct val="200000"/>
              </a:lnSpc>
              <a:buNone/>
            </a:pPr>
            <a:r>
              <a:rPr lang="en-IN" sz="1700" b="1" kern="100" dirty="0">
                <a:solidFill>
                  <a:srgbClr val="000000"/>
                </a:solidFill>
                <a:effectLst/>
                <a:latin typeface="Times New Roman" panose="02020603050405020304" pitchFamily="18" charset="0"/>
                <a:ea typeface="Times New Roman" panose="02020603050405020304" pitchFamily="18" charset="0"/>
              </a:rPr>
              <a:t>Functional tests:</a:t>
            </a:r>
            <a:endParaRPr lang="en-IN" sz="17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200000"/>
              </a:lnSpc>
            </a:pPr>
            <a:r>
              <a:rPr lang="en-IN" sz="1700" kern="100" dirty="0">
                <a:solidFill>
                  <a:srgbClr val="000000"/>
                </a:solidFill>
                <a:effectLst/>
                <a:latin typeface="Times New Roman" panose="02020603050405020304" pitchFamily="18" charset="0"/>
                <a:ea typeface="Times New Roman" panose="02020603050405020304" pitchFamily="18" charset="0"/>
              </a:rPr>
              <a:t>Functional tests provide systematic demonstrations that functions tested are available as specified by the business and technical requirements, system documentation, and user manuals.</a:t>
            </a:r>
          </a:p>
          <a:p>
            <a:pPr marL="0" indent="0">
              <a:lnSpc>
                <a:spcPct val="200000"/>
              </a:lnSpc>
              <a:buNone/>
            </a:pPr>
            <a:r>
              <a:rPr lang="en-IN" sz="1700" b="1" kern="100" dirty="0">
                <a:effectLst/>
                <a:latin typeface="Times New Roman" panose="02020603050405020304" pitchFamily="18" charset="0"/>
                <a:ea typeface="Times New Roman" panose="02020603050405020304" pitchFamily="18" charset="0"/>
                <a:cs typeface="Times New Roman" panose="02020603050405020304" pitchFamily="18" charset="0"/>
              </a:rPr>
              <a:t>Integration Testing:</a:t>
            </a:r>
            <a:endParaRPr lang="en-IN" sz="1700" b="1"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200000"/>
              </a:lnSpc>
            </a:pPr>
            <a:r>
              <a:rPr lang="en-IN" sz="17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integration testing is the incremental integration testing of two or more integrated software components on a single platform to produce failures caused by interface defects.</a:t>
            </a:r>
          </a:p>
          <a:p>
            <a:pPr>
              <a:lnSpc>
                <a:spcPct val="200000"/>
              </a:lnSpc>
            </a:pPr>
            <a:r>
              <a:rPr lang="en-IN" sz="1700" b="1" kern="100" dirty="0">
                <a:solidFill>
                  <a:srgbClr val="000000"/>
                </a:solidFill>
                <a:effectLst/>
                <a:latin typeface="Times New Roman" panose="02020603050405020304" pitchFamily="18" charset="0"/>
                <a:ea typeface="Times New Roman" panose="02020603050405020304" pitchFamily="18" charset="0"/>
              </a:rPr>
              <a:t>Test Case for Excel Sheet Verification:</a:t>
            </a:r>
          </a:p>
          <a:p>
            <a:pPr>
              <a:lnSpc>
                <a:spcPct val="200000"/>
              </a:lnSpc>
            </a:pPr>
            <a:r>
              <a:rPr lang="en-IN" sz="1700" dirty="0">
                <a:solidFill>
                  <a:srgbClr val="000000"/>
                </a:solidFill>
                <a:effectLst/>
                <a:latin typeface="Times New Roman" panose="02020603050405020304" pitchFamily="18" charset="0"/>
                <a:ea typeface="Times New Roman" panose="02020603050405020304" pitchFamily="18" charset="0"/>
              </a:rPr>
              <a:t>Here in machine learning we are dealing with dataset which is in excel sheet format so if any test case we need means we need to check excel file. Later on classification will work on the respective columns of dataset.</a:t>
            </a:r>
            <a:endParaRPr lang="en-IN" sz="1700" kern="100" dirty="0">
              <a:solidFill>
                <a:srgbClr val="000000"/>
              </a:solidFill>
              <a:effectLst/>
              <a:latin typeface="Times New Roman" panose="02020603050405020304" pitchFamily="18" charset="0"/>
              <a:ea typeface="Times New Roman" panose="02020603050405020304" pitchFamily="18" charset="0"/>
            </a:endParaRPr>
          </a:p>
          <a:p>
            <a:pPr>
              <a:lnSpc>
                <a:spcPct val="200000"/>
              </a:lnSpc>
            </a:pPr>
            <a:endParaRPr lang="en-IN" sz="1800"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44067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47B4-7557-C524-1D6A-0004BB6CE9E3}"/>
              </a:ext>
            </a:extLst>
          </p:cNvPr>
          <p:cNvSpPr>
            <a:spLocks noGrp="1"/>
          </p:cNvSpPr>
          <p:nvPr>
            <p:ph type="title"/>
          </p:nvPr>
        </p:nvSpPr>
        <p:spPr/>
        <p:txBody>
          <a:bodyPr/>
          <a:lstStyle/>
          <a:p>
            <a:r>
              <a:rPr lang="en-IN" sz="2800" b="1" kern="100" dirty="0">
                <a:solidFill>
                  <a:srgbClr val="000000"/>
                </a:solidFill>
                <a:effectLst/>
                <a:latin typeface="Times New Roman" panose="02020603050405020304" pitchFamily="18" charset="0"/>
                <a:ea typeface="Times New Roman" panose="02020603050405020304" pitchFamily="18" charset="0"/>
              </a:rPr>
              <a:t>Test Case 1:</a:t>
            </a:r>
            <a:br>
              <a:rPr lang="en-IN" sz="1800"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pic>
        <p:nvPicPr>
          <p:cNvPr id="10" name="Content Placeholder 9">
            <a:extLst>
              <a:ext uri="{FF2B5EF4-FFF2-40B4-BE49-F238E27FC236}">
                <a16:creationId xmlns:a16="http://schemas.microsoft.com/office/drawing/2014/main" id="{EF5D4095-BAFD-8F6A-3027-CD1E4563C07A}"/>
              </a:ext>
            </a:extLst>
          </p:cNvPr>
          <p:cNvPicPr>
            <a:picLocks noGrp="1"/>
          </p:cNvPicPr>
          <p:nvPr>
            <p:ph idx="1"/>
          </p:nvPr>
        </p:nvPicPr>
        <p:blipFill>
          <a:blip r:embed="rId2"/>
          <a:stretch>
            <a:fillRect/>
          </a:stretch>
        </p:blipFill>
        <p:spPr>
          <a:xfrm>
            <a:off x="3938697" y="2133600"/>
            <a:ext cx="6216431" cy="3778250"/>
          </a:xfrm>
          <a:prstGeom prst="rect">
            <a:avLst/>
          </a:prstGeom>
        </p:spPr>
      </p:pic>
    </p:spTree>
    <p:extLst>
      <p:ext uri="{BB962C8B-B14F-4D97-AF65-F5344CB8AC3E}">
        <p14:creationId xmlns:p14="http://schemas.microsoft.com/office/powerpoint/2010/main" val="310145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48AD-4407-A1F9-62B3-BF768EC316AE}"/>
              </a:ext>
            </a:extLst>
          </p:cNvPr>
          <p:cNvSpPr>
            <a:spLocks noGrp="1"/>
          </p:cNvSpPr>
          <p:nvPr>
            <p:ph type="title"/>
          </p:nvPr>
        </p:nvSpPr>
        <p:spPr/>
        <p:txBody>
          <a:bodyPr/>
          <a:lstStyle/>
          <a:p>
            <a:r>
              <a:rPr lang="en-IN" sz="4400" b="1" dirty="0"/>
              <a:t>Abstract:</a:t>
            </a:r>
            <a:endParaRPr lang="en-IN" dirty="0"/>
          </a:p>
        </p:txBody>
      </p:sp>
      <p:sp>
        <p:nvSpPr>
          <p:cNvPr id="3" name="Content Placeholder 2">
            <a:extLst>
              <a:ext uri="{FF2B5EF4-FFF2-40B4-BE49-F238E27FC236}">
                <a16:creationId xmlns:a16="http://schemas.microsoft.com/office/drawing/2014/main" id="{890D2A70-6C25-BAA0-C861-A9BC3C3CD12D}"/>
              </a:ext>
            </a:extLst>
          </p:cNvPr>
          <p:cNvSpPr>
            <a:spLocks noGrp="1"/>
          </p:cNvSpPr>
          <p:nvPr>
            <p:ph idx="1"/>
          </p:nvPr>
        </p:nvSpPr>
        <p:spPr/>
        <p:txBody>
          <a:bodyPr>
            <a:normAutofit fontScale="92500" lnSpcReduction="20000"/>
          </a:bodyPr>
          <a:lstStyle/>
          <a:p>
            <a:pPr>
              <a:lnSpc>
                <a:spcPct val="150000"/>
              </a:lnSpc>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use of machine learning can be seen almost everywhere around us, be it Facebook recognizing you or your friends, or YouTube recommending you a video or two based on your history — Machine Learning is everywhere!However, the ‘magic’ of machine learning is not just limited to only these areas.Machine Learning is broadly categorized as Supervised and Unsupervised Learning.</a:t>
            </a:r>
            <a:endParaRPr lang="en-IN" sz="2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87103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F448-AEFF-BC42-AF3A-F5E506336082}"/>
              </a:ext>
            </a:extLst>
          </p:cNvPr>
          <p:cNvSpPr>
            <a:spLocks noGrp="1"/>
          </p:cNvSpPr>
          <p:nvPr>
            <p:ph type="title"/>
          </p:nvPr>
        </p:nvSpPr>
        <p:spPr/>
        <p:txBody>
          <a:bodyPr>
            <a:normAutofit/>
          </a:bodyPr>
          <a:lstStyle/>
          <a:p>
            <a:r>
              <a:rPr lang="en-IN" sz="3600" b="1" kern="100" dirty="0">
                <a:solidFill>
                  <a:srgbClr val="000000"/>
                </a:solidFill>
                <a:effectLst/>
                <a:latin typeface="Times New Roman" panose="02020603050405020304" pitchFamily="18" charset="0"/>
                <a:ea typeface="Times New Roman" panose="02020603050405020304" pitchFamily="18" charset="0"/>
              </a:rPr>
              <a:t>Result and Analysis</a:t>
            </a:r>
            <a:br>
              <a:rPr lang="en-IN" sz="1800"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4E5F9F8B-62AD-B8BC-FFB1-6A614043ECA5}"/>
              </a:ext>
            </a:extLst>
          </p:cNvPr>
          <p:cNvPicPr>
            <a:picLocks noGrp="1" noChangeAspect="1"/>
          </p:cNvPicPr>
          <p:nvPr>
            <p:ph idx="1"/>
          </p:nvPr>
        </p:nvPicPr>
        <p:blipFill>
          <a:blip r:embed="rId2"/>
          <a:stretch>
            <a:fillRect/>
          </a:stretch>
        </p:blipFill>
        <p:spPr>
          <a:xfrm>
            <a:off x="3907857" y="2310063"/>
            <a:ext cx="5104482" cy="3017654"/>
          </a:xfrm>
          <a:prstGeom prst="rect">
            <a:avLst/>
          </a:prstGeom>
        </p:spPr>
      </p:pic>
      <p:sp>
        <p:nvSpPr>
          <p:cNvPr id="6" name="TextBox 5">
            <a:extLst>
              <a:ext uri="{FF2B5EF4-FFF2-40B4-BE49-F238E27FC236}">
                <a16:creationId xmlns:a16="http://schemas.microsoft.com/office/drawing/2014/main" id="{5F493DC7-3EB6-F5F1-48BF-5E5BB8A26889}"/>
              </a:ext>
            </a:extLst>
          </p:cNvPr>
          <p:cNvSpPr txBox="1"/>
          <p:nvPr/>
        </p:nvSpPr>
        <p:spPr>
          <a:xfrm>
            <a:off x="3791667" y="5570184"/>
            <a:ext cx="5104482" cy="458074"/>
          </a:xfrm>
          <a:prstGeom prst="rect">
            <a:avLst/>
          </a:prstGeom>
          <a:noFill/>
        </p:spPr>
        <p:txBody>
          <a:bodyPr wrap="square">
            <a:spAutoFit/>
          </a:bodyPr>
          <a:lstStyle/>
          <a:p>
            <a:pPr marL="6350" indent="-6350" algn="ctr">
              <a:lnSpc>
                <a:spcPct val="150000"/>
              </a:lnSpc>
            </a:pPr>
            <a:r>
              <a:rPr lang="en-IN" sz="1800" b="1" kern="100" dirty="0">
                <a:solidFill>
                  <a:srgbClr val="0D0D0D"/>
                </a:solidFill>
                <a:effectLst/>
                <a:latin typeface="Times New Roman" panose="02020603050405020304" pitchFamily="18" charset="0"/>
                <a:ea typeface="Times New Roman" panose="02020603050405020304" pitchFamily="18" charset="0"/>
              </a:rPr>
              <a:t>Fig:Describing customer features</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03353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82D057-3CF7-0229-3495-82F2A27353B5}"/>
              </a:ext>
            </a:extLst>
          </p:cNvPr>
          <p:cNvPicPr>
            <a:picLocks noChangeAspect="1"/>
          </p:cNvPicPr>
          <p:nvPr/>
        </p:nvPicPr>
        <p:blipFill>
          <a:blip r:embed="rId2"/>
          <a:stretch>
            <a:fillRect/>
          </a:stretch>
        </p:blipFill>
        <p:spPr>
          <a:xfrm>
            <a:off x="3339965" y="1058779"/>
            <a:ext cx="5370897" cy="3792220"/>
          </a:xfrm>
          <a:prstGeom prst="rect">
            <a:avLst/>
          </a:prstGeom>
        </p:spPr>
      </p:pic>
      <p:sp>
        <p:nvSpPr>
          <p:cNvPr id="8" name="TextBox 7">
            <a:extLst>
              <a:ext uri="{FF2B5EF4-FFF2-40B4-BE49-F238E27FC236}">
                <a16:creationId xmlns:a16="http://schemas.microsoft.com/office/drawing/2014/main" id="{A76315B3-D10D-DF76-2940-EEE0CB751E8F}"/>
              </a:ext>
            </a:extLst>
          </p:cNvPr>
          <p:cNvSpPr txBox="1"/>
          <p:nvPr/>
        </p:nvSpPr>
        <p:spPr>
          <a:xfrm>
            <a:off x="3125804" y="5088921"/>
            <a:ext cx="6097604" cy="458074"/>
          </a:xfrm>
          <a:prstGeom prst="rect">
            <a:avLst/>
          </a:prstGeom>
          <a:noFill/>
        </p:spPr>
        <p:txBody>
          <a:bodyPr wrap="square">
            <a:spAutoFit/>
          </a:bodyPr>
          <a:lstStyle/>
          <a:p>
            <a:pPr marL="6350" indent="-6350" algn="ctr">
              <a:lnSpc>
                <a:spcPct val="150000"/>
              </a:lnSpc>
              <a:spcAft>
                <a:spcPts val="1360"/>
              </a:spcAft>
            </a:pPr>
            <a:r>
              <a:rPr lang="en-IN" sz="1800" b="1" kern="100" dirty="0">
                <a:solidFill>
                  <a:srgbClr val="000000"/>
                </a:solidFill>
                <a:effectLst/>
                <a:latin typeface="Times New Roman" panose="02020603050405020304" pitchFamily="18" charset="0"/>
                <a:ea typeface="Times New Roman" panose="02020603050405020304" pitchFamily="18" charset="0"/>
              </a:rPr>
              <a:t>Fig: Number of Rows and Columns</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7824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0112DF-CA8C-6649-7AFB-76D5C20CCD1C}"/>
              </a:ext>
            </a:extLst>
          </p:cNvPr>
          <p:cNvPicPr>
            <a:picLocks noChangeAspect="1"/>
          </p:cNvPicPr>
          <p:nvPr/>
        </p:nvPicPr>
        <p:blipFill>
          <a:blip r:embed="rId2"/>
          <a:stretch>
            <a:fillRect/>
          </a:stretch>
        </p:blipFill>
        <p:spPr>
          <a:xfrm>
            <a:off x="3459162" y="1032827"/>
            <a:ext cx="5732964" cy="3904933"/>
          </a:xfrm>
          <a:prstGeom prst="rect">
            <a:avLst/>
          </a:prstGeom>
        </p:spPr>
      </p:pic>
      <p:sp>
        <p:nvSpPr>
          <p:cNvPr id="7" name="TextBox 6">
            <a:extLst>
              <a:ext uri="{FF2B5EF4-FFF2-40B4-BE49-F238E27FC236}">
                <a16:creationId xmlns:a16="http://schemas.microsoft.com/office/drawing/2014/main" id="{BB22BCB8-9326-EC93-B9AA-6FDBD2D09FB8}"/>
              </a:ext>
            </a:extLst>
          </p:cNvPr>
          <p:cNvSpPr txBox="1"/>
          <p:nvPr/>
        </p:nvSpPr>
        <p:spPr>
          <a:xfrm>
            <a:off x="3568566" y="5223674"/>
            <a:ext cx="6097604" cy="458074"/>
          </a:xfrm>
          <a:prstGeom prst="rect">
            <a:avLst/>
          </a:prstGeom>
          <a:noFill/>
        </p:spPr>
        <p:txBody>
          <a:bodyPr wrap="square">
            <a:spAutoFit/>
          </a:bodyPr>
          <a:lstStyle/>
          <a:p>
            <a:pPr marL="6350" indent="-6350" algn="ctr">
              <a:lnSpc>
                <a:spcPct val="150000"/>
              </a:lnSpc>
            </a:pPr>
            <a:r>
              <a:rPr lang="en-IN" sz="1800" b="1" kern="100" dirty="0">
                <a:solidFill>
                  <a:srgbClr val="000000"/>
                </a:solidFill>
                <a:effectLst/>
                <a:latin typeface="Times New Roman" panose="02020603050405020304" pitchFamily="18" charset="0"/>
                <a:ea typeface="Times New Roman" panose="02020603050405020304" pitchFamily="18" charset="0"/>
              </a:rPr>
              <a:t>Fig:Matrices of Customer features</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67384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07CCBF8-A310-692D-D058-7E977DF8F601}"/>
              </a:ext>
            </a:extLst>
          </p:cNvPr>
          <p:cNvPicPr>
            <a:picLocks noGrp="1" noChangeAspect="1"/>
          </p:cNvPicPr>
          <p:nvPr>
            <p:ph idx="1"/>
          </p:nvPr>
        </p:nvPicPr>
        <p:blipFill>
          <a:blip r:embed="rId2"/>
          <a:stretch>
            <a:fillRect/>
          </a:stretch>
        </p:blipFill>
        <p:spPr>
          <a:xfrm>
            <a:off x="2589213" y="1607420"/>
            <a:ext cx="8915400" cy="3532472"/>
          </a:xfrm>
          <a:prstGeom prst="rect">
            <a:avLst/>
          </a:prstGeom>
        </p:spPr>
      </p:pic>
      <p:sp>
        <p:nvSpPr>
          <p:cNvPr id="6" name="TextBox 5">
            <a:extLst>
              <a:ext uri="{FF2B5EF4-FFF2-40B4-BE49-F238E27FC236}">
                <a16:creationId xmlns:a16="http://schemas.microsoft.com/office/drawing/2014/main" id="{E9691868-1AE7-A799-04CF-76FC7762AA0E}"/>
              </a:ext>
            </a:extLst>
          </p:cNvPr>
          <p:cNvSpPr txBox="1"/>
          <p:nvPr/>
        </p:nvSpPr>
        <p:spPr>
          <a:xfrm>
            <a:off x="3866950" y="5506814"/>
            <a:ext cx="6097604" cy="873572"/>
          </a:xfrm>
          <a:prstGeom prst="rect">
            <a:avLst/>
          </a:prstGeom>
          <a:noFill/>
        </p:spPr>
        <p:txBody>
          <a:bodyPr wrap="square">
            <a:spAutoFit/>
          </a:bodyPr>
          <a:lstStyle/>
          <a:p>
            <a:pPr marL="6350" indent="-6350" algn="ctr">
              <a:lnSpc>
                <a:spcPct val="150000"/>
              </a:lnSpc>
              <a:spcAft>
                <a:spcPts val="1360"/>
              </a:spcAft>
            </a:pPr>
            <a:r>
              <a:rPr lang="en-IN" sz="1800" b="1" kern="100" dirty="0">
                <a:solidFill>
                  <a:srgbClr val="000000"/>
                </a:solidFill>
                <a:effectLst/>
                <a:latin typeface="Times New Roman" panose="02020603050405020304" pitchFamily="18" charset="0"/>
                <a:ea typeface="Times New Roman" panose="02020603050405020304" pitchFamily="18" charset="0"/>
              </a:rPr>
              <a:t>Fig:Histogram of Customer Age, Annual Income, Spending Score</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31666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66B701-E735-C2B3-97F3-224A288DE1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27671" y="760396"/>
            <a:ext cx="5736657" cy="4432233"/>
          </a:xfrm>
          <a:prstGeom prst="rect">
            <a:avLst/>
          </a:prstGeom>
          <a:noFill/>
          <a:ln>
            <a:noFill/>
          </a:ln>
        </p:spPr>
      </p:pic>
      <p:sp>
        <p:nvSpPr>
          <p:cNvPr id="6" name="TextBox 5">
            <a:extLst>
              <a:ext uri="{FF2B5EF4-FFF2-40B4-BE49-F238E27FC236}">
                <a16:creationId xmlns:a16="http://schemas.microsoft.com/office/drawing/2014/main" id="{A32CB115-A7D3-04B6-9249-B47E8B4D4B57}"/>
              </a:ext>
            </a:extLst>
          </p:cNvPr>
          <p:cNvSpPr txBox="1"/>
          <p:nvPr/>
        </p:nvSpPr>
        <p:spPr>
          <a:xfrm>
            <a:off x="4993105" y="5383549"/>
            <a:ext cx="6097604" cy="369332"/>
          </a:xfrm>
          <a:prstGeom prst="rect">
            <a:avLst/>
          </a:prstGeom>
          <a:noFill/>
        </p:spPr>
        <p:txBody>
          <a:bodyPr wrap="square">
            <a:spAutoFit/>
          </a:bodyPr>
          <a:lstStyle/>
          <a:p>
            <a:r>
              <a:rPr lang="en-IN" sz="1800" b="1" kern="100" dirty="0">
                <a:solidFill>
                  <a:srgbClr val="000000"/>
                </a:solidFill>
                <a:effectLst/>
                <a:latin typeface="Times New Roman" panose="02020603050405020304" pitchFamily="18" charset="0"/>
                <a:ea typeface="Times New Roman" panose="02020603050405020304" pitchFamily="18" charset="0"/>
              </a:rPr>
              <a:t> Fig: Heatmap</a:t>
            </a:r>
            <a:endParaRPr lang="en-IN" dirty="0"/>
          </a:p>
        </p:txBody>
      </p:sp>
    </p:spTree>
    <p:extLst>
      <p:ext uri="{BB962C8B-B14F-4D97-AF65-F5344CB8AC3E}">
        <p14:creationId xmlns:p14="http://schemas.microsoft.com/office/powerpoint/2010/main" val="1009242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51C362-50A0-A92B-5388-E1B4067305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61702" y="779646"/>
            <a:ext cx="5268595" cy="4225491"/>
          </a:xfrm>
          <a:prstGeom prst="rect">
            <a:avLst/>
          </a:prstGeom>
          <a:noFill/>
          <a:ln>
            <a:noFill/>
          </a:ln>
        </p:spPr>
      </p:pic>
      <p:sp>
        <p:nvSpPr>
          <p:cNvPr id="6" name="TextBox 5">
            <a:extLst>
              <a:ext uri="{FF2B5EF4-FFF2-40B4-BE49-F238E27FC236}">
                <a16:creationId xmlns:a16="http://schemas.microsoft.com/office/drawing/2014/main" id="{6B4B2E86-1751-B03B-347F-F79F21570311}"/>
              </a:ext>
            </a:extLst>
          </p:cNvPr>
          <p:cNvSpPr txBox="1"/>
          <p:nvPr/>
        </p:nvSpPr>
        <p:spPr>
          <a:xfrm>
            <a:off x="2914049" y="5281426"/>
            <a:ext cx="6097604" cy="458074"/>
          </a:xfrm>
          <a:prstGeom prst="rect">
            <a:avLst/>
          </a:prstGeom>
          <a:noFill/>
        </p:spPr>
        <p:txBody>
          <a:bodyPr wrap="square">
            <a:spAutoFit/>
          </a:bodyPr>
          <a:lstStyle/>
          <a:p>
            <a:pPr marL="6350" indent="-6350" algn="ctr">
              <a:lnSpc>
                <a:spcPct val="150000"/>
              </a:lnSpc>
              <a:spcAft>
                <a:spcPts val="1360"/>
              </a:spcAft>
            </a:pPr>
            <a:r>
              <a:rPr lang="en-IN" sz="1800" b="1" kern="100" dirty="0">
                <a:solidFill>
                  <a:srgbClr val="000000"/>
                </a:solidFill>
                <a:effectLst/>
                <a:latin typeface="Times New Roman" panose="02020603050405020304" pitchFamily="18" charset="0"/>
                <a:ea typeface="Times New Roman" panose="02020603050405020304" pitchFamily="18" charset="0"/>
              </a:rPr>
              <a:t>Fig:  Pairplot Age, Annual Income, Spending Score</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15236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F9518E-0975-06A3-276C-E8A09F84DE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5965" y="989425"/>
            <a:ext cx="5274310" cy="3830854"/>
          </a:xfrm>
          <a:prstGeom prst="rect">
            <a:avLst/>
          </a:prstGeom>
          <a:noFill/>
          <a:ln>
            <a:noFill/>
          </a:ln>
        </p:spPr>
      </p:pic>
      <p:sp>
        <p:nvSpPr>
          <p:cNvPr id="6" name="TextBox 5">
            <a:extLst>
              <a:ext uri="{FF2B5EF4-FFF2-40B4-BE49-F238E27FC236}">
                <a16:creationId xmlns:a16="http://schemas.microsoft.com/office/drawing/2014/main" id="{310EE8CF-AC31-8090-40CA-C74890EF50AF}"/>
              </a:ext>
            </a:extLst>
          </p:cNvPr>
          <p:cNvSpPr txBox="1"/>
          <p:nvPr/>
        </p:nvSpPr>
        <p:spPr>
          <a:xfrm>
            <a:off x="2952549" y="5262175"/>
            <a:ext cx="6097604" cy="458074"/>
          </a:xfrm>
          <a:prstGeom prst="rect">
            <a:avLst/>
          </a:prstGeom>
          <a:noFill/>
        </p:spPr>
        <p:txBody>
          <a:bodyPr wrap="square">
            <a:spAutoFit/>
          </a:bodyPr>
          <a:lstStyle/>
          <a:p>
            <a:pPr marL="6350" indent="-6350" algn="ctr">
              <a:lnSpc>
                <a:spcPct val="150000"/>
              </a:lnSpc>
              <a:spcAft>
                <a:spcPts val="1360"/>
              </a:spcAft>
            </a:pPr>
            <a:r>
              <a:rPr lang="en-IN" sz="1800" b="1" kern="100" dirty="0">
                <a:solidFill>
                  <a:srgbClr val="000000"/>
                </a:solidFill>
                <a:effectLst/>
                <a:latin typeface="Times New Roman" panose="02020603050405020304" pitchFamily="18" charset="0"/>
                <a:ea typeface="Times New Roman" panose="02020603050405020304" pitchFamily="18" charset="0"/>
              </a:rPr>
              <a:t>Fig:Countplot</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16858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14660E-8BB2-8EA0-7643-D50FF7D1C4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58845" y="1188085"/>
            <a:ext cx="5274310" cy="3672673"/>
          </a:xfrm>
          <a:prstGeom prst="rect">
            <a:avLst/>
          </a:prstGeom>
          <a:noFill/>
          <a:ln>
            <a:noFill/>
          </a:ln>
        </p:spPr>
      </p:pic>
      <p:sp>
        <p:nvSpPr>
          <p:cNvPr id="6" name="TextBox 5">
            <a:extLst>
              <a:ext uri="{FF2B5EF4-FFF2-40B4-BE49-F238E27FC236}">
                <a16:creationId xmlns:a16="http://schemas.microsoft.com/office/drawing/2014/main" id="{6F2E042D-14F4-B68F-C3F9-D714BF238A0B}"/>
              </a:ext>
            </a:extLst>
          </p:cNvPr>
          <p:cNvSpPr txBox="1"/>
          <p:nvPr/>
        </p:nvSpPr>
        <p:spPr>
          <a:xfrm>
            <a:off x="3154680" y="4954167"/>
            <a:ext cx="6097604" cy="458074"/>
          </a:xfrm>
          <a:prstGeom prst="rect">
            <a:avLst/>
          </a:prstGeom>
          <a:noFill/>
        </p:spPr>
        <p:txBody>
          <a:bodyPr wrap="square">
            <a:spAutoFit/>
          </a:bodyPr>
          <a:lstStyle/>
          <a:p>
            <a:pPr marL="6350" indent="-6350" algn="ctr">
              <a:lnSpc>
                <a:spcPct val="150000"/>
              </a:lnSpc>
              <a:spcAft>
                <a:spcPts val="1360"/>
              </a:spcAft>
            </a:pPr>
            <a:r>
              <a:rPr lang="en-IN" sz="1800" b="1" kern="0" dirty="0">
                <a:solidFill>
                  <a:srgbClr val="000000"/>
                </a:solidFill>
                <a:effectLst/>
                <a:latin typeface="Times New Roman" panose="02020603050405020304" pitchFamily="18" charset="0"/>
                <a:ea typeface="Times New Roman" panose="02020603050405020304" pitchFamily="18" charset="0"/>
              </a:rPr>
              <a:t>Fig: Scatterplot</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23402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16E4B8-8908-3993-4FFD-68278CE36D26}"/>
              </a:ext>
            </a:extLst>
          </p:cNvPr>
          <p:cNvSpPr txBox="1"/>
          <p:nvPr/>
        </p:nvSpPr>
        <p:spPr>
          <a:xfrm>
            <a:off x="1982804" y="702644"/>
            <a:ext cx="7163602" cy="461665"/>
          </a:xfrm>
          <a:prstGeom prst="rect">
            <a:avLst/>
          </a:prstGeom>
          <a:noFill/>
        </p:spPr>
        <p:txBody>
          <a:bodyPr wrap="square">
            <a:spAutoFit/>
          </a:bodyPr>
          <a:lstStyle/>
          <a:p>
            <a:r>
              <a:rPr lang="en-IN" sz="2400" b="1" kern="100" dirty="0">
                <a:solidFill>
                  <a:srgbClr val="000000"/>
                </a:solidFill>
                <a:effectLst/>
                <a:latin typeface="Times New Roman" panose="02020603050405020304" pitchFamily="18" charset="0"/>
                <a:ea typeface="Times New Roman" panose="02020603050405020304" pitchFamily="18" charset="0"/>
              </a:rPr>
              <a:t>CONCLUSION:</a:t>
            </a:r>
            <a:endParaRPr lang="en-IN" sz="2400" dirty="0"/>
          </a:p>
        </p:txBody>
      </p:sp>
      <p:sp>
        <p:nvSpPr>
          <p:cNvPr id="7" name="TextBox 6">
            <a:extLst>
              <a:ext uri="{FF2B5EF4-FFF2-40B4-BE49-F238E27FC236}">
                <a16:creationId xmlns:a16="http://schemas.microsoft.com/office/drawing/2014/main" id="{8EE69F94-933D-A9B0-4C26-F0471D6825FA}"/>
              </a:ext>
            </a:extLst>
          </p:cNvPr>
          <p:cNvSpPr txBox="1"/>
          <p:nvPr/>
        </p:nvSpPr>
        <p:spPr>
          <a:xfrm>
            <a:off x="2387065" y="1674796"/>
            <a:ext cx="8277727" cy="4199035"/>
          </a:xfrm>
          <a:prstGeom prst="rect">
            <a:avLst/>
          </a:prstGeom>
          <a:noFill/>
        </p:spPr>
        <p:txBody>
          <a:bodyPr wrap="square">
            <a:spAutoFit/>
          </a:bodyPr>
          <a:lstStyle/>
          <a:p>
            <a:pPr marL="6350" indent="450850" algn="just">
              <a:lnSpc>
                <a:spcPct val="150000"/>
              </a:lnSpc>
              <a:spcAft>
                <a:spcPts val="4015"/>
              </a:spcAft>
            </a:pPr>
            <a:r>
              <a:rPr lang="en-IN" sz="1800" kern="100" dirty="0">
                <a:solidFill>
                  <a:srgbClr val="000000"/>
                </a:solidFill>
                <a:effectLst/>
                <a:latin typeface="Times New Roman" panose="02020603050405020304" pitchFamily="18" charset="0"/>
                <a:ea typeface="Times New Roman" panose="02020603050405020304" pitchFamily="18" charset="0"/>
              </a:rPr>
              <a:t>we minimize the amount of time that phishing pages can remain active before we protect our users from them. Even with a perfect classifier and a robust system, we recognize that our blacklist approach keeps us perpetually a step behind the phishers. We can only identify a phishing URL and normal URL using machine learning algorithm. Result we got in terms of accuracy metric.</a:t>
            </a:r>
          </a:p>
          <a:p>
            <a:pPr marL="6350" indent="-6350">
              <a:lnSpc>
                <a:spcPct val="160000"/>
              </a:lnSpc>
              <a:spcAft>
                <a:spcPts val="1940"/>
              </a:spcAft>
            </a:pPr>
            <a:r>
              <a:rPr lang="en-IN" sz="1800" b="1" kern="100" dirty="0">
                <a:solidFill>
                  <a:srgbClr val="000000"/>
                </a:solidFill>
                <a:effectLst/>
                <a:latin typeface="Times New Roman" panose="02020603050405020304" pitchFamily="18" charset="0"/>
                <a:ea typeface="Times New Roman" panose="02020603050405020304" pitchFamily="18" charset="0"/>
              </a:rPr>
              <a:t>FUTURE SCOPE</a:t>
            </a:r>
          </a:p>
          <a:p>
            <a:pPr marL="6350" indent="450850" algn="just">
              <a:lnSpc>
                <a:spcPct val="160000"/>
              </a:lnSpc>
              <a:spcAft>
                <a:spcPts val="4015"/>
              </a:spcAft>
            </a:pPr>
            <a:r>
              <a:rPr lang="en-IN" sz="1800" kern="100" dirty="0">
                <a:solidFill>
                  <a:srgbClr val="000000"/>
                </a:solidFill>
                <a:effectLst/>
                <a:latin typeface="Times New Roman" panose="02020603050405020304" pitchFamily="18" charset="0"/>
                <a:ea typeface="Times New Roman" panose="02020603050405020304" pitchFamily="18" charset="0"/>
              </a:rPr>
              <a:t>As shopping culture increase day by day, some features may be included or replaced with new ones to detect people mindset them</a:t>
            </a:r>
            <a:r>
              <a:rPr lang="en-IN" sz="1800" kern="100" dirty="0">
                <a:solidFill>
                  <a:srgbClr val="000000"/>
                </a:solidFill>
                <a:effectLst/>
                <a:latin typeface="Arial" panose="020B0604020202020204" pitchFamily="34" charset="0"/>
                <a:ea typeface="Arial" panose="020B0604020202020204" pitchFamily="34" charset="0"/>
              </a:rPr>
              <a:t>.</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85478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2BDB7B-1E9D-259D-159D-40CF35564071}"/>
              </a:ext>
            </a:extLst>
          </p:cNvPr>
          <p:cNvSpPr>
            <a:spLocks noGrp="1"/>
          </p:cNvSpPr>
          <p:nvPr>
            <p:ph idx="1"/>
          </p:nvPr>
        </p:nvSpPr>
        <p:spPr>
          <a:xfrm>
            <a:off x="3339966" y="1540188"/>
            <a:ext cx="8319836" cy="4157967"/>
          </a:xfrm>
        </p:spPr>
        <p:txBody>
          <a:bodyPr>
            <a:normAutofit fontScale="62500" lnSpcReduction="20000"/>
          </a:bodyPr>
          <a:lstStyle/>
          <a:p>
            <a:pPr marL="800100" lvl="2" indent="0" algn="just" fontAlgn="base">
              <a:lnSpc>
                <a:spcPct val="150000"/>
              </a:lnSpc>
              <a:spcAft>
                <a:spcPts val="1200"/>
              </a:spcAft>
              <a:buClr>
                <a:srgbClr val="000000"/>
              </a:buClr>
              <a:buSzPts val="1200"/>
              <a:buNone/>
            </a:pPr>
            <a:r>
              <a:rPr lang="en-IN" sz="29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1.Muhammad A, Nabil AM, Ariff LS, Abdullah A-M (2019) Customer relationship management and big data enabled: Personalization &amp; customization of services. Appl Comput Inf 15(2):94–101</a:t>
            </a:r>
          </a:p>
          <a:p>
            <a:pPr marL="0" lvl="0" indent="0" algn="just" fontAlgn="base">
              <a:lnSpc>
                <a:spcPct val="150000"/>
              </a:lnSpc>
              <a:spcAft>
                <a:spcPts val="1360"/>
              </a:spcAft>
              <a:buClr>
                <a:srgbClr val="000000"/>
              </a:buClr>
              <a:buSzPts val="1200"/>
              <a:buNone/>
            </a:pPr>
            <a:r>
              <a:rPr lang="en-IN" sz="29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2.Beheshtian-Ardakani A, Fathian M, Gholamian M (2018) A novel model for product bundling and direct marketing in e-commerce based on market segmentation. </a:t>
            </a:r>
          </a:p>
          <a:p>
            <a:pPr marL="225425" indent="-6350" algn="just">
              <a:lnSpc>
                <a:spcPct val="150000"/>
              </a:lnSpc>
              <a:spcAft>
                <a:spcPts val="1770"/>
              </a:spcAft>
            </a:pPr>
            <a:r>
              <a:rPr lang="en-IN" sz="2900" kern="100" dirty="0">
                <a:solidFill>
                  <a:srgbClr val="000000"/>
                </a:solidFill>
                <a:effectLst/>
                <a:latin typeface="Times New Roman" panose="02020603050405020304" pitchFamily="18" charset="0"/>
                <a:ea typeface="Times New Roman" panose="02020603050405020304" pitchFamily="18" charset="0"/>
              </a:rPr>
              <a:t>Lett 7(1):39–54</a:t>
            </a:r>
          </a:p>
          <a:p>
            <a:pPr marL="0" lvl="0" indent="0" algn="just" fontAlgn="base">
              <a:lnSpc>
                <a:spcPct val="150000"/>
              </a:lnSpc>
              <a:spcAft>
                <a:spcPts val="1200"/>
              </a:spcAft>
              <a:buClr>
                <a:srgbClr val="000000"/>
              </a:buClr>
              <a:buSzPts val="1200"/>
              <a:buNone/>
            </a:pPr>
            <a:r>
              <a:rPr lang="en-IN" sz="29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  Yoshua B, Aaron C, Pascal V (2013) Representation learning: a review and new perspectives. IEEE Trans     Pattern Anal Mach Intell 35(8):1798–1828</a:t>
            </a:r>
          </a:p>
          <a:p>
            <a:endParaRPr lang="en-IN" dirty="0"/>
          </a:p>
        </p:txBody>
      </p:sp>
      <p:sp>
        <p:nvSpPr>
          <p:cNvPr id="5" name="TextBox 4">
            <a:extLst>
              <a:ext uri="{FF2B5EF4-FFF2-40B4-BE49-F238E27FC236}">
                <a16:creationId xmlns:a16="http://schemas.microsoft.com/office/drawing/2014/main" id="{2C0B7685-DC03-E4D4-2A75-32B578357E57}"/>
              </a:ext>
            </a:extLst>
          </p:cNvPr>
          <p:cNvSpPr txBox="1"/>
          <p:nvPr/>
        </p:nvSpPr>
        <p:spPr>
          <a:xfrm>
            <a:off x="3214837" y="681037"/>
            <a:ext cx="3987265" cy="461665"/>
          </a:xfrm>
          <a:prstGeom prst="rect">
            <a:avLst/>
          </a:prstGeom>
          <a:noFill/>
        </p:spPr>
        <p:txBody>
          <a:bodyPr wrap="square">
            <a:spAutoFit/>
          </a:bodyPr>
          <a:lstStyle/>
          <a:p>
            <a:r>
              <a:rPr lang="en-I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REFERENCE</a:t>
            </a:r>
            <a:endParaRPr lang="en-IN" sz="2400" dirty="0"/>
          </a:p>
        </p:txBody>
      </p:sp>
    </p:spTree>
    <p:extLst>
      <p:ext uri="{BB962C8B-B14F-4D97-AF65-F5344CB8AC3E}">
        <p14:creationId xmlns:p14="http://schemas.microsoft.com/office/powerpoint/2010/main" val="294611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4A2F-AF9E-D7EA-4354-F9C2D8BCCE24}"/>
              </a:ext>
            </a:extLst>
          </p:cNvPr>
          <p:cNvSpPr>
            <a:spLocks noGrp="1"/>
          </p:cNvSpPr>
          <p:nvPr>
            <p:ph type="title"/>
          </p:nvPr>
        </p:nvSpPr>
        <p:spPr/>
        <p:txBody>
          <a:bodyPr>
            <a:normAutofit fontScale="90000"/>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Existing System:</a:t>
            </a:r>
            <a:br>
              <a:rPr lang="en-IN" sz="44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EDBE794-B75F-19B2-CA9B-0D641431DC96}"/>
              </a:ext>
            </a:extLst>
          </p:cNvPr>
          <p:cNvSpPr>
            <a:spLocks noGrp="1"/>
          </p:cNvSpPr>
          <p:nvPr>
            <p:ph idx="1"/>
          </p:nvPr>
        </p:nvSpPr>
        <p:spPr/>
        <p:txBody>
          <a:bodyPr>
            <a:normAutofit/>
          </a:bodyPr>
          <a:lstStyle/>
          <a:p>
            <a:pPr algn="just">
              <a:lnSpc>
                <a:spcPct val="15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Supervised algorithms has already implemented  for our data but the results was not to the satisfied level.</a:t>
            </a:r>
            <a:endParaRPr lang="en-IN" sz="24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50000"/>
              </a:lnSpc>
              <a:spcBef>
                <a:spcPts val="1000"/>
              </a:spcBef>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Disadvantages:-</a:t>
            </a:r>
            <a:endParaRPr lang="en-IN" sz="24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spcBef>
                <a:spcPts val="1000"/>
              </a:spcBef>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Noto Sans Symbols"/>
              </a:rPr>
              <a:t>Accuracy level is  not good </a:t>
            </a:r>
            <a:endParaRPr lang="en-IN" sz="2400" dirty="0">
              <a:effectLst/>
              <a:latin typeface="Noto Sans Symbols"/>
              <a:ea typeface="Noto Sans Symbols"/>
              <a:cs typeface="Noto Sans Symbols"/>
            </a:endParaRPr>
          </a:p>
          <a:p>
            <a:pPr marL="342900" lvl="0" indent="-342900" algn="just">
              <a:lnSpc>
                <a:spcPct val="150000"/>
              </a:lnSpc>
              <a:spcBef>
                <a:spcPts val="1000"/>
              </a:spcBef>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Noto Sans Symbols"/>
              </a:rPr>
              <a:t>Time consumption is more</a:t>
            </a:r>
            <a:endParaRPr lang="en-IN" sz="2400" dirty="0">
              <a:effectLst/>
              <a:latin typeface="Noto Sans Symbols"/>
              <a:ea typeface="Noto Sans Symbols"/>
              <a:cs typeface="Noto Sans Symbols"/>
            </a:endParaRPr>
          </a:p>
          <a:p>
            <a:endParaRPr lang="en-IN" dirty="0"/>
          </a:p>
        </p:txBody>
      </p:sp>
    </p:spTree>
    <p:extLst>
      <p:ext uri="{BB962C8B-B14F-4D97-AF65-F5344CB8AC3E}">
        <p14:creationId xmlns:p14="http://schemas.microsoft.com/office/powerpoint/2010/main" val="187598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7686-BD5B-CF1C-1611-678EA809C6A5}"/>
              </a:ext>
            </a:extLst>
          </p:cNvPr>
          <p:cNvSpPr>
            <a:spLocks noGrp="1"/>
          </p:cNvSpPr>
          <p:nvPr>
            <p:ph type="title"/>
          </p:nvPr>
        </p:nvSpPr>
        <p:spPr/>
        <p:txBody>
          <a:bodyPr>
            <a:normAutofit fontScale="90000"/>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Proposed System:</a:t>
            </a:r>
            <a:br>
              <a:rPr lang="en-IN" sz="44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9168983-2CB6-8FA5-3B9D-6EDE69892793}"/>
              </a:ext>
            </a:extLst>
          </p:cNvPr>
          <p:cNvSpPr>
            <a:spLocks noGrp="1"/>
          </p:cNvSpPr>
          <p:nvPr>
            <p:ph idx="1"/>
          </p:nvPr>
        </p:nvSpPr>
        <p:spPr/>
        <p:txBody>
          <a:bodyPr>
            <a:normAutofit/>
          </a:bodyPr>
          <a:lstStyle/>
          <a:p>
            <a:pPr algn="just">
              <a:lnSpc>
                <a:spcPct val="150000"/>
              </a:lnSpc>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n the proposed model of system , we are about to implement the k-means clustering algorithm and check the best accurate results with this approach.</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50000"/>
              </a:lnSpc>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spcBef>
                <a:spcPts val="1000"/>
              </a:spcBef>
              <a:spcAft>
                <a:spcPts val="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cs typeface="Noto Sans Symbols"/>
              </a:rPr>
              <a:t>Accuracy level is good .</a:t>
            </a:r>
            <a:endParaRPr lang="en-IN" sz="2000" dirty="0">
              <a:effectLst/>
              <a:latin typeface="Noto Sans Symbols"/>
              <a:ea typeface="Noto Sans Symbols"/>
              <a:cs typeface="Noto Sans Symbols"/>
            </a:endParaRPr>
          </a:p>
          <a:p>
            <a:pPr marL="342900" lvl="0" indent="-342900" algn="just">
              <a:lnSpc>
                <a:spcPct val="150000"/>
              </a:lnSpc>
              <a:spcBef>
                <a:spcPts val="1000"/>
              </a:spcBef>
              <a:spcAft>
                <a:spcPts val="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cs typeface="Noto Sans Symbols"/>
              </a:rPr>
              <a:t>Time consumption is less .</a:t>
            </a:r>
            <a:endParaRPr lang="en-IN" sz="2000" dirty="0">
              <a:effectLst/>
              <a:latin typeface="Noto Sans Symbols"/>
              <a:ea typeface="Noto Sans Symbols"/>
              <a:cs typeface="Noto Sans Symbols"/>
            </a:endParaRPr>
          </a:p>
          <a:p>
            <a:pPr>
              <a:lnSpc>
                <a:spcPct val="150000"/>
              </a:lnSpc>
            </a:pPr>
            <a:r>
              <a:rPr lang="en-US" sz="2000" dirty="0">
                <a:effectLst/>
                <a:latin typeface="Times New Roman" panose="02020603050405020304" pitchFamily="18" charset="0"/>
                <a:ea typeface="Times New Roman" panose="02020603050405020304" pitchFamily="18" charset="0"/>
              </a:rPr>
              <a:t>Comparison of different algorithms can be observed .</a:t>
            </a:r>
            <a:endParaRPr lang="en-IN" sz="2000" dirty="0"/>
          </a:p>
          <a:p>
            <a:endParaRPr lang="en-IN" dirty="0"/>
          </a:p>
        </p:txBody>
      </p:sp>
    </p:spTree>
    <p:extLst>
      <p:ext uri="{BB962C8B-B14F-4D97-AF65-F5344CB8AC3E}">
        <p14:creationId xmlns:p14="http://schemas.microsoft.com/office/powerpoint/2010/main" val="3713897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F888D-4638-C6E0-5512-DAC5B008C3BD}"/>
              </a:ext>
            </a:extLst>
          </p:cNvPr>
          <p:cNvSpPr>
            <a:spLocks noGrp="1"/>
          </p:cNvSpPr>
          <p:nvPr>
            <p:ph type="title"/>
          </p:nvPr>
        </p:nvSpPr>
        <p:spPr>
          <a:xfrm>
            <a:off x="2271563" y="403626"/>
            <a:ext cx="9092664" cy="1325563"/>
          </a:xfrm>
        </p:spPr>
        <p:txBody>
          <a:bodyPr>
            <a:normAutofit fontScale="90000"/>
          </a:bodyPr>
          <a:lstStyle/>
          <a:p>
            <a:b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System Requirements:</a:t>
            </a:r>
            <a:br>
              <a:rPr lang="en-IN" sz="2800" dirty="0">
                <a:effectLst/>
                <a:latin typeface="Calibri" panose="020F0502020204030204" pitchFamily="34" charset="0"/>
                <a:ea typeface="SimSun" panose="02010600030101010101" pitchFamily="2" charset="-122"/>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11E5D47A-F959-4760-DD41-E5497A1040EC}"/>
              </a:ext>
            </a:extLst>
          </p:cNvPr>
          <p:cNvSpPr>
            <a:spLocks noGrp="1"/>
          </p:cNvSpPr>
          <p:nvPr>
            <p:ph idx="1"/>
          </p:nvPr>
        </p:nvSpPr>
        <p:spPr>
          <a:xfrm>
            <a:off x="3060834" y="2133600"/>
            <a:ext cx="6978315" cy="3777622"/>
          </a:xfrm>
        </p:spPr>
        <p:txBody>
          <a:bodyPr>
            <a:normAutofit/>
          </a:bodyPr>
          <a:lstStyle/>
          <a:p>
            <a:pPr algn="just">
              <a:lnSpc>
                <a:spcPct val="150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Hardware: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Noto Sans Symbols"/>
              </a:rPr>
              <a:t>Operating system of windows  7 , 8, 10 (32-bit or 64-bit ).</a:t>
            </a:r>
            <a:endParaRPr lang="en-IN" sz="1800" dirty="0">
              <a:effectLst/>
              <a:latin typeface="Noto Sans Symbols"/>
              <a:ea typeface="Noto Sans Symbols"/>
              <a:cs typeface="Noto Sans Symbols"/>
            </a:endParaRPr>
          </a:p>
          <a:p>
            <a:pPr marL="342900" lvl="0" indent="-34290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Noto Sans Symbols"/>
              </a:rPr>
              <a:t>RAM-4GB</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Software:</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Noto Sans Symbols"/>
              </a:rPr>
              <a:t>Anaconda navigator software tool ,</a:t>
            </a:r>
            <a:endParaRPr lang="en-IN" sz="1800" dirty="0">
              <a:effectLst/>
              <a:latin typeface="Noto Sans Symbols"/>
              <a:ea typeface="Noto Sans Symbols"/>
              <a:cs typeface="Noto Sans Symbols"/>
            </a:endParaRPr>
          </a:p>
          <a:p>
            <a:pPr marL="342900" lvl="0" indent="-34290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Noto Sans Symbols"/>
              </a:rPr>
              <a:t> jupyter notebook editor window ,</a:t>
            </a:r>
            <a:endParaRPr lang="en-IN" sz="1800" dirty="0">
              <a:effectLst/>
              <a:latin typeface="Noto Sans Symbols"/>
              <a:ea typeface="Noto Sans Symbols"/>
              <a:cs typeface="Noto Sans Symbols"/>
            </a:endParaRPr>
          </a:p>
          <a:p>
            <a:pPr marL="342900" lvl="0" indent="-34290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Noto Sans Symbols"/>
              </a:rPr>
              <a:t> in python language.</a:t>
            </a:r>
            <a:endParaRPr lang="en-IN" sz="1800" dirty="0">
              <a:effectLst/>
              <a:latin typeface="Noto Sans Symbols"/>
              <a:ea typeface="Noto Sans Symbols"/>
              <a:cs typeface="Noto Sans Symbols"/>
            </a:endParaRPr>
          </a:p>
          <a:p>
            <a:endParaRPr lang="en-IN" dirty="0"/>
          </a:p>
        </p:txBody>
      </p:sp>
    </p:spTree>
    <p:extLst>
      <p:ext uri="{BB962C8B-B14F-4D97-AF65-F5344CB8AC3E}">
        <p14:creationId xmlns:p14="http://schemas.microsoft.com/office/powerpoint/2010/main" val="4057348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2F3E4-B1DC-5522-8D6E-359FC131928F}"/>
              </a:ext>
            </a:extLst>
          </p:cNvPr>
          <p:cNvSpPr>
            <a:spLocks noGrp="1"/>
          </p:cNvSpPr>
          <p:nvPr>
            <p:ph type="title"/>
          </p:nvPr>
        </p:nvSpPr>
        <p:spPr>
          <a:xfrm>
            <a:off x="2781701" y="624110"/>
            <a:ext cx="8722912" cy="1280890"/>
          </a:xfrm>
        </p:spPr>
        <p:txBody>
          <a:bodyPr>
            <a:normAutofit/>
          </a:bodyPr>
          <a:lstStyle/>
          <a:p>
            <a:pPr algn="l"/>
            <a:br>
              <a:rPr lang="en-IN" sz="2400" b="1" kern="100" dirty="0">
                <a:solidFill>
                  <a:srgbClr val="000000"/>
                </a:solidFill>
                <a:effectLst/>
                <a:latin typeface="Times New Roman" panose="02020603050405020304" pitchFamily="18" charset="0"/>
                <a:ea typeface="Times New Roman" panose="02020603050405020304" pitchFamily="18" charset="0"/>
              </a:rPr>
            </a:br>
            <a:r>
              <a:rPr lang="en-IN" sz="2400" b="1" kern="100" dirty="0">
                <a:solidFill>
                  <a:srgbClr val="000000"/>
                </a:solidFill>
                <a:effectLst/>
                <a:latin typeface="Times New Roman" panose="02020603050405020304" pitchFamily="18" charset="0"/>
                <a:ea typeface="Times New Roman" panose="02020603050405020304" pitchFamily="18" charset="0"/>
              </a:rPr>
              <a:t>System Architecture:</a:t>
            </a:r>
            <a:br>
              <a:rPr lang="en-IN" sz="2400" kern="100" dirty="0">
                <a:solidFill>
                  <a:srgbClr val="000000"/>
                </a:solidFill>
                <a:effectLst/>
                <a:latin typeface="Times New Roman" panose="02020603050405020304" pitchFamily="18" charset="0"/>
                <a:ea typeface="Times New Roman" panose="02020603050405020304" pitchFamily="18" charset="0"/>
              </a:rPr>
            </a:br>
            <a:endParaRPr lang="en-IN" sz="2400" dirty="0"/>
          </a:p>
        </p:txBody>
      </p:sp>
      <p:pic>
        <p:nvPicPr>
          <p:cNvPr id="4" name="Content Placeholder 3" descr="Captureiugoiug">
            <a:extLst>
              <a:ext uri="{FF2B5EF4-FFF2-40B4-BE49-F238E27FC236}">
                <a16:creationId xmlns:a16="http://schemas.microsoft.com/office/drawing/2014/main" id="{4480787B-329C-788E-A518-6758547BEE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618038" y="2570162"/>
            <a:ext cx="4857750" cy="2905125"/>
          </a:xfrm>
          <a:prstGeom prst="rect">
            <a:avLst/>
          </a:prstGeom>
          <a:noFill/>
          <a:ln>
            <a:noFill/>
          </a:ln>
        </p:spPr>
      </p:pic>
    </p:spTree>
    <p:extLst>
      <p:ext uri="{BB962C8B-B14F-4D97-AF65-F5344CB8AC3E}">
        <p14:creationId xmlns:p14="http://schemas.microsoft.com/office/powerpoint/2010/main" val="776589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7AB48-0213-67F2-D01B-D530E22C684B}"/>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9D6C4FF4-636A-C80F-937C-11A27836878C}"/>
              </a:ext>
            </a:extLst>
          </p:cNvPr>
          <p:cNvSpPr>
            <a:spLocks noGrp="1"/>
          </p:cNvSpPr>
          <p:nvPr>
            <p:ph idx="1"/>
          </p:nvPr>
        </p:nvSpPr>
        <p:spPr/>
        <p:txBody>
          <a:bodyPr>
            <a:normAutofit/>
          </a:bodyPr>
          <a:lstStyle/>
          <a:p>
            <a:pPr algn="just">
              <a:lnSpc>
                <a:spcPct val="150000"/>
              </a:lnSpc>
            </a:pPr>
            <a:r>
              <a:rPr lang="en-US"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techniques are broadly divided into two parts :</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spcBef>
                <a:spcPts val="1000"/>
              </a:spcBef>
              <a:spcAft>
                <a:spcPts val="0"/>
              </a:spcAft>
              <a:buFont typeface="Arial" panose="020B0604020202020204" pitchFamily="34" charset="0"/>
              <a:buChar char="●"/>
            </a:pPr>
            <a:r>
              <a:rPr lang="en-US" sz="2000" dirty="0">
                <a:solidFill>
                  <a:srgbClr val="222222"/>
                </a:solidFill>
                <a:effectLst/>
                <a:latin typeface="Times New Roman" panose="02020603050405020304" pitchFamily="18" charset="0"/>
                <a:ea typeface="Times New Roman" panose="02020603050405020304" pitchFamily="18" charset="0"/>
                <a:cs typeface="Noto Sans Symbols"/>
              </a:rPr>
              <a:t>Supervised Machine Learning.</a:t>
            </a:r>
            <a:endParaRPr lang="en-IN" sz="2000" dirty="0">
              <a:effectLst/>
              <a:latin typeface="Noto Sans Symbols"/>
              <a:ea typeface="Noto Sans Symbols"/>
              <a:cs typeface="Noto Sans Symbols"/>
            </a:endParaRPr>
          </a:p>
          <a:p>
            <a:pPr marL="342900" lvl="0" indent="-342900" algn="just">
              <a:lnSpc>
                <a:spcPct val="150000"/>
              </a:lnSpc>
              <a:spcBef>
                <a:spcPts val="1000"/>
              </a:spcBef>
              <a:spcAft>
                <a:spcPts val="0"/>
              </a:spcAft>
              <a:buFont typeface="Arial" panose="020B0604020202020204" pitchFamily="34" charset="0"/>
              <a:buChar char="●"/>
            </a:pPr>
            <a:r>
              <a:rPr lang="en-US" sz="2000" dirty="0">
                <a:solidFill>
                  <a:srgbClr val="222222"/>
                </a:solidFill>
                <a:effectLst/>
                <a:latin typeface="Times New Roman" panose="02020603050405020304" pitchFamily="18" charset="0"/>
                <a:ea typeface="Times New Roman" panose="02020603050405020304" pitchFamily="18" charset="0"/>
                <a:cs typeface="Noto Sans Symbols"/>
              </a:rPr>
              <a:t>Unsupervised Machine Learning.</a:t>
            </a:r>
          </a:p>
          <a:p>
            <a:pPr marL="342900" indent="-342900" algn="just">
              <a:lnSpc>
                <a:spcPct val="150000"/>
              </a:lnSpc>
              <a:buFont typeface="Arial" panose="020B0604020202020204" pitchFamily="34" charset="0"/>
              <a:buChar char="●"/>
            </a:pPr>
            <a:r>
              <a:rPr lang="en-US" sz="2000" dirty="0">
                <a:solidFill>
                  <a:srgbClr val="222222"/>
                </a:solidFill>
                <a:effectLst/>
                <a:latin typeface="Times New Roman" panose="02020603050405020304" pitchFamily="18" charset="0"/>
                <a:ea typeface="Times New Roman" panose="02020603050405020304" pitchFamily="18" charset="0"/>
              </a:rPr>
              <a:t>In Supervised Machine Learning, the data is labelled and the algorithm learns from labelled training data.In Unsupervised Machine Learning, we do not need to supervise the model. Such a method deals with unlabelled data. </a:t>
            </a:r>
            <a:endParaRPr lang="en-IN" sz="2000" dirty="0"/>
          </a:p>
          <a:p>
            <a:pPr marL="342900" lvl="0" indent="-342900" algn="just">
              <a:lnSpc>
                <a:spcPct val="150000"/>
              </a:lnSpc>
              <a:spcBef>
                <a:spcPts val="1000"/>
              </a:spcBef>
              <a:spcAft>
                <a:spcPts val="0"/>
              </a:spcAft>
              <a:buFont typeface="Arial" panose="020B0604020202020204" pitchFamily="34" charset="0"/>
              <a:buChar char="●"/>
            </a:pPr>
            <a:endParaRPr lang="en-IN" sz="2000" dirty="0"/>
          </a:p>
        </p:txBody>
      </p:sp>
    </p:spTree>
    <p:extLst>
      <p:ext uri="{BB962C8B-B14F-4D97-AF65-F5344CB8AC3E}">
        <p14:creationId xmlns:p14="http://schemas.microsoft.com/office/powerpoint/2010/main" val="361696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57BA-A777-43EA-8DF9-8F0DC100473A}"/>
              </a:ext>
            </a:extLst>
          </p:cNvPr>
          <p:cNvSpPr>
            <a:spLocks noGrp="1"/>
          </p:cNvSpPr>
          <p:nvPr>
            <p:ph type="title"/>
          </p:nvPr>
        </p:nvSpPr>
        <p:spPr/>
        <p:txBody>
          <a:bodyPr/>
          <a:lstStyle/>
          <a:p>
            <a:r>
              <a:rPr lang="en-IN" sz="2800" b="1" kern="100" dirty="0">
                <a:solidFill>
                  <a:srgbClr val="000000"/>
                </a:solidFill>
                <a:effectLst/>
                <a:latin typeface="Times New Roman" panose="02020603050405020304" pitchFamily="18" charset="0"/>
                <a:ea typeface="Times New Roman" panose="02020603050405020304" pitchFamily="18" charset="0"/>
              </a:rPr>
              <a:t>Literature Survey:</a:t>
            </a:r>
            <a:br>
              <a:rPr lang="en-IN" sz="1800"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E52C3D0-D340-6E90-0984-8772D2337028}"/>
              </a:ext>
            </a:extLst>
          </p:cNvPr>
          <p:cNvSpPr>
            <a:spLocks noGrp="1"/>
          </p:cNvSpPr>
          <p:nvPr>
            <p:ph idx="1"/>
          </p:nvPr>
        </p:nvSpPr>
        <p:spPr/>
        <p:txBody>
          <a:bodyPr/>
          <a:lstStyle/>
          <a:p>
            <a:pPr marL="6350" indent="-6350" algn="just">
              <a:lnSpc>
                <a:spcPct val="150000"/>
              </a:lnSpc>
              <a:spcAft>
                <a:spcPts val="2990"/>
              </a:spcAft>
            </a:pPr>
            <a:r>
              <a:rPr lang="en-IN" sz="1800" b="1" kern="100" dirty="0">
                <a:solidFill>
                  <a:srgbClr val="000000"/>
                </a:solidFill>
                <a:effectLst/>
                <a:latin typeface="Times New Roman" panose="02020603050405020304" pitchFamily="18" charset="0"/>
                <a:ea typeface="Times New Roman" panose="02020603050405020304" pitchFamily="18" charset="0"/>
              </a:rPr>
              <a:t>Author</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a:solidFill>
                  <a:srgbClr val="000000"/>
                </a:solidFill>
                <a:effectLst/>
                <a:latin typeface="Calibri" panose="020F0502020204030204" pitchFamily="34" charset="0"/>
                <a:ea typeface="Calibri" panose="020F0502020204030204" pitchFamily="34"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Amit Bhatnagar, Sanjoy Ghose.</a:t>
            </a:r>
          </a:p>
          <a:p>
            <a:pPr marL="6350" indent="-6350" algn="just">
              <a:lnSpc>
                <a:spcPct val="150000"/>
              </a:lnSpc>
              <a:spcAft>
                <a:spcPts val="2990"/>
              </a:spcAft>
            </a:pPr>
            <a:r>
              <a:rPr lang="en-IN" sz="1800" b="1" kern="100" dirty="0">
                <a:solidFill>
                  <a:srgbClr val="000000"/>
                </a:solidFill>
                <a:effectLst/>
                <a:latin typeface="Times New Roman" panose="02020603050405020304" pitchFamily="18" charset="0"/>
                <a:ea typeface="Times New Roman" panose="02020603050405020304" pitchFamily="18" charset="0"/>
              </a:rPr>
              <a:t>Abstract:</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indent="457200" algn="just">
              <a:lnSpc>
                <a:spcPct val="150000"/>
              </a:lnSpc>
              <a:spcAft>
                <a:spcPts val="775"/>
              </a:spcAft>
            </a:pPr>
            <a:r>
              <a:rPr lang="en-IN" sz="1800" kern="100" dirty="0">
                <a:solidFill>
                  <a:srgbClr val="000000"/>
                </a:solidFill>
                <a:effectLst/>
                <a:latin typeface="Times New Roman" panose="02020603050405020304" pitchFamily="18" charset="0"/>
                <a:ea typeface="Times New Roman" panose="02020603050405020304" pitchFamily="18" charset="0"/>
              </a:rPr>
              <a:t>We apply a latent class modeling approach to segment web shoppers, based on their purchase behaviour across several product categories. We then profile the segments along the twin dimensions of demographics and benefits sought.</a:t>
            </a:r>
          </a:p>
          <a:p>
            <a:endParaRPr lang="en-IN" dirty="0"/>
          </a:p>
        </p:txBody>
      </p:sp>
    </p:spTree>
    <p:extLst>
      <p:ext uri="{BB962C8B-B14F-4D97-AF65-F5344CB8AC3E}">
        <p14:creationId xmlns:p14="http://schemas.microsoft.com/office/powerpoint/2010/main" val="160652654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529</TotalTime>
  <Words>1873</Words>
  <Application>Microsoft Office PowerPoint</Application>
  <PresentationFormat>Widescreen</PresentationFormat>
  <Paragraphs>140</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Calibri Light</vt:lpstr>
      <vt:lpstr>Century Gothic</vt:lpstr>
      <vt:lpstr>Noto Sans Symbols</vt:lpstr>
      <vt:lpstr>Times New Roman</vt:lpstr>
      <vt:lpstr>Wingdings</vt:lpstr>
      <vt:lpstr>Wingdings 3</vt:lpstr>
      <vt:lpstr>Wisp</vt:lpstr>
      <vt:lpstr>PowerPoint Presentation</vt:lpstr>
      <vt:lpstr>PowerPoint Presentation</vt:lpstr>
      <vt:lpstr>Abstract:</vt:lpstr>
      <vt:lpstr>Existing System: </vt:lpstr>
      <vt:lpstr>Proposed System: </vt:lpstr>
      <vt:lpstr>  System Requirements: </vt:lpstr>
      <vt:lpstr> System Architecture: </vt:lpstr>
      <vt:lpstr>Introduction:</vt:lpstr>
      <vt:lpstr>Literature Survey: </vt:lpstr>
      <vt:lpstr>PowerPoint Presentation</vt:lpstr>
      <vt:lpstr>PowerPoint Presentation</vt:lpstr>
      <vt:lpstr>System Design:  UML DIAGRAMS:  </vt:lpstr>
      <vt:lpstr>PowerPoint Presentation</vt:lpstr>
      <vt:lpstr>PowerPoint Presentation</vt:lpstr>
      <vt:lpstr>PowerPoint Presentation</vt:lpstr>
      <vt:lpstr>System Methodology</vt:lpstr>
      <vt:lpstr>PowerPoint Presentation</vt:lpstr>
      <vt:lpstr> LSTM: </vt:lpstr>
      <vt:lpstr> Deep Learning </vt:lpstr>
      <vt:lpstr>Reinforcement Learning </vt:lpstr>
      <vt:lpstr>ANACONDA NAVIGATOR </vt:lpstr>
      <vt:lpstr>PowerPoint Presentation</vt:lpstr>
      <vt:lpstr>PowerPoint Presentation</vt:lpstr>
      <vt:lpstr>PowerPoint Presentation</vt:lpstr>
      <vt:lpstr>PowerPoint Presentation</vt:lpstr>
      <vt:lpstr>PowerPoint Presentation</vt:lpstr>
      <vt:lpstr>SOFTWARE TESTING </vt:lpstr>
      <vt:lpstr>PowerPoint Presentation</vt:lpstr>
      <vt:lpstr>Test Case 1: </vt:lpstr>
      <vt:lpstr>Result and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Shahbaaz khan</dc:creator>
  <cp:lastModifiedBy>Mohammed Shahbaaz khan</cp:lastModifiedBy>
  <cp:revision>2</cp:revision>
  <dcterms:created xsi:type="dcterms:W3CDTF">2023-09-29T05:40:44Z</dcterms:created>
  <dcterms:modified xsi:type="dcterms:W3CDTF">2023-12-17T09:16:12Z</dcterms:modified>
</cp:coreProperties>
</file>