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6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00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1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1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5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8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1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6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05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4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2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C226F-06D7-48D9-B7DC-C7D2F7D3E080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C1C16-38C2-4154-BFAD-0144F59D0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35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781" y="2"/>
            <a:ext cx="11166763" cy="90054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Fruit Leaves Disease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6969" y="4715693"/>
            <a:ext cx="11912269" cy="860145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8" name="Picture 4" descr="Leaf spot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71" y="1008529"/>
            <a:ext cx="11255187" cy="547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287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754" y="117567"/>
            <a:ext cx="11197046" cy="705394"/>
          </a:xfrm>
        </p:spPr>
        <p:txBody>
          <a:bodyPr>
            <a:normAutofit/>
          </a:bodyPr>
          <a:lstStyle/>
          <a:p>
            <a:r>
              <a:rPr lang="en-US" dirty="0" smtClean="0"/>
              <a:t>Chapter 6: 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1" y="822961"/>
            <a:ext cx="11586755" cy="58390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5.Title:</a:t>
            </a:r>
          </a:p>
          <a:p>
            <a:pPr marL="0" indent="0">
              <a:buNone/>
            </a:pPr>
            <a:r>
              <a:rPr lang="en-GB" dirty="0" smtClean="0"/>
              <a:t>Detection of plant leaf diseases using image segmentation and soft computing techniques</a:t>
            </a:r>
          </a:p>
          <a:p>
            <a:pPr marL="0" indent="0">
              <a:buNone/>
            </a:pPr>
            <a:r>
              <a:rPr lang="en-US" dirty="0" smtClean="0"/>
              <a:t>Journal: Information Processing in Agriculture (2017)</a:t>
            </a:r>
          </a:p>
          <a:p>
            <a:pPr marL="0" indent="0">
              <a:buNone/>
            </a:pPr>
            <a:r>
              <a:rPr lang="en-US" dirty="0" smtClean="0"/>
              <a:t>DOI: 10.1016/j.inpa.2016.10.005</a:t>
            </a:r>
          </a:p>
          <a:p>
            <a:pPr marL="0" indent="0">
              <a:buNone/>
            </a:pPr>
            <a:r>
              <a:rPr lang="en-GB" dirty="0" smtClean="0"/>
              <a:t>License: (Not explicitly stated; likely standard publisher policy)</a:t>
            </a:r>
          </a:p>
          <a:p>
            <a:pPr marL="0" indent="0">
              <a:buNone/>
            </a:pPr>
            <a:r>
              <a:rPr lang="en-US" dirty="0"/>
              <a:t>6</a:t>
            </a:r>
            <a:r>
              <a:rPr lang="en-US" dirty="0" smtClean="0"/>
              <a:t>.Title:</a:t>
            </a:r>
          </a:p>
          <a:p>
            <a:pPr marL="0" indent="0">
              <a:buNone/>
            </a:pPr>
            <a:r>
              <a:rPr lang="en-GB" dirty="0" smtClean="0"/>
              <a:t>Leaf image based cucumber disease recognition using sparse representation classification</a:t>
            </a:r>
          </a:p>
          <a:p>
            <a:pPr marL="0" indent="0">
              <a:buNone/>
            </a:pPr>
            <a:r>
              <a:rPr lang="en-GB" dirty="0" smtClean="0"/>
              <a:t>Journal: Computers and Electronics in Agriculture (2017)</a:t>
            </a:r>
          </a:p>
          <a:p>
            <a:pPr marL="0" indent="0">
              <a:buNone/>
            </a:pPr>
            <a:r>
              <a:rPr lang="en-GB" dirty="0" smtClean="0"/>
              <a:t>DOI: (Not found in our quick search; recommend checking journal site)</a:t>
            </a:r>
          </a:p>
          <a:p>
            <a:pPr marL="0" indent="0">
              <a:buNone/>
            </a:pPr>
            <a:r>
              <a:rPr lang="en-GB" dirty="0" smtClean="0"/>
              <a:t>License: (Unclear; depends on journal access policy)</a:t>
            </a:r>
            <a:endParaRPr lang="en-US" dirty="0" smtClean="0"/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5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169817"/>
            <a:ext cx="10988040" cy="927463"/>
          </a:xfrm>
        </p:spPr>
        <p:txBody>
          <a:bodyPr/>
          <a:lstStyle/>
          <a:p>
            <a:r>
              <a:rPr lang="en-US" dirty="0" smtClean="0"/>
              <a:t>Chapter 6: 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005" y="992776"/>
            <a:ext cx="11808823" cy="58652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7.Title:</a:t>
            </a:r>
          </a:p>
          <a:p>
            <a:pPr marL="0" indent="0">
              <a:buNone/>
            </a:pPr>
            <a:r>
              <a:rPr lang="en-GB" dirty="0" smtClean="0"/>
              <a:t>Deep learning models for plant disease detection and diagnosis</a:t>
            </a:r>
          </a:p>
          <a:p>
            <a:pPr marL="0" indent="0">
              <a:buNone/>
            </a:pPr>
            <a:r>
              <a:rPr lang="en-US" dirty="0" smtClean="0"/>
              <a:t>Journal: Computers and Electronics in Agriculture (2018), Volume 145, Pages 311–318</a:t>
            </a:r>
          </a:p>
          <a:p>
            <a:pPr marL="0" indent="0">
              <a:buNone/>
            </a:pPr>
            <a:r>
              <a:rPr lang="en-US" dirty="0" smtClean="0"/>
              <a:t>DOI: 10.1016/j.compag.2018.01.009 </a:t>
            </a:r>
          </a:p>
          <a:p>
            <a:pPr marL="0" indent="0">
              <a:buNone/>
            </a:pPr>
            <a:r>
              <a:rPr lang="en-GB" dirty="0" smtClean="0"/>
              <a:t>License: © 2018 Elsevier B.V.; All rights reserved </a:t>
            </a:r>
          </a:p>
          <a:p>
            <a:pPr marL="0" indent="0">
              <a:buNone/>
            </a:pPr>
            <a:r>
              <a:rPr lang="en-US" dirty="0" smtClean="0"/>
              <a:t>8.</a:t>
            </a:r>
            <a:r>
              <a:rPr lang="en-US" dirty="0" smtClean="0"/>
              <a:t> Title:</a:t>
            </a:r>
          </a:p>
          <a:p>
            <a:pPr marL="0" indent="0">
              <a:buNone/>
            </a:pPr>
            <a:r>
              <a:rPr lang="en-GB" dirty="0" smtClean="0"/>
              <a:t>Deep learning and computer vision in plant disease detection: a comprehensive review of</a:t>
            </a:r>
          </a:p>
          <a:p>
            <a:pPr marL="0" indent="0">
              <a:buNone/>
            </a:pPr>
            <a:r>
              <a:rPr lang="en-US" dirty="0" smtClean="0"/>
              <a:t>Journal: Artificial Intelligence Review (2025)</a:t>
            </a:r>
          </a:p>
          <a:p>
            <a:pPr marL="0" indent="0">
              <a:buNone/>
            </a:pPr>
            <a:r>
              <a:rPr lang="en-US" dirty="0" smtClean="0"/>
              <a:t>DOI: 10.1007/s10462-024-11100-x </a:t>
            </a:r>
          </a:p>
          <a:p>
            <a:pPr marL="0" indent="0">
              <a:buNone/>
            </a:pPr>
            <a:r>
              <a:rPr lang="en-GB" dirty="0" smtClean="0"/>
              <a:t>License: © The Author(s) 2025 (Springer Nature); typically Open Access, check journal details</a:t>
            </a:r>
            <a:endParaRPr lang="en-US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301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34" y="0"/>
            <a:ext cx="10515600" cy="1325563"/>
          </a:xfrm>
        </p:spPr>
        <p:txBody>
          <a:bodyPr/>
          <a:lstStyle/>
          <a:p>
            <a:r>
              <a:rPr lang="en-US" dirty="0" smtClean="0"/>
              <a:t>Chapter 6: 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8" y="966651"/>
            <a:ext cx="11769634" cy="57476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9.Title:</a:t>
            </a:r>
          </a:p>
          <a:p>
            <a:pPr marL="0" indent="0">
              <a:buNone/>
            </a:pPr>
            <a:r>
              <a:rPr lang="en-GB" sz="2400" dirty="0" smtClean="0"/>
              <a:t>Plant Disease Detection and Classification by Deep Learning</a:t>
            </a:r>
          </a:p>
          <a:p>
            <a:pPr marL="0" indent="0">
              <a:buNone/>
            </a:pPr>
            <a:r>
              <a:rPr lang="en-US" sz="2400" dirty="0" smtClean="0"/>
              <a:t>Journal: Plants (MDPI)</a:t>
            </a:r>
          </a:p>
          <a:p>
            <a:pPr marL="0" indent="0">
              <a:buNone/>
            </a:pPr>
            <a:r>
              <a:rPr lang="en-GB" sz="2400" dirty="0" smtClean="0"/>
              <a:t>DOI: (Not directly available in preview; MDPI usually provides DOIs of format 10.3390/plants &lt;year&gt;&lt;article number&gt;) – needs lookup</a:t>
            </a:r>
          </a:p>
          <a:p>
            <a:pPr marL="0" indent="0">
              <a:buNone/>
            </a:pPr>
            <a:r>
              <a:rPr lang="en-GB" sz="2400" dirty="0" smtClean="0"/>
              <a:t>License: MDPI articles are generally Open Access (CC BY)</a:t>
            </a:r>
          </a:p>
          <a:p>
            <a:pPr marL="0" indent="0">
              <a:buNone/>
            </a:pPr>
            <a:r>
              <a:rPr lang="en-GB" dirty="0" smtClean="0"/>
              <a:t>10.Title:</a:t>
            </a:r>
          </a:p>
          <a:p>
            <a:pPr marL="0" indent="0">
              <a:buNone/>
            </a:pPr>
            <a:r>
              <a:rPr lang="en-GB" sz="2400" dirty="0" smtClean="0"/>
              <a:t>Explainable vision transformer enabled convolutional neural network for plant disease identification: </a:t>
            </a:r>
            <a:r>
              <a:rPr lang="en-GB" sz="2400" dirty="0" err="1" smtClean="0"/>
              <a:t>PlantXViT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Journal: (Preprint, likely </a:t>
            </a:r>
            <a:r>
              <a:rPr lang="en-GB" sz="2400" dirty="0" err="1" smtClean="0"/>
              <a:t>arXiv</a:t>
            </a:r>
            <a:r>
              <a:rPr lang="en-GB" sz="2400" dirty="0" smtClean="0"/>
              <a:t> – not peer-reviewed)</a:t>
            </a:r>
          </a:p>
          <a:p>
            <a:pPr marL="0" indent="0">
              <a:buNone/>
            </a:pPr>
            <a:r>
              <a:rPr lang="en-GB" sz="2400" dirty="0" smtClean="0"/>
              <a:t>DOI: None (</a:t>
            </a:r>
            <a:r>
              <a:rPr lang="en-GB" sz="2400" dirty="0" err="1" smtClean="0"/>
              <a:t>arXiv</a:t>
            </a:r>
            <a:r>
              <a:rPr lang="en-GB" sz="2400" dirty="0" smtClean="0"/>
              <a:t> ID: 2207.07919) – </a:t>
            </a:r>
            <a:r>
              <a:rPr lang="en-GB" sz="2400" dirty="0" err="1" smtClean="0"/>
              <a:t>arXiv</a:t>
            </a:r>
            <a:r>
              <a:rPr lang="en-GB" sz="2400" dirty="0" smtClean="0"/>
              <a:t> papers don’t use DOIs by default</a:t>
            </a:r>
          </a:p>
          <a:p>
            <a:pPr marL="0" indent="0">
              <a:buNone/>
            </a:pPr>
            <a:r>
              <a:rPr lang="en-GB" sz="2400" dirty="0" smtClean="0"/>
              <a:t>License: Depends on </a:t>
            </a:r>
            <a:r>
              <a:rPr lang="en-GB" sz="2400" dirty="0" err="1" smtClean="0"/>
              <a:t>arXiv</a:t>
            </a:r>
            <a:r>
              <a:rPr lang="en-GB" sz="2400" dirty="0" smtClean="0"/>
              <a:t> submission; not necessarily CC BY – often </a:t>
            </a:r>
            <a:r>
              <a:rPr lang="en-GB" sz="2400" dirty="0" err="1" smtClean="0"/>
              <a:t>arXiv</a:t>
            </a:r>
            <a:r>
              <a:rPr lang="en-GB" sz="2400" dirty="0" smtClean="0"/>
              <a:t> default license, check specific submission metadata.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571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4870" y="605118"/>
            <a:ext cx="8018929" cy="5032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Machine learning</a:t>
            </a:r>
            <a:br>
              <a:rPr lang="en-US" b="1" dirty="0"/>
            </a:br>
            <a:r>
              <a:rPr lang="en-US" b="1" dirty="0" smtClean="0"/>
              <a:t>SEC-C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926" y="1288473"/>
            <a:ext cx="10965873" cy="4888490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err="1" smtClean="0"/>
              <a:t>Md</a:t>
            </a:r>
            <a:r>
              <a:rPr lang="en-US" b="1" dirty="0" smtClean="0"/>
              <a:t> </a:t>
            </a:r>
            <a:r>
              <a:rPr lang="en-US" b="1" dirty="0" err="1" smtClean="0"/>
              <a:t>Shazzad</a:t>
            </a:r>
            <a:r>
              <a:rPr lang="en-US" b="1" dirty="0" smtClean="0"/>
              <a:t> Hossain Jiku </a:t>
            </a: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b="1" dirty="0" smtClean="0"/>
              <a:t>011221073</a:t>
            </a:r>
          </a:p>
          <a:p>
            <a:r>
              <a:rPr lang="en-US" b="1" dirty="0" err="1"/>
              <a:t>Rudro</a:t>
            </a:r>
            <a:r>
              <a:rPr lang="en-US" b="1" dirty="0"/>
              <a:t> Kumar </a:t>
            </a:r>
            <a:r>
              <a:rPr lang="en-US" b="1" dirty="0" err="1" smtClean="0"/>
              <a:t>Bandhapadhay</a:t>
            </a:r>
            <a:r>
              <a:rPr lang="en-US" b="1" dirty="0" smtClean="0"/>
              <a:t>     </a:t>
            </a:r>
            <a:r>
              <a:rPr lang="en-US" b="1" dirty="0"/>
              <a:t>011221118</a:t>
            </a:r>
          </a:p>
          <a:p>
            <a:r>
              <a:rPr lang="en-US" b="1" dirty="0" err="1"/>
              <a:t>Nusrat</a:t>
            </a:r>
            <a:r>
              <a:rPr lang="en-US" b="1" dirty="0"/>
              <a:t> </a:t>
            </a:r>
            <a:r>
              <a:rPr lang="en-US" b="1" dirty="0" smtClean="0"/>
              <a:t>Jahan                                  </a:t>
            </a:r>
            <a:r>
              <a:rPr lang="en-US" b="1" dirty="0"/>
              <a:t>011221269 </a:t>
            </a:r>
          </a:p>
          <a:p>
            <a:r>
              <a:rPr lang="en-US" b="1" dirty="0" err="1"/>
              <a:t>Mridul</a:t>
            </a:r>
            <a:r>
              <a:rPr lang="en-US" b="1" dirty="0"/>
              <a:t> </a:t>
            </a:r>
            <a:r>
              <a:rPr lang="en-US" b="1" dirty="0" err="1"/>
              <a:t>Kanti</a:t>
            </a:r>
            <a:r>
              <a:rPr lang="en-US" b="1" dirty="0"/>
              <a:t> </a:t>
            </a:r>
            <a:r>
              <a:rPr lang="en-US" b="1" dirty="0" smtClean="0"/>
              <a:t>Paul                          </a:t>
            </a:r>
            <a:r>
              <a:rPr lang="en-US" b="1" dirty="0"/>
              <a:t>011221265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57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377" y="0"/>
            <a:ext cx="10515600" cy="1325563"/>
          </a:xfrm>
        </p:spPr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4143756"/>
              </p:ext>
            </p:extLst>
          </p:nvPr>
        </p:nvGraphicFramePr>
        <p:xfrm>
          <a:off x="261938" y="1149350"/>
          <a:ext cx="11091861" cy="43631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697287">
                  <a:extLst>
                    <a:ext uri="{9D8B030D-6E8A-4147-A177-3AD203B41FA5}">
                      <a16:colId xmlns:a16="http://schemas.microsoft.com/office/drawing/2014/main" val="912639052"/>
                    </a:ext>
                  </a:extLst>
                </a:gridCol>
                <a:gridCol w="3697287">
                  <a:extLst>
                    <a:ext uri="{9D8B030D-6E8A-4147-A177-3AD203B41FA5}">
                      <a16:colId xmlns:a16="http://schemas.microsoft.com/office/drawing/2014/main" val="3730650513"/>
                    </a:ext>
                  </a:extLst>
                </a:gridCol>
                <a:gridCol w="3697287">
                  <a:extLst>
                    <a:ext uri="{9D8B030D-6E8A-4147-A177-3AD203B41FA5}">
                      <a16:colId xmlns:a16="http://schemas.microsoft.com/office/drawing/2014/main" val="1002375717"/>
                    </a:ext>
                  </a:extLst>
                </a:gridCol>
              </a:tblGrid>
              <a:tr h="62331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</a:t>
                      </a:r>
                      <a:r>
                        <a:rPr lang="en-US" sz="2400" dirty="0" smtClean="0"/>
                        <a:t>Chapter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Chapter</a:t>
                      </a:r>
                      <a:r>
                        <a:rPr lang="en-US" sz="2400" baseline="0" dirty="0" smtClean="0"/>
                        <a:t> 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</a:t>
                      </a:r>
                      <a:r>
                        <a:rPr lang="en-US" sz="2400" dirty="0" smtClean="0"/>
                        <a:t>page No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796016"/>
                  </a:ext>
                </a:extLst>
              </a:tr>
              <a:tr h="62331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627157"/>
                  </a:ext>
                </a:extLst>
              </a:tr>
              <a:tr h="62331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Motivation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084962"/>
                  </a:ext>
                </a:extLst>
              </a:tr>
              <a:tr h="62331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3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Application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3521"/>
                  </a:ext>
                </a:extLst>
              </a:tr>
              <a:tr h="623311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  </a:t>
                      </a:r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Expected Outcome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904300"/>
                  </a:ext>
                </a:extLst>
              </a:tr>
              <a:tr h="62331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Proposed Method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637015"/>
                  </a:ext>
                </a:extLst>
              </a:tr>
              <a:tr h="623311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References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8-12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6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3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383" y="1"/>
            <a:ext cx="10974977" cy="2495005"/>
          </a:xfrm>
        </p:spPr>
        <p:txBody>
          <a:bodyPr>
            <a:normAutofit/>
          </a:bodyPr>
          <a:lstStyle/>
          <a:p>
            <a:r>
              <a:rPr lang="en-US" dirty="0" smtClean="0"/>
              <a:t>Chapter 1: Title</a:t>
            </a:r>
            <a:br>
              <a:rPr lang="en-US" dirty="0" smtClean="0"/>
            </a:br>
            <a:r>
              <a:rPr lang="en-GB" sz="2000" b="1" dirty="0" smtClean="0"/>
              <a:t>Automated Leaf Disease Detection in Fruit Crops using Machine Learning and Image Processing Techniques</a:t>
            </a:r>
            <a:r>
              <a:rPr lang="en-GB" b="1" dirty="0" smtClean="0"/>
              <a:t>.</a:t>
            </a:r>
            <a:r>
              <a:rPr lang="en-GB" dirty="0" smtClean="0"/>
              <a:t/>
            </a:r>
            <a:br>
              <a:rPr lang="en-GB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29" y="1724297"/>
            <a:ext cx="11952514" cy="4689566"/>
          </a:xfrm>
        </p:spPr>
        <p:txBody>
          <a:bodyPr/>
          <a:lstStyle/>
          <a:p>
            <a:r>
              <a:rPr lang="en-US" dirty="0" smtClean="0"/>
              <a:t>Chapter 2: Motivation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GB" dirty="0" smtClean="0"/>
              <a:t>Agriculture is one of the primary sources of food and economy in most countries, including Bangladesh. A major challenge in fruit farming is the occurrence of plant leaf diseases, which reduces both the quality and quantity of the produce. Traditionally, farmers identify diseases manually, which is time-consuming, inaccurate, and depends on expert knowledge. Automated disease detection using modern technologies such as image processing</a:t>
            </a:r>
            <a:r>
              <a:rPr lang="en-GB" b="1" dirty="0" smtClean="0"/>
              <a:t>, </a:t>
            </a:r>
            <a:r>
              <a:rPr lang="en-GB" dirty="0" smtClean="0"/>
              <a:t>machine learning</a:t>
            </a:r>
            <a:r>
              <a:rPr lang="en-GB" b="1" dirty="0" smtClean="0"/>
              <a:t>, </a:t>
            </a:r>
            <a:r>
              <a:rPr lang="en-GB" dirty="0" smtClean="0"/>
              <a:t>and</a:t>
            </a:r>
            <a:r>
              <a:rPr lang="en-GB" b="1" dirty="0" smtClean="0"/>
              <a:t> </a:t>
            </a:r>
            <a:r>
              <a:rPr lang="en-GB" dirty="0" smtClean="0"/>
              <a:t>deep learning can provide early detection, reduce crop losses, minimize pesticide misuse, and ensure food security.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11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446" y="195943"/>
            <a:ext cx="11053354" cy="822961"/>
          </a:xfrm>
        </p:spPr>
        <p:txBody>
          <a:bodyPr>
            <a:normAutofit/>
          </a:bodyPr>
          <a:lstStyle/>
          <a:p>
            <a:r>
              <a:rPr lang="en-US" dirty="0" smtClean="0"/>
              <a:t>Chapter 3: Application 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300038" y="2305409"/>
            <a:ext cx="928972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1.Early detection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fruit leaf diseases (e.g., apple scab, grape black rot, mango leaf spot).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2.Smart agriculture systems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-based monitoring and alert systems).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 smtClean="0">
                <a:latin typeface="Arial" panose="020B0604020202020204" pitchFamily="34" charset="0"/>
              </a:rPr>
              <a:t>3.</a:t>
            </a: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support for farmers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(disease identification + treatment suggestion).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4.Integration in mobile apps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on-field real-time disease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5.Improved yield prediction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controlling diseases at an early stage.</a:t>
            </a:r>
          </a:p>
        </p:txBody>
      </p:sp>
    </p:spTree>
    <p:extLst>
      <p:ext uri="{BB962C8B-B14F-4D97-AF65-F5344CB8AC3E}">
        <p14:creationId xmlns:p14="http://schemas.microsoft.com/office/powerpoint/2010/main" val="3751206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257" y="222069"/>
            <a:ext cx="11092543" cy="783771"/>
          </a:xfrm>
        </p:spPr>
        <p:txBody>
          <a:bodyPr>
            <a:normAutofit/>
          </a:bodyPr>
          <a:lstStyle/>
          <a:p>
            <a:r>
              <a:rPr lang="en-US" dirty="0" smtClean="0"/>
              <a:t>Chapter 4: Expected Outcome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03" y="2155371"/>
            <a:ext cx="11430000" cy="5473337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1.A high-accuracy automated model for identifying fruit leaf diseases from images.</a:t>
            </a:r>
          </a:p>
          <a:p>
            <a:pPr marL="0" indent="0">
              <a:buNone/>
            </a:pPr>
            <a:r>
              <a:rPr lang="en-GB" dirty="0" smtClean="0"/>
              <a:t>2.A dataset of diseased and healthy leaves for research purposes.</a:t>
            </a:r>
          </a:p>
          <a:p>
            <a:pPr marL="0" indent="0">
              <a:buNone/>
            </a:pPr>
            <a:r>
              <a:rPr lang="en-GB" dirty="0" smtClean="0"/>
              <a:t>3.A comparative study of machine learning vs. deep learning techniques.</a:t>
            </a:r>
          </a:p>
          <a:p>
            <a:pPr marL="0" indent="0">
              <a:buNone/>
            </a:pPr>
            <a:r>
              <a:rPr lang="en-GB" dirty="0" smtClean="0"/>
              <a:t>4.A potential mobile or web-based prototype for farmers to use in real-world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293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721"/>
          </a:xfrm>
        </p:spPr>
        <p:txBody>
          <a:bodyPr/>
          <a:lstStyle/>
          <a:p>
            <a:r>
              <a:rPr lang="en-US" dirty="0" smtClean="0"/>
              <a:t>Chapter 5: Proposed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6" y="1345474"/>
            <a:ext cx="10961914" cy="5342709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Data Collection: Gather fruit leaf images (healthy and diseased) from publicly available datasets (Plant Village, </a:t>
            </a:r>
            <a:r>
              <a:rPr lang="en-GB" dirty="0" err="1" smtClean="0"/>
              <a:t>Kaggle</a:t>
            </a:r>
            <a:r>
              <a:rPr lang="en-GB" dirty="0" smtClean="0"/>
              <a:t>, etc.) and real-field images.</a:t>
            </a:r>
          </a:p>
          <a:p>
            <a:r>
              <a:rPr lang="en-GB" dirty="0" smtClean="0"/>
              <a:t>Pre processing: Apply image enhancement, noise removal, and normalization to improve quality.</a:t>
            </a:r>
          </a:p>
          <a:p>
            <a:r>
              <a:rPr lang="en-GB" dirty="0" smtClean="0"/>
              <a:t>Segmentation: Extract the diseased portion of the leaf using methods like k-means clustering, </a:t>
            </a:r>
            <a:r>
              <a:rPr lang="en-GB" dirty="0" err="1" smtClean="0"/>
              <a:t>thresholding</a:t>
            </a:r>
            <a:r>
              <a:rPr lang="en-GB" dirty="0" smtClean="0"/>
              <a:t>, or edge detection.</a:t>
            </a:r>
          </a:p>
          <a:p>
            <a:r>
              <a:rPr lang="en-GB" dirty="0" smtClean="0"/>
              <a:t>Feature Extraction: Identify </a:t>
            </a:r>
            <a:r>
              <a:rPr lang="en-GB" dirty="0" err="1" smtClean="0"/>
              <a:t>color</a:t>
            </a:r>
            <a:r>
              <a:rPr lang="en-GB" dirty="0" smtClean="0"/>
              <a:t>, texture, and shape features.</a:t>
            </a:r>
          </a:p>
          <a:p>
            <a:r>
              <a:rPr lang="en-GB" dirty="0" smtClean="0"/>
              <a:t>Classification Models:</a:t>
            </a:r>
          </a:p>
          <a:p>
            <a:pPr lvl="1"/>
            <a:r>
              <a:rPr lang="en-GB" dirty="0" smtClean="0"/>
              <a:t>Machine Learning: SVM, Random Forest, KNN.</a:t>
            </a:r>
          </a:p>
          <a:p>
            <a:pPr lvl="1"/>
            <a:r>
              <a:rPr lang="en-GB" dirty="0" smtClean="0"/>
              <a:t>Deep Learning: CNN, </a:t>
            </a:r>
            <a:r>
              <a:rPr lang="en-GB" dirty="0" err="1" smtClean="0"/>
              <a:t>ResNet</a:t>
            </a:r>
            <a:r>
              <a:rPr lang="en-GB" dirty="0" smtClean="0"/>
              <a:t>, </a:t>
            </a:r>
            <a:r>
              <a:rPr lang="en-GB" dirty="0" err="1" smtClean="0"/>
              <a:t>EfficientNet</a:t>
            </a:r>
            <a:r>
              <a:rPr lang="en-GB" dirty="0" smtClean="0"/>
              <a:t>.</a:t>
            </a:r>
          </a:p>
          <a:p>
            <a:r>
              <a:rPr lang="en-GB" dirty="0" smtClean="0"/>
              <a:t>Performance Evaluation: Measure accuracy, precision, recall, F1-score.</a:t>
            </a:r>
          </a:p>
          <a:p>
            <a:r>
              <a:rPr lang="en-GB" dirty="0" smtClean="0"/>
              <a:t>Deployment (Optional): Build a simple mobile/web app for real-time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8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074" y="104503"/>
            <a:ext cx="10922726" cy="718457"/>
          </a:xfrm>
        </p:spPr>
        <p:txBody>
          <a:bodyPr>
            <a:normAutofit/>
          </a:bodyPr>
          <a:lstStyle/>
          <a:p>
            <a:r>
              <a:rPr lang="en-US" dirty="0" smtClean="0"/>
              <a:t>Chapter 6: 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943" y="822960"/>
            <a:ext cx="11377748" cy="59174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1.Title:</a:t>
            </a:r>
          </a:p>
          <a:p>
            <a:pPr marL="0" indent="0">
              <a:buNone/>
            </a:pPr>
            <a:r>
              <a:rPr lang="en-GB" sz="2400" dirty="0" smtClean="0"/>
              <a:t>Using Deep Learning for Image-Based Plant Disease Detection</a:t>
            </a:r>
          </a:p>
          <a:p>
            <a:pPr marL="0" indent="0">
              <a:buNone/>
            </a:pPr>
            <a:r>
              <a:rPr lang="en-US" sz="2400" dirty="0" smtClean="0"/>
              <a:t>Journal: Frontiers in Plant Science (2016) </a:t>
            </a:r>
          </a:p>
          <a:p>
            <a:pPr marL="0" indent="0">
              <a:buNone/>
            </a:pPr>
            <a:r>
              <a:rPr lang="en-US" sz="2400" dirty="0" smtClean="0"/>
              <a:t>DOI: 10.3389/fpls.2016.01419</a:t>
            </a:r>
          </a:p>
          <a:p>
            <a:pPr marL="0" indent="0">
              <a:buNone/>
            </a:pPr>
            <a:r>
              <a:rPr lang="en-GB" sz="2400" dirty="0" smtClean="0"/>
              <a:t>License: Open Access under CC</a:t>
            </a:r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2.</a:t>
            </a:r>
            <a:r>
              <a:rPr lang="en-US" sz="2400" dirty="0" smtClean="0"/>
              <a:t> Title:</a:t>
            </a:r>
          </a:p>
          <a:p>
            <a:pPr marL="0" indent="0">
              <a:buNone/>
            </a:pPr>
            <a:r>
              <a:rPr lang="en-GB" sz="2400" dirty="0" smtClean="0"/>
              <a:t>Deep Neural Networks Based Recognition of Plant Diseases by Leaf Image Classification</a:t>
            </a:r>
          </a:p>
          <a:p>
            <a:pPr marL="0" indent="0">
              <a:buNone/>
            </a:pPr>
            <a:r>
              <a:rPr lang="fr-FR" sz="2400" dirty="0" smtClean="0"/>
              <a:t>Journal: </a:t>
            </a:r>
            <a:r>
              <a:rPr lang="fr-FR" sz="2400" dirty="0" err="1" smtClean="0"/>
              <a:t>Computational</a:t>
            </a:r>
            <a:r>
              <a:rPr lang="fr-FR" sz="2400" dirty="0" smtClean="0"/>
              <a:t> Intelligence and Neuroscience (2016), Article ID: 3289801</a:t>
            </a:r>
          </a:p>
          <a:p>
            <a:pPr marL="0" indent="0">
              <a:buNone/>
            </a:pPr>
            <a:r>
              <a:rPr lang="en-US" sz="2400" dirty="0" smtClean="0"/>
              <a:t>DOI: 10.1155/2016/3289801</a:t>
            </a:r>
          </a:p>
          <a:p>
            <a:pPr marL="0" indent="0">
              <a:buNone/>
            </a:pPr>
            <a:r>
              <a:rPr lang="en-GB" sz="2400" dirty="0" smtClean="0"/>
              <a:t>License: CC BY (Creative Commons Attribution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3477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35131"/>
            <a:ext cx="11170920" cy="836023"/>
          </a:xfrm>
        </p:spPr>
        <p:txBody>
          <a:bodyPr/>
          <a:lstStyle/>
          <a:p>
            <a:r>
              <a:rPr lang="en-US" dirty="0" smtClean="0"/>
              <a:t>Chapter 6: 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071154"/>
            <a:ext cx="11730446" cy="55386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3.</a:t>
            </a:r>
            <a:r>
              <a:rPr lang="en-US" dirty="0" smtClean="0"/>
              <a:t>Title:</a:t>
            </a:r>
          </a:p>
          <a:p>
            <a:pPr marL="0" indent="0">
              <a:buNone/>
            </a:pPr>
            <a:r>
              <a:rPr lang="en-GB" dirty="0" smtClean="0"/>
              <a:t>Deep learning models for plant disease detection and diagnosis</a:t>
            </a:r>
          </a:p>
          <a:p>
            <a:pPr marL="0" indent="0">
              <a:buNone/>
            </a:pPr>
            <a:r>
              <a:rPr lang="en-GB" dirty="0" smtClean="0"/>
              <a:t>Journal: Computers and Electronics in Agriculture (2018)</a:t>
            </a:r>
          </a:p>
          <a:p>
            <a:pPr marL="0" indent="0">
              <a:buNone/>
            </a:pPr>
            <a:r>
              <a:rPr lang="en-GB" dirty="0" smtClean="0"/>
              <a:t>DOI: (Finding DOI missing in our search; you may need to look it up in Scopus or journal website)</a:t>
            </a:r>
          </a:p>
          <a:p>
            <a:pPr marL="0" indent="0">
              <a:buNone/>
            </a:pPr>
            <a:r>
              <a:rPr lang="en-GB" dirty="0" smtClean="0"/>
              <a:t>License: (Likely standard publisher terms; open-access status not confirmed)</a:t>
            </a:r>
          </a:p>
          <a:p>
            <a:pPr marL="0" indent="0">
              <a:buNone/>
            </a:pPr>
            <a:r>
              <a:rPr lang="en-GB" dirty="0" smtClean="0"/>
              <a:t>4.</a:t>
            </a:r>
            <a:r>
              <a:rPr lang="en-US" dirty="0" smtClean="0"/>
              <a:t>Title:</a:t>
            </a:r>
          </a:p>
          <a:p>
            <a:pPr marL="0" indent="0">
              <a:buNone/>
            </a:pPr>
            <a:r>
              <a:rPr lang="en-GB" dirty="0" smtClean="0"/>
              <a:t>Deep Learning for Tomato Diseases: Classification and Symptoms Visualization</a:t>
            </a:r>
          </a:p>
          <a:p>
            <a:pPr marL="0" indent="0">
              <a:buNone/>
            </a:pPr>
            <a:r>
              <a:rPr lang="en-US" dirty="0" smtClean="0"/>
              <a:t>Journal: Applied Artificial Intelligence (2017)</a:t>
            </a:r>
          </a:p>
          <a:p>
            <a:pPr marL="0" indent="0">
              <a:buNone/>
            </a:pPr>
            <a:r>
              <a:rPr lang="en-GB" dirty="0" smtClean="0"/>
              <a:t>DOI: (Not found in our quick search; you may need publisher lookup)</a:t>
            </a:r>
          </a:p>
          <a:p>
            <a:pPr marL="0" indent="0">
              <a:buNone/>
            </a:pPr>
            <a:r>
              <a:rPr lang="en-GB" dirty="0" smtClean="0"/>
              <a:t>License: (Unclear; likely standard closed unless stated)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426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891</Words>
  <Application>Microsoft Office PowerPoint</Application>
  <PresentationFormat>Widescreen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Fruit Leaves Disease Detection</vt:lpstr>
      <vt:lpstr>Machine learning SEC-C </vt:lpstr>
      <vt:lpstr>Index</vt:lpstr>
      <vt:lpstr>Chapter 1: Title Automated Leaf Disease Detection in Fruit Crops using Machine Learning and Image Processing Techniques. </vt:lpstr>
      <vt:lpstr>Chapter 3: Application </vt:lpstr>
      <vt:lpstr>Chapter 4: Expected Outcome </vt:lpstr>
      <vt:lpstr>Chapter 5: Proposed Method</vt:lpstr>
      <vt:lpstr>Chapter 6: References </vt:lpstr>
      <vt:lpstr>Chapter 6: References </vt:lpstr>
      <vt:lpstr>Chapter 6: References </vt:lpstr>
      <vt:lpstr>Chapter 6: References </vt:lpstr>
      <vt:lpstr>Chapter 6: 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Leaf Disease Detection in Fruits</dc:title>
  <dc:creator>Jiku</dc:creator>
  <cp:lastModifiedBy>Jiku</cp:lastModifiedBy>
  <cp:revision>10</cp:revision>
  <dcterms:created xsi:type="dcterms:W3CDTF">2025-08-21T07:30:56Z</dcterms:created>
  <dcterms:modified xsi:type="dcterms:W3CDTF">2025-08-21T08:44:33Z</dcterms:modified>
</cp:coreProperties>
</file>