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387" r:id="rId3"/>
    <p:sldId id="432" r:id="rId4"/>
    <p:sldId id="433" r:id="rId5"/>
    <p:sldId id="434" r:id="rId6"/>
    <p:sldId id="431" r:id="rId7"/>
    <p:sldId id="425" r:id="rId8"/>
    <p:sldId id="430" r:id="rId9"/>
    <p:sldId id="435" r:id="rId10"/>
    <p:sldId id="442" r:id="rId11"/>
    <p:sldId id="437" r:id="rId12"/>
    <p:sldId id="440" r:id="rId13"/>
    <p:sldId id="439" r:id="rId14"/>
    <p:sldId id="438" r:id="rId15"/>
    <p:sldId id="44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49" autoAdjust="0"/>
    <p:restoredTop sz="86871" autoAdjust="0"/>
  </p:normalViewPr>
  <p:slideViewPr>
    <p:cSldViewPr snapToGrid="0">
      <p:cViewPr varScale="1">
        <p:scale>
          <a:sx n="110" d="100"/>
          <a:sy n="110" d="100"/>
        </p:scale>
        <p:origin x="154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4B42EA-9E9E-482E-857C-50E7F5F74F25}" type="datetimeFigureOut">
              <a:rPr lang="en-IN" smtClean="0"/>
              <a:t>13/10/25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F2C565-26FC-4AE9-BDDB-165DEF158F08}" type="slidenum">
              <a:rPr lang="en-IN" smtClean="0"/>
              <a:t>‹#›</a:t>
            </a:fld>
            <a:endParaRPr lang="en-IN"/>
          </a:p>
        </p:txBody>
      </p:sp>
    </p:spTree>
    <p:extLst>
      <p:ext uri="{BB962C8B-B14F-4D97-AF65-F5344CB8AC3E}">
        <p14:creationId xmlns:p14="http://schemas.microsoft.com/office/powerpoint/2010/main" val="3702245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A6040-2F92-4E28-B3BD-58926CEBBA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609510B-C052-471F-A3F3-E9FD022F7A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0FF15A9-A114-46C6-A187-6BBCEB62C3DA}"/>
              </a:ext>
            </a:extLst>
          </p:cNvPr>
          <p:cNvSpPr>
            <a:spLocks noGrp="1"/>
          </p:cNvSpPr>
          <p:nvPr>
            <p:ph type="dt" sz="half" idx="10"/>
          </p:nvPr>
        </p:nvSpPr>
        <p:spPr/>
        <p:txBody>
          <a:bodyPr/>
          <a:lstStyle/>
          <a:p>
            <a:fld id="{17908E68-9F8A-4A9F-AF12-BDFDC2004E9F}" type="datetime1">
              <a:rPr lang="en-IN" smtClean="0"/>
              <a:t>13/10/25</a:t>
            </a:fld>
            <a:endParaRPr lang="en-IN"/>
          </a:p>
        </p:txBody>
      </p:sp>
      <p:sp>
        <p:nvSpPr>
          <p:cNvPr id="5" name="Footer Placeholder 4">
            <a:extLst>
              <a:ext uri="{FF2B5EF4-FFF2-40B4-BE49-F238E27FC236}">
                <a16:creationId xmlns:a16="http://schemas.microsoft.com/office/drawing/2014/main" id="{16027855-57EA-4B15-9984-0B57F27E37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29C9BC-5BD4-4C7C-A311-AB4217B2DEEE}"/>
              </a:ext>
            </a:extLst>
          </p:cNvPr>
          <p:cNvSpPr>
            <a:spLocks noGrp="1"/>
          </p:cNvSpPr>
          <p:nvPr>
            <p:ph type="sldNum" sz="quarter" idx="12"/>
          </p:nvPr>
        </p:nvSpPr>
        <p:spPr/>
        <p:txBody>
          <a:bodyPr/>
          <a:lstStyle/>
          <a:p>
            <a:fld id="{A0DE106B-8933-499E-B64E-7DFAEA3B4E58}" type="slidenum">
              <a:rPr lang="en-IN" smtClean="0"/>
              <a:t>‹#›</a:t>
            </a:fld>
            <a:endParaRPr lang="en-IN"/>
          </a:p>
        </p:txBody>
      </p:sp>
    </p:spTree>
    <p:extLst>
      <p:ext uri="{BB962C8B-B14F-4D97-AF65-F5344CB8AC3E}">
        <p14:creationId xmlns:p14="http://schemas.microsoft.com/office/powerpoint/2010/main" val="4113736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4DF96-4C31-4415-A9C8-9804340041D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CCA3F9-7214-4C74-B612-979465F237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677ED4-6CDF-4E32-B617-CD2B7CB4A175}"/>
              </a:ext>
            </a:extLst>
          </p:cNvPr>
          <p:cNvSpPr>
            <a:spLocks noGrp="1"/>
          </p:cNvSpPr>
          <p:nvPr>
            <p:ph type="dt" sz="half" idx="10"/>
          </p:nvPr>
        </p:nvSpPr>
        <p:spPr/>
        <p:txBody>
          <a:bodyPr/>
          <a:lstStyle/>
          <a:p>
            <a:fld id="{E0E5CB67-86B3-4C99-8FF8-3F5131B629A5}" type="datetime1">
              <a:rPr lang="en-IN" smtClean="0"/>
              <a:t>13/10/25</a:t>
            </a:fld>
            <a:endParaRPr lang="en-IN"/>
          </a:p>
        </p:txBody>
      </p:sp>
      <p:sp>
        <p:nvSpPr>
          <p:cNvPr id="5" name="Footer Placeholder 4">
            <a:extLst>
              <a:ext uri="{FF2B5EF4-FFF2-40B4-BE49-F238E27FC236}">
                <a16:creationId xmlns:a16="http://schemas.microsoft.com/office/drawing/2014/main" id="{431B8C3C-F7FA-435F-8D19-C959906BDD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7CA63C-DAEF-4020-9746-895AF960E0B1}"/>
              </a:ext>
            </a:extLst>
          </p:cNvPr>
          <p:cNvSpPr>
            <a:spLocks noGrp="1"/>
          </p:cNvSpPr>
          <p:nvPr>
            <p:ph type="sldNum" sz="quarter" idx="12"/>
          </p:nvPr>
        </p:nvSpPr>
        <p:spPr/>
        <p:txBody>
          <a:bodyPr/>
          <a:lstStyle/>
          <a:p>
            <a:fld id="{A0DE106B-8933-499E-B64E-7DFAEA3B4E58}" type="slidenum">
              <a:rPr lang="en-IN" smtClean="0"/>
              <a:t>‹#›</a:t>
            </a:fld>
            <a:endParaRPr lang="en-IN"/>
          </a:p>
        </p:txBody>
      </p:sp>
    </p:spTree>
    <p:extLst>
      <p:ext uri="{BB962C8B-B14F-4D97-AF65-F5344CB8AC3E}">
        <p14:creationId xmlns:p14="http://schemas.microsoft.com/office/powerpoint/2010/main" val="423937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EA6405-20B0-4ACD-AA72-A324D32A3E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A78A3E-9557-44BA-872F-75D0EDBF8E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19931E-44AF-4214-9626-CD07835B879D}"/>
              </a:ext>
            </a:extLst>
          </p:cNvPr>
          <p:cNvSpPr>
            <a:spLocks noGrp="1"/>
          </p:cNvSpPr>
          <p:nvPr>
            <p:ph type="dt" sz="half" idx="10"/>
          </p:nvPr>
        </p:nvSpPr>
        <p:spPr/>
        <p:txBody>
          <a:bodyPr/>
          <a:lstStyle/>
          <a:p>
            <a:fld id="{1B770259-A48A-4813-9F2B-3CAD864A3794}" type="datetime1">
              <a:rPr lang="en-IN" smtClean="0"/>
              <a:t>13/10/25</a:t>
            </a:fld>
            <a:endParaRPr lang="en-IN"/>
          </a:p>
        </p:txBody>
      </p:sp>
      <p:sp>
        <p:nvSpPr>
          <p:cNvPr id="5" name="Footer Placeholder 4">
            <a:extLst>
              <a:ext uri="{FF2B5EF4-FFF2-40B4-BE49-F238E27FC236}">
                <a16:creationId xmlns:a16="http://schemas.microsoft.com/office/drawing/2014/main" id="{436A9D04-FF45-4DE5-B291-6E2BF05FE7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F66822-E7B3-4028-9EEA-28F85FE6448E}"/>
              </a:ext>
            </a:extLst>
          </p:cNvPr>
          <p:cNvSpPr>
            <a:spLocks noGrp="1"/>
          </p:cNvSpPr>
          <p:nvPr>
            <p:ph type="sldNum" sz="quarter" idx="12"/>
          </p:nvPr>
        </p:nvSpPr>
        <p:spPr/>
        <p:txBody>
          <a:bodyPr/>
          <a:lstStyle/>
          <a:p>
            <a:fld id="{A0DE106B-8933-499E-B64E-7DFAEA3B4E58}" type="slidenum">
              <a:rPr lang="en-IN" smtClean="0"/>
              <a:t>‹#›</a:t>
            </a:fld>
            <a:endParaRPr lang="en-IN"/>
          </a:p>
        </p:txBody>
      </p:sp>
    </p:spTree>
    <p:extLst>
      <p:ext uri="{BB962C8B-B14F-4D97-AF65-F5344CB8AC3E}">
        <p14:creationId xmlns:p14="http://schemas.microsoft.com/office/powerpoint/2010/main" val="3794231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C0E7C-7216-4376-B385-DB931678E5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2022A7-1393-4BA5-A933-17F8AEB332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2FF8AA-2A0D-4BE4-913A-D1A8B9A613FF}"/>
              </a:ext>
            </a:extLst>
          </p:cNvPr>
          <p:cNvSpPr>
            <a:spLocks noGrp="1"/>
          </p:cNvSpPr>
          <p:nvPr>
            <p:ph type="dt" sz="half" idx="10"/>
          </p:nvPr>
        </p:nvSpPr>
        <p:spPr/>
        <p:txBody>
          <a:bodyPr/>
          <a:lstStyle/>
          <a:p>
            <a:fld id="{4AE6C79B-3A48-4611-892A-9DE79C0A0192}" type="datetime1">
              <a:rPr lang="en-IN" smtClean="0"/>
              <a:t>13/10/25</a:t>
            </a:fld>
            <a:endParaRPr lang="en-IN"/>
          </a:p>
        </p:txBody>
      </p:sp>
      <p:sp>
        <p:nvSpPr>
          <p:cNvPr id="5" name="Footer Placeholder 4">
            <a:extLst>
              <a:ext uri="{FF2B5EF4-FFF2-40B4-BE49-F238E27FC236}">
                <a16:creationId xmlns:a16="http://schemas.microsoft.com/office/drawing/2014/main" id="{A8941D70-AB7B-47B3-B420-B79B2C83E7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AFC80F-4A35-4562-A2F8-3D2AA3720050}"/>
              </a:ext>
            </a:extLst>
          </p:cNvPr>
          <p:cNvSpPr>
            <a:spLocks noGrp="1"/>
          </p:cNvSpPr>
          <p:nvPr>
            <p:ph type="sldNum" sz="quarter" idx="12"/>
          </p:nvPr>
        </p:nvSpPr>
        <p:spPr/>
        <p:txBody>
          <a:bodyPr/>
          <a:lstStyle/>
          <a:p>
            <a:fld id="{A0DE106B-8933-499E-B64E-7DFAEA3B4E58}" type="slidenum">
              <a:rPr lang="en-IN" smtClean="0"/>
              <a:t>‹#›</a:t>
            </a:fld>
            <a:endParaRPr lang="en-IN"/>
          </a:p>
        </p:txBody>
      </p:sp>
    </p:spTree>
    <p:extLst>
      <p:ext uri="{BB962C8B-B14F-4D97-AF65-F5344CB8AC3E}">
        <p14:creationId xmlns:p14="http://schemas.microsoft.com/office/powerpoint/2010/main" val="2475139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F29A-3C0F-4A4D-92D2-CFF499B856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907EB75-107C-4A85-826C-74C80C255F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84B0DD-9D87-4E65-918F-06D006A4FF0B}"/>
              </a:ext>
            </a:extLst>
          </p:cNvPr>
          <p:cNvSpPr>
            <a:spLocks noGrp="1"/>
          </p:cNvSpPr>
          <p:nvPr>
            <p:ph type="dt" sz="half" idx="10"/>
          </p:nvPr>
        </p:nvSpPr>
        <p:spPr/>
        <p:txBody>
          <a:bodyPr/>
          <a:lstStyle/>
          <a:p>
            <a:fld id="{832E5FC4-D370-464B-A06E-457ECAD69E84}" type="datetime1">
              <a:rPr lang="en-IN" smtClean="0"/>
              <a:t>13/10/25</a:t>
            </a:fld>
            <a:endParaRPr lang="en-IN"/>
          </a:p>
        </p:txBody>
      </p:sp>
      <p:sp>
        <p:nvSpPr>
          <p:cNvPr id="5" name="Footer Placeholder 4">
            <a:extLst>
              <a:ext uri="{FF2B5EF4-FFF2-40B4-BE49-F238E27FC236}">
                <a16:creationId xmlns:a16="http://schemas.microsoft.com/office/drawing/2014/main" id="{729F6D14-E4B8-406D-B8EF-E1A51CB262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017E01-4639-4478-A176-0576DBC8E766}"/>
              </a:ext>
            </a:extLst>
          </p:cNvPr>
          <p:cNvSpPr>
            <a:spLocks noGrp="1"/>
          </p:cNvSpPr>
          <p:nvPr>
            <p:ph type="sldNum" sz="quarter" idx="12"/>
          </p:nvPr>
        </p:nvSpPr>
        <p:spPr/>
        <p:txBody>
          <a:bodyPr/>
          <a:lstStyle/>
          <a:p>
            <a:fld id="{A0DE106B-8933-499E-B64E-7DFAEA3B4E58}" type="slidenum">
              <a:rPr lang="en-IN" smtClean="0"/>
              <a:t>‹#›</a:t>
            </a:fld>
            <a:endParaRPr lang="en-IN"/>
          </a:p>
        </p:txBody>
      </p:sp>
    </p:spTree>
    <p:extLst>
      <p:ext uri="{BB962C8B-B14F-4D97-AF65-F5344CB8AC3E}">
        <p14:creationId xmlns:p14="http://schemas.microsoft.com/office/powerpoint/2010/main" val="3722544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BEE2A-4B31-4299-91EB-40709CE8F4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18E92E-191C-4427-9BEB-530D4F70C9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37735D-3608-49FD-ACC7-2D489B9A18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22009F2-283B-4A2B-B3EE-9A252B56BDEA}"/>
              </a:ext>
            </a:extLst>
          </p:cNvPr>
          <p:cNvSpPr>
            <a:spLocks noGrp="1"/>
          </p:cNvSpPr>
          <p:nvPr>
            <p:ph type="dt" sz="half" idx="10"/>
          </p:nvPr>
        </p:nvSpPr>
        <p:spPr/>
        <p:txBody>
          <a:bodyPr/>
          <a:lstStyle/>
          <a:p>
            <a:fld id="{4BDE7878-20FE-4C2E-8C78-A855FE095A7E}" type="datetime1">
              <a:rPr lang="en-IN" smtClean="0"/>
              <a:t>13/10/25</a:t>
            </a:fld>
            <a:endParaRPr lang="en-IN"/>
          </a:p>
        </p:txBody>
      </p:sp>
      <p:sp>
        <p:nvSpPr>
          <p:cNvPr id="6" name="Footer Placeholder 5">
            <a:extLst>
              <a:ext uri="{FF2B5EF4-FFF2-40B4-BE49-F238E27FC236}">
                <a16:creationId xmlns:a16="http://schemas.microsoft.com/office/drawing/2014/main" id="{C67DE50D-EFE9-40B0-9395-DE4CBF5345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1928B2-E0B7-4467-B7DB-7F848CD4C149}"/>
              </a:ext>
            </a:extLst>
          </p:cNvPr>
          <p:cNvSpPr>
            <a:spLocks noGrp="1"/>
          </p:cNvSpPr>
          <p:nvPr>
            <p:ph type="sldNum" sz="quarter" idx="12"/>
          </p:nvPr>
        </p:nvSpPr>
        <p:spPr/>
        <p:txBody>
          <a:bodyPr/>
          <a:lstStyle/>
          <a:p>
            <a:fld id="{A0DE106B-8933-499E-B64E-7DFAEA3B4E58}" type="slidenum">
              <a:rPr lang="en-IN" smtClean="0"/>
              <a:t>‹#›</a:t>
            </a:fld>
            <a:endParaRPr lang="en-IN"/>
          </a:p>
        </p:txBody>
      </p:sp>
    </p:spTree>
    <p:extLst>
      <p:ext uri="{BB962C8B-B14F-4D97-AF65-F5344CB8AC3E}">
        <p14:creationId xmlns:p14="http://schemas.microsoft.com/office/powerpoint/2010/main" val="69913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756C-339A-4367-8B26-982E8C36B23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C13968-F16F-4DA0-B61C-882828435D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8FECA0-37FE-4F17-AA2E-C99A32B0CB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61E2D60-5E3C-444D-85FB-9382ACA05A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520DAD-4985-4E0B-AF64-7EA2662ED5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F61D354-F4CC-4695-BD68-654C81B1A8CF}"/>
              </a:ext>
            </a:extLst>
          </p:cNvPr>
          <p:cNvSpPr>
            <a:spLocks noGrp="1"/>
          </p:cNvSpPr>
          <p:nvPr>
            <p:ph type="dt" sz="half" idx="10"/>
          </p:nvPr>
        </p:nvSpPr>
        <p:spPr/>
        <p:txBody>
          <a:bodyPr/>
          <a:lstStyle/>
          <a:p>
            <a:fld id="{D77B3058-E3BB-4823-8762-5C6F89557C29}" type="datetime1">
              <a:rPr lang="en-IN" smtClean="0"/>
              <a:t>13/10/25</a:t>
            </a:fld>
            <a:endParaRPr lang="en-IN"/>
          </a:p>
        </p:txBody>
      </p:sp>
      <p:sp>
        <p:nvSpPr>
          <p:cNvPr id="8" name="Footer Placeholder 7">
            <a:extLst>
              <a:ext uri="{FF2B5EF4-FFF2-40B4-BE49-F238E27FC236}">
                <a16:creationId xmlns:a16="http://schemas.microsoft.com/office/drawing/2014/main" id="{EBC8451A-8809-4C03-903A-E7EAE35C59F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ADFC9F4-CB4A-40CB-BFAA-931474EB1402}"/>
              </a:ext>
            </a:extLst>
          </p:cNvPr>
          <p:cNvSpPr>
            <a:spLocks noGrp="1"/>
          </p:cNvSpPr>
          <p:nvPr>
            <p:ph type="sldNum" sz="quarter" idx="12"/>
          </p:nvPr>
        </p:nvSpPr>
        <p:spPr/>
        <p:txBody>
          <a:bodyPr/>
          <a:lstStyle/>
          <a:p>
            <a:fld id="{A0DE106B-8933-499E-B64E-7DFAEA3B4E58}" type="slidenum">
              <a:rPr lang="en-IN" smtClean="0"/>
              <a:t>‹#›</a:t>
            </a:fld>
            <a:endParaRPr lang="en-IN"/>
          </a:p>
        </p:txBody>
      </p:sp>
    </p:spTree>
    <p:extLst>
      <p:ext uri="{BB962C8B-B14F-4D97-AF65-F5344CB8AC3E}">
        <p14:creationId xmlns:p14="http://schemas.microsoft.com/office/powerpoint/2010/main" val="284754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B7BC0-99D2-4BA9-819C-441347B1BC2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28B129-F293-4F47-9043-6FF00D263A08}"/>
              </a:ext>
            </a:extLst>
          </p:cNvPr>
          <p:cNvSpPr>
            <a:spLocks noGrp="1"/>
          </p:cNvSpPr>
          <p:nvPr>
            <p:ph type="dt" sz="half" idx="10"/>
          </p:nvPr>
        </p:nvSpPr>
        <p:spPr/>
        <p:txBody>
          <a:bodyPr/>
          <a:lstStyle/>
          <a:p>
            <a:fld id="{FE5A5CFC-F4D1-42C5-A7C7-5B6E805C1581}" type="datetime1">
              <a:rPr lang="en-IN" smtClean="0"/>
              <a:t>13/10/25</a:t>
            </a:fld>
            <a:endParaRPr lang="en-IN"/>
          </a:p>
        </p:txBody>
      </p:sp>
      <p:sp>
        <p:nvSpPr>
          <p:cNvPr id="4" name="Footer Placeholder 3">
            <a:extLst>
              <a:ext uri="{FF2B5EF4-FFF2-40B4-BE49-F238E27FC236}">
                <a16:creationId xmlns:a16="http://schemas.microsoft.com/office/drawing/2014/main" id="{6874F72A-5779-43A4-B96B-89FF47B29BB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0672D66-666F-4D0B-B731-97E04CD33BAE}"/>
              </a:ext>
            </a:extLst>
          </p:cNvPr>
          <p:cNvSpPr>
            <a:spLocks noGrp="1"/>
          </p:cNvSpPr>
          <p:nvPr>
            <p:ph type="sldNum" sz="quarter" idx="12"/>
          </p:nvPr>
        </p:nvSpPr>
        <p:spPr/>
        <p:txBody>
          <a:bodyPr/>
          <a:lstStyle/>
          <a:p>
            <a:fld id="{A0DE106B-8933-499E-B64E-7DFAEA3B4E58}" type="slidenum">
              <a:rPr lang="en-IN" smtClean="0"/>
              <a:t>‹#›</a:t>
            </a:fld>
            <a:endParaRPr lang="en-IN"/>
          </a:p>
        </p:txBody>
      </p:sp>
    </p:spTree>
    <p:extLst>
      <p:ext uri="{BB962C8B-B14F-4D97-AF65-F5344CB8AC3E}">
        <p14:creationId xmlns:p14="http://schemas.microsoft.com/office/powerpoint/2010/main" val="57832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1BAAF9-65F3-4683-82FE-9DB38227B983}"/>
              </a:ext>
            </a:extLst>
          </p:cNvPr>
          <p:cNvSpPr>
            <a:spLocks noGrp="1"/>
          </p:cNvSpPr>
          <p:nvPr>
            <p:ph type="dt" sz="half" idx="10"/>
          </p:nvPr>
        </p:nvSpPr>
        <p:spPr/>
        <p:txBody>
          <a:bodyPr/>
          <a:lstStyle/>
          <a:p>
            <a:fld id="{5C350CF8-97C1-4599-A83F-07F9F35396C7}" type="datetime1">
              <a:rPr lang="en-IN" smtClean="0"/>
              <a:t>13/10/25</a:t>
            </a:fld>
            <a:endParaRPr lang="en-IN"/>
          </a:p>
        </p:txBody>
      </p:sp>
      <p:sp>
        <p:nvSpPr>
          <p:cNvPr id="3" name="Footer Placeholder 2">
            <a:extLst>
              <a:ext uri="{FF2B5EF4-FFF2-40B4-BE49-F238E27FC236}">
                <a16:creationId xmlns:a16="http://schemas.microsoft.com/office/drawing/2014/main" id="{0918E1D4-705D-4DA8-8479-0FEEE324E97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BF15F62-ACB3-4ED6-9666-F8C2D33AC8E4}"/>
              </a:ext>
            </a:extLst>
          </p:cNvPr>
          <p:cNvSpPr>
            <a:spLocks noGrp="1"/>
          </p:cNvSpPr>
          <p:nvPr>
            <p:ph type="sldNum" sz="quarter" idx="12"/>
          </p:nvPr>
        </p:nvSpPr>
        <p:spPr/>
        <p:txBody>
          <a:bodyPr/>
          <a:lstStyle/>
          <a:p>
            <a:fld id="{A0DE106B-8933-499E-B64E-7DFAEA3B4E58}" type="slidenum">
              <a:rPr lang="en-IN" smtClean="0"/>
              <a:t>‹#›</a:t>
            </a:fld>
            <a:endParaRPr lang="en-IN"/>
          </a:p>
        </p:txBody>
      </p:sp>
    </p:spTree>
    <p:extLst>
      <p:ext uri="{BB962C8B-B14F-4D97-AF65-F5344CB8AC3E}">
        <p14:creationId xmlns:p14="http://schemas.microsoft.com/office/powerpoint/2010/main" val="629514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C8633-BDFF-44E9-BA19-B07E6230AD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4B19D1-056B-4C44-ABEC-218CBB7643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C90BEB-9B5D-4863-80B4-7F421CD530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18E5E8-D840-412D-97C1-CFC6BE645DBD}"/>
              </a:ext>
            </a:extLst>
          </p:cNvPr>
          <p:cNvSpPr>
            <a:spLocks noGrp="1"/>
          </p:cNvSpPr>
          <p:nvPr>
            <p:ph type="dt" sz="half" idx="10"/>
          </p:nvPr>
        </p:nvSpPr>
        <p:spPr/>
        <p:txBody>
          <a:bodyPr/>
          <a:lstStyle/>
          <a:p>
            <a:fld id="{7CB6994A-0A29-4E48-A241-F8D60086EA3C}" type="datetime1">
              <a:rPr lang="en-IN" smtClean="0"/>
              <a:t>13/10/25</a:t>
            </a:fld>
            <a:endParaRPr lang="en-IN"/>
          </a:p>
        </p:txBody>
      </p:sp>
      <p:sp>
        <p:nvSpPr>
          <p:cNvPr id="6" name="Footer Placeholder 5">
            <a:extLst>
              <a:ext uri="{FF2B5EF4-FFF2-40B4-BE49-F238E27FC236}">
                <a16:creationId xmlns:a16="http://schemas.microsoft.com/office/drawing/2014/main" id="{7E0671BC-A4B8-456B-B93B-C68E519693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04C19D-0A70-4C8B-A873-E5B5C3B67210}"/>
              </a:ext>
            </a:extLst>
          </p:cNvPr>
          <p:cNvSpPr>
            <a:spLocks noGrp="1"/>
          </p:cNvSpPr>
          <p:nvPr>
            <p:ph type="sldNum" sz="quarter" idx="12"/>
          </p:nvPr>
        </p:nvSpPr>
        <p:spPr/>
        <p:txBody>
          <a:bodyPr/>
          <a:lstStyle/>
          <a:p>
            <a:fld id="{A0DE106B-8933-499E-B64E-7DFAEA3B4E58}" type="slidenum">
              <a:rPr lang="en-IN" smtClean="0"/>
              <a:t>‹#›</a:t>
            </a:fld>
            <a:endParaRPr lang="en-IN"/>
          </a:p>
        </p:txBody>
      </p:sp>
    </p:spTree>
    <p:extLst>
      <p:ext uri="{BB962C8B-B14F-4D97-AF65-F5344CB8AC3E}">
        <p14:creationId xmlns:p14="http://schemas.microsoft.com/office/powerpoint/2010/main" val="849830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15028-807E-4484-94A7-9E5604D849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87DB926-3C30-4B65-8D30-FE4627B361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6836963-48EC-45C6-AEC9-0ADCD03835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F468A5-A168-4CCF-A0B3-011DA783C893}"/>
              </a:ext>
            </a:extLst>
          </p:cNvPr>
          <p:cNvSpPr>
            <a:spLocks noGrp="1"/>
          </p:cNvSpPr>
          <p:nvPr>
            <p:ph type="dt" sz="half" idx="10"/>
          </p:nvPr>
        </p:nvSpPr>
        <p:spPr/>
        <p:txBody>
          <a:bodyPr/>
          <a:lstStyle/>
          <a:p>
            <a:fld id="{8F2FC2AF-DE68-443B-B99D-8E826F1EAFAF}" type="datetime1">
              <a:rPr lang="en-IN" smtClean="0"/>
              <a:t>13/10/25</a:t>
            </a:fld>
            <a:endParaRPr lang="en-IN"/>
          </a:p>
        </p:txBody>
      </p:sp>
      <p:sp>
        <p:nvSpPr>
          <p:cNvPr id="6" name="Footer Placeholder 5">
            <a:extLst>
              <a:ext uri="{FF2B5EF4-FFF2-40B4-BE49-F238E27FC236}">
                <a16:creationId xmlns:a16="http://schemas.microsoft.com/office/drawing/2014/main" id="{DC0C3B7C-F84E-41B8-9F25-9115512F4E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B1FCF0-DD0A-4AFC-8B1F-88B7B85BC210}"/>
              </a:ext>
            </a:extLst>
          </p:cNvPr>
          <p:cNvSpPr>
            <a:spLocks noGrp="1"/>
          </p:cNvSpPr>
          <p:nvPr>
            <p:ph type="sldNum" sz="quarter" idx="12"/>
          </p:nvPr>
        </p:nvSpPr>
        <p:spPr/>
        <p:txBody>
          <a:bodyPr/>
          <a:lstStyle/>
          <a:p>
            <a:fld id="{A0DE106B-8933-499E-B64E-7DFAEA3B4E58}" type="slidenum">
              <a:rPr lang="en-IN" smtClean="0"/>
              <a:t>‹#›</a:t>
            </a:fld>
            <a:endParaRPr lang="en-IN"/>
          </a:p>
        </p:txBody>
      </p:sp>
    </p:spTree>
    <p:extLst>
      <p:ext uri="{BB962C8B-B14F-4D97-AF65-F5344CB8AC3E}">
        <p14:creationId xmlns:p14="http://schemas.microsoft.com/office/powerpoint/2010/main" val="3414198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94E711-2B5E-45F4-8A36-6C7E723BA5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D821C4-2D13-492C-ACD4-143BA32F9D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79368D-DA6D-4E3E-B64E-A50C390FBA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6AA276-F727-4F7E-B9E2-A14FEA8FDA45}" type="datetime1">
              <a:rPr lang="en-IN" smtClean="0"/>
              <a:t>13/10/25</a:t>
            </a:fld>
            <a:endParaRPr lang="en-IN"/>
          </a:p>
        </p:txBody>
      </p:sp>
      <p:sp>
        <p:nvSpPr>
          <p:cNvPr id="5" name="Footer Placeholder 4">
            <a:extLst>
              <a:ext uri="{FF2B5EF4-FFF2-40B4-BE49-F238E27FC236}">
                <a16:creationId xmlns:a16="http://schemas.microsoft.com/office/drawing/2014/main" id="{EA116A77-474B-409D-ADBA-5F60240821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2BFB593-3BAC-4EDE-A910-C9906DB42F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DE106B-8933-499E-B64E-7DFAEA3B4E58}" type="slidenum">
              <a:rPr lang="en-IN" smtClean="0"/>
              <a:t>‹#›</a:t>
            </a:fld>
            <a:endParaRPr lang="en-IN"/>
          </a:p>
        </p:txBody>
      </p:sp>
    </p:spTree>
    <p:extLst>
      <p:ext uri="{BB962C8B-B14F-4D97-AF65-F5344CB8AC3E}">
        <p14:creationId xmlns:p14="http://schemas.microsoft.com/office/powerpoint/2010/main" val="3971603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jpeg"/><Relationship Id="rId7" Type="http://schemas.openxmlformats.org/officeDocument/2006/relationships/image" Target="../media/image17.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1.svg"/><Relationship Id="rId5" Type="http://schemas.openxmlformats.org/officeDocument/2006/relationships/image" Target="../media/image15.sv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svg"/></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jpeg"/><Relationship Id="rId7" Type="http://schemas.openxmlformats.org/officeDocument/2006/relationships/image" Target="../media/image17.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1.svg"/><Relationship Id="rId5" Type="http://schemas.openxmlformats.org/officeDocument/2006/relationships/image" Target="../media/image15.sv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23.svg"/></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jpeg"/><Relationship Id="rId7" Type="http://schemas.openxmlformats.org/officeDocument/2006/relationships/image" Target="../media/image24.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21.svg"/><Relationship Id="rId5" Type="http://schemas.openxmlformats.org/officeDocument/2006/relationships/image" Target="../media/image15.sv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23.sv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jpeg"/><Relationship Id="rId7" Type="http://schemas.openxmlformats.org/officeDocument/2006/relationships/image" Target="../media/image21.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image" Target="../media/image24.svg"/><Relationship Id="rId5" Type="http://schemas.openxmlformats.org/officeDocument/2006/relationships/image" Target="../media/image26.svg"/><Relationship Id="rId10" Type="http://schemas.openxmlformats.org/officeDocument/2006/relationships/image" Target="../media/image4.png"/><Relationship Id="rId4" Type="http://schemas.openxmlformats.org/officeDocument/2006/relationships/image" Target="../media/image25.png"/><Relationship Id="rId9" Type="http://schemas.openxmlformats.org/officeDocument/2006/relationships/image" Target="../media/image23.sv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3.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D41D3464-6C8C-4524-A0D4-E3B739681DAB}"/>
              </a:ext>
            </a:extLst>
          </p:cNvPr>
          <p:cNvSpPr>
            <a:spLocks noGrp="1"/>
          </p:cNvSpPr>
          <p:nvPr>
            <p:ph type="subTitle" idx="1"/>
          </p:nvPr>
        </p:nvSpPr>
        <p:spPr>
          <a:xfrm>
            <a:off x="7498080" y="4874211"/>
            <a:ext cx="4412719" cy="1655762"/>
          </a:xfrm>
        </p:spPr>
        <p:txBody>
          <a:bodyPr>
            <a:normAutofit/>
          </a:bodyPr>
          <a:lstStyle/>
          <a:p>
            <a:pPr marL="0" indent="0" algn="l">
              <a:lnSpc>
                <a:spcPct val="100000"/>
              </a:lnSpc>
              <a:spcBef>
                <a:spcPts val="0"/>
              </a:spcBef>
              <a:buNone/>
            </a:pPr>
            <a:r>
              <a:rPr lang="en-US" b="1" dirty="0">
                <a:solidFill>
                  <a:schemeClr val="accent1">
                    <a:lumMod val="75000"/>
                  </a:schemeClr>
                </a:solidFill>
                <a:latin typeface="Bookman Old Style" panose="02050604050505020204" pitchFamily="18" charset="0"/>
              </a:rPr>
              <a:t>Guided By:</a:t>
            </a:r>
          </a:p>
          <a:p>
            <a:pPr marL="0" indent="0" algn="l">
              <a:lnSpc>
                <a:spcPct val="100000"/>
              </a:lnSpc>
              <a:spcBef>
                <a:spcPts val="0"/>
              </a:spcBef>
              <a:buNone/>
            </a:pPr>
            <a:r>
              <a:rPr lang="en-US" b="1" dirty="0">
                <a:solidFill>
                  <a:schemeClr val="accent1">
                    <a:lumMod val="75000"/>
                  </a:schemeClr>
                </a:solidFill>
                <a:latin typeface="Bookman Old Style" panose="02050604050505020204" pitchFamily="18" charset="0"/>
              </a:rPr>
              <a:t>(Dr./Prof.)Guide Name</a:t>
            </a:r>
          </a:p>
          <a:p>
            <a:pPr marL="0" indent="0" algn="l">
              <a:lnSpc>
                <a:spcPct val="100000"/>
              </a:lnSpc>
              <a:spcBef>
                <a:spcPts val="0"/>
              </a:spcBef>
              <a:buNone/>
            </a:pPr>
            <a:r>
              <a:rPr lang="en-US" b="1" dirty="0">
                <a:solidFill>
                  <a:schemeClr val="accent1">
                    <a:lumMod val="75000"/>
                  </a:schemeClr>
                </a:solidFill>
                <a:latin typeface="Bookman Old Style" panose="02050604050505020204" pitchFamily="18" charset="0"/>
              </a:rPr>
              <a:t>Guide Designation</a:t>
            </a:r>
            <a:endParaRPr lang="en-IN" b="1" dirty="0">
              <a:solidFill>
                <a:schemeClr val="accent1">
                  <a:lumMod val="75000"/>
                </a:schemeClr>
              </a:solidFill>
              <a:latin typeface="Bookman Old Style" panose="02050604050505020204" pitchFamily="18" charset="0"/>
            </a:endParaRPr>
          </a:p>
        </p:txBody>
      </p:sp>
      <p:sp>
        <p:nvSpPr>
          <p:cNvPr id="8" name="Rectangle 7">
            <a:extLst>
              <a:ext uri="{FF2B5EF4-FFF2-40B4-BE49-F238E27FC236}">
                <a16:creationId xmlns:a16="http://schemas.microsoft.com/office/drawing/2014/main" id="{26F93BCC-7F94-40D4-81F8-9237CC4EC1FD}"/>
              </a:ext>
            </a:extLst>
          </p:cNvPr>
          <p:cNvSpPr/>
          <p:nvPr/>
        </p:nvSpPr>
        <p:spPr>
          <a:xfrm>
            <a:off x="193964" y="136524"/>
            <a:ext cx="11877963" cy="6584951"/>
          </a:xfrm>
          <a:prstGeom prst="rect">
            <a:avLst/>
          </a:prstGeom>
          <a:noFill/>
          <a:ln w="73025"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C6D76DE2-433A-4ED7-BD89-8E95C1DFB4F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1779" y="328027"/>
            <a:ext cx="1157273" cy="1324994"/>
          </a:xfrm>
          <a:prstGeom prst="rect">
            <a:avLst/>
          </a:prstGeom>
          <a:blipFill>
            <a:blip r:embed="rId3"/>
            <a:tile tx="0" ty="0" sx="100000" sy="100000" flip="none" algn="tl"/>
          </a:blipFill>
          <a:ln>
            <a:noFill/>
          </a:ln>
        </p:spPr>
      </p:pic>
      <p:sp>
        <p:nvSpPr>
          <p:cNvPr id="13" name="Slide Number Placeholder 12">
            <a:extLst>
              <a:ext uri="{FF2B5EF4-FFF2-40B4-BE49-F238E27FC236}">
                <a16:creationId xmlns:a16="http://schemas.microsoft.com/office/drawing/2014/main" id="{427CA1D6-E331-4837-A4D1-D4D390759DFB}"/>
              </a:ext>
            </a:extLst>
          </p:cNvPr>
          <p:cNvSpPr>
            <a:spLocks noGrp="1"/>
          </p:cNvSpPr>
          <p:nvPr>
            <p:ph type="sldNum" sz="quarter" idx="12"/>
          </p:nvPr>
        </p:nvSpPr>
        <p:spPr/>
        <p:txBody>
          <a:bodyPr/>
          <a:lstStyle/>
          <a:p>
            <a:fld id="{A0DE106B-8933-499E-B64E-7DFAEA3B4E58}" type="slidenum">
              <a:rPr lang="en-IN" smtClean="0"/>
              <a:t>1</a:t>
            </a:fld>
            <a:endParaRPr lang="en-IN"/>
          </a:p>
        </p:txBody>
      </p:sp>
      <p:sp>
        <p:nvSpPr>
          <p:cNvPr id="2" name="TextBox 1">
            <a:extLst>
              <a:ext uri="{FF2B5EF4-FFF2-40B4-BE49-F238E27FC236}">
                <a16:creationId xmlns:a16="http://schemas.microsoft.com/office/drawing/2014/main" id="{77351E69-D750-4B06-9064-0602566C3DCF}"/>
              </a:ext>
            </a:extLst>
          </p:cNvPr>
          <p:cNvSpPr txBox="1"/>
          <p:nvPr/>
        </p:nvSpPr>
        <p:spPr>
          <a:xfrm>
            <a:off x="1021975" y="2093629"/>
            <a:ext cx="10888823" cy="1569660"/>
          </a:xfrm>
          <a:prstGeom prst="rect">
            <a:avLst/>
          </a:prstGeom>
          <a:noFill/>
        </p:spPr>
        <p:txBody>
          <a:bodyPr wrap="square" rtlCol="0">
            <a:spAutoFit/>
          </a:bodyPr>
          <a:lstStyle/>
          <a:p>
            <a:pPr algn="ctr"/>
            <a:r>
              <a:rPr lang="en-US" sz="2400" b="1" dirty="0">
                <a:solidFill>
                  <a:srgbClr val="C00000"/>
                </a:solidFill>
                <a:latin typeface="Bookman Old Style" panose="02050604050505020204" pitchFamily="18" charset="0"/>
              </a:rPr>
              <a:t>Department of Computer Science and Design</a:t>
            </a:r>
          </a:p>
          <a:p>
            <a:pPr algn="ctr"/>
            <a:r>
              <a:rPr lang="en-US" sz="2400" b="1" dirty="0">
                <a:solidFill>
                  <a:srgbClr val="C00000"/>
                </a:solidFill>
                <a:latin typeface="Bookman Old Style" panose="02050604050505020204" pitchFamily="18" charset="0"/>
              </a:rPr>
              <a:t>Mini Project BCG586          </a:t>
            </a:r>
          </a:p>
          <a:p>
            <a:pPr algn="ctr"/>
            <a:r>
              <a:rPr lang="en-US" sz="2400" b="1" dirty="0">
                <a:solidFill>
                  <a:srgbClr val="C00000"/>
                </a:solidFill>
                <a:latin typeface="Bookman Old Style" panose="02050604050505020204" pitchFamily="18" charset="0"/>
              </a:rPr>
              <a:t>Review – 1</a:t>
            </a:r>
          </a:p>
          <a:p>
            <a:pPr algn="ctr"/>
            <a:r>
              <a:rPr lang="en-US" sz="2400" b="1" dirty="0">
                <a:solidFill>
                  <a:schemeClr val="accent1">
                    <a:lumMod val="75000"/>
                  </a:schemeClr>
                </a:solidFill>
                <a:latin typeface="Bookman Old Style" panose="02050604050505020204" pitchFamily="18" charset="0"/>
              </a:rPr>
              <a:t>Multi-Model Deepfake And AI Hallucination Detection System</a:t>
            </a:r>
            <a:endParaRPr lang="en-IN" sz="2400" b="1" dirty="0">
              <a:solidFill>
                <a:schemeClr val="accent1">
                  <a:lumMod val="75000"/>
                </a:schemeClr>
              </a:solidFill>
              <a:latin typeface="Bookman Old Style" panose="02050604050505020204" pitchFamily="18" charset="0"/>
            </a:endParaRPr>
          </a:p>
        </p:txBody>
      </p:sp>
      <p:pic>
        <p:nvPicPr>
          <p:cNvPr id="10" name="Picture 9">
            <a:extLst>
              <a:ext uri="{FF2B5EF4-FFF2-40B4-BE49-F238E27FC236}">
                <a16:creationId xmlns:a16="http://schemas.microsoft.com/office/drawing/2014/main" id="{D3276CD9-83AF-4E88-88AE-08DF64EECB6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34798" y="328027"/>
            <a:ext cx="8039433" cy="1651380"/>
          </a:xfrm>
          <a:prstGeom prst="rect">
            <a:avLst/>
          </a:prstGeom>
          <a:noFill/>
          <a:ln>
            <a:noFill/>
          </a:ln>
        </p:spPr>
      </p:pic>
      <p:sp>
        <p:nvSpPr>
          <p:cNvPr id="14" name="Content Placeholder 11">
            <a:extLst>
              <a:ext uri="{FF2B5EF4-FFF2-40B4-BE49-F238E27FC236}">
                <a16:creationId xmlns:a16="http://schemas.microsoft.com/office/drawing/2014/main" id="{7B0C3EDD-C2AE-4B86-AF80-80BA847639F4}"/>
              </a:ext>
            </a:extLst>
          </p:cNvPr>
          <p:cNvSpPr txBox="1">
            <a:spLocks/>
          </p:cNvSpPr>
          <p:nvPr/>
        </p:nvSpPr>
        <p:spPr>
          <a:xfrm>
            <a:off x="576907" y="4788634"/>
            <a:ext cx="4412719"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US" sz="1800" b="1" dirty="0">
                <a:solidFill>
                  <a:schemeClr val="accent1">
                    <a:lumMod val="75000"/>
                  </a:schemeClr>
                </a:solidFill>
                <a:latin typeface="Bookman Old Style" panose="02050604050505020204" pitchFamily="18" charset="0"/>
              </a:rPr>
              <a:t>1KS23CG008 BHUMIKA L</a:t>
            </a:r>
          </a:p>
          <a:p>
            <a:pPr algn="l">
              <a:lnSpc>
                <a:spcPct val="100000"/>
              </a:lnSpc>
              <a:spcBef>
                <a:spcPts val="0"/>
              </a:spcBef>
            </a:pPr>
            <a:r>
              <a:rPr lang="en-US" sz="1800" b="1" dirty="0">
                <a:solidFill>
                  <a:schemeClr val="accent1">
                    <a:lumMod val="75000"/>
                  </a:schemeClr>
                </a:solidFill>
                <a:latin typeface="Bookman Old Style" panose="02050604050505020204" pitchFamily="18" charset="0"/>
              </a:rPr>
              <a:t>1KS23CG029 MANAVI</a:t>
            </a:r>
          </a:p>
          <a:p>
            <a:pPr algn="l">
              <a:lnSpc>
                <a:spcPct val="100000"/>
              </a:lnSpc>
              <a:spcBef>
                <a:spcPts val="0"/>
              </a:spcBef>
            </a:pPr>
            <a:r>
              <a:rPr lang="en-US" sz="1800" b="1" dirty="0">
                <a:solidFill>
                  <a:schemeClr val="accent1">
                    <a:lumMod val="75000"/>
                  </a:schemeClr>
                </a:solidFill>
                <a:latin typeface="Bookman Old Style" panose="02050604050505020204" pitchFamily="18" charset="0"/>
              </a:rPr>
              <a:t>1KS23CG030 MOHAMMED SINAN</a:t>
            </a:r>
          </a:p>
          <a:p>
            <a:pPr algn="l">
              <a:lnSpc>
                <a:spcPct val="100000"/>
              </a:lnSpc>
              <a:spcBef>
                <a:spcPts val="0"/>
              </a:spcBef>
            </a:pPr>
            <a:r>
              <a:rPr lang="en-US" sz="1800" b="1" dirty="0">
                <a:solidFill>
                  <a:schemeClr val="accent1">
                    <a:lumMod val="75000"/>
                  </a:schemeClr>
                </a:solidFill>
                <a:latin typeface="Bookman Old Style" panose="02050604050505020204" pitchFamily="18" charset="0"/>
              </a:rPr>
              <a:t>1KS23CG045 RANJITHA S SHETTY</a:t>
            </a:r>
          </a:p>
          <a:p>
            <a:pPr algn="l">
              <a:lnSpc>
                <a:spcPct val="100000"/>
              </a:lnSpc>
              <a:spcBef>
                <a:spcPts val="0"/>
              </a:spcBef>
            </a:pPr>
            <a:endParaRPr lang="en-US" sz="2000" b="1" dirty="0">
              <a:solidFill>
                <a:schemeClr val="accent1">
                  <a:lumMod val="75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FE634AB7-519A-41FC-B09C-FDD726D76C1D}"/>
              </a:ext>
            </a:extLst>
          </p:cNvPr>
          <p:cNvSpPr txBox="1"/>
          <p:nvPr/>
        </p:nvSpPr>
        <p:spPr>
          <a:xfrm>
            <a:off x="2216492" y="3786400"/>
            <a:ext cx="7696338" cy="461665"/>
          </a:xfrm>
          <a:prstGeom prst="rect">
            <a:avLst/>
          </a:prstGeom>
          <a:noFill/>
        </p:spPr>
        <p:txBody>
          <a:bodyPr wrap="none" rtlCol="0">
            <a:spAutoFit/>
          </a:bodyPr>
          <a:lstStyle/>
          <a:p>
            <a:r>
              <a:rPr lang="en-US" sz="2400" b="1" dirty="0">
                <a:solidFill>
                  <a:schemeClr val="accent1">
                    <a:lumMod val="75000"/>
                  </a:schemeClr>
                </a:solidFill>
                <a:latin typeface="Bookman Old Style" panose="02050604050505020204" pitchFamily="18" charset="0"/>
              </a:rPr>
              <a:t>Group No.:		                   	 Batch No.:  </a:t>
            </a:r>
            <a:endParaRPr lang="en-IN" sz="2400" b="1" dirty="0">
              <a:solidFill>
                <a:schemeClr val="accent1">
                  <a:lumMod val="75000"/>
                </a:schemeClr>
              </a:solidFill>
              <a:latin typeface="Bookman Old Style" panose="02050604050505020204" pitchFamily="18" charset="0"/>
            </a:endParaRPr>
          </a:p>
        </p:txBody>
      </p:sp>
    </p:spTree>
    <p:extLst>
      <p:ext uri="{BB962C8B-B14F-4D97-AF65-F5344CB8AC3E}">
        <p14:creationId xmlns:p14="http://schemas.microsoft.com/office/powerpoint/2010/main" val="1370882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CA18EA-BA0E-E08F-5324-B0D63F247535}"/>
              </a:ext>
            </a:extLst>
          </p:cNvPr>
          <p:cNvSpPr>
            <a:spLocks noGrp="1"/>
          </p:cNvSpPr>
          <p:nvPr>
            <p:ph type="dt" sz="half" idx="10"/>
          </p:nvPr>
        </p:nvSpPr>
        <p:spPr/>
        <p:txBody>
          <a:bodyPr/>
          <a:lstStyle/>
          <a:p>
            <a:fld id="{5C350CF8-97C1-4599-A83F-07F9F35396C7}" type="datetime1">
              <a:rPr lang="en-IN" smtClean="0"/>
              <a:t>13/10/25</a:t>
            </a:fld>
            <a:endParaRPr lang="en-IN"/>
          </a:p>
        </p:txBody>
      </p:sp>
      <p:sp>
        <p:nvSpPr>
          <p:cNvPr id="3" name="Slide Number Placeholder 2">
            <a:extLst>
              <a:ext uri="{FF2B5EF4-FFF2-40B4-BE49-F238E27FC236}">
                <a16:creationId xmlns:a16="http://schemas.microsoft.com/office/drawing/2014/main" id="{14454630-F2B3-2F44-E7E7-462BA9F95574}"/>
              </a:ext>
            </a:extLst>
          </p:cNvPr>
          <p:cNvSpPr>
            <a:spLocks noGrp="1"/>
          </p:cNvSpPr>
          <p:nvPr>
            <p:ph type="sldNum" sz="quarter" idx="12"/>
          </p:nvPr>
        </p:nvSpPr>
        <p:spPr/>
        <p:txBody>
          <a:bodyPr/>
          <a:lstStyle/>
          <a:p>
            <a:fld id="{A0DE106B-8933-499E-B64E-7DFAEA3B4E58}" type="slidenum">
              <a:rPr lang="en-IN" smtClean="0"/>
              <a:t>10</a:t>
            </a:fld>
            <a:endParaRPr lang="en-IN"/>
          </a:p>
        </p:txBody>
      </p:sp>
      <p:sp>
        <p:nvSpPr>
          <p:cNvPr id="4" name="Rectangle 3">
            <a:extLst>
              <a:ext uri="{FF2B5EF4-FFF2-40B4-BE49-F238E27FC236}">
                <a16:creationId xmlns:a16="http://schemas.microsoft.com/office/drawing/2014/main" id="{D528BBD3-EEDB-AB64-E66C-1A303557B37B}"/>
              </a:ext>
            </a:extLst>
          </p:cNvPr>
          <p:cNvSpPr/>
          <p:nvPr/>
        </p:nvSpPr>
        <p:spPr>
          <a:xfrm>
            <a:off x="124690" y="136525"/>
            <a:ext cx="11942619" cy="6677822"/>
          </a:xfrm>
          <a:prstGeom prst="rect">
            <a:avLst/>
          </a:prstGeom>
          <a:noFill/>
          <a:ln w="73025"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a:extLst>
              <a:ext uri="{FF2B5EF4-FFF2-40B4-BE49-F238E27FC236}">
                <a16:creationId xmlns:a16="http://schemas.microsoft.com/office/drawing/2014/main" id="{3927D673-15A0-D7D2-08E0-A562920345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4889" y="187720"/>
            <a:ext cx="873901" cy="1000553"/>
          </a:xfrm>
          <a:prstGeom prst="rect">
            <a:avLst/>
          </a:prstGeom>
          <a:blipFill>
            <a:blip r:embed="rId3"/>
            <a:tile tx="0" ty="0" sx="100000" sy="100000" flip="none" algn="tl"/>
          </a:blipFill>
          <a:ln>
            <a:noFill/>
          </a:ln>
        </p:spPr>
      </p:pic>
      <p:grpSp>
        <p:nvGrpSpPr>
          <p:cNvPr id="81" name="Group 80">
            <a:extLst>
              <a:ext uri="{FF2B5EF4-FFF2-40B4-BE49-F238E27FC236}">
                <a16:creationId xmlns:a16="http://schemas.microsoft.com/office/drawing/2014/main" id="{539ED8F3-6BE4-CDE3-7F4A-ACBF686FE1CD}"/>
              </a:ext>
            </a:extLst>
          </p:cNvPr>
          <p:cNvGrpSpPr/>
          <p:nvPr/>
        </p:nvGrpSpPr>
        <p:grpSpPr>
          <a:xfrm>
            <a:off x="944078" y="-394834"/>
            <a:ext cx="11658491" cy="7325806"/>
            <a:chOff x="759587" y="-686552"/>
            <a:chExt cx="11087234" cy="6797580"/>
          </a:xfrm>
        </p:grpSpPr>
        <p:grpSp>
          <p:nvGrpSpPr>
            <p:cNvPr id="8" name="Group 7">
              <a:extLst>
                <a:ext uri="{FF2B5EF4-FFF2-40B4-BE49-F238E27FC236}">
                  <a16:creationId xmlns:a16="http://schemas.microsoft.com/office/drawing/2014/main" id="{EFC09043-95DE-0C15-DA18-CA16232D5EA6}"/>
                </a:ext>
              </a:extLst>
            </p:cNvPr>
            <p:cNvGrpSpPr/>
            <p:nvPr/>
          </p:nvGrpSpPr>
          <p:grpSpPr>
            <a:xfrm rot="1994832">
              <a:off x="1864318" y="900100"/>
              <a:ext cx="1617847" cy="1819175"/>
              <a:chOff x="2974206" y="1404044"/>
              <a:chExt cx="1617847" cy="1819175"/>
            </a:xfrm>
          </p:grpSpPr>
          <p:sp>
            <p:nvSpPr>
              <p:cNvPr id="6" name="Block Arc 5">
                <a:extLst>
                  <a:ext uri="{FF2B5EF4-FFF2-40B4-BE49-F238E27FC236}">
                    <a16:creationId xmlns:a16="http://schemas.microsoft.com/office/drawing/2014/main" id="{AB9097A3-6297-1C4B-E509-922084139FDF}"/>
                  </a:ext>
                </a:extLst>
              </p:cNvPr>
              <p:cNvSpPr/>
              <p:nvPr/>
            </p:nvSpPr>
            <p:spPr>
              <a:xfrm>
                <a:off x="2974206" y="1404044"/>
                <a:ext cx="1617847" cy="1819175"/>
              </a:xfrm>
              <a:prstGeom prst="blockArc">
                <a:avLst>
                  <a:gd name="adj1" fmla="val 10764206"/>
                  <a:gd name="adj2" fmla="val 21592227"/>
                  <a:gd name="adj3" fmla="val 23389"/>
                </a:avLst>
              </a:prstGeom>
              <a:solidFill>
                <a:schemeClr val="accent1">
                  <a:lumMod val="75000"/>
                </a:schemeClr>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solidFill>
                    <a:schemeClr val="tx1"/>
                  </a:solidFill>
                </a:endParaRPr>
              </a:p>
            </p:txBody>
          </p:sp>
          <p:sp>
            <p:nvSpPr>
              <p:cNvPr id="7" name="Arc 6">
                <a:extLst>
                  <a:ext uri="{FF2B5EF4-FFF2-40B4-BE49-F238E27FC236}">
                    <a16:creationId xmlns:a16="http://schemas.microsoft.com/office/drawing/2014/main" id="{CF532A2A-84E0-48D1-A84B-25CCFB8D9C17}"/>
                  </a:ext>
                </a:extLst>
              </p:cNvPr>
              <p:cNvSpPr/>
              <p:nvPr/>
            </p:nvSpPr>
            <p:spPr>
              <a:xfrm>
                <a:off x="3128611" y="1620612"/>
                <a:ext cx="1309036" cy="1386038"/>
              </a:xfrm>
              <a:prstGeom prst="arc">
                <a:avLst>
                  <a:gd name="adj1" fmla="val 10748696"/>
                  <a:gd name="adj2" fmla="val 0"/>
                </a:avLst>
              </a:prstGeom>
              <a:ln>
                <a:solidFill>
                  <a:schemeClr val="bg1"/>
                </a:solidFill>
                <a:prstDash val="lgDashDotDot"/>
              </a:ln>
            </p:spPr>
            <p:style>
              <a:lnRef idx="1">
                <a:schemeClr val="dk1"/>
              </a:lnRef>
              <a:fillRef idx="0">
                <a:schemeClr val="dk1"/>
              </a:fillRef>
              <a:effectRef idx="0">
                <a:schemeClr val="dk1"/>
              </a:effectRef>
              <a:fontRef idx="minor">
                <a:schemeClr val="tx1"/>
              </a:fontRef>
            </p:style>
            <p:txBody>
              <a:bodyPr rtlCol="0" anchor="ctr"/>
              <a:lstStyle/>
              <a:p>
                <a:pPr algn="ctr"/>
                <a:endParaRPr lang="en-SA"/>
              </a:p>
            </p:txBody>
          </p:sp>
        </p:grpSp>
        <p:grpSp>
          <p:nvGrpSpPr>
            <p:cNvPr id="9" name="Group 8">
              <a:extLst>
                <a:ext uri="{FF2B5EF4-FFF2-40B4-BE49-F238E27FC236}">
                  <a16:creationId xmlns:a16="http://schemas.microsoft.com/office/drawing/2014/main" id="{F9D22635-C6BF-67B6-5045-ACF3C8BF2849}"/>
                </a:ext>
              </a:extLst>
            </p:cNvPr>
            <p:cNvGrpSpPr/>
            <p:nvPr/>
          </p:nvGrpSpPr>
          <p:grpSpPr>
            <a:xfrm rot="12794832">
              <a:off x="1248070" y="4097655"/>
              <a:ext cx="1617847" cy="1819175"/>
              <a:chOff x="2974206" y="1404044"/>
              <a:chExt cx="1617847" cy="1819175"/>
            </a:xfrm>
          </p:grpSpPr>
          <p:sp>
            <p:nvSpPr>
              <p:cNvPr id="10" name="Block Arc 9">
                <a:extLst>
                  <a:ext uri="{FF2B5EF4-FFF2-40B4-BE49-F238E27FC236}">
                    <a16:creationId xmlns:a16="http://schemas.microsoft.com/office/drawing/2014/main" id="{393DA3EC-8E90-BC23-1CBA-37C0C1B01E94}"/>
                  </a:ext>
                </a:extLst>
              </p:cNvPr>
              <p:cNvSpPr/>
              <p:nvPr/>
            </p:nvSpPr>
            <p:spPr>
              <a:xfrm>
                <a:off x="2974206" y="1404044"/>
                <a:ext cx="1617847" cy="1819175"/>
              </a:xfrm>
              <a:prstGeom prst="blockArc">
                <a:avLst>
                  <a:gd name="adj1" fmla="val 10764206"/>
                  <a:gd name="adj2" fmla="val 21592227"/>
                  <a:gd name="adj3" fmla="val 23389"/>
                </a:avLst>
              </a:prstGeom>
              <a:solidFill>
                <a:schemeClr val="accent1">
                  <a:lumMod val="50000"/>
                </a:schemeClr>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dirty="0">
                  <a:solidFill>
                    <a:schemeClr val="tx1"/>
                  </a:solidFill>
                </a:endParaRPr>
              </a:p>
            </p:txBody>
          </p:sp>
          <p:sp>
            <p:nvSpPr>
              <p:cNvPr id="11" name="Arc 10">
                <a:extLst>
                  <a:ext uri="{FF2B5EF4-FFF2-40B4-BE49-F238E27FC236}">
                    <a16:creationId xmlns:a16="http://schemas.microsoft.com/office/drawing/2014/main" id="{4D134732-E108-1B79-B5D6-8A6BBBACCF49}"/>
                  </a:ext>
                </a:extLst>
              </p:cNvPr>
              <p:cNvSpPr/>
              <p:nvPr/>
            </p:nvSpPr>
            <p:spPr>
              <a:xfrm>
                <a:off x="3128611" y="1620612"/>
                <a:ext cx="1309036" cy="1386038"/>
              </a:xfrm>
              <a:prstGeom prst="arc">
                <a:avLst>
                  <a:gd name="adj1" fmla="val 10748696"/>
                  <a:gd name="adj2" fmla="val 0"/>
                </a:avLst>
              </a:prstGeom>
              <a:ln>
                <a:solidFill>
                  <a:schemeClr val="bg1"/>
                </a:solidFill>
                <a:prstDash val="lgDashDotDot"/>
              </a:ln>
            </p:spPr>
            <p:style>
              <a:lnRef idx="1">
                <a:schemeClr val="dk1"/>
              </a:lnRef>
              <a:fillRef idx="0">
                <a:schemeClr val="dk1"/>
              </a:fillRef>
              <a:effectRef idx="0">
                <a:schemeClr val="dk1"/>
              </a:effectRef>
              <a:fontRef idx="minor">
                <a:schemeClr val="tx1"/>
              </a:fontRef>
            </p:style>
            <p:txBody>
              <a:bodyPr rtlCol="0" anchor="ctr"/>
              <a:lstStyle/>
              <a:p>
                <a:pPr algn="ctr"/>
                <a:endParaRPr lang="en-SA"/>
              </a:p>
            </p:txBody>
          </p:sp>
        </p:grpSp>
        <p:grpSp>
          <p:nvGrpSpPr>
            <p:cNvPr id="12" name="Group 11">
              <a:extLst>
                <a:ext uri="{FF2B5EF4-FFF2-40B4-BE49-F238E27FC236}">
                  <a16:creationId xmlns:a16="http://schemas.microsoft.com/office/drawing/2014/main" id="{17FD3E53-2F43-45BE-FA37-62F65DBC4B0D}"/>
                </a:ext>
              </a:extLst>
            </p:cNvPr>
            <p:cNvGrpSpPr/>
            <p:nvPr/>
          </p:nvGrpSpPr>
          <p:grpSpPr>
            <a:xfrm rot="1994832">
              <a:off x="4583961" y="1140112"/>
              <a:ext cx="1617847" cy="1819175"/>
              <a:chOff x="2974206" y="1404044"/>
              <a:chExt cx="1617847" cy="1819175"/>
            </a:xfrm>
          </p:grpSpPr>
          <p:sp>
            <p:nvSpPr>
              <p:cNvPr id="13" name="Block Arc 12">
                <a:extLst>
                  <a:ext uri="{FF2B5EF4-FFF2-40B4-BE49-F238E27FC236}">
                    <a16:creationId xmlns:a16="http://schemas.microsoft.com/office/drawing/2014/main" id="{98171A18-B819-9D4D-8330-CEAED95FD296}"/>
                  </a:ext>
                </a:extLst>
              </p:cNvPr>
              <p:cNvSpPr/>
              <p:nvPr/>
            </p:nvSpPr>
            <p:spPr>
              <a:xfrm>
                <a:off x="2974206" y="1404044"/>
                <a:ext cx="1617847" cy="1819175"/>
              </a:xfrm>
              <a:prstGeom prst="blockArc">
                <a:avLst>
                  <a:gd name="adj1" fmla="val 10764206"/>
                  <a:gd name="adj2" fmla="val 21592227"/>
                  <a:gd name="adj3" fmla="val 23389"/>
                </a:avLst>
              </a:prstGeom>
              <a:solidFill>
                <a:schemeClr val="accent1">
                  <a:lumMod val="50000"/>
                </a:schemeClr>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dirty="0">
                  <a:solidFill>
                    <a:schemeClr val="tx1"/>
                  </a:solidFill>
                </a:endParaRPr>
              </a:p>
            </p:txBody>
          </p:sp>
          <p:sp>
            <p:nvSpPr>
              <p:cNvPr id="14" name="Arc 13">
                <a:extLst>
                  <a:ext uri="{FF2B5EF4-FFF2-40B4-BE49-F238E27FC236}">
                    <a16:creationId xmlns:a16="http://schemas.microsoft.com/office/drawing/2014/main" id="{785720E5-AEEE-2153-BA57-C75A2B21F66D}"/>
                  </a:ext>
                </a:extLst>
              </p:cNvPr>
              <p:cNvSpPr/>
              <p:nvPr/>
            </p:nvSpPr>
            <p:spPr>
              <a:xfrm>
                <a:off x="3128611" y="1620612"/>
                <a:ext cx="1309036" cy="1386038"/>
              </a:xfrm>
              <a:prstGeom prst="arc">
                <a:avLst>
                  <a:gd name="adj1" fmla="val 10748696"/>
                  <a:gd name="adj2" fmla="val 0"/>
                </a:avLst>
              </a:prstGeom>
              <a:ln>
                <a:solidFill>
                  <a:schemeClr val="bg1"/>
                </a:solidFill>
                <a:prstDash val="lgDashDotDot"/>
              </a:ln>
            </p:spPr>
            <p:style>
              <a:lnRef idx="1">
                <a:schemeClr val="dk1"/>
              </a:lnRef>
              <a:fillRef idx="0">
                <a:schemeClr val="dk1"/>
              </a:fillRef>
              <a:effectRef idx="0">
                <a:schemeClr val="dk1"/>
              </a:effectRef>
              <a:fontRef idx="minor">
                <a:schemeClr val="tx1"/>
              </a:fontRef>
            </p:style>
            <p:txBody>
              <a:bodyPr rtlCol="0" anchor="ctr"/>
              <a:lstStyle/>
              <a:p>
                <a:pPr algn="ctr"/>
                <a:endParaRPr lang="en-SA"/>
              </a:p>
            </p:txBody>
          </p:sp>
        </p:grpSp>
        <p:grpSp>
          <p:nvGrpSpPr>
            <p:cNvPr id="15" name="Group 14">
              <a:extLst>
                <a:ext uri="{FF2B5EF4-FFF2-40B4-BE49-F238E27FC236}">
                  <a16:creationId xmlns:a16="http://schemas.microsoft.com/office/drawing/2014/main" id="{6198B19D-CBDF-D861-D6CB-E5A976023053}"/>
                </a:ext>
              </a:extLst>
            </p:cNvPr>
            <p:cNvGrpSpPr/>
            <p:nvPr/>
          </p:nvGrpSpPr>
          <p:grpSpPr>
            <a:xfrm rot="12794832">
              <a:off x="4055799" y="4156695"/>
              <a:ext cx="1617847" cy="1930335"/>
              <a:chOff x="2974208" y="1292884"/>
              <a:chExt cx="1617847" cy="1930335"/>
            </a:xfrm>
          </p:grpSpPr>
          <p:sp>
            <p:nvSpPr>
              <p:cNvPr id="16" name="Block Arc 15">
                <a:extLst>
                  <a:ext uri="{FF2B5EF4-FFF2-40B4-BE49-F238E27FC236}">
                    <a16:creationId xmlns:a16="http://schemas.microsoft.com/office/drawing/2014/main" id="{3234E821-F655-78A6-C91A-8C8296DA1960}"/>
                  </a:ext>
                </a:extLst>
              </p:cNvPr>
              <p:cNvSpPr/>
              <p:nvPr/>
            </p:nvSpPr>
            <p:spPr>
              <a:xfrm>
                <a:off x="2974208" y="1292884"/>
                <a:ext cx="1617847" cy="1930335"/>
              </a:xfrm>
              <a:prstGeom prst="blockArc">
                <a:avLst>
                  <a:gd name="adj1" fmla="val 10764206"/>
                  <a:gd name="adj2" fmla="val 21592227"/>
                  <a:gd name="adj3" fmla="val 23389"/>
                </a:avLst>
              </a:prstGeom>
              <a:solidFill>
                <a:schemeClr val="accent1">
                  <a:lumMod val="50000"/>
                </a:schemeClr>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dirty="0">
                  <a:solidFill>
                    <a:schemeClr val="tx1"/>
                  </a:solidFill>
                </a:endParaRPr>
              </a:p>
            </p:txBody>
          </p:sp>
          <p:sp>
            <p:nvSpPr>
              <p:cNvPr id="17" name="Arc 16">
                <a:extLst>
                  <a:ext uri="{FF2B5EF4-FFF2-40B4-BE49-F238E27FC236}">
                    <a16:creationId xmlns:a16="http://schemas.microsoft.com/office/drawing/2014/main" id="{EC861AEF-1CC1-5183-2365-ABD6356824CF}"/>
                  </a:ext>
                </a:extLst>
              </p:cNvPr>
              <p:cNvSpPr/>
              <p:nvPr/>
            </p:nvSpPr>
            <p:spPr>
              <a:xfrm rot="28603">
                <a:off x="3128611" y="1620612"/>
                <a:ext cx="1309036" cy="1386038"/>
              </a:xfrm>
              <a:prstGeom prst="arc">
                <a:avLst>
                  <a:gd name="adj1" fmla="val 10748696"/>
                  <a:gd name="adj2" fmla="val 0"/>
                </a:avLst>
              </a:prstGeom>
              <a:ln>
                <a:solidFill>
                  <a:schemeClr val="bg1"/>
                </a:solidFill>
                <a:prstDash val="lgDashDotDot"/>
              </a:ln>
            </p:spPr>
            <p:style>
              <a:lnRef idx="1">
                <a:schemeClr val="dk1"/>
              </a:lnRef>
              <a:fillRef idx="0">
                <a:schemeClr val="dk1"/>
              </a:fillRef>
              <a:effectRef idx="0">
                <a:schemeClr val="dk1"/>
              </a:effectRef>
              <a:fontRef idx="minor">
                <a:schemeClr val="tx1"/>
              </a:fontRef>
            </p:style>
            <p:txBody>
              <a:bodyPr rtlCol="0" anchor="ctr"/>
              <a:lstStyle/>
              <a:p>
                <a:pPr algn="ctr"/>
                <a:endParaRPr lang="en-SA"/>
              </a:p>
            </p:txBody>
          </p:sp>
        </p:grpSp>
        <p:grpSp>
          <p:nvGrpSpPr>
            <p:cNvPr id="18" name="Group 17">
              <a:extLst>
                <a:ext uri="{FF2B5EF4-FFF2-40B4-BE49-F238E27FC236}">
                  <a16:creationId xmlns:a16="http://schemas.microsoft.com/office/drawing/2014/main" id="{13B12279-1316-F904-17BE-5507CCD58A5F}"/>
                </a:ext>
              </a:extLst>
            </p:cNvPr>
            <p:cNvGrpSpPr/>
            <p:nvPr/>
          </p:nvGrpSpPr>
          <p:grpSpPr>
            <a:xfrm rot="1994832">
              <a:off x="7040145" y="1686715"/>
              <a:ext cx="1617847" cy="1819175"/>
              <a:chOff x="2974206" y="1404044"/>
              <a:chExt cx="1617847" cy="1819175"/>
            </a:xfrm>
          </p:grpSpPr>
          <p:sp>
            <p:nvSpPr>
              <p:cNvPr id="19" name="Block Arc 18">
                <a:extLst>
                  <a:ext uri="{FF2B5EF4-FFF2-40B4-BE49-F238E27FC236}">
                    <a16:creationId xmlns:a16="http://schemas.microsoft.com/office/drawing/2014/main" id="{35DFFFF4-7C72-4F31-1AB1-3E23F56C58E4}"/>
                  </a:ext>
                </a:extLst>
              </p:cNvPr>
              <p:cNvSpPr/>
              <p:nvPr/>
            </p:nvSpPr>
            <p:spPr>
              <a:xfrm>
                <a:off x="2974206" y="1404044"/>
                <a:ext cx="1617847" cy="1819175"/>
              </a:xfrm>
              <a:prstGeom prst="blockArc">
                <a:avLst>
                  <a:gd name="adj1" fmla="val 10764206"/>
                  <a:gd name="adj2" fmla="val 21592227"/>
                  <a:gd name="adj3" fmla="val 23389"/>
                </a:avLst>
              </a:prstGeom>
              <a:solidFill>
                <a:schemeClr val="accent1">
                  <a:lumMod val="50000"/>
                </a:schemeClr>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dirty="0">
                  <a:solidFill>
                    <a:schemeClr val="tx1"/>
                  </a:solidFill>
                </a:endParaRPr>
              </a:p>
            </p:txBody>
          </p:sp>
          <p:sp>
            <p:nvSpPr>
              <p:cNvPr id="20" name="Arc 19">
                <a:extLst>
                  <a:ext uri="{FF2B5EF4-FFF2-40B4-BE49-F238E27FC236}">
                    <a16:creationId xmlns:a16="http://schemas.microsoft.com/office/drawing/2014/main" id="{ECD7EC5D-E534-8290-CD20-3E96807838C8}"/>
                  </a:ext>
                </a:extLst>
              </p:cNvPr>
              <p:cNvSpPr/>
              <p:nvPr/>
            </p:nvSpPr>
            <p:spPr>
              <a:xfrm>
                <a:off x="3128611" y="1620612"/>
                <a:ext cx="1309036" cy="1386038"/>
              </a:xfrm>
              <a:prstGeom prst="arc">
                <a:avLst>
                  <a:gd name="adj1" fmla="val 10748696"/>
                  <a:gd name="adj2" fmla="val 0"/>
                </a:avLst>
              </a:prstGeom>
              <a:ln>
                <a:solidFill>
                  <a:schemeClr val="bg1"/>
                </a:solidFill>
                <a:prstDash val="lgDashDotDot"/>
              </a:ln>
            </p:spPr>
            <p:style>
              <a:lnRef idx="1">
                <a:schemeClr val="dk1"/>
              </a:lnRef>
              <a:fillRef idx="0">
                <a:schemeClr val="dk1"/>
              </a:fillRef>
              <a:effectRef idx="0">
                <a:schemeClr val="dk1"/>
              </a:effectRef>
              <a:fontRef idx="minor">
                <a:schemeClr val="tx1"/>
              </a:fontRef>
            </p:style>
            <p:txBody>
              <a:bodyPr rtlCol="0" anchor="ctr"/>
              <a:lstStyle/>
              <a:p>
                <a:pPr algn="ctr"/>
                <a:endParaRPr lang="en-SA"/>
              </a:p>
            </p:txBody>
          </p:sp>
        </p:grpSp>
        <p:grpSp>
          <p:nvGrpSpPr>
            <p:cNvPr id="21" name="Group 20">
              <a:extLst>
                <a:ext uri="{FF2B5EF4-FFF2-40B4-BE49-F238E27FC236}">
                  <a16:creationId xmlns:a16="http://schemas.microsoft.com/office/drawing/2014/main" id="{9E70F932-52B6-A3E0-8D74-41F88329B416}"/>
                </a:ext>
              </a:extLst>
            </p:cNvPr>
            <p:cNvGrpSpPr/>
            <p:nvPr/>
          </p:nvGrpSpPr>
          <p:grpSpPr>
            <a:xfrm rot="12794832">
              <a:off x="7005219" y="3979672"/>
              <a:ext cx="1617847" cy="1819175"/>
              <a:chOff x="2974206" y="1404044"/>
              <a:chExt cx="1617847" cy="1819175"/>
            </a:xfrm>
          </p:grpSpPr>
          <p:sp>
            <p:nvSpPr>
              <p:cNvPr id="22" name="Block Arc 21">
                <a:extLst>
                  <a:ext uri="{FF2B5EF4-FFF2-40B4-BE49-F238E27FC236}">
                    <a16:creationId xmlns:a16="http://schemas.microsoft.com/office/drawing/2014/main" id="{BE3FBCC3-9F31-A056-FEBE-C79D4AAACE91}"/>
                  </a:ext>
                </a:extLst>
              </p:cNvPr>
              <p:cNvSpPr/>
              <p:nvPr/>
            </p:nvSpPr>
            <p:spPr>
              <a:xfrm>
                <a:off x="2974206" y="1404044"/>
                <a:ext cx="1617847" cy="1819175"/>
              </a:xfrm>
              <a:prstGeom prst="blockArc">
                <a:avLst>
                  <a:gd name="adj1" fmla="val 10764206"/>
                  <a:gd name="adj2" fmla="val 21592227"/>
                  <a:gd name="adj3" fmla="val 23389"/>
                </a:avLst>
              </a:prstGeom>
              <a:solidFill>
                <a:schemeClr val="accent1">
                  <a:lumMod val="50000"/>
                </a:schemeClr>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dirty="0">
                  <a:solidFill>
                    <a:schemeClr val="tx1"/>
                  </a:solidFill>
                </a:endParaRPr>
              </a:p>
            </p:txBody>
          </p:sp>
          <p:sp>
            <p:nvSpPr>
              <p:cNvPr id="23" name="Arc 22">
                <a:extLst>
                  <a:ext uri="{FF2B5EF4-FFF2-40B4-BE49-F238E27FC236}">
                    <a16:creationId xmlns:a16="http://schemas.microsoft.com/office/drawing/2014/main" id="{BB4E23FB-B4C7-79A9-BB3A-8562E2E9FC9C}"/>
                  </a:ext>
                </a:extLst>
              </p:cNvPr>
              <p:cNvSpPr/>
              <p:nvPr/>
            </p:nvSpPr>
            <p:spPr>
              <a:xfrm>
                <a:off x="3128611" y="1620612"/>
                <a:ext cx="1309036" cy="1386038"/>
              </a:xfrm>
              <a:prstGeom prst="arc">
                <a:avLst>
                  <a:gd name="adj1" fmla="val 10748696"/>
                  <a:gd name="adj2" fmla="val 0"/>
                </a:avLst>
              </a:prstGeom>
              <a:ln>
                <a:solidFill>
                  <a:schemeClr val="bg1"/>
                </a:solidFill>
                <a:prstDash val="lgDashDotDot"/>
              </a:ln>
            </p:spPr>
            <p:style>
              <a:lnRef idx="1">
                <a:schemeClr val="dk1"/>
              </a:lnRef>
              <a:fillRef idx="0">
                <a:schemeClr val="dk1"/>
              </a:fillRef>
              <a:effectRef idx="0">
                <a:schemeClr val="dk1"/>
              </a:effectRef>
              <a:fontRef idx="minor">
                <a:schemeClr val="tx1"/>
              </a:fontRef>
            </p:style>
            <p:txBody>
              <a:bodyPr rtlCol="0" anchor="ctr"/>
              <a:lstStyle/>
              <a:p>
                <a:pPr algn="ctr"/>
                <a:endParaRPr lang="en-SA"/>
              </a:p>
            </p:txBody>
          </p:sp>
        </p:grpSp>
        <p:sp>
          <p:nvSpPr>
            <p:cNvPr id="24" name="Rectangle 23">
              <a:extLst>
                <a:ext uri="{FF2B5EF4-FFF2-40B4-BE49-F238E27FC236}">
                  <a16:creationId xmlns:a16="http://schemas.microsoft.com/office/drawing/2014/main" id="{64CD734E-E401-C47B-DD21-4FDA41197C7F}"/>
                </a:ext>
              </a:extLst>
            </p:cNvPr>
            <p:cNvSpPr/>
            <p:nvPr/>
          </p:nvSpPr>
          <p:spPr>
            <a:xfrm rot="1994832">
              <a:off x="759587" y="1108201"/>
              <a:ext cx="372458" cy="440356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solidFill>
                  <a:schemeClr val="accent1">
                    <a:lumMod val="75000"/>
                  </a:schemeClr>
                </a:solidFill>
              </a:endParaRPr>
            </a:p>
          </p:txBody>
        </p:sp>
        <p:sp>
          <p:nvSpPr>
            <p:cNvPr id="25" name="Rectangle 24">
              <a:extLst>
                <a:ext uri="{FF2B5EF4-FFF2-40B4-BE49-F238E27FC236}">
                  <a16:creationId xmlns:a16="http://schemas.microsoft.com/office/drawing/2014/main" id="{DA2F57FB-A07E-9293-9BE0-81C8D01393DF}"/>
                </a:ext>
              </a:extLst>
            </p:cNvPr>
            <p:cNvSpPr/>
            <p:nvPr/>
          </p:nvSpPr>
          <p:spPr>
            <a:xfrm rot="1994832">
              <a:off x="2164203" y="1899222"/>
              <a:ext cx="391958" cy="301201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27" name="Rectangle 26">
              <a:extLst>
                <a:ext uri="{FF2B5EF4-FFF2-40B4-BE49-F238E27FC236}">
                  <a16:creationId xmlns:a16="http://schemas.microsoft.com/office/drawing/2014/main" id="{F6BADDA1-B107-8DBB-A29F-FF3F305F5C8D}"/>
                </a:ext>
              </a:extLst>
            </p:cNvPr>
            <p:cNvSpPr/>
            <p:nvPr/>
          </p:nvSpPr>
          <p:spPr>
            <a:xfrm rot="1899677">
              <a:off x="3547425" y="1367510"/>
              <a:ext cx="384591" cy="430576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31" name="Rectangle 30">
              <a:extLst>
                <a:ext uri="{FF2B5EF4-FFF2-40B4-BE49-F238E27FC236}">
                  <a16:creationId xmlns:a16="http://schemas.microsoft.com/office/drawing/2014/main" id="{F3FACEEB-593D-FCF5-C19A-D7DCB0FFC8D1}"/>
                </a:ext>
              </a:extLst>
            </p:cNvPr>
            <p:cNvSpPr/>
            <p:nvPr/>
          </p:nvSpPr>
          <p:spPr>
            <a:xfrm rot="1994832">
              <a:off x="7642027" y="2730265"/>
              <a:ext cx="380156" cy="19810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32" name="Rectangle 31">
              <a:extLst>
                <a:ext uri="{FF2B5EF4-FFF2-40B4-BE49-F238E27FC236}">
                  <a16:creationId xmlns:a16="http://schemas.microsoft.com/office/drawing/2014/main" id="{6522DC6E-1835-51B7-E55D-B85F3A78ADCC}"/>
                </a:ext>
              </a:extLst>
            </p:cNvPr>
            <p:cNvSpPr/>
            <p:nvPr/>
          </p:nvSpPr>
          <p:spPr>
            <a:xfrm rot="1994832">
              <a:off x="9956512" y="-686552"/>
              <a:ext cx="355606" cy="64464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dirty="0"/>
            </a:p>
          </p:txBody>
        </p:sp>
        <p:sp>
          <p:nvSpPr>
            <p:cNvPr id="34" name="Rectangle 33">
              <a:extLst>
                <a:ext uri="{FF2B5EF4-FFF2-40B4-BE49-F238E27FC236}">
                  <a16:creationId xmlns:a16="http://schemas.microsoft.com/office/drawing/2014/main" id="{0F37D723-C9ED-3C25-C5BA-646301C856F0}"/>
                </a:ext>
              </a:extLst>
            </p:cNvPr>
            <p:cNvSpPr/>
            <p:nvPr/>
          </p:nvSpPr>
          <p:spPr>
            <a:xfrm rot="1994832">
              <a:off x="4936926" y="2163300"/>
              <a:ext cx="380156" cy="285478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35" name="Rectangle 34">
              <a:extLst>
                <a:ext uri="{FF2B5EF4-FFF2-40B4-BE49-F238E27FC236}">
                  <a16:creationId xmlns:a16="http://schemas.microsoft.com/office/drawing/2014/main" id="{8EFADF1A-6135-32B6-3AEE-121A6940E9B1}"/>
                </a:ext>
              </a:extLst>
            </p:cNvPr>
            <p:cNvSpPr/>
            <p:nvPr/>
          </p:nvSpPr>
          <p:spPr>
            <a:xfrm rot="1895559">
              <a:off x="6175753" y="1968827"/>
              <a:ext cx="367836" cy="3758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cxnSp>
          <p:nvCxnSpPr>
            <p:cNvPr id="37" name="Straight Connector 36">
              <a:extLst>
                <a:ext uri="{FF2B5EF4-FFF2-40B4-BE49-F238E27FC236}">
                  <a16:creationId xmlns:a16="http://schemas.microsoft.com/office/drawing/2014/main" id="{0DC4B079-EDE3-348A-3079-1D6223AD8970}"/>
                </a:ext>
              </a:extLst>
            </p:cNvPr>
            <p:cNvCxnSpPr>
              <a:cxnSpLocks/>
            </p:cNvCxnSpPr>
            <p:nvPr/>
          </p:nvCxnSpPr>
          <p:spPr>
            <a:xfrm rot="1994832">
              <a:off x="918728" y="1090443"/>
              <a:ext cx="0" cy="440356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211C4D9-912B-D32A-583B-28E33CD1A192}"/>
                </a:ext>
              </a:extLst>
            </p:cNvPr>
            <p:cNvCxnSpPr>
              <a:cxnSpLocks/>
              <a:stCxn id="25" idx="0"/>
              <a:endCxn id="10" idx="1"/>
            </p:cNvCxnSpPr>
            <p:nvPr/>
          </p:nvCxnSpPr>
          <p:spPr>
            <a:xfrm rot="1994832">
              <a:off x="2359387" y="1900485"/>
              <a:ext cx="5023" cy="3013417"/>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5E49046-791C-EC64-BBF3-EF854927B26B}"/>
                </a:ext>
              </a:extLst>
            </p:cNvPr>
            <p:cNvCxnSpPr>
              <a:cxnSpLocks/>
              <a:stCxn id="13" idx="0"/>
              <a:endCxn id="11" idx="0"/>
            </p:cNvCxnSpPr>
            <p:nvPr/>
          </p:nvCxnSpPr>
          <p:spPr>
            <a:xfrm flipH="1">
              <a:off x="2609677" y="1715344"/>
              <a:ext cx="2261407" cy="3642535"/>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E54B6E3-E6AE-9D98-C207-DFA111332AC1}"/>
                </a:ext>
              </a:extLst>
            </p:cNvPr>
            <p:cNvCxnSpPr>
              <a:cxnSpLocks/>
              <a:endCxn id="17" idx="2"/>
            </p:cNvCxnSpPr>
            <p:nvPr/>
          </p:nvCxnSpPr>
          <p:spPr>
            <a:xfrm flipH="1">
              <a:off x="4350819" y="2402441"/>
              <a:ext cx="1567304" cy="2309558"/>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5DE72D8-D8EB-1AFC-860B-8397B044F4CD}"/>
                </a:ext>
              </a:extLst>
            </p:cNvPr>
            <p:cNvCxnSpPr>
              <a:cxnSpLocks/>
              <a:stCxn id="35" idx="0"/>
              <a:endCxn id="16" idx="0"/>
            </p:cNvCxnSpPr>
            <p:nvPr/>
          </p:nvCxnSpPr>
          <p:spPr>
            <a:xfrm flipH="1">
              <a:off x="5386525" y="2247334"/>
              <a:ext cx="1957608" cy="3208886"/>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678A5FD-A247-C7F1-438B-D6955B8CB960}"/>
                </a:ext>
              </a:extLst>
            </p:cNvPr>
            <p:cNvCxnSpPr>
              <a:cxnSpLocks/>
              <a:endCxn id="22" idx="1"/>
            </p:cNvCxnSpPr>
            <p:nvPr/>
          </p:nvCxnSpPr>
          <p:spPr>
            <a:xfrm rot="1994832" flipH="1">
              <a:off x="7856985" y="2668664"/>
              <a:ext cx="39993" cy="2061703"/>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4CFB41F-BBCF-14D1-316A-FD9A841BD723}"/>
                </a:ext>
              </a:extLst>
            </p:cNvPr>
            <p:cNvCxnSpPr>
              <a:cxnSpLocks/>
            </p:cNvCxnSpPr>
            <p:nvPr/>
          </p:nvCxnSpPr>
          <p:spPr>
            <a:xfrm flipH="1">
              <a:off x="8317959" y="-167577"/>
              <a:ext cx="3528862" cy="5419615"/>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953F3331-43FF-B677-5AED-2EC67BB46887}"/>
                </a:ext>
              </a:extLst>
            </p:cNvPr>
            <p:cNvSpPr/>
            <p:nvPr/>
          </p:nvSpPr>
          <p:spPr>
            <a:xfrm rot="1994832">
              <a:off x="2307942" y="1468142"/>
              <a:ext cx="714624" cy="707458"/>
            </a:xfrm>
            <a:prstGeom prst="ellipse">
              <a:avLst/>
            </a:pr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A" sz="2000" dirty="0">
                  <a:latin typeface="Copperplate" panose="02000504000000020004" pitchFamily="2" charset="77"/>
                </a:rPr>
                <a:t>01</a:t>
              </a:r>
            </a:p>
          </p:txBody>
        </p:sp>
        <p:sp>
          <p:nvSpPr>
            <p:cNvPr id="58" name="Oval 57">
              <a:extLst>
                <a:ext uri="{FF2B5EF4-FFF2-40B4-BE49-F238E27FC236}">
                  <a16:creationId xmlns:a16="http://schemas.microsoft.com/office/drawing/2014/main" id="{6D1EB171-4633-6436-A2A7-9E39D2A37853}"/>
                </a:ext>
              </a:extLst>
            </p:cNvPr>
            <p:cNvSpPr/>
            <p:nvPr/>
          </p:nvSpPr>
          <p:spPr>
            <a:xfrm rot="1994832">
              <a:off x="1752623" y="4594211"/>
              <a:ext cx="714624" cy="707458"/>
            </a:xfrm>
            <a:prstGeom prst="ellipse">
              <a:avLst/>
            </a:pr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A" sz="2000" dirty="0">
                  <a:latin typeface="Copperplate" panose="02000504000000020004" pitchFamily="2" charset="77"/>
                </a:rPr>
                <a:t>02</a:t>
              </a:r>
            </a:p>
          </p:txBody>
        </p:sp>
        <p:sp>
          <p:nvSpPr>
            <p:cNvPr id="59" name="Oval 58">
              <a:extLst>
                <a:ext uri="{FF2B5EF4-FFF2-40B4-BE49-F238E27FC236}">
                  <a16:creationId xmlns:a16="http://schemas.microsoft.com/office/drawing/2014/main" id="{A899B2ED-B0C2-F2CB-EEE5-1C0232B7152E}"/>
                </a:ext>
              </a:extLst>
            </p:cNvPr>
            <p:cNvSpPr/>
            <p:nvPr/>
          </p:nvSpPr>
          <p:spPr>
            <a:xfrm rot="1994832">
              <a:off x="5027543" y="1695969"/>
              <a:ext cx="714624" cy="707458"/>
            </a:xfrm>
            <a:prstGeom prst="ellipse">
              <a:avLst/>
            </a:pr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A" sz="2000" dirty="0">
                  <a:latin typeface="Copperplate" panose="02000504000000020004" pitchFamily="2" charset="77"/>
                </a:rPr>
                <a:t>03</a:t>
              </a:r>
            </a:p>
          </p:txBody>
        </p:sp>
        <p:sp>
          <p:nvSpPr>
            <p:cNvPr id="60" name="Oval 59">
              <a:extLst>
                <a:ext uri="{FF2B5EF4-FFF2-40B4-BE49-F238E27FC236}">
                  <a16:creationId xmlns:a16="http://schemas.microsoft.com/office/drawing/2014/main" id="{5D2B0216-1013-99E9-D048-54C7B8A576F2}"/>
                </a:ext>
              </a:extLst>
            </p:cNvPr>
            <p:cNvSpPr/>
            <p:nvPr/>
          </p:nvSpPr>
          <p:spPr>
            <a:xfrm rot="1994832">
              <a:off x="4461172" y="4761184"/>
              <a:ext cx="714624" cy="707458"/>
            </a:xfrm>
            <a:prstGeom prst="ellipse">
              <a:avLst/>
            </a:pr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A" sz="2000" dirty="0">
                  <a:latin typeface="Copperplate" panose="02000504000000020004" pitchFamily="2" charset="77"/>
                </a:rPr>
                <a:t>04</a:t>
              </a:r>
            </a:p>
          </p:txBody>
        </p:sp>
        <p:sp>
          <p:nvSpPr>
            <p:cNvPr id="61" name="Oval 60">
              <a:extLst>
                <a:ext uri="{FF2B5EF4-FFF2-40B4-BE49-F238E27FC236}">
                  <a16:creationId xmlns:a16="http://schemas.microsoft.com/office/drawing/2014/main" id="{9AF138A2-5581-4546-5460-291FE62DB5FB}"/>
                </a:ext>
              </a:extLst>
            </p:cNvPr>
            <p:cNvSpPr/>
            <p:nvPr/>
          </p:nvSpPr>
          <p:spPr>
            <a:xfrm rot="1994832">
              <a:off x="7425239" y="2273595"/>
              <a:ext cx="714624" cy="707458"/>
            </a:xfrm>
            <a:prstGeom prst="ellipse">
              <a:avLst/>
            </a:pr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A" sz="2000" dirty="0">
                  <a:latin typeface="Copperplate" panose="02000504000000020004" pitchFamily="2" charset="77"/>
                </a:rPr>
                <a:t>05</a:t>
              </a:r>
            </a:p>
          </p:txBody>
        </p:sp>
        <p:sp>
          <p:nvSpPr>
            <p:cNvPr id="62" name="Oval 61">
              <a:extLst>
                <a:ext uri="{FF2B5EF4-FFF2-40B4-BE49-F238E27FC236}">
                  <a16:creationId xmlns:a16="http://schemas.microsoft.com/office/drawing/2014/main" id="{E8378D31-8577-8140-A973-931E4E04C757}"/>
                </a:ext>
              </a:extLst>
            </p:cNvPr>
            <p:cNvSpPr/>
            <p:nvPr/>
          </p:nvSpPr>
          <p:spPr>
            <a:xfrm rot="1994832">
              <a:off x="7428136" y="4620437"/>
              <a:ext cx="714624" cy="707458"/>
            </a:xfrm>
            <a:prstGeom prst="ellipse">
              <a:avLst/>
            </a:pr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A" sz="2000" dirty="0">
                  <a:latin typeface="Copperplate" panose="02000504000000020004" pitchFamily="2" charset="77"/>
                </a:rPr>
                <a:t>06</a:t>
              </a:r>
            </a:p>
          </p:txBody>
        </p:sp>
        <p:sp>
          <p:nvSpPr>
            <p:cNvPr id="63" name="TextBox 62">
              <a:extLst>
                <a:ext uri="{FF2B5EF4-FFF2-40B4-BE49-F238E27FC236}">
                  <a16:creationId xmlns:a16="http://schemas.microsoft.com/office/drawing/2014/main" id="{552B615B-9227-A673-F3C0-FDD47717F970}"/>
                </a:ext>
              </a:extLst>
            </p:cNvPr>
            <p:cNvSpPr txBox="1"/>
            <p:nvPr/>
          </p:nvSpPr>
          <p:spPr>
            <a:xfrm rot="18194832">
              <a:off x="-376558" y="3242752"/>
              <a:ext cx="3749142" cy="1138773"/>
            </a:xfrm>
            <a:prstGeom prst="rect">
              <a:avLst/>
            </a:prstGeom>
            <a:noFill/>
          </p:spPr>
          <p:txBody>
            <a:bodyPr wrap="square" rtlCol="0">
              <a:spAutoFit/>
            </a:bodyPr>
            <a:lstStyle/>
            <a:p>
              <a:pPr algn="r" fontAlgn="base"/>
              <a:r>
                <a:rPr lang="en-US" sz="1400" b="1" i="0" dirty="0">
                  <a:effectLst/>
                </a:rPr>
                <a:t>UPLOAD</a:t>
              </a:r>
              <a:br>
                <a:rPr lang="en-US" b="0" i="0" dirty="0">
                  <a:effectLst/>
                  <a:latin typeface="-apple-system"/>
                </a:rPr>
              </a:br>
              <a:r>
                <a:rPr lang="en-US" sz="1200" b="0" i="0" dirty="0">
                  <a:effectLst/>
                </a:rPr>
                <a:t>Drag-</a:t>
              </a:r>
              <a:r>
                <a:rPr lang="en-US" sz="1200" b="0" i="0" dirty="0" err="1">
                  <a:effectLst/>
                </a:rPr>
                <a:t>a</a:t>
              </a:r>
              <a:r>
                <a:rPr lang="en-US" sz="1200" dirty="0" err="1"/>
                <a:t>Drag</a:t>
              </a:r>
              <a:r>
                <a:rPr lang="en-US" sz="1200" dirty="0"/>
                <a:t>-and-drop zone accepts video (MP4, MOV, AVI) and transcript, validates them, and stores securely for analysis.</a:t>
              </a:r>
              <a:br>
                <a:rPr lang="en-US" dirty="0"/>
              </a:br>
              <a:endParaRPr lang="en-SA" dirty="0"/>
            </a:p>
          </p:txBody>
        </p:sp>
        <p:sp>
          <p:nvSpPr>
            <p:cNvPr id="64" name="TextBox 63">
              <a:extLst>
                <a:ext uri="{FF2B5EF4-FFF2-40B4-BE49-F238E27FC236}">
                  <a16:creationId xmlns:a16="http://schemas.microsoft.com/office/drawing/2014/main" id="{CBC6B616-A09D-623E-2644-42C2850C1C5E}"/>
                </a:ext>
              </a:extLst>
            </p:cNvPr>
            <p:cNvSpPr txBox="1"/>
            <p:nvPr/>
          </p:nvSpPr>
          <p:spPr>
            <a:xfrm rot="18194832">
              <a:off x="1269507" y="2317757"/>
              <a:ext cx="4669070" cy="677108"/>
            </a:xfrm>
            <a:prstGeom prst="rect">
              <a:avLst/>
            </a:prstGeom>
            <a:noFill/>
          </p:spPr>
          <p:txBody>
            <a:bodyPr wrap="square" rtlCol="0">
              <a:spAutoFit/>
            </a:bodyPr>
            <a:lstStyle/>
            <a:p>
              <a:r>
                <a:rPr lang="en-US" sz="1400" b="1" i="0" dirty="0">
                  <a:effectLst/>
                  <a:latin typeface="-apple-system"/>
                </a:rPr>
                <a:t>PRE-PROCESS</a:t>
              </a:r>
              <a:br>
                <a:rPr lang="en-US" dirty="0"/>
              </a:br>
              <a:r>
                <a:rPr lang="en-US" sz="1200" dirty="0" err="1"/>
                <a:t>MoviePy</a:t>
              </a:r>
              <a:r>
                <a:rPr lang="en-US" sz="1200" dirty="0"/>
                <a:t> extracts audio, OpenCV samples 17 frames, and </a:t>
              </a:r>
              <a:r>
                <a:rPr lang="en-US" sz="1200" dirty="0" err="1"/>
                <a:t>spaCy</a:t>
              </a:r>
              <a:r>
                <a:rPr lang="en-US" sz="1200" dirty="0"/>
                <a:t> tokenizes text; all data is cleaned, normalized, and chunked.</a:t>
              </a:r>
              <a:endParaRPr lang="en-SA" dirty="0"/>
            </a:p>
          </p:txBody>
        </p:sp>
        <p:sp>
          <p:nvSpPr>
            <p:cNvPr id="65" name="TextBox 64">
              <a:extLst>
                <a:ext uri="{FF2B5EF4-FFF2-40B4-BE49-F238E27FC236}">
                  <a16:creationId xmlns:a16="http://schemas.microsoft.com/office/drawing/2014/main" id="{331495B4-703E-9C58-53A3-812C0A4B1102}"/>
                </a:ext>
              </a:extLst>
            </p:cNvPr>
            <p:cNvSpPr txBox="1"/>
            <p:nvPr/>
          </p:nvSpPr>
          <p:spPr>
            <a:xfrm rot="18194832">
              <a:off x="2500389" y="3572275"/>
              <a:ext cx="3238474" cy="861774"/>
            </a:xfrm>
            <a:prstGeom prst="rect">
              <a:avLst/>
            </a:prstGeom>
            <a:noFill/>
          </p:spPr>
          <p:txBody>
            <a:bodyPr wrap="square" rtlCol="0">
              <a:spAutoFit/>
            </a:bodyPr>
            <a:lstStyle/>
            <a:p>
              <a:pPr algn="r"/>
              <a:r>
                <a:rPr lang="en-US" sz="1400" b="1" dirty="0"/>
                <a:t>ANALYSE:</a:t>
              </a:r>
            </a:p>
            <a:p>
              <a:pPr algn="r"/>
              <a:r>
                <a:rPr lang="en-US" sz="1200" dirty="0"/>
                <a:t>Video, audio, and text modules generate 0–100% authenticity scores using MTCNN, </a:t>
              </a:r>
              <a:r>
                <a:rPr lang="en-US" sz="1200" dirty="0" err="1"/>
                <a:t>Librosa</a:t>
              </a:r>
              <a:r>
                <a:rPr lang="en-US" sz="1200" dirty="0"/>
                <a:t>, and Sentence-BERT-based checks.</a:t>
              </a:r>
              <a:endParaRPr lang="en-SA" sz="1200" b="1" dirty="0"/>
            </a:p>
          </p:txBody>
        </p:sp>
        <p:sp>
          <p:nvSpPr>
            <p:cNvPr id="66" name="TextBox 65">
              <a:extLst>
                <a:ext uri="{FF2B5EF4-FFF2-40B4-BE49-F238E27FC236}">
                  <a16:creationId xmlns:a16="http://schemas.microsoft.com/office/drawing/2014/main" id="{08B23F79-E807-A85D-51A9-A58DD1CD8B7C}"/>
                </a:ext>
              </a:extLst>
            </p:cNvPr>
            <p:cNvSpPr txBox="1"/>
            <p:nvPr/>
          </p:nvSpPr>
          <p:spPr>
            <a:xfrm rot="18194832">
              <a:off x="3837113" y="2485572"/>
              <a:ext cx="4816746" cy="677108"/>
            </a:xfrm>
            <a:prstGeom prst="rect">
              <a:avLst/>
            </a:prstGeom>
            <a:noFill/>
          </p:spPr>
          <p:txBody>
            <a:bodyPr wrap="square" rtlCol="0">
              <a:spAutoFit/>
            </a:bodyPr>
            <a:lstStyle/>
            <a:p>
              <a:r>
                <a:rPr lang="en-US" sz="1400" b="1" dirty="0"/>
                <a:t>FUSE:</a:t>
              </a:r>
              <a:r>
                <a:rPr lang="en-US" sz="1400" dirty="0"/>
                <a:t> </a:t>
              </a:r>
              <a:br>
                <a:rPr lang="en-US" dirty="0"/>
              </a:br>
              <a:r>
                <a:rPr lang="en-US" sz="1200" dirty="0"/>
                <a:t>Weighted ensemble (V 30%, A 40%, T 30%) merges scores with calibrated thresholds and inter-modal consistency checks.</a:t>
              </a:r>
              <a:endParaRPr lang="en-SA" dirty="0"/>
            </a:p>
          </p:txBody>
        </p:sp>
        <p:sp>
          <p:nvSpPr>
            <p:cNvPr id="67" name="TextBox 66">
              <a:extLst>
                <a:ext uri="{FF2B5EF4-FFF2-40B4-BE49-F238E27FC236}">
                  <a16:creationId xmlns:a16="http://schemas.microsoft.com/office/drawing/2014/main" id="{884FB09E-970E-868A-6AE3-147D7907880E}"/>
                </a:ext>
              </a:extLst>
            </p:cNvPr>
            <p:cNvSpPr txBox="1"/>
            <p:nvPr/>
          </p:nvSpPr>
          <p:spPr>
            <a:xfrm rot="18194832">
              <a:off x="5135123" y="3925540"/>
              <a:ext cx="3262981" cy="1107996"/>
            </a:xfrm>
            <a:prstGeom prst="rect">
              <a:avLst/>
            </a:prstGeom>
            <a:noFill/>
          </p:spPr>
          <p:txBody>
            <a:bodyPr wrap="square" rtlCol="0">
              <a:spAutoFit/>
            </a:bodyPr>
            <a:lstStyle/>
            <a:p>
              <a:pPr algn="r"/>
              <a:r>
                <a:rPr lang="en-US" sz="1200" b="1" dirty="0"/>
                <a:t>EXPLAIN:</a:t>
              </a:r>
              <a:r>
                <a:rPr lang="en-US" sz="1200" dirty="0"/>
                <a:t> </a:t>
              </a:r>
              <a:br>
                <a:rPr lang="en-US" dirty="0"/>
              </a:br>
              <a:r>
                <a:rPr lang="en-US" sz="1200" dirty="0"/>
                <a:t>Llama 3.2 converts model outputs into plain-English reasoning and answers user queries via REST.</a:t>
              </a:r>
            </a:p>
            <a:p>
              <a:pPr algn="r"/>
              <a:endParaRPr lang="en-SA" dirty="0"/>
            </a:p>
          </p:txBody>
        </p:sp>
        <p:sp>
          <p:nvSpPr>
            <p:cNvPr id="68" name="TextBox 67">
              <a:extLst>
                <a:ext uri="{FF2B5EF4-FFF2-40B4-BE49-F238E27FC236}">
                  <a16:creationId xmlns:a16="http://schemas.microsoft.com/office/drawing/2014/main" id="{FBECEBEA-60A6-4795-B5C7-70FA01E11045}"/>
                </a:ext>
              </a:extLst>
            </p:cNvPr>
            <p:cNvSpPr txBox="1"/>
            <p:nvPr/>
          </p:nvSpPr>
          <p:spPr>
            <a:xfrm rot="18194832">
              <a:off x="7167638" y="2602865"/>
              <a:ext cx="3753852" cy="861774"/>
            </a:xfrm>
            <a:prstGeom prst="rect">
              <a:avLst/>
            </a:prstGeom>
            <a:noFill/>
          </p:spPr>
          <p:txBody>
            <a:bodyPr wrap="square" rtlCol="0">
              <a:spAutoFit/>
            </a:bodyPr>
            <a:lstStyle/>
            <a:p>
              <a:r>
                <a:rPr lang="en-US" sz="1400" b="1" dirty="0"/>
                <a:t>RESULT:</a:t>
              </a:r>
              <a:r>
                <a:rPr lang="en-US" sz="1400" dirty="0"/>
                <a:t> </a:t>
              </a:r>
              <a:br>
                <a:rPr lang="en-US" dirty="0"/>
              </a:br>
              <a:r>
                <a:rPr lang="en-US" sz="1200" dirty="0" err="1"/>
                <a:t>Streamlit</a:t>
              </a:r>
              <a:r>
                <a:rPr lang="en-US" sz="1200" dirty="0"/>
                <a:t> dashboard shows verdict, confidence, gauges, and downloadable technical report with run comparisons.</a:t>
              </a:r>
              <a:endParaRPr lang="en-SA" dirty="0"/>
            </a:p>
          </p:txBody>
        </p:sp>
      </p:grpSp>
      <p:sp>
        <p:nvSpPr>
          <p:cNvPr id="83" name="TextBox 82">
            <a:extLst>
              <a:ext uri="{FF2B5EF4-FFF2-40B4-BE49-F238E27FC236}">
                <a16:creationId xmlns:a16="http://schemas.microsoft.com/office/drawing/2014/main" id="{4FC86D7C-2FBA-C77A-C641-1D1FC6D0A18B}"/>
              </a:ext>
            </a:extLst>
          </p:cNvPr>
          <p:cNvSpPr txBox="1"/>
          <p:nvPr/>
        </p:nvSpPr>
        <p:spPr>
          <a:xfrm>
            <a:off x="1818230" y="385513"/>
            <a:ext cx="5178761" cy="646331"/>
          </a:xfrm>
          <a:prstGeom prst="rect">
            <a:avLst/>
          </a:prstGeom>
          <a:noFill/>
        </p:spPr>
        <p:txBody>
          <a:bodyPr wrap="square" rtlCol="0">
            <a:spAutoFit/>
          </a:bodyPr>
          <a:lstStyle/>
          <a:p>
            <a:r>
              <a:rPr lang="en-SA" sz="3600" dirty="0">
                <a:latin typeface="Cooper Black" panose="0208090404030B020404" pitchFamily="18" charset="77"/>
              </a:rPr>
              <a:t>ROADMAP</a:t>
            </a:r>
          </a:p>
        </p:txBody>
      </p:sp>
    </p:spTree>
    <p:extLst>
      <p:ext uri="{BB962C8B-B14F-4D97-AF65-F5344CB8AC3E}">
        <p14:creationId xmlns:p14="http://schemas.microsoft.com/office/powerpoint/2010/main" val="3186483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left)">
                                      <p:cBhvr>
                                        <p:cTn id="7" dur="20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a:extLst>
              <a:ext uri="{FF2B5EF4-FFF2-40B4-BE49-F238E27FC236}">
                <a16:creationId xmlns:a16="http://schemas.microsoft.com/office/drawing/2014/main" id="{40336896-C5E8-2A51-B11E-3A361907ED91}"/>
              </a:ext>
            </a:extLst>
          </p:cNvPr>
          <p:cNvSpPr/>
          <p:nvPr/>
        </p:nvSpPr>
        <p:spPr>
          <a:xfrm>
            <a:off x="509072" y="1963026"/>
            <a:ext cx="2696141" cy="439332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2" name="Date Placeholder 1">
            <a:extLst>
              <a:ext uri="{FF2B5EF4-FFF2-40B4-BE49-F238E27FC236}">
                <a16:creationId xmlns:a16="http://schemas.microsoft.com/office/drawing/2014/main" id="{B55C6DD6-1207-3C96-3F54-81C98C37A89F}"/>
              </a:ext>
            </a:extLst>
          </p:cNvPr>
          <p:cNvSpPr>
            <a:spLocks noGrp="1"/>
          </p:cNvSpPr>
          <p:nvPr>
            <p:ph type="dt" sz="half" idx="10"/>
          </p:nvPr>
        </p:nvSpPr>
        <p:spPr/>
        <p:txBody>
          <a:bodyPr/>
          <a:lstStyle/>
          <a:p>
            <a:fld id="{5C350CF8-97C1-4599-A83F-07F9F35396C7}" type="datetime1">
              <a:rPr lang="en-IN" smtClean="0"/>
              <a:t>13/10/25</a:t>
            </a:fld>
            <a:endParaRPr lang="en-IN"/>
          </a:p>
        </p:txBody>
      </p:sp>
      <p:sp>
        <p:nvSpPr>
          <p:cNvPr id="3" name="Slide Number Placeholder 2">
            <a:extLst>
              <a:ext uri="{FF2B5EF4-FFF2-40B4-BE49-F238E27FC236}">
                <a16:creationId xmlns:a16="http://schemas.microsoft.com/office/drawing/2014/main" id="{86988F90-0140-4CC8-DD03-B63123A6FC31}"/>
              </a:ext>
            </a:extLst>
          </p:cNvPr>
          <p:cNvSpPr>
            <a:spLocks noGrp="1"/>
          </p:cNvSpPr>
          <p:nvPr>
            <p:ph type="sldNum" sz="quarter" idx="12"/>
          </p:nvPr>
        </p:nvSpPr>
        <p:spPr/>
        <p:txBody>
          <a:bodyPr/>
          <a:lstStyle/>
          <a:p>
            <a:fld id="{A0DE106B-8933-499E-B64E-7DFAEA3B4E58}" type="slidenum">
              <a:rPr lang="en-IN" smtClean="0"/>
              <a:t>11</a:t>
            </a:fld>
            <a:endParaRPr lang="en-IN"/>
          </a:p>
        </p:txBody>
      </p:sp>
      <p:sp>
        <p:nvSpPr>
          <p:cNvPr id="4" name="Rectangle 3">
            <a:extLst>
              <a:ext uri="{FF2B5EF4-FFF2-40B4-BE49-F238E27FC236}">
                <a16:creationId xmlns:a16="http://schemas.microsoft.com/office/drawing/2014/main" id="{1ACA6708-2CCE-4A74-C0A4-74DD17FCCB39}"/>
              </a:ext>
            </a:extLst>
          </p:cNvPr>
          <p:cNvSpPr/>
          <p:nvPr/>
        </p:nvSpPr>
        <p:spPr>
          <a:xfrm>
            <a:off x="120072" y="90089"/>
            <a:ext cx="11942619" cy="6677822"/>
          </a:xfrm>
          <a:prstGeom prst="rect">
            <a:avLst/>
          </a:prstGeom>
          <a:noFill/>
          <a:ln w="73025"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a:extLst>
              <a:ext uri="{FF2B5EF4-FFF2-40B4-BE49-F238E27FC236}">
                <a16:creationId xmlns:a16="http://schemas.microsoft.com/office/drawing/2014/main" id="{194163C5-B581-484C-D082-025FC8B31E9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4889" y="187720"/>
            <a:ext cx="873901" cy="1000553"/>
          </a:xfrm>
          <a:prstGeom prst="rect">
            <a:avLst/>
          </a:prstGeom>
          <a:blipFill>
            <a:blip r:embed="rId3"/>
            <a:tile tx="0" ty="0" sx="100000" sy="100000" flip="none" algn="tl"/>
          </a:blipFill>
          <a:ln>
            <a:noFill/>
          </a:ln>
        </p:spPr>
      </p:pic>
      <p:sp>
        <p:nvSpPr>
          <p:cNvPr id="6" name="TextBox 5">
            <a:extLst>
              <a:ext uri="{FF2B5EF4-FFF2-40B4-BE49-F238E27FC236}">
                <a16:creationId xmlns:a16="http://schemas.microsoft.com/office/drawing/2014/main" id="{C5AD33F2-0F5E-AD4B-6BE8-F4EA4C7C472E}"/>
              </a:ext>
            </a:extLst>
          </p:cNvPr>
          <p:cNvSpPr txBox="1"/>
          <p:nvPr/>
        </p:nvSpPr>
        <p:spPr>
          <a:xfrm>
            <a:off x="1771048" y="395608"/>
            <a:ext cx="8499108" cy="584775"/>
          </a:xfrm>
          <a:prstGeom prst="rect">
            <a:avLst/>
          </a:prstGeom>
          <a:noFill/>
        </p:spPr>
        <p:txBody>
          <a:bodyPr wrap="square" rtlCol="0">
            <a:spAutoFit/>
          </a:bodyPr>
          <a:lstStyle/>
          <a:p>
            <a:r>
              <a:rPr lang="en-SA" sz="3200" dirty="0">
                <a:latin typeface="Cooper Black" panose="0208090404030B020404" pitchFamily="18" charset="77"/>
              </a:rPr>
              <a:t>IMPLEMENTATION STATUS</a:t>
            </a:r>
          </a:p>
        </p:txBody>
      </p:sp>
      <p:sp>
        <p:nvSpPr>
          <p:cNvPr id="7" name="TextBox 6">
            <a:extLst>
              <a:ext uri="{FF2B5EF4-FFF2-40B4-BE49-F238E27FC236}">
                <a16:creationId xmlns:a16="http://schemas.microsoft.com/office/drawing/2014/main" id="{2337FB40-4915-0660-5934-C4B36B4BD63C}"/>
              </a:ext>
            </a:extLst>
          </p:cNvPr>
          <p:cNvSpPr txBox="1"/>
          <p:nvPr/>
        </p:nvSpPr>
        <p:spPr>
          <a:xfrm>
            <a:off x="838200" y="2790655"/>
            <a:ext cx="1086853" cy="461665"/>
          </a:xfrm>
          <a:prstGeom prst="rect">
            <a:avLst/>
          </a:prstGeom>
          <a:noFill/>
        </p:spPr>
        <p:txBody>
          <a:bodyPr wrap="square" rtlCol="0">
            <a:spAutoFit/>
          </a:bodyPr>
          <a:lstStyle/>
          <a:p>
            <a:r>
              <a:rPr lang="en-SA" sz="2400" dirty="0">
                <a:latin typeface="Copperplate" panose="02000504000000020004" pitchFamily="2" charset="77"/>
              </a:rPr>
              <a:t>01</a:t>
            </a:r>
          </a:p>
        </p:txBody>
      </p:sp>
      <p:sp>
        <p:nvSpPr>
          <p:cNvPr id="8" name="TextBox 7">
            <a:extLst>
              <a:ext uri="{FF2B5EF4-FFF2-40B4-BE49-F238E27FC236}">
                <a16:creationId xmlns:a16="http://schemas.microsoft.com/office/drawing/2014/main" id="{9A8AAE53-1D14-9E7B-4FD4-623401992B1F}"/>
              </a:ext>
            </a:extLst>
          </p:cNvPr>
          <p:cNvSpPr txBox="1"/>
          <p:nvPr/>
        </p:nvSpPr>
        <p:spPr>
          <a:xfrm>
            <a:off x="838200" y="3251972"/>
            <a:ext cx="2367013" cy="3231654"/>
          </a:xfrm>
          <a:prstGeom prst="rect">
            <a:avLst/>
          </a:prstGeom>
          <a:noFill/>
        </p:spPr>
        <p:txBody>
          <a:bodyPr wrap="square" rtlCol="0">
            <a:spAutoFit/>
          </a:bodyPr>
          <a:lstStyle/>
          <a:p>
            <a:r>
              <a:rPr lang="en-SA" b="1" dirty="0"/>
              <a:t>Core Detection:</a:t>
            </a:r>
            <a:br>
              <a:rPr lang="en-SA" dirty="0"/>
            </a:br>
            <a:r>
              <a:rPr lang="en-US" sz="1200" dirty="0"/>
              <a:t>Built a video module using OpenCV and MTCNN to extract faces and detect artifacts, blur, and lighting anomalies, plus a lip-sync consistency checker. The audio module uses </a:t>
            </a:r>
            <a:r>
              <a:rPr lang="en-US" sz="1200" dirty="0" err="1"/>
              <a:t>Librosa</a:t>
            </a:r>
            <a:r>
              <a:rPr lang="en-US" sz="1200" dirty="0"/>
              <a:t> MFCC and spectral features for voice naturalness and authenticity scoring. The text module employs </a:t>
            </a:r>
            <a:r>
              <a:rPr lang="en-US" sz="1200" dirty="0" err="1"/>
              <a:t>spaCy</a:t>
            </a:r>
            <a:r>
              <a:rPr lang="en-US" sz="1200" dirty="0"/>
              <a:t> for claim extraction and Sentence-BERT to compare each statement with a truth database, flagging low-similarity (hallucinated) content.</a:t>
            </a:r>
          </a:p>
          <a:p>
            <a:endParaRPr lang="en-SA" dirty="0"/>
          </a:p>
        </p:txBody>
      </p:sp>
      <p:sp>
        <p:nvSpPr>
          <p:cNvPr id="9" name="TextBox 8">
            <a:extLst>
              <a:ext uri="{FF2B5EF4-FFF2-40B4-BE49-F238E27FC236}">
                <a16:creationId xmlns:a16="http://schemas.microsoft.com/office/drawing/2014/main" id="{518EE496-9C5A-7ED7-1E5B-8E7B7B861058}"/>
              </a:ext>
            </a:extLst>
          </p:cNvPr>
          <p:cNvSpPr txBox="1"/>
          <p:nvPr/>
        </p:nvSpPr>
        <p:spPr>
          <a:xfrm>
            <a:off x="3467361" y="2790307"/>
            <a:ext cx="1086853" cy="461665"/>
          </a:xfrm>
          <a:prstGeom prst="rect">
            <a:avLst/>
          </a:prstGeom>
          <a:noFill/>
        </p:spPr>
        <p:txBody>
          <a:bodyPr wrap="square" rtlCol="0">
            <a:spAutoFit/>
          </a:bodyPr>
          <a:lstStyle/>
          <a:p>
            <a:r>
              <a:rPr lang="en-SA" sz="2400" dirty="0">
                <a:solidFill>
                  <a:schemeClr val="bg1"/>
                </a:solidFill>
                <a:latin typeface="Copperplate" panose="02000504000000020004" pitchFamily="2" charset="77"/>
              </a:rPr>
              <a:t>02</a:t>
            </a:r>
          </a:p>
        </p:txBody>
      </p:sp>
      <p:sp>
        <p:nvSpPr>
          <p:cNvPr id="10" name="TextBox 9">
            <a:extLst>
              <a:ext uri="{FF2B5EF4-FFF2-40B4-BE49-F238E27FC236}">
                <a16:creationId xmlns:a16="http://schemas.microsoft.com/office/drawing/2014/main" id="{3488AF97-9BB1-25FD-66EB-C7D0DA872220}"/>
              </a:ext>
            </a:extLst>
          </p:cNvPr>
          <p:cNvSpPr txBox="1"/>
          <p:nvPr/>
        </p:nvSpPr>
        <p:spPr>
          <a:xfrm>
            <a:off x="3467361" y="3251624"/>
            <a:ext cx="2367013" cy="2031325"/>
          </a:xfrm>
          <a:prstGeom prst="rect">
            <a:avLst/>
          </a:prstGeom>
          <a:noFill/>
        </p:spPr>
        <p:txBody>
          <a:bodyPr wrap="square" rtlCol="0">
            <a:spAutoFit/>
          </a:bodyPr>
          <a:lstStyle/>
          <a:p>
            <a:r>
              <a:rPr lang="en-US" b="1" i="0" dirty="0">
                <a:solidFill>
                  <a:schemeClr val="bg1"/>
                </a:solidFill>
                <a:effectLst/>
              </a:rPr>
              <a:t>Fusion:</a:t>
            </a:r>
            <a:endParaRPr lang="en-SA" b="1" i="0" dirty="0">
              <a:solidFill>
                <a:schemeClr val="bg1"/>
              </a:solidFill>
              <a:effectLst/>
            </a:endParaRPr>
          </a:p>
          <a:p>
            <a:r>
              <a:rPr lang="en-US" sz="1200" dirty="0">
                <a:solidFill>
                  <a:schemeClr val="bg1"/>
                </a:solidFill>
                <a:latin typeface="-apple-system"/>
              </a:rPr>
              <a:t>F</a:t>
            </a:r>
            <a:r>
              <a:rPr lang="en-US" sz="1200" b="0" i="0" dirty="0">
                <a:solidFill>
                  <a:schemeClr val="bg1"/>
                </a:solidFill>
                <a:effectLst/>
                <a:latin typeface="-apple-system"/>
              </a:rPr>
              <a:t>eed the three raw scores into a lightweight weighted ensemble—video 30 %, audio 40 %, text 30 %—calibrate thresholds at 55 % PASS / 50 % FAIL, apply a consistency penalty when modalities drift apart, and compress everything into one integrity score plus confidence.</a:t>
            </a:r>
            <a:endParaRPr lang="en-SA" dirty="0">
              <a:solidFill>
                <a:schemeClr val="bg1"/>
              </a:solidFill>
            </a:endParaRPr>
          </a:p>
        </p:txBody>
      </p:sp>
      <p:sp>
        <p:nvSpPr>
          <p:cNvPr id="13" name="TextBox 12">
            <a:extLst>
              <a:ext uri="{FF2B5EF4-FFF2-40B4-BE49-F238E27FC236}">
                <a16:creationId xmlns:a16="http://schemas.microsoft.com/office/drawing/2014/main" id="{2F74530E-2005-7068-8957-5DF2DC384CFE}"/>
              </a:ext>
            </a:extLst>
          </p:cNvPr>
          <p:cNvSpPr txBox="1"/>
          <p:nvPr/>
        </p:nvSpPr>
        <p:spPr>
          <a:xfrm>
            <a:off x="5941700" y="2790307"/>
            <a:ext cx="1086853" cy="461665"/>
          </a:xfrm>
          <a:prstGeom prst="rect">
            <a:avLst/>
          </a:prstGeom>
          <a:noFill/>
        </p:spPr>
        <p:txBody>
          <a:bodyPr wrap="square" rtlCol="0">
            <a:spAutoFit/>
          </a:bodyPr>
          <a:lstStyle/>
          <a:p>
            <a:r>
              <a:rPr lang="en-SA" sz="2400" dirty="0">
                <a:solidFill>
                  <a:schemeClr val="bg1"/>
                </a:solidFill>
                <a:latin typeface="Copperplate" panose="02000504000000020004" pitchFamily="2" charset="77"/>
              </a:rPr>
              <a:t>03</a:t>
            </a:r>
          </a:p>
        </p:txBody>
      </p:sp>
      <p:sp>
        <p:nvSpPr>
          <p:cNvPr id="14" name="TextBox 13">
            <a:extLst>
              <a:ext uri="{FF2B5EF4-FFF2-40B4-BE49-F238E27FC236}">
                <a16:creationId xmlns:a16="http://schemas.microsoft.com/office/drawing/2014/main" id="{D3E05A04-A9A5-D71F-2676-79B1E265EEF3}"/>
              </a:ext>
            </a:extLst>
          </p:cNvPr>
          <p:cNvSpPr txBox="1"/>
          <p:nvPr/>
        </p:nvSpPr>
        <p:spPr>
          <a:xfrm>
            <a:off x="5941700" y="3251624"/>
            <a:ext cx="2367013" cy="2031325"/>
          </a:xfrm>
          <a:prstGeom prst="rect">
            <a:avLst/>
          </a:prstGeom>
          <a:noFill/>
        </p:spPr>
        <p:txBody>
          <a:bodyPr wrap="square" rtlCol="0">
            <a:spAutoFit/>
          </a:bodyPr>
          <a:lstStyle/>
          <a:p>
            <a:r>
              <a:rPr lang="en-US" b="1" i="0" dirty="0">
                <a:solidFill>
                  <a:schemeClr val="bg1"/>
                </a:solidFill>
                <a:effectLst/>
              </a:rPr>
              <a:t>Chat Bot:</a:t>
            </a:r>
            <a:endParaRPr lang="en-SA" b="1" i="0" dirty="0">
              <a:solidFill>
                <a:schemeClr val="bg1"/>
              </a:solidFill>
              <a:effectLst/>
            </a:endParaRPr>
          </a:p>
          <a:p>
            <a:r>
              <a:rPr lang="en-US" sz="1200" b="0" i="0" dirty="0">
                <a:solidFill>
                  <a:schemeClr val="bg1"/>
                </a:solidFill>
                <a:effectLst/>
                <a:latin typeface="-apple-system"/>
              </a:rPr>
              <a:t>Local Llama 3.2 (</a:t>
            </a:r>
            <a:r>
              <a:rPr lang="en-US" sz="1200" b="0" i="0" dirty="0" err="1">
                <a:solidFill>
                  <a:schemeClr val="bg1"/>
                </a:solidFill>
                <a:effectLst/>
                <a:latin typeface="-apple-system"/>
              </a:rPr>
              <a:t>Ollama</a:t>
            </a:r>
            <a:r>
              <a:rPr lang="en-US" sz="1200" b="0" i="0" dirty="0">
                <a:solidFill>
                  <a:schemeClr val="bg1"/>
                </a:solidFill>
                <a:effectLst/>
                <a:latin typeface="-apple-system"/>
              </a:rPr>
              <a:t>) reads the numeric output, a prompt template turns it into a plain-English paragraph, and the </a:t>
            </a:r>
            <a:r>
              <a:rPr lang="en-US" sz="1200" dirty="0">
                <a:solidFill>
                  <a:schemeClr val="bg1"/>
                </a:solidFill>
              </a:rPr>
              <a:t>/chat/explain</a:t>
            </a:r>
            <a:r>
              <a:rPr lang="en-US" sz="1200" b="0" i="0" dirty="0">
                <a:solidFill>
                  <a:schemeClr val="bg1"/>
                </a:solidFill>
                <a:effectLst/>
                <a:latin typeface="-apple-system"/>
              </a:rPr>
              <a:t> endpoint lets users ask follow-ups like “Why was audio flagged?” while keeping the entire conversation on CPU with no cloud keys.</a:t>
            </a:r>
            <a:endParaRPr lang="en-SA" dirty="0">
              <a:solidFill>
                <a:schemeClr val="bg1"/>
              </a:solidFill>
            </a:endParaRPr>
          </a:p>
        </p:txBody>
      </p:sp>
      <p:sp>
        <p:nvSpPr>
          <p:cNvPr id="15" name="TextBox 14">
            <a:extLst>
              <a:ext uri="{FF2B5EF4-FFF2-40B4-BE49-F238E27FC236}">
                <a16:creationId xmlns:a16="http://schemas.microsoft.com/office/drawing/2014/main" id="{E12703C3-E570-C51B-78A3-9F85E606F2BD}"/>
              </a:ext>
            </a:extLst>
          </p:cNvPr>
          <p:cNvSpPr txBox="1"/>
          <p:nvPr/>
        </p:nvSpPr>
        <p:spPr>
          <a:xfrm>
            <a:off x="8459030" y="2790307"/>
            <a:ext cx="1086853" cy="461665"/>
          </a:xfrm>
          <a:prstGeom prst="rect">
            <a:avLst/>
          </a:prstGeom>
          <a:noFill/>
        </p:spPr>
        <p:txBody>
          <a:bodyPr wrap="square" rtlCol="0">
            <a:spAutoFit/>
          </a:bodyPr>
          <a:lstStyle/>
          <a:p>
            <a:r>
              <a:rPr lang="en-SA" sz="2400" dirty="0">
                <a:solidFill>
                  <a:schemeClr val="bg1"/>
                </a:solidFill>
                <a:latin typeface="Copperplate" panose="02000504000000020004" pitchFamily="2" charset="77"/>
              </a:rPr>
              <a:t>04</a:t>
            </a:r>
          </a:p>
        </p:txBody>
      </p:sp>
      <p:sp>
        <p:nvSpPr>
          <p:cNvPr id="16" name="TextBox 15">
            <a:extLst>
              <a:ext uri="{FF2B5EF4-FFF2-40B4-BE49-F238E27FC236}">
                <a16:creationId xmlns:a16="http://schemas.microsoft.com/office/drawing/2014/main" id="{A0C21D56-1FF9-684D-B5B3-7D4FBDA5EB43}"/>
              </a:ext>
            </a:extLst>
          </p:cNvPr>
          <p:cNvSpPr txBox="1"/>
          <p:nvPr/>
        </p:nvSpPr>
        <p:spPr>
          <a:xfrm>
            <a:off x="8459030" y="3251624"/>
            <a:ext cx="2367013" cy="2585323"/>
          </a:xfrm>
          <a:prstGeom prst="rect">
            <a:avLst/>
          </a:prstGeom>
          <a:noFill/>
        </p:spPr>
        <p:txBody>
          <a:bodyPr wrap="square" rtlCol="0">
            <a:spAutoFit/>
          </a:bodyPr>
          <a:lstStyle/>
          <a:p>
            <a:r>
              <a:rPr lang="en-US" b="1" i="0" dirty="0">
                <a:solidFill>
                  <a:schemeClr val="bg1"/>
                </a:solidFill>
                <a:effectLst/>
              </a:rPr>
              <a:t>Deep Fake Generator:</a:t>
            </a:r>
            <a:endParaRPr lang="en-SA" b="1" i="0" dirty="0">
              <a:solidFill>
                <a:schemeClr val="bg1"/>
              </a:solidFill>
              <a:effectLst/>
            </a:endParaRPr>
          </a:p>
          <a:p>
            <a:r>
              <a:rPr lang="en-US" sz="1200" dirty="0">
                <a:solidFill>
                  <a:schemeClr val="bg1"/>
                </a:solidFill>
                <a:latin typeface="-apple-system"/>
              </a:rPr>
              <a:t>U</a:t>
            </a:r>
            <a:r>
              <a:rPr lang="en-US" sz="1200" b="0" i="0" dirty="0">
                <a:solidFill>
                  <a:schemeClr val="bg1"/>
                </a:solidFill>
                <a:effectLst/>
                <a:latin typeface="-apple-system"/>
              </a:rPr>
              <a:t>se </a:t>
            </a:r>
            <a:r>
              <a:rPr lang="en-US" sz="1200" b="0" i="0" dirty="0" err="1">
                <a:solidFill>
                  <a:schemeClr val="bg1"/>
                </a:solidFill>
                <a:effectLst/>
                <a:latin typeface="-apple-system"/>
              </a:rPr>
              <a:t>MoviePy</a:t>
            </a:r>
            <a:r>
              <a:rPr lang="en-US" sz="1200" b="0" i="0" dirty="0">
                <a:solidFill>
                  <a:schemeClr val="bg1"/>
                </a:solidFill>
                <a:effectLst/>
                <a:latin typeface="-apple-system"/>
              </a:rPr>
              <a:t> to mux new </a:t>
            </a:r>
            <a:br>
              <a:rPr lang="en-US" sz="1200" b="0" i="0" dirty="0">
                <a:solidFill>
                  <a:schemeClr val="bg1"/>
                </a:solidFill>
                <a:effectLst/>
                <a:latin typeface="-apple-system"/>
              </a:rPr>
            </a:br>
            <a:r>
              <a:rPr lang="en-US" sz="1200" b="0" i="0" dirty="0">
                <a:solidFill>
                  <a:schemeClr val="bg1"/>
                </a:solidFill>
                <a:effectLst/>
                <a:latin typeface="-apple-system"/>
              </a:rPr>
              <a:t>Coqui-TTS speech onto the original video while preserving frame-rate and resolution, stamp a visible “synthetic-for-testing” watermark, and expose the whole flow through a </a:t>
            </a:r>
            <a:r>
              <a:rPr lang="en-US" sz="1200" dirty="0">
                <a:solidFill>
                  <a:schemeClr val="bg1"/>
                </a:solidFill>
              </a:rPr>
              <a:t>/generate/video-with-audio</a:t>
            </a:r>
            <a:r>
              <a:rPr lang="en-US" sz="1200" b="0" i="0" dirty="0">
                <a:solidFill>
                  <a:schemeClr val="bg1"/>
                </a:solidFill>
                <a:effectLst/>
                <a:latin typeface="-apple-system"/>
              </a:rPr>
              <a:t> endpoint so the same dashboard can create its own deepfakes and immediately feed them back into the detectors for self-validation.</a:t>
            </a:r>
            <a:endParaRPr lang="en-SA" dirty="0">
              <a:solidFill>
                <a:schemeClr val="bg1"/>
              </a:solidFill>
            </a:endParaRPr>
          </a:p>
        </p:txBody>
      </p:sp>
      <p:pic>
        <p:nvPicPr>
          <p:cNvPr id="21" name="Graphic 20" descr="Camera with solid fill">
            <a:extLst>
              <a:ext uri="{FF2B5EF4-FFF2-40B4-BE49-F238E27FC236}">
                <a16:creationId xmlns:a16="http://schemas.microsoft.com/office/drawing/2014/main" id="{6C4EEEFC-9B3C-3725-7B8F-81B64CC137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84812" y="1916590"/>
            <a:ext cx="914400" cy="914400"/>
          </a:xfrm>
          <a:prstGeom prst="rect">
            <a:avLst/>
          </a:prstGeom>
        </p:spPr>
      </p:pic>
      <p:pic>
        <p:nvPicPr>
          <p:cNvPr id="12" name="Graphic 11" descr="Chat with solid fill">
            <a:extLst>
              <a:ext uri="{FF2B5EF4-FFF2-40B4-BE49-F238E27FC236}">
                <a16:creationId xmlns:a16="http://schemas.microsoft.com/office/drawing/2014/main" id="{A05CF58C-FCD4-4057-B15F-16C096C528F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18248" y="2098856"/>
            <a:ext cx="914400" cy="914400"/>
          </a:xfrm>
          <a:prstGeom prst="rect">
            <a:avLst/>
          </a:prstGeom>
        </p:spPr>
      </p:pic>
      <p:pic>
        <p:nvPicPr>
          <p:cNvPr id="20" name="Graphic 19" descr="Atom with solid fill">
            <a:extLst>
              <a:ext uri="{FF2B5EF4-FFF2-40B4-BE49-F238E27FC236}">
                <a16:creationId xmlns:a16="http://schemas.microsoft.com/office/drawing/2014/main" id="{4F4C5107-7B69-63BF-9427-487A8F38C40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56909" y="2066473"/>
            <a:ext cx="914400" cy="914400"/>
          </a:xfrm>
          <a:prstGeom prst="rect">
            <a:avLst/>
          </a:prstGeom>
        </p:spPr>
      </p:pic>
      <p:pic>
        <p:nvPicPr>
          <p:cNvPr id="23" name="Graphic 22" descr="Laptop with solid fill">
            <a:extLst>
              <a:ext uri="{FF2B5EF4-FFF2-40B4-BE49-F238E27FC236}">
                <a16:creationId xmlns:a16="http://schemas.microsoft.com/office/drawing/2014/main" id="{FC365143-3AD1-94EE-4DC9-AD032C90926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313848" y="1972447"/>
            <a:ext cx="914400" cy="914400"/>
          </a:xfrm>
          <a:prstGeom prst="rect">
            <a:avLst/>
          </a:prstGeom>
        </p:spPr>
      </p:pic>
    </p:spTree>
    <p:extLst>
      <p:ext uri="{BB962C8B-B14F-4D97-AF65-F5344CB8AC3E}">
        <p14:creationId xmlns:p14="http://schemas.microsoft.com/office/powerpoint/2010/main" val="2488733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a:extLst>
              <a:ext uri="{FF2B5EF4-FFF2-40B4-BE49-F238E27FC236}">
                <a16:creationId xmlns:a16="http://schemas.microsoft.com/office/drawing/2014/main" id="{40336896-C5E8-2A51-B11E-3A361907ED91}"/>
              </a:ext>
            </a:extLst>
          </p:cNvPr>
          <p:cNvSpPr/>
          <p:nvPr/>
        </p:nvSpPr>
        <p:spPr>
          <a:xfrm>
            <a:off x="3244628" y="1963026"/>
            <a:ext cx="2696141" cy="439332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2" name="Date Placeholder 1">
            <a:extLst>
              <a:ext uri="{FF2B5EF4-FFF2-40B4-BE49-F238E27FC236}">
                <a16:creationId xmlns:a16="http://schemas.microsoft.com/office/drawing/2014/main" id="{B55C6DD6-1207-3C96-3F54-81C98C37A89F}"/>
              </a:ext>
            </a:extLst>
          </p:cNvPr>
          <p:cNvSpPr>
            <a:spLocks noGrp="1"/>
          </p:cNvSpPr>
          <p:nvPr>
            <p:ph type="dt" sz="half" idx="10"/>
          </p:nvPr>
        </p:nvSpPr>
        <p:spPr/>
        <p:txBody>
          <a:bodyPr/>
          <a:lstStyle/>
          <a:p>
            <a:fld id="{5C350CF8-97C1-4599-A83F-07F9F35396C7}" type="datetime1">
              <a:rPr lang="en-IN" smtClean="0"/>
              <a:t>13/10/25</a:t>
            </a:fld>
            <a:endParaRPr lang="en-IN"/>
          </a:p>
        </p:txBody>
      </p:sp>
      <p:sp>
        <p:nvSpPr>
          <p:cNvPr id="3" name="Slide Number Placeholder 2">
            <a:extLst>
              <a:ext uri="{FF2B5EF4-FFF2-40B4-BE49-F238E27FC236}">
                <a16:creationId xmlns:a16="http://schemas.microsoft.com/office/drawing/2014/main" id="{86988F90-0140-4CC8-DD03-B63123A6FC31}"/>
              </a:ext>
            </a:extLst>
          </p:cNvPr>
          <p:cNvSpPr>
            <a:spLocks noGrp="1"/>
          </p:cNvSpPr>
          <p:nvPr>
            <p:ph type="sldNum" sz="quarter" idx="12"/>
          </p:nvPr>
        </p:nvSpPr>
        <p:spPr/>
        <p:txBody>
          <a:bodyPr/>
          <a:lstStyle/>
          <a:p>
            <a:fld id="{A0DE106B-8933-499E-B64E-7DFAEA3B4E58}" type="slidenum">
              <a:rPr lang="en-IN" smtClean="0"/>
              <a:t>12</a:t>
            </a:fld>
            <a:endParaRPr lang="en-IN"/>
          </a:p>
        </p:txBody>
      </p:sp>
      <p:sp>
        <p:nvSpPr>
          <p:cNvPr id="4" name="Rectangle 3">
            <a:extLst>
              <a:ext uri="{FF2B5EF4-FFF2-40B4-BE49-F238E27FC236}">
                <a16:creationId xmlns:a16="http://schemas.microsoft.com/office/drawing/2014/main" id="{1ACA6708-2CCE-4A74-C0A4-74DD17FCCB39}"/>
              </a:ext>
            </a:extLst>
          </p:cNvPr>
          <p:cNvSpPr/>
          <p:nvPr/>
        </p:nvSpPr>
        <p:spPr>
          <a:xfrm>
            <a:off x="120072" y="90089"/>
            <a:ext cx="11942619" cy="6677822"/>
          </a:xfrm>
          <a:prstGeom prst="rect">
            <a:avLst/>
          </a:prstGeom>
          <a:noFill/>
          <a:ln w="73025"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a:extLst>
              <a:ext uri="{FF2B5EF4-FFF2-40B4-BE49-F238E27FC236}">
                <a16:creationId xmlns:a16="http://schemas.microsoft.com/office/drawing/2014/main" id="{194163C5-B581-484C-D082-025FC8B31E9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4889" y="187720"/>
            <a:ext cx="873901" cy="1000553"/>
          </a:xfrm>
          <a:prstGeom prst="rect">
            <a:avLst/>
          </a:prstGeom>
          <a:blipFill>
            <a:blip r:embed="rId3"/>
            <a:tile tx="0" ty="0" sx="100000" sy="100000" flip="none" algn="tl"/>
          </a:blipFill>
          <a:ln>
            <a:noFill/>
          </a:ln>
        </p:spPr>
      </p:pic>
      <p:sp>
        <p:nvSpPr>
          <p:cNvPr id="6" name="TextBox 5">
            <a:extLst>
              <a:ext uri="{FF2B5EF4-FFF2-40B4-BE49-F238E27FC236}">
                <a16:creationId xmlns:a16="http://schemas.microsoft.com/office/drawing/2014/main" id="{C5AD33F2-0F5E-AD4B-6BE8-F4EA4C7C472E}"/>
              </a:ext>
            </a:extLst>
          </p:cNvPr>
          <p:cNvSpPr txBox="1"/>
          <p:nvPr/>
        </p:nvSpPr>
        <p:spPr>
          <a:xfrm>
            <a:off x="1771048" y="395608"/>
            <a:ext cx="8499108" cy="584775"/>
          </a:xfrm>
          <a:prstGeom prst="rect">
            <a:avLst/>
          </a:prstGeom>
          <a:noFill/>
        </p:spPr>
        <p:txBody>
          <a:bodyPr wrap="square" rtlCol="0">
            <a:spAutoFit/>
          </a:bodyPr>
          <a:lstStyle/>
          <a:p>
            <a:r>
              <a:rPr lang="en-SA" sz="3200" dirty="0">
                <a:latin typeface="Cooper Black" panose="0208090404030B020404" pitchFamily="18" charset="77"/>
              </a:rPr>
              <a:t>IMPLEMENTATION STATUS</a:t>
            </a:r>
          </a:p>
        </p:txBody>
      </p:sp>
      <p:sp>
        <p:nvSpPr>
          <p:cNvPr id="7" name="TextBox 6">
            <a:extLst>
              <a:ext uri="{FF2B5EF4-FFF2-40B4-BE49-F238E27FC236}">
                <a16:creationId xmlns:a16="http://schemas.microsoft.com/office/drawing/2014/main" id="{2337FB40-4915-0660-5934-C4B36B4BD63C}"/>
              </a:ext>
            </a:extLst>
          </p:cNvPr>
          <p:cNvSpPr txBox="1"/>
          <p:nvPr/>
        </p:nvSpPr>
        <p:spPr>
          <a:xfrm>
            <a:off x="838200" y="2790655"/>
            <a:ext cx="1086853" cy="461665"/>
          </a:xfrm>
          <a:prstGeom prst="rect">
            <a:avLst/>
          </a:prstGeom>
          <a:noFill/>
        </p:spPr>
        <p:txBody>
          <a:bodyPr wrap="square" rtlCol="0">
            <a:spAutoFit/>
          </a:bodyPr>
          <a:lstStyle/>
          <a:p>
            <a:r>
              <a:rPr lang="en-SA" sz="2400" dirty="0">
                <a:latin typeface="Copperplate" panose="02000504000000020004" pitchFamily="2" charset="77"/>
              </a:rPr>
              <a:t>01</a:t>
            </a:r>
          </a:p>
        </p:txBody>
      </p:sp>
      <p:sp>
        <p:nvSpPr>
          <p:cNvPr id="8" name="TextBox 7">
            <a:extLst>
              <a:ext uri="{FF2B5EF4-FFF2-40B4-BE49-F238E27FC236}">
                <a16:creationId xmlns:a16="http://schemas.microsoft.com/office/drawing/2014/main" id="{9A8AAE53-1D14-9E7B-4FD4-623401992B1F}"/>
              </a:ext>
            </a:extLst>
          </p:cNvPr>
          <p:cNvSpPr txBox="1"/>
          <p:nvPr/>
        </p:nvSpPr>
        <p:spPr>
          <a:xfrm>
            <a:off x="838200" y="3251972"/>
            <a:ext cx="2367013" cy="3231654"/>
          </a:xfrm>
          <a:prstGeom prst="rect">
            <a:avLst/>
          </a:prstGeom>
          <a:noFill/>
        </p:spPr>
        <p:txBody>
          <a:bodyPr wrap="square" rtlCol="0">
            <a:spAutoFit/>
          </a:bodyPr>
          <a:lstStyle/>
          <a:p>
            <a:r>
              <a:rPr lang="en-SA" b="1" dirty="0"/>
              <a:t>Core Detection:</a:t>
            </a:r>
            <a:br>
              <a:rPr lang="en-SA" dirty="0"/>
            </a:br>
            <a:r>
              <a:rPr lang="en-US" sz="1200" dirty="0"/>
              <a:t>Built a video module using OpenCV and MTCNN to extract faces and detect artifacts, blur, and lighting anomalies, plus a lip-sync consistency checker. The audio module uses </a:t>
            </a:r>
            <a:r>
              <a:rPr lang="en-US" sz="1200" dirty="0" err="1"/>
              <a:t>Librosa</a:t>
            </a:r>
            <a:r>
              <a:rPr lang="en-US" sz="1200" dirty="0"/>
              <a:t> MFCC and spectral features for voice naturalness and authenticity scoring. The text module employs </a:t>
            </a:r>
            <a:r>
              <a:rPr lang="en-US" sz="1200" dirty="0" err="1"/>
              <a:t>spaCy</a:t>
            </a:r>
            <a:r>
              <a:rPr lang="en-US" sz="1200" dirty="0"/>
              <a:t> for claim extraction and Sentence-BERT to compare each statement with a truth database, flagging low-similarity (hallucinated) content.</a:t>
            </a:r>
          </a:p>
          <a:p>
            <a:endParaRPr lang="en-SA" dirty="0"/>
          </a:p>
        </p:txBody>
      </p:sp>
      <p:sp>
        <p:nvSpPr>
          <p:cNvPr id="9" name="TextBox 8">
            <a:extLst>
              <a:ext uri="{FF2B5EF4-FFF2-40B4-BE49-F238E27FC236}">
                <a16:creationId xmlns:a16="http://schemas.microsoft.com/office/drawing/2014/main" id="{518EE496-9C5A-7ED7-1E5B-8E7B7B861058}"/>
              </a:ext>
            </a:extLst>
          </p:cNvPr>
          <p:cNvSpPr txBox="1"/>
          <p:nvPr/>
        </p:nvSpPr>
        <p:spPr>
          <a:xfrm>
            <a:off x="3467361" y="2790307"/>
            <a:ext cx="1086853" cy="461665"/>
          </a:xfrm>
          <a:prstGeom prst="rect">
            <a:avLst/>
          </a:prstGeom>
          <a:noFill/>
        </p:spPr>
        <p:txBody>
          <a:bodyPr wrap="square" rtlCol="0">
            <a:spAutoFit/>
          </a:bodyPr>
          <a:lstStyle/>
          <a:p>
            <a:r>
              <a:rPr lang="en-SA" sz="2400" dirty="0">
                <a:latin typeface="Copperplate" panose="02000504000000020004" pitchFamily="2" charset="77"/>
              </a:rPr>
              <a:t>02</a:t>
            </a:r>
          </a:p>
        </p:txBody>
      </p:sp>
      <p:sp>
        <p:nvSpPr>
          <p:cNvPr id="10" name="TextBox 9">
            <a:extLst>
              <a:ext uri="{FF2B5EF4-FFF2-40B4-BE49-F238E27FC236}">
                <a16:creationId xmlns:a16="http://schemas.microsoft.com/office/drawing/2014/main" id="{3488AF97-9BB1-25FD-66EB-C7D0DA872220}"/>
              </a:ext>
            </a:extLst>
          </p:cNvPr>
          <p:cNvSpPr txBox="1"/>
          <p:nvPr/>
        </p:nvSpPr>
        <p:spPr>
          <a:xfrm>
            <a:off x="3467361" y="3251624"/>
            <a:ext cx="2367013" cy="2031325"/>
          </a:xfrm>
          <a:prstGeom prst="rect">
            <a:avLst/>
          </a:prstGeom>
          <a:noFill/>
        </p:spPr>
        <p:txBody>
          <a:bodyPr wrap="square" rtlCol="0">
            <a:spAutoFit/>
          </a:bodyPr>
          <a:lstStyle/>
          <a:p>
            <a:r>
              <a:rPr lang="en-US" b="1" i="0" dirty="0">
                <a:effectLst/>
              </a:rPr>
              <a:t>Fusion:</a:t>
            </a:r>
            <a:endParaRPr lang="en-SA" b="1" i="0" dirty="0">
              <a:effectLst/>
            </a:endParaRPr>
          </a:p>
          <a:p>
            <a:r>
              <a:rPr lang="en-US" sz="1200" dirty="0">
                <a:latin typeface="-apple-system"/>
              </a:rPr>
              <a:t>F</a:t>
            </a:r>
            <a:r>
              <a:rPr lang="en-US" sz="1200" b="0" i="0" dirty="0">
                <a:effectLst/>
                <a:latin typeface="-apple-system"/>
              </a:rPr>
              <a:t>eed the three raw scores into a lightweight weighted ensemble—video 30 %, audio 40 %, text 30 %—calibrate thresholds at 55 % PASS / 50 % FAIL, apply a consistency penalty when modalities drift apart, and compress everything into one integrity score plus confidence.</a:t>
            </a:r>
            <a:endParaRPr lang="en-SA" dirty="0"/>
          </a:p>
        </p:txBody>
      </p:sp>
      <p:sp>
        <p:nvSpPr>
          <p:cNvPr id="13" name="TextBox 12">
            <a:extLst>
              <a:ext uri="{FF2B5EF4-FFF2-40B4-BE49-F238E27FC236}">
                <a16:creationId xmlns:a16="http://schemas.microsoft.com/office/drawing/2014/main" id="{2F74530E-2005-7068-8957-5DF2DC384CFE}"/>
              </a:ext>
            </a:extLst>
          </p:cNvPr>
          <p:cNvSpPr txBox="1"/>
          <p:nvPr/>
        </p:nvSpPr>
        <p:spPr>
          <a:xfrm>
            <a:off x="5941700" y="2790307"/>
            <a:ext cx="1086853" cy="461665"/>
          </a:xfrm>
          <a:prstGeom prst="rect">
            <a:avLst/>
          </a:prstGeom>
          <a:noFill/>
        </p:spPr>
        <p:txBody>
          <a:bodyPr wrap="square" rtlCol="0">
            <a:spAutoFit/>
          </a:bodyPr>
          <a:lstStyle/>
          <a:p>
            <a:r>
              <a:rPr lang="en-SA" sz="2400" dirty="0">
                <a:solidFill>
                  <a:schemeClr val="bg1"/>
                </a:solidFill>
                <a:latin typeface="Copperplate" panose="02000504000000020004" pitchFamily="2" charset="77"/>
              </a:rPr>
              <a:t>03</a:t>
            </a:r>
          </a:p>
        </p:txBody>
      </p:sp>
      <p:sp>
        <p:nvSpPr>
          <p:cNvPr id="14" name="TextBox 13">
            <a:extLst>
              <a:ext uri="{FF2B5EF4-FFF2-40B4-BE49-F238E27FC236}">
                <a16:creationId xmlns:a16="http://schemas.microsoft.com/office/drawing/2014/main" id="{D3E05A04-A9A5-D71F-2676-79B1E265EEF3}"/>
              </a:ext>
            </a:extLst>
          </p:cNvPr>
          <p:cNvSpPr txBox="1"/>
          <p:nvPr/>
        </p:nvSpPr>
        <p:spPr>
          <a:xfrm>
            <a:off x="5941700" y="3251624"/>
            <a:ext cx="2367013" cy="2031325"/>
          </a:xfrm>
          <a:prstGeom prst="rect">
            <a:avLst/>
          </a:prstGeom>
          <a:noFill/>
        </p:spPr>
        <p:txBody>
          <a:bodyPr wrap="square" rtlCol="0">
            <a:spAutoFit/>
          </a:bodyPr>
          <a:lstStyle/>
          <a:p>
            <a:r>
              <a:rPr lang="en-US" b="1" i="0" dirty="0">
                <a:solidFill>
                  <a:schemeClr val="bg1"/>
                </a:solidFill>
                <a:effectLst/>
              </a:rPr>
              <a:t>Chat Bot:</a:t>
            </a:r>
            <a:endParaRPr lang="en-SA" b="1" i="0" dirty="0">
              <a:solidFill>
                <a:schemeClr val="bg1"/>
              </a:solidFill>
              <a:effectLst/>
            </a:endParaRPr>
          </a:p>
          <a:p>
            <a:r>
              <a:rPr lang="en-US" sz="1200" b="0" i="0" dirty="0">
                <a:solidFill>
                  <a:schemeClr val="bg1"/>
                </a:solidFill>
                <a:effectLst/>
                <a:latin typeface="-apple-system"/>
              </a:rPr>
              <a:t>Local Llama 3.2 (</a:t>
            </a:r>
            <a:r>
              <a:rPr lang="en-US" sz="1200" b="0" i="0" dirty="0" err="1">
                <a:solidFill>
                  <a:schemeClr val="bg1"/>
                </a:solidFill>
                <a:effectLst/>
                <a:latin typeface="-apple-system"/>
              </a:rPr>
              <a:t>Ollama</a:t>
            </a:r>
            <a:r>
              <a:rPr lang="en-US" sz="1200" b="0" i="0" dirty="0">
                <a:solidFill>
                  <a:schemeClr val="bg1"/>
                </a:solidFill>
                <a:effectLst/>
                <a:latin typeface="-apple-system"/>
              </a:rPr>
              <a:t>) reads the numeric output, a prompt template turns it into a plain-English paragraph, and the </a:t>
            </a:r>
            <a:r>
              <a:rPr lang="en-US" sz="1200" dirty="0">
                <a:solidFill>
                  <a:schemeClr val="bg1"/>
                </a:solidFill>
              </a:rPr>
              <a:t>/chat/explain</a:t>
            </a:r>
            <a:r>
              <a:rPr lang="en-US" sz="1200" b="0" i="0" dirty="0">
                <a:solidFill>
                  <a:schemeClr val="bg1"/>
                </a:solidFill>
                <a:effectLst/>
                <a:latin typeface="-apple-system"/>
              </a:rPr>
              <a:t> endpoint lets users ask follow-ups like “Why was audio flagged?” while keeping the entire conversation on CPU with no cloud keys.</a:t>
            </a:r>
            <a:endParaRPr lang="en-SA" dirty="0">
              <a:solidFill>
                <a:schemeClr val="bg1"/>
              </a:solidFill>
            </a:endParaRPr>
          </a:p>
        </p:txBody>
      </p:sp>
      <p:sp>
        <p:nvSpPr>
          <p:cNvPr id="15" name="TextBox 14">
            <a:extLst>
              <a:ext uri="{FF2B5EF4-FFF2-40B4-BE49-F238E27FC236}">
                <a16:creationId xmlns:a16="http://schemas.microsoft.com/office/drawing/2014/main" id="{E12703C3-E570-C51B-78A3-9F85E606F2BD}"/>
              </a:ext>
            </a:extLst>
          </p:cNvPr>
          <p:cNvSpPr txBox="1"/>
          <p:nvPr/>
        </p:nvSpPr>
        <p:spPr>
          <a:xfrm>
            <a:off x="8459030" y="2790307"/>
            <a:ext cx="1086853" cy="461665"/>
          </a:xfrm>
          <a:prstGeom prst="rect">
            <a:avLst/>
          </a:prstGeom>
          <a:noFill/>
        </p:spPr>
        <p:txBody>
          <a:bodyPr wrap="square" rtlCol="0">
            <a:spAutoFit/>
          </a:bodyPr>
          <a:lstStyle/>
          <a:p>
            <a:r>
              <a:rPr lang="en-SA" sz="2400" dirty="0">
                <a:solidFill>
                  <a:schemeClr val="bg1"/>
                </a:solidFill>
                <a:latin typeface="Copperplate" panose="02000504000000020004" pitchFamily="2" charset="77"/>
              </a:rPr>
              <a:t>04</a:t>
            </a:r>
          </a:p>
        </p:txBody>
      </p:sp>
      <p:sp>
        <p:nvSpPr>
          <p:cNvPr id="16" name="TextBox 15">
            <a:extLst>
              <a:ext uri="{FF2B5EF4-FFF2-40B4-BE49-F238E27FC236}">
                <a16:creationId xmlns:a16="http://schemas.microsoft.com/office/drawing/2014/main" id="{A0C21D56-1FF9-684D-B5B3-7D4FBDA5EB43}"/>
              </a:ext>
            </a:extLst>
          </p:cNvPr>
          <p:cNvSpPr txBox="1"/>
          <p:nvPr/>
        </p:nvSpPr>
        <p:spPr>
          <a:xfrm>
            <a:off x="8459030" y="3251624"/>
            <a:ext cx="2367013" cy="2585323"/>
          </a:xfrm>
          <a:prstGeom prst="rect">
            <a:avLst/>
          </a:prstGeom>
          <a:noFill/>
        </p:spPr>
        <p:txBody>
          <a:bodyPr wrap="square" rtlCol="0">
            <a:spAutoFit/>
          </a:bodyPr>
          <a:lstStyle/>
          <a:p>
            <a:r>
              <a:rPr lang="en-US" b="1" i="0" dirty="0">
                <a:solidFill>
                  <a:schemeClr val="bg1"/>
                </a:solidFill>
                <a:effectLst/>
              </a:rPr>
              <a:t>Deep Fake Generator:</a:t>
            </a:r>
            <a:endParaRPr lang="en-SA" b="1" i="0" dirty="0">
              <a:solidFill>
                <a:schemeClr val="bg1"/>
              </a:solidFill>
              <a:effectLst/>
            </a:endParaRPr>
          </a:p>
          <a:p>
            <a:r>
              <a:rPr lang="en-US" sz="1200" dirty="0">
                <a:solidFill>
                  <a:schemeClr val="bg1"/>
                </a:solidFill>
                <a:latin typeface="-apple-system"/>
              </a:rPr>
              <a:t>U</a:t>
            </a:r>
            <a:r>
              <a:rPr lang="en-US" sz="1200" b="0" i="0" dirty="0">
                <a:solidFill>
                  <a:schemeClr val="bg1"/>
                </a:solidFill>
                <a:effectLst/>
                <a:latin typeface="-apple-system"/>
              </a:rPr>
              <a:t>se </a:t>
            </a:r>
            <a:r>
              <a:rPr lang="en-US" sz="1200" b="0" i="0" dirty="0" err="1">
                <a:solidFill>
                  <a:schemeClr val="bg1"/>
                </a:solidFill>
                <a:effectLst/>
                <a:latin typeface="-apple-system"/>
              </a:rPr>
              <a:t>MoviePy</a:t>
            </a:r>
            <a:r>
              <a:rPr lang="en-US" sz="1200" b="0" i="0" dirty="0">
                <a:solidFill>
                  <a:schemeClr val="bg1"/>
                </a:solidFill>
                <a:effectLst/>
                <a:latin typeface="-apple-system"/>
              </a:rPr>
              <a:t> to mux new </a:t>
            </a:r>
            <a:br>
              <a:rPr lang="en-US" sz="1200" b="0" i="0" dirty="0">
                <a:solidFill>
                  <a:schemeClr val="bg1"/>
                </a:solidFill>
                <a:effectLst/>
                <a:latin typeface="-apple-system"/>
              </a:rPr>
            </a:br>
            <a:r>
              <a:rPr lang="en-US" sz="1200" b="0" i="0" dirty="0">
                <a:solidFill>
                  <a:schemeClr val="bg1"/>
                </a:solidFill>
                <a:effectLst/>
                <a:latin typeface="-apple-system"/>
              </a:rPr>
              <a:t>Coqui-TTS speech onto the original video while preserving frame-rate and resolution, stamp a visible “synthetic-for-testing” watermark, and expose the whole flow through a </a:t>
            </a:r>
            <a:r>
              <a:rPr lang="en-US" sz="1200" dirty="0">
                <a:solidFill>
                  <a:schemeClr val="bg1"/>
                </a:solidFill>
              </a:rPr>
              <a:t>/generate/video-with-audio</a:t>
            </a:r>
            <a:r>
              <a:rPr lang="en-US" sz="1200" b="0" i="0" dirty="0">
                <a:solidFill>
                  <a:schemeClr val="bg1"/>
                </a:solidFill>
                <a:effectLst/>
                <a:latin typeface="-apple-system"/>
              </a:rPr>
              <a:t> endpoint so the same dashboard can create its own deepfakes and immediately feed them back into the detectors for self-validation.</a:t>
            </a:r>
            <a:endParaRPr lang="en-SA" dirty="0">
              <a:solidFill>
                <a:schemeClr val="bg1"/>
              </a:solidFill>
            </a:endParaRPr>
          </a:p>
        </p:txBody>
      </p:sp>
      <p:pic>
        <p:nvPicPr>
          <p:cNvPr id="21" name="Graphic 20" descr="Camera with solid fill">
            <a:extLst>
              <a:ext uri="{FF2B5EF4-FFF2-40B4-BE49-F238E27FC236}">
                <a16:creationId xmlns:a16="http://schemas.microsoft.com/office/drawing/2014/main" id="{6C4EEEFC-9B3C-3725-7B8F-81B64CC137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84812" y="1916590"/>
            <a:ext cx="914400" cy="914400"/>
          </a:xfrm>
          <a:prstGeom prst="rect">
            <a:avLst/>
          </a:prstGeom>
        </p:spPr>
      </p:pic>
      <p:pic>
        <p:nvPicPr>
          <p:cNvPr id="12" name="Graphic 11" descr="Chat with solid fill">
            <a:extLst>
              <a:ext uri="{FF2B5EF4-FFF2-40B4-BE49-F238E27FC236}">
                <a16:creationId xmlns:a16="http://schemas.microsoft.com/office/drawing/2014/main" id="{A05CF58C-FCD4-4057-B15F-16C096C528F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18248" y="2098856"/>
            <a:ext cx="914400" cy="914400"/>
          </a:xfrm>
          <a:prstGeom prst="rect">
            <a:avLst/>
          </a:prstGeom>
        </p:spPr>
      </p:pic>
      <p:pic>
        <p:nvPicPr>
          <p:cNvPr id="20" name="Graphic 19" descr="Atom with solid fill">
            <a:extLst>
              <a:ext uri="{FF2B5EF4-FFF2-40B4-BE49-F238E27FC236}">
                <a16:creationId xmlns:a16="http://schemas.microsoft.com/office/drawing/2014/main" id="{4F4C5107-7B69-63BF-9427-487A8F38C40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56909" y="2066473"/>
            <a:ext cx="914400" cy="914400"/>
          </a:xfrm>
          <a:prstGeom prst="rect">
            <a:avLst/>
          </a:prstGeom>
        </p:spPr>
      </p:pic>
      <p:pic>
        <p:nvPicPr>
          <p:cNvPr id="19" name="Graphic 18" descr="Laptop with solid fill">
            <a:extLst>
              <a:ext uri="{FF2B5EF4-FFF2-40B4-BE49-F238E27FC236}">
                <a16:creationId xmlns:a16="http://schemas.microsoft.com/office/drawing/2014/main" id="{2EA987A6-76CE-9A38-5039-11A575D62CE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313848" y="1972447"/>
            <a:ext cx="914400" cy="914400"/>
          </a:xfrm>
          <a:prstGeom prst="rect">
            <a:avLst/>
          </a:prstGeom>
        </p:spPr>
      </p:pic>
    </p:spTree>
    <p:extLst>
      <p:ext uri="{BB962C8B-B14F-4D97-AF65-F5344CB8AC3E}">
        <p14:creationId xmlns:p14="http://schemas.microsoft.com/office/powerpoint/2010/main" val="34887067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a:extLst>
              <a:ext uri="{FF2B5EF4-FFF2-40B4-BE49-F238E27FC236}">
                <a16:creationId xmlns:a16="http://schemas.microsoft.com/office/drawing/2014/main" id="{40336896-C5E8-2A51-B11E-3A361907ED91}"/>
              </a:ext>
            </a:extLst>
          </p:cNvPr>
          <p:cNvSpPr/>
          <p:nvPr/>
        </p:nvSpPr>
        <p:spPr>
          <a:xfrm>
            <a:off x="5762889" y="1916590"/>
            <a:ext cx="2696141" cy="4393324"/>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2" name="Date Placeholder 1">
            <a:extLst>
              <a:ext uri="{FF2B5EF4-FFF2-40B4-BE49-F238E27FC236}">
                <a16:creationId xmlns:a16="http://schemas.microsoft.com/office/drawing/2014/main" id="{B55C6DD6-1207-3C96-3F54-81C98C37A89F}"/>
              </a:ext>
            </a:extLst>
          </p:cNvPr>
          <p:cNvSpPr>
            <a:spLocks noGrp="1"/>
          </p:cNvSpPr>
          <p:nvPr>
            <p:ph type="dt" sz="half" idx="10"/>
          </p:nvPr>
        </p:nvSpPr>
        <p:spPr/>
        <p:txBody>
          <a:bodyPr/>
          <a:lstStyle/>
          <a:p>
            <a:fld id="{5C350CF8-97C1-4599-A83F-07F9F35396C7}" type="datetime1">
              <a:rPr lang="en-IN" smtClean="0"/>
              <a:t>13/10/25</a:t>
            </a:fld>
            <a:endParaRPr lang="en-IN"/>
          </a:p>
        </p:txBody>
      </p:sp>
      <p:sp>
        <p:nvSpPr>
          <p:cNvPr id="3" name="Slide Number Placeholder 2">
            <a:extLst>
              <a:ext uri="{FF2B5EF4-FFF2-40B4-BE49-F238E27FC236}">
                <a16:creationId xmlns:a16="http://schemas.microsoft.com/office/drawing/2014/main" id="{86988F90-0140-4CC8-DD03-B63123A6FC31}"/>
              </a:ext>
            </a:extLst>
          </p:cNvPr>
          <p:cNvSpPr>
            <a:spLocks noGrp="1"/>
          </p:cNvSpPr>
          <p:nvPr>
            <p:ph type="sldNum" sz="quarter" idx="12"/>
          </p:nvPr>
        </p:nvSpPr>
        <p:spPr/>
        <p:txBody>
          <a:bodyPr/>
          <a:lstStyle/>
          <a:p>
            <a:fld id="{A0DE106B-8933-499E-B64E-7DFAEA3B4E58}" type="slidenum">
              <a:rPr lang="en-IN" smtClean="0"/>
              <a:t>13</a:t>
            </a:fld>
            <a:endParaRPr lang="en-IN"/>
          </a:p>
        </p:txBody>
      </p:sp>
      <p:sp>
        <p:nvSpPr>
          <p:cNvPr id="4" name="Rectangle 3">
            <a:extLst>
              <a:ext uri="{FF2B5EF4-FFF2-40B4-BE49-F238E27FC236}">
                <a16:creationId xmlns:a16="http://schemas.microsoft.com/office/drawing/2014/main" id="{1ACA6708-2CCE-4A74-C0A4-74DD17FCCB39}"/>
              </a:ext>
            </a:extLst>
          </p:cNvPr>
          <p:cNvSpPr/>
          <p:nvPr/>
        </p:nvSpPr>
        <p:spPr>
          <a:xfrm>
            <a:off x="120072" y="90089"/>
            <a:ext cx="11942619" cy="6677822"/>
          </a:xfrm>
          <a:prstGeom prst="rect">
            <a:avLst/>
          </a:prstGeom>
          <a:noFill/>
          <a:ln w="73025"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a:extLst>
              <a:ext uri="{FF2B5EF4-FFF2-40B4-BE49-F238E27FC236}">
                <a16:creationId xmlns:a16="http://schemas.microsoft.com/office/drawing/2014/main" id="{194163C5-B581-484C-D082-025FC8B31E9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4889" y="187720"/>
            <a:ext cx="873901" cy="1000553"/>
          </a:xfrm>
          <a:prstGeom prst="rect">
            <a:avLst/>
          </a:prstGeom>
          <a:blipFill>
            <a:blip r:embed="rId3"/>
            <a:tile tx="0" ty="0" sx="100000" sy="100000" flip="none" algn="tl"/>
          </a:blipFill>
          <a:ln>
            <a:noFill/>
          </a:ln>
        </p:spPr>
      </p:pic>
      <p:sp>
        <p:nvSpPr>
          <p:cNvPr id="6" name="TextBox 5">
            <a:extLst>
              <a:ext uri="{FF2B5EF4-FFF2-40B4-BE49-F238E27FC236}">
                <a16:creationId xmlns:a16="http://schemas.microsoft.com/office/drawing/2014/main" id="{C5AD33F2-0F5E-AD4B-6BE8-F4EA4C7C472E}"/>
              </a:ext>
            </a:extLst>
          </p:cNvPr>
          <p:cNvSpPr txBox="1"/>
          <p:nvPr/>
        </p:nvSpPr>
        <p:spPr>
          <a:xfrm>
            <a:off x="1771048" y="395608"/>
            <a:ext cx="8499108" cy="584775"/>
          </a:xfrm>
          <a:prstGeom prst="rect">
            <a:avLst/>
          </a:prstGeom>
          <a:noFill/>
        </p:spPr>
        <p:txBody>
          <a:bodyPr wrap="square" rtlCol="0">
            <a:spAutoFit/>
          </a:bodyPr>
          <a:lstStyle/>
          <a:p>
            <a:r>
              <a:rPr lang="en-SA" sz="3200" dirty="0">
                <a:latin typeface="Cooper Black" panose="0208090404030B020404" pitchFamily="18" charset="77"/>
              </a:rPr>
              <a:t>IMPLEMENTATION STATUS</a:t>
            </a:r>
          </a:p>
        </p:txBody>
      </p:sp>
      <p:sp>
        <p:nvSpPr>
          <p:cNvPr id="7" name="TextBox 6">
            <a:extLst>
              <a:ext uri="{FF2B5EF4-FFF2-40B4-BE49-F238E27FC236}">
                <a16:creationId xmlns:a16="http://schemas.microsoft.com/office/drawing/2014/main" id="{2337FB40-4915-0660-5934-C4B36B4BD63C}"/>
              </a:ext>
            </a:extLst>
          </p:cNvPr>
          <p:cNvSpPr txBox="1"/>
          <p:nvPr/>
        </p:nvSpPr>
        <p:spPr>
          <a:xfrm>
            <a:off x="838200" y="2790655"/>
            <a:ext cx="1086853" cy="461665"/>
          </a:xfrm>
          <a:prstGeom prst="rect">
            <a:avLst/>
          </a:prstGeom>
          <a:noFill/>
        </p:spPr>
        <p:txBody>
          <a:bodyPr wrap="square" rtlCol="0">
            <a:spAutoFit/>
          </a:bodyPr>
          <a:lstStyle/>
          <a:p>
            <a:r>
              <a:rPr lang="en-SA" sz="2400" dirty="0">
                <a:latin typeface="Copperplate" panose="02000504000000020004" pitchFamily="2" charset="77"/>
              </a:rPr>
              <a:t>01</a:t>
            </a:r>
          </a:p>
        </p:txBody>
      </p:sp>
      <p:sp>
        <p:nvSpPr>
          <p:cNvPr id="8" name="TextBox 7">
            <a:extLst>
              <a:ext uri="{FF2B5EF4-FFF2-40B4-BE49-F238E27FC236}">
                <a16:creationId xmlns:a16="http://schemas.microsoft.com/office/drawing/2014/main" id="{9A8AAE53-1D14-9E7B-4FD4-623401992B1F}"/>
              </a:ext>
            </a:extLst>
          </p:cNvPr>
          <p:cNvSpPr txBox="1"/>
          <p:nvPr/>
        </p:nvSpPr>
        <p:spPr>
          <a:xfrm>
            <a:off x="838200" y="3251972"/>
            <a:ext cx="2367013" cy="3231654"/>
          </a:xfrm>
          <a:prstGeom prst="rect">
            <a:avLst/>
          </a:prstGeom>
          <a:noFill/>
        </p:spPr>
        <p:txBody>
          <a:bodyPr wrap="square" rtlCol="0">
            <a:spAutoFit/>
          </a:bodyPr>
          <a:lstStyle/>
          <a:p>
            <a:r>
              <a:rPr lang="en-SA" b="1" dirty="0"/>
              <a:t>Core Detection:</a:t>
            </a:r>
            <a:br>
              <a:rPr lang="en-SA" dirty="0"/>
            </a:br>
            <a:r>
              <a:rPr lang="en-US" sz="1200" dirty="0"/>
              <a:t>Built a video module using OpenCV and MTCNN to extract faces and detect artifacts, blur, and lighting anomalies, plus a lip-sync consistency checker. The audio module uses </a:t>
            </a:r>
            <a:r>
              <a:rPr lang="en-US" sz="1200" dirty="0" err="1"/>
              <a:t>Librosa</a:t>
            </a:r>
            <a:r>
              <a:rPr lang="en-US" sz="1200" dirty="0"/>
              <a:t> MFCC and spectral features for voice naturalness and authenticity scoring. The text module employs </a:t>
            </a:r>
            <a:r>
              <a:rPr lang="en-US" sz="1200" dirty="0" err="1"/>
              <a:t>spaCy</a:t>
            </a:r>
            <a:r>
              <a:rPr lang="en-US" sz="1200" dirty="0"/>
              <a:t> for claim extraction and Sentence-BERT to compare each statement with a truth database, flagging low-similarity (hallucinated) content.</a:t>
            </a:r>
          </a:p>
          <a:p>
            <a:endParaRPr lang="en-SA" dirty="0"/>
          </a:p>
        </p:txBody>
      </p:sp>
      <p:sp>
        <p:nvSpPr>
          <p:cNvPr id="9" name="TextBox 8">
            <a:extLst>
              <a:ext uri="{FF2B5EF4-FFF2-40B4-BE49-F238E27FC236}">
                <a16:creationId xmlns:a16="http://schemas.microsoft.com/office/drawing/2014/main" id="{518EE496-9C5A-7ED7-1E5B-8E7B7B861058}"/>
              </a:ext>
            </a:extLst>
          </p:cNvPr>
          <p:cNvSpPr txBox="1"/>
          <p:nvPr/>
        </p:nvSpPr>
        <p:spPr>
          <a:xfrm>
            <a:off x="3467361" y="2790307"/>
            <a:ext cx="1086853" cy="461665"/>
          </a:xfrm>
          <a:prstGeom prst="rect">
            <a:avLst/>
          </a:prstGeom>
          <a:noFill/>
        </p:spPr>
        <p:txBody>
          <a:bodyPr wrap="square" rtlCol="0">
            <a:spAutoFit/>
          </a:bodyPr>
          <a:lstStyle/>
          <a:p>
            <a:r>
              <a:rPr lang="en-SA" sz="2400" dirty="0">
                <a:latin typeface="Copperplate" panose="02000504000000020004" pitchFamily="2" charset="77"/>
              </a:rPr>
              <a:t>02</a:t>
            </a:r>
          </a:p>
        </p:txBody>
      </p:sp>
      <p:sp>
        <p:nvSpPr>
          <p:cNvPr id="10" name="TextBox 9">
            <a:extLst>
              <a:ext uri="{FF2B5EF4-FFF2-40B4-BE49-F238E27FC236}">
                <a16:creationId xmlns:a16="http://schemas.microsoft.com/office/drawing/2014/main" id="{3488AF97-9BB1-25FD-66EB-C7D0DA872220}"/>
              </a:ext>
            </a:extLst>
          </p:cNvPr>
          <p:cNvSpPr txBox="1"/>
          <p:nvPr/>
        </p:nvSpPr>
        <p:spPr>
          <a:xfrm>
            <a:off x="3467361" y="3251624"/>
            <a:ext cx="2367013" cy="2031325"/>
          </a:xfrm>
          <a:prstGeom prst="rect">
            <a:avLst/>
          </a:prstGeom>
          <a:noFill/>
        </p:spPr>
        <p:txBody>
          <a:bodyPr wrap="square" rtlCol="0">
            <a:spAutoFit/>
          </a:bodyPr>
          <a:lstStyle/>
          <a:p>
            <a:r>
              <a:rPr lang="en-US" b="1" i="0" dirty="0">
                <a:effectLst/>
              </a:rPr>
              <a:t>Fusion:</a:t>
            </a:r>
            <a:endParaRPr lang="en-SA" b="1" i="0" dirty="0">
              <a:effectLst/>
            </a:endParaRPr>
          </a:p>
          <a:p>
            <a:r>
              <a:rPr lang="en-US" sz="1200" dirty="0">
                <a:latin typeface="-apple-system"/>
              </a:rPr>
              <a:t>F</a:t>
            </a:r>
            <a:r>
              <a:rPr lang="en-US" sz="1200" b="0" i="0" dirty="0">
                <a:effectLst/>
                <a:latin typeface="-apple-system"/>
              </a:rPr>
              <a:t>eed the three raw scores into a lightweight weighted ensemble—video 30 %, audio 40 %, text 30 %—calibrate thresholds at 55 % PASS / 50 % FAIL, apply a consistency penalty when modalities drift apart, and compress everything into one integrity score plus confidence.</a:t>
            </a:r>
            <a:endParaRPr lang="en-SA" dirty="0"/>
          </a:p>
        </p:txBody>
      </p:sp>
      <p:sp>
        <p:nvSpPr>
          <p:cNvPr id="13" name="TextBox 12">
            <a:extLst>
              <a:ext uri="{FF2B5EF4-FFF2-40B4-BE49-F238E27FC236}">
                <a16:creationId xmlns:a16="http://schemas.microsoft.com/office/drawing/2014/main" id="{2F74530E-2005-7068-8957-5DF2DC384CFE}"/>
              </a:ext>
            </a:extLst>
          </p:cNvPr>
          <p:cNvSpPr txBox="1"/>
          <p:nvPr/>
        </p:nvSpPr>
        <p:spPr>
          <a:xfrm>
            <a:off x="5941700" y="2790307"/>
            <a:ext cx="1086853" cy="461665"/>
          </a:xfrm>
          <a:prstGeom prst="rect">
            <a:avLst/>
          </a:prstGeom>
          <a:noFill/>
        </p:spPr>
        <p:txBody>
          <a:bodyPr wrap="square" rtlCol="0">
            <a:spAutoFit/>
          </a:bodyPr>
          <a:lstStyle/>
          <a:p>
            <a:r>
              <a:rPr lang="en-SA" sz="2400" dirty="0">
                <a:latin typeface="Copperplate" panose="02000504000000020004" pitchFamily="2" charset="77"/>
              </a:rPr>
              <a:t>03</a:t>
            </a:r>
          </a:p>
        </p:txBody>
      </p:sp>
      <p:sp>
        <p:nvSpPr>
          <p:cNvPr id="14" name="TextBox 13">
            <a:extLst>
              <a:ext uri="{FF2B5EF4-FFF2-40B4-BE49-F238E27FC236}">
                <a16:creationId xmlns:a16="http://schemas.microsoft.com/office/drawing/2014/main" id="{D3E05A04-A9A5-D71F-2676-79B1E265EEF3}"/>
              </a:ext>
            </a:extLst>
          </p:cNvPr>
          <p:cNvSpPr txBox="1"/>
          <p:nvPr/>
        </p:nvSpPr>
        <p:spPr>
          <a:xfrm>
            <a:off x="5941700" y="3251624"/>
            <a:ext cx="2367013" cy="2031325"/>
          </a:xfrm>
          <a:prstGeom prst="rect">
            <a:avLst/>
          </a:prstGeom>
          <a:noFill/>
        </p:spPr>
        <p:txBody>
          <a:bodyPr wrap="square" rtlCol="0">
            <a:spAutoFit/>
          </a:bodyPr>
          <a:lstStyle/>
          <a:p>
            <a:r>
              <a:rPr lang="en-US" b="1" i="0" dirty="0">
                <a:effectLst/>
              </a:rPr>
              <a:t>Chat Bot:</a:t>
            </a:r>
            <a:endParaRPr lang="en-SA" b="1" i="0" dirty="0">
              <a:effectLst/>
            </a:endParaRPr>
          </a:p>
          <a:p>
            <a:r>
              <a:rPr lang="en-US" sz="1200" b="0" i="0" dirty="0">
                <a:effectLst/>
                <a:latin typeface="-apple-system"/>
              </a:rPr>
              <a:t>Local Llama 3.2 (</a:t>
            </a:r>
            <a:r>
              <a:rPr lang="en-US" sz="1200" b="0" i="0" dirty="0" err="1">
                <a:effectLst/>
                <a:latin typeface="-apple-system"/>
              </a:rPr>
              <a:t>Ollama</a:t>
            </a:r>
            <a:r>
              <a:rPr lang="en-US" sz="1200" b="0" i="0" dirty="0">
                <a:effectLst/>
                <a:latin typeface="-apple-system"/>
              </a:rPr>
              <a:t>) reads the numeric output, a prompt template turns it into a plain-English paragraph, and the </a:t>
            </a:r>
            <a:r>
              <a:rPr lang="en-US" sz="1200" dirty="0"/>
              <a:t>/chat/explain</a:t>
            </a:r>
            <a:r>
              <a:rPr lang="en-US" sz="1200" b="0" i="0" dirty="0">
                <a:effectLst/>
                <a:latin typeface="-apple-system"/>
              </a:rPr>
              <a:t> endpoint lets users ask follow-ups like “Why was audio flagged?” while keeping the entire conversation on CPU with no cloud keys.</a:t>
            </a:r>
            <a:endParaRPr lang="en-SA" dirty="0"/>
          </a:p>
        </p:txBody>
      </p:sp>
      <p:sp>
        <p:nvSpPr>
          <p:cNvPr id="15" name="TextBox 14">
            <a:extLst>
              <a:ext uri="{FF2B5EF4-FFF2-40B4-BE49-F238E27FC236}">
                <a16:creationId xmlns:a16="http://schemas.microsoft.com/office/drawing/2014/main" id="{E12703C3-E570-C51B-78A3-9F85E606F2BD}"/>
              </a:ext>
            </a:extLst>
          </p:cNvPr>
          <p:cNvSpPr txBox="1"/>
          <p:nvPr/>
        </p:nvSpPr>
        <p:spPr>
          <a:xfrm>
            <a:off x="8459030" y="2790307"/>
            <a:ext cx="1086853" cy="461665"/>
          </a:xfrm>
          <a:prstGeom prst="rect">
            <a:avLst/>
          </a:prstGeom>
          <a:noFill/>
        </p:spPr>
        <p:txBody>
          <a:bodyPr wrap="square" rtlCol="0">
            <a:spAutoFit/>
          </a:bodyPr>
          <a:lstStyle/>
          <a:p>
            <a:r>
              <a:rPr lang="en-SA" sz="2400" dirty="0">
                <a:solidFill>
                  <a:schemeClr val="bg1"/>
                </a:solidFill>
                <a:latin typeface="Copperplate" panose="02000504000000020004" pitchFamily="2" charset="77"/>
              </a:rPr>
              <a:t>04</a:t>
            </a:r>
          </a:p>
        </p:txBody>
      </p:sp>
      <p:sp>
        <p:nvSpPr>
          <p:cNvPr id="16" name="TextBox 15">
            <a:extLst>
              <a:ext uri="{FF2B5EF4-FFF2-40B4-BE49-F238E27FC236}">
                <a16:creationId xmlns:a16="http://schemas.microsoft.com/office/drawing/2014/main" id="{A0C21D56-1FF9-684D-B5B3-7D4FBDA5EB43}"/>
              </a:ext>
            </a:extLst>
          </p:cNvPr>
          <p:cNvSpPr txBox="1"/>
          <p:nvPr/>
        </p:nvSpPr>
        <p:spPr>
          <a:xfrm>
            <a:off x="8459030" y="3251624"/>
            <a:ext cx="2367013" cy="2585323"/>
          </a:xfrm>
          <a:prstGeom prst="rect">
            <a:avLst/>
          </a:prstGeom>
          <a:noFill/>
        </p:spPr>
        <p:txBody>
          <a:bodyPr wrap="square" rtlCol="0">
            <a:spAutoFit/>
          </a:bodyPr>
          <a:lstStyle/>
          <a:p>
            <a:r>
              <a:rPr lang="en-US" b="1" i="0" dirty="0">
                <a:solidFill>
                  <a:schemeClr val="bg1"/>
                </a:solidFill>
                <a:effectLst/>
              </a:rPr>
              <a:t>Deep Fake Generator:</a:t>
            </a:r>
            <a:endParaRPr lang="en-SA" b="1" i="0" dirty="0">
              <a:solidFill>
                <a:schemeClr val="bg1"/>
              </a:solidFill>
              <a:effectLst/>
            </a:endParaRPr>
          </a:p>
          <a:p>
            <a:r>
              <a:rPr lang="en-US" sz="1200" dirty="0">
                <a:solidFill>
                  <a:schemeClr val="bg1"/>
                </a:solidFill>
                <a:latin typeface="-apple-system"/>
              </a:rPr>
              <a:t>U</a:t>
            </a:r>
            <a:r>
              <a:rPr lang="en-US" sz="1200" b="0" i="0" dirty="0">
                <a:solidFill>
                  <a:schemeClr val="bg1"/>
                </a:solidFill>
                <a:effectLst/>
                <a:latin typeface="-apple-system"/>
              </a:rPr>
              <a:t>se </a:t>
            </a:r>
            <a:r>
              <a:rPr lang="en-US" sz="1200" b="0" i="0" dirty="0" err="1">
                <a:solidFill>
                  <a:schemeClr val="bg1"/>
                </a:solidFill>
                <a:effectLst/>
                <a:latin typeface="-apple-system"/>
              </a:rPr>
              <a:t>MoviePy</a:t>
            </a:r>
            <a:r>
              <a:rPr lang="en-US" sz="1200" b="0" i="0" dirty="0">
                <a:solidFill>
                  <a:schemeClr val="bg1"/>
                </a:solidFill>
                <a:effectLst/>
                <a:latin typeface="-apple-system"/>
              </a:rPr>
              <a:t> to mux new </a:t>
            </a:r>
            <a:br>
              <a:rPr lang="en-US" sz="1200" b="0" i="0" dirty="0">
                <a:solidFill>
                  <a:schemeClr val="bg1"/>
                </a:solidFill>
                <a:effectLst/>
                <a:latin typeface="-apple-system"/>
              </a:rPr>
            </a:br>
            <a:r>
              <a:rPr lang="en-US" sz="1200" b="0" i="0" dirty="0">
                <a:solidFill>
                  <a:schemeClr val="bg1"/>
                </a:solidFill>
                <a:effectLst/>
                <a:latin typeface="-apple-system"/>
              </a:rPr>
              <a:t>Coqui-TTS speech onto the original video while preserving frame-rate and resolution, stamp a visible “synthetic-for-testing” watermark, and expose the whole flow through a </a:t>
            </a:r>
            <a:r>
              <a:rPr lang="en-US" sz="1200" dirty="0">
                <a:solidFill>
                  <a:schemeClr val="bg1"/>
                </a:solidFill>
              </a:rPr>
              <a:t>/generate/video-with-audio</a:t>
            </a:r>
            <a:r>
              <a:rPr lang="en-US" sz="1200" b="0" i="0" dirty="0">
                <a:solidFill>
                  <a:schemeClr val="bg1"/>
                </a:solidFill>
                <a:effectLst/>
                <a:latin typeface="-apple-system"/>
              </a:rPr>
              <a:t> endpoint so the same dashboard can create its own deepfakes and immediately feed them back into the detectors for self-validation.</a:t>
            </a:r>
            <a:endParaRPr lang="en-SA" dirty="0">
              <a:solidFill>
                <a:schemeClr val="bg1"/>
              </a:solidFill>
            </a:endParaRPr>
          </a:p>
        </p:txBody>
      </p:sp>
      <p:pic>
        <p:nvPicPr>
          <p:cNvPr id="21" name="Graphic 20" descr="Camera with solid fill">
            <a:extLst>
              <a:ext uri="{FF2B5EF4-FFF2-40B4-BE49-F238E27FC236}">
                <a16:creationId xmlns:a16="http://schemas.microsoft.com/office/drawing/2014/main" id="{6C4EEEFC-9B3C-3725-7B8F-81B64CC137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84812" y="1916590"/>
            <a:ext cx="914400" cy="914400"/>
          </a:xfrm>
          <a:prstGeom prst="rect">
            <a:avLst/>
          </a:prstGeom>
        </p:spPr>
      </p:pic>
      <p:pic>
        <p:nvPicPr>
          <p:cNvPr id="12" name="Graphic 11" descr="Chat with solid fill">
            <a:extLst>
              <a:ext uri="{FF2B5EF4-FFF2-40B4-BE49-F238E27FC236}">
                <a16:creationId xmlns:a16="http://schemas.microsoft.com/office/drawing/2014/main" id="{A05CF58C-FCD4-4057-B15F-16C096C528F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18248" y="2098856"/>
            <a:ext cx="914400" cy="914400"/>
          </a:xfrm>
          <a:prstGeom prst="rect">
            <a:avLst/>
          </a:prstGeom>
        </p:spPr>
      </p:pic>
      <p:pic>
        <p:nvPicPr>
          <p:cNvPr id="18" name="Graphic 17" descr="Atom with solid fill">
            <a:extLst>
              <a:ext uri="{FF2B5EF4-FFF2-40B4-BE49-F238E27FC236}">
                <a16:creationId xmlns:a16="http://schemas.microsoft.com/office/drawing/2014/main" id="{E3B5F034-6C42-D467-A08B-F6DF8CC3B1B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56909" y="2066473"/>
            <a:ext cx="914400" cy="914400"/>
          </a:xfrm>
          <a:prstGeom prst="rect">
            <a:avLst/>
          </a:prstGeom>
        </p:spPr>
      </p:pic>
      <p:pic>
        <p:nvPicPr>
          <p:cNvPr id="19" name="Graphic 18" descr="Laptop with solid fill">
            <a:extLst>
              <a:ext uri="{FF2B5EF4-FFF2-40B4-BE49-F238E27FC236}">
                <a16:creationId xmlns:a16="http://schemas.microsoft.com/office/drawing/2014/main" id="{B7F4369A-EC2F-8503-336E-20F8B1E42BD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313848" y="1972447"/>
            <a:ext cx="914400" cy="914400"/>
          </a:xfrm>
          <a:prstGeom prst="rect">
            <a:avLst/>
          </a:prstGeom>
        </p:spPr>
      </p:pic>
    </p:spTree>
    <p:extLst>
      <p:ext uri="{BB962C8B-B14F-4D97-AF65-F5344CB8AC3E}">
        <p14:creationId xmlns:p14="http://schemas.microsoft.com/office/powerpoint/2010/main" val="3481812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a:extLst>
              <a:ext uri="{FF2B5EF4-FFF2-40B4-BE49-F238E27FC236}">
                <a16:creationId xmlns:a16="http://schemas.microsoft.com/office/drawing/2014/main" id="{5137C105-149D-94CC-519F-4B7B8A3727DD}"/>
              </a:ext>
            </a:extLst>
          </p:cNvPr>
          <p:cNvSpPr/>
          <p:nvPr/>
        </p:nvSpPr>
        <p:spPr>
          <a:xfrm>
            <a:off x="8293942" y="1916590"/>
            <a:ext cx="2696141" cy="43933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2" name="Date Placeholder 1">
            <a:extLst>
              <a:ext uri="{FF2B5EF4-FFF2-40B4-BE49-F238E27FC236}">
                <a16:creationId xmlns:a16="http://schemas.microsoft.com/office/drawing/2014/main" id="{B55C6DD6-1207-3C96-3F54-81C98C37A89F}"/>
              </a:ext>
            </a:extLst>
          </p:cNvPr>
          <p:cNvSpPr>
            <a:spLocks noGrp="1"/>
          </p:cNvSpPr>
          <p:nvPr>
            <p:ph type="dt" sz="half" idx="10"/>
          </p:nvPr>
        </p:nvSpPr>
        <p:spPr/>
        <p:txBody>
          <a:bodyPr/>
          <a:lstStyle/>
          <a:p>
            <a:fld id="{5C350CF8-97C1-4599-A83F-07F9F35396C7}" type="datetime1">
              <a:rPr lang="en-IN" smtClean="0"/>
              <a:t>13/10/25</a:t>
            </a:fld>
            <a:endParaRPr lang="en-IN"/>
          </a:p>
        </p:txBody>
      </p:sp>
      <p:sp>
        <p:nvSpPr>
          <p:cNvPr id="3" name="Slide Number Placeholder 2">
            <a:extLst>
              <a:ext uri="{FF2B5EF4-FFF2-40B4-BE49-F238E27FC236}">
                <a16:creationId xmlns:a16="http://schemas.microsoft.com/office/drawing/2014/main" id="{86988F90-0140-4CC8-DD03-B63123A6FC31}"/>
              </a:ext>
            </a:extLst>
          </p:cNvPr>
          <p:cNvSpPr>
            <a:spLocks noGrp="1"/>
          </p:cNvSpPr>
          <p:nvPr>
            <p:ph type="sldNum" sz="quarter" idx="12"/>
          </p:nvPr>
        </p:nvSpPr>
        <p:spPr/>
        <p:txBody>
          <a:bodyPr/>
          <a:lstStyle/>
          <a:p>
            <a:fld id="{A0DE106B-8933-499E-B64E-7DFAEA3B4E58}" type="slidenum">
              <a:rPr lang="en-IN" smtClean="0"/>
              <a:t>14</a:t>
            </a:fld>
            <a:endParaRPr lang="en-IN"/>
          </a:p>
        </p:txBody>
      </p:sp>
      <p:sp>
        <p:nvSpPr>
          <p:cNvPr id="4" name="Rectangle 3">
            <a:extLst>
              <a:ext uri="{FF2B5EF4-FFF2-40B4-BE49-F238E27FC236}">
                <a16:creationId xmlns:a16="http://schemas.microsoft.com/office/drawing/2014/main" id="{1ACA6708-2CCE-4A74-C0A4-74DD17FCCB39}"/>
              </a:ext>
            </a:extLst>
          </p:cNvPr>
          <p:cNvSpPr/>
          <p:nvPr/>
        </p:nvSpPr>
        <p:spPr>
          <a:xfrm>
            <a:off x="120072" y="90089"/>
            <a:ext cx="11942619" cy="6677822"/>
          </a:xfrm>
          <a:prstGeom prst="rect">
            <a:avLst/>
          </a:prstGeom>
          <a:noFill/>
          <a:ln w="73025"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a:extLst>
              <a:ext uri="{FF2B5EF4-FFF2-40B4-BE49-F238E27FC236}">
                <a16:creationId xmlns:a16="http://schemas.microsoft.com/office/drawing/2014/main" id="{194163C5-B581-484C-D082-025FC8B31E9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4889" y="187720"/>
            <a:ext cx="873901" cy="1000553"/>
          </a:xfrm>
          <a:prstGeom prst="rect">
            <a:avLst/>
          </a:prstGeom>
          <a:blipFill>
            <a:blip r:embed="rId3"/>
            <a:tile tx="0" ty="0" sx="100000" sy="100000" flip="none" algn="tl"/>
          </a:blipFill>
          <a:ln>
            <a:noFill/>
          </a:ln>
        </p:spPr>
      </p:pic>
      <p:sp>
        <p:nvSpPr>
          <p:cNvPr id="6" name="TextBox 5">
            <a:extLst>
              <a:ext uri="{FF2B5EF4-FFF2-40B4-BE49-F238E27FC236}">
                <a16:creationId xmlns:a16="http://schemas.microsoft.com/office/drawing/2014/main" id="{C5AD33F2-0F5E-AD4B-6BE8-F4EA4C7C472E}"/>
              </a:ext>
            </a:extLst>
          </p:cNvPr>
          <p:cNvSpPr txBox="1"/>
          <p:nvPr/>
        </p:nvSpPr>
        <p:spPr>
          <a:xfrm>
            <a:off x="1771048" y="395608"/>
            <a:ext cx="8499108" cy="584775"/>
          </a:xfrm>
          <a:prstGeom prst="rect">
            <a:avLst/>
          </a:prstGeom>
          <a:noFill/>
        </p:spPr>
        <p:txBody>
          <a:bodyPr wrap="square" rtlCol="0">
            <a:spAutoFit/>
          </a:bodyPr>
          <a:lstStyle/>
          <a:p>
            <a:r>
              <a:rPr lang="en-SA" sz="3200" dirty="0">
                <a:latin typeface="Cooper Black" panose="0208090404030B020404" pitchFamily="18" charset="77"/>
              </a:rPr>
              <a:t>IMPLEMENTATION STATUS</a:t>
            </a:r>
          </a:p>
        </p:txBody>
      </p:sp>
      <p:sp>
        <p:nvSpPr>
          <p:cNvPr id="7" name="TextBox 6">
            <a:extLst>
              <a:ext uri="{FF2B5EF4-FFF2-40B4-BE49-F238E27FC236}">
                <a16:creationId xmlns:a16="http://schemas.microsoft.com/office/drawing/2014/main" id="{2337FB40-4915-0660-5934-C4B36B4BD63C}"/>
              </a:ext>
            </a:extLst>
          </p:cNvPr>
          <p:cNvSpPr txBox="1"/>
          <p:nvPr/>
        </p:nvSpPr>
        <p:spPr>
          <a:xfrm>
            <a:off x="838200" y="2790655"/>
            <a:ext cx="1086853" cy="461665"/>
          </a:xfrm>
          <a:prstGeom prst="rect">
            <a:avLst/>
          </a:prstGeom>
          <a:noFill/>
        </p:spPr>
        <p:txBody>
          <a:bodyPr wrap="square" rtlCol="0">
            <a:spAutoFit/>
          </a:bodyPr>
          <a:lstStyle/>
          <a:p>
            <a:r>
              <a:rPr lang="en-SA" sz="2400" dirty="0">
                <a:latin typeface="Copperplate" panose="02000504000000020004" pitchFamily="2" charset="77"/>
              </a:rPr>
              <a:t>01</a:t>
            </a:r>
          </a:p>
        </p:txBody>
      </p:sp>
      <p:sp>
        <p:nvSpPr>
          <p:cNvPr id="8" name="TextBox 7">
            <a:extLst>
              <a:ext uri="{FF2B5EF4-FFF2-40B4-BE49-F238E27FC236}">
                <a16:creationId xmlns:a16="http://schemas.microsoft.com/office/drawing/2014/main" id="{9A8AAE53-1D14-9E7B-4FD4-623401992B1F}"/>
              </a:ext>
            </a:extLst>
          </p:cNvPr>
          <p:cNvSpPr txBox="1"/>
          <p:nvPr/>
        </p:nvSpPr>
        <p:spPr>
          <a:xfrm>
            <a:off x="838200" y="3251972"/>
            <a:ext cx="2367013" cy="3231654"/>
          </a:xfrm>
          <a:prstGeom prst="rect">
            <a:avLst/>
          </a:prstGeom>
          <a:noFill/>
        </p:spPr>
        <p:txBody>
          <a:bodyPr wrap="square" rtlCol="0">
            <a:spAutoFit/>
          </a:bodyPr>
          <a:lstStyle/>
          <a:p>
            <a:r>
              <a:rPr lang="en-SA" b="1" dirty="0"/>
              <a:t>Core Detection:</a:t>
            </a:r>
            <a:br>
              <a:rPr lang="en-SA" dirty="0"/>
            </a:br>
            <a:r>
              <a:rPr lang="en-US" sz="1200" dirty="0"/>
              <a:t>Built a video module using OpenCV and MTCNN to extract faces and detect artifacts, blur, and lighting anomalies, plus a lip-sync consistency checker. The audio module uses </a:t>
            </a:r>
            <a:r>
              <a:rPr lang="en-US" sz="1200" dirty="0" err="1"/>
              <a:t>Librosa</a:t>
            </a:r>
            <a:r>
              <a:rPr lang="en-US" sz="1200" dirty="0"/>
              <a:t> MFCC and spectral features for voice naturalness and authenticity scoring. The text module employs </a:t>
            </a:r>
            <a:r>
              <a:rPr lang="en-US" sz="1200" dirty="0" err="1"/>
              <a:t>spaCy</a:t>
            </a:r>
            <a:r>
              <a:rPr lang="en-US" sz="1200" dirty="0"/>
              <a:t> for claim extraction and Sentence-BERT to compare each statement with a truth database, flagging low-similarity (hallucinated) content.</a:t>
            </a:r>
          </a:p>
          <a:p>
            <a:endParaRPr lang="en-SA" dirty="0"/>
          </a:p>
        </p:txBody>
      </p:sp>
      <p:sp>
        <p:nvSpPr>
          <p:cNvPr id="9" name="TextBox 8">
            <a:extLst>
              <a:ext uri="{FF2B5EF4-FFF2-40B4-BE49-F238E27FC236}">
                <a16:creationId xmlns:a16="http://schemas.microsoft.com/office/drawing/2014/main" id="{518EE496-9C5A-7ED7-1E5B-8E7B7B861058}"/>
              </a:ext>
            </a:extLst>
          </p:cNvPr>
          <p:cNvSpPr txBox="1"/>
          <p:nvPr/>
        </p:nvSpPr>
        <p:spPr>
          <a:xfrm>
            <a:off x="3467361" y="2790307"/>
            <a:ext cx="1086853" cy="461665"/>
          </a:xfrm>
          <a:prstGeom prst="rect">
            <a:avLst/>
          </a:prstGeom>
          <a:noFill/>
        </p:spPr>
        <p:txBody>
          <a:bodyPr wrap="square" rtlCol="0">
            <a:spAutoFit/>
          </a:bodyPr>
          <a:lstStyle/>
          <a:p>
            <a:r>
              <a:rPr lang="en-SA" sz="2400" dirty="0">
                <a:latin typeface="Copperplate" panose="02000504000000020004" pitchFamily="2" charset="77"/>
              </a:rPr>
              <a:t>02</a:t>
            </a:r>
          </a:p>
        </p:txBody>
      </p:sp>
      <p:sp>
        <p:nvSpPr>
          <p:cNvPr id="10" name="TextBox 9">
            <a:extLst>
              <a:ext uri="{FF2B5EF4-FFF2-40B4-BE49-F238E27FC236}">
                <a16:creationId xmlns:a16="http://schemas.microsoft.com/office/drawing/2014/main" id="{3488AF97-9BB1-25FD-66EB-C7D0DA872220}"/>
              </a:ext>
            </a:extLst>
          </p:cNvPr>
          <p:cNvSpPr txBox="1"/>
          <p:nvPr/>
        </p:nvSpPr>
        <p:spPr>
          <a:xfrm>
            <a:off x="3467361" y="3251624"/>
            <a:ext cx="2367013" cy="2031325"/>
          </a:xfrm>
          <a:prstGeom prst="rect">
            <a:avLst/>
          </a:prstGeom>
          <a:noFill/>
        </p:spPr>
        <p:txBody>
          <a:bodyPr wrap="square" rtlCol="0">
            <a:spAutoFit/>
          </a:bodyPr>
          <a:lstStyle/>
          <a:p>
            <a:r>
              <a:rPr lang="en-US" b="1" i="0" dirty="0">
                <a:effectLst/>
              </a:rPr>
              <a:t>Fusion:</a:t>
            </a:r>
            <a:endParaRPr lang="en-SA" b="1" i="0" dirty="0">
              <a:effectLst/>
            </a:endParaRPr>
          </a:p>
          <a:p>
            <a:r>
              <a:rPr lang="en-US" sz="1200" dirty="0">
                <a:latin typeface="-apple-system"/>
              </a:rPr>
              <a:t>F</a:t>
            </a:r>
            <a:r>
              <a:rPr lang="en-US" sz="1200" b="0" i="0" dirty="0">
                <a:effectLst/>
                <a:latin typeface="-apple-system"/>
              </a:rPr>
              <a:t>eed the three raw scores into a lightweight weighted ensemble—video 30 %, audio 40 %, text 30 %—calibrate thresholds at 55 % PASS / 50 % FAIL, apply a consistency penalty when modalities drift apart, and compress everything into one integrity score plus confidence.</a:t>
            </a:r>
            <a:endParaRPr lang="en-SA" dirty="0"/>
          </a:p>
        </p:txBody>
      </p:sp>
      <p:sp>
        <p:nvSpPr>
          <p:cNvPr id="13" name="TextBox 12">
            <a:extLst>
              <a:ext uri="{FF2B5EF4-FFF2-40B4-BE49-F238E27FC236}">
                <a16:creationId xmlns:a16="http://schemas.microsoft.com/office/drawing/2014/main" id="{2F74530E-2005-7068-8957-5DF2DC384CFE}"/>
              </a:ext>
            </a:extLst>
          </p:cNvPr>
          <p:cNvSpPr txBox="1"/>
          <p:nvPr/>
        </p:nvSpPr>
        <p:spPr>
          <a:xfrm>
            <a:off x="5941700" y="2790307"/>
            <a:ext cx="1086853" cy="461665"/>
          </a:xfrm>
          <a:prstGeom prst="rect">
            <a:avLst/>
          </a:prstGeom>
          <a:noFill/>
        </p:spPr>
        <p:txBody>
          <a:bodyPr wrap="square" rtlCol="0">
            <a:spAutoFit/>
          </a:bodyPr>
          <a:lstStyle/>
          <a:p>
            <a:r>
              <a:rPr lang="en-SA" sz="2400" dirty="0">
                <a:latin typeface="Copperplate" panose="02000504000000020004" pitchFamily="2" charset="77"/>
              </a:rPr>
              <a:t>03</a:t>
            </a:r>
          </a:p>
        </p:txBody>
      </p:sp>
      <p:sp>
        <p:nvSpPr>
          <p:cNvPr id="14" name="TextBox 13">
            <a:extLst>
              <a:ext uri="{FF2B5EF4-FFF2-40B4-BE49-F238E27FC236}">
                <a16:creationId xmlns:a16="http://schemas.microsoft.com/office/drawing/2014/main" id="{D3E05A04-A9A5-D71F-2676-79B1E265EEF3}"/>
              </a:ext>
            </a:extLst>
          </p:cNvPr>
          <p:cNvSpPr txBox="1"/>
          <p:nvPr/>
        </p:nvSpPr>
        <p:spPr>
          <a:xfrm>
            <a:off x="5941700" y="3251624"/>
            <a:ext cx="2367013" cy="2031325"/>
          </a:xfrm>
          <a:prstGeom prst="rect">
            <a:avLst/>
          </a:prstGeom>
          <a:noFill/>
        </p:spPr>
        <p:txBody>
          <a:bodyPr wrap="square" rtlCol="0">
            <a:spAutoFit/>
          </a:bodyPr>
          <a:lstStyle/>
          <a:p>
            <a:r>
              <a:rPr lang="en-US" b="1" i="0" dirty="0">
                <a:effectLst/>
              </a:rPr>
              <a:t>Chat Bot:</a:t>
            </a:r>
            <a:endParaRPr lang="en-SA" b="1" i="0" dirty="0">
              <a:effectLst/>
            </a:endParaRPr>
          </a:p>
          <a:p>
            <a:r>
              <a:rPr lang="en-US" sz="1200" b="0" i="0" dirty="0">
                <a:effectLst/>
                <a:latin typeface="-apple-system"/>
              </a:rPr>
              <a:t>Local Llama 3.2 (</a:t>
            </a:r>
            <a:r>
              <a:rPr lang="en-US" sz="1200" b="0" i="0" dirty="0" err="1">
                <a:effectLst/>
                <a:latin typeface="-apple-system"/>
              </a:rPr>
              <a:t>Ollama</a:t>
            </a:r>
            <a:r>
              <a:rPr lang="en-US" sz="1200" b="0" i="0" dirty="0">
                <a:effectLst/>
                <a:latin typeface="-apple-system"/>
              </a:rPr>
              <a:t>) reads the numeric output, a prompt template turns it into a plain-English paragraph, and the </a:t>
            </a:r>
            <a:r>
              <a:rPr lang="en-US" sz="1200" dirty="0"/>
              <a:t>/chat/explain</a:t>
            </a:r>
            <a:r>
              <a:rPr lang="en-US" sz="1200" b="0" i="0" dirty="0">
                <a:effectLst/>
                <a:latin typeface="-apple-system"/>
              </a:rPr>
              <a:t> endpoint lets users ask follow-ups like “Why was audio flagged?” while keeping the entire conversation on CPU with no cloud keys.</a:t>
            </a:r>
            <a:endParaRPr lang="en-SA" dirty="0"/>
          </a:p>
        </p:txBody>
      </p:sp>
      <p:sp>
        <p:nvSpPr>
          <p:cNvPr id="15" name="TextBox 14">
            <a:extLst>
              <a:ext uri="{FF2B5EF4-FFF2-40B4-BE49-F238E27FC236}">
                <a16:creationId xmlns:a16="http://schemas.microsoft.com/office/drawing/2014/main" id="{E12703C3-E570-C51B-78A3-9F85E606F2BD}"/>
              </a:ext>
            </a:extLst>
          </p:cNvPr>
          <p:cNvSpPr txBox="1"/>
          <p:nvPr/>
        </p:nvSpPr>
        <p:spPr>
          <a:xfrm>
            <a:off x="8459030" y="2790307"/>
            <a:ext cx="1086853" cy="461665"/>
          </a:xfrm>
          <a:prstGeom prst="rect">
            <a:avLst/>
          </a:prstGeom>
          <a:noFill/>
        </p:spPr>
        <p:txBody>
          <a:bodyPr wrap="square" rtlCol="0">
            <a:spAutoFit/>
          </a:bodyPr>
          <a:lstStyle/>
          <a:p>
            <a:r>
              <a:rPr lang="en-SA" sz="2400" dirty="0">
                <a:latin typeface="Copperplate" panose="02000504000000020004" pitchFamily="2" charset="77"/>
              </a:rPr>
              <a:t>04</a:t>
            </a:r>
          </a:p>
        </p:txBody>
      </p:sp>
      <p:sp>
        <p:nvSpPr>
          <p:cNvPr id="16" name="TextBox 15">
            <a:extLst>
              <a:ext uri="{FF2B5EF4-FFF2-40B4-BE49-F238E27FC236}">
                <a16:creationId xmlns:a16="http://schemas.microsoft.com/office/drawing/2014/main" id="{A0C21D56-1FF9-684D-B5B3-7D4FBDA5EB43}"/>
              </a:ext>
            </a:extLst>
          </p:cNvPr>
          <p:cNvSpPr txBox="1"/>
          <p:nvPr/>
        </p:nvSpPr>
        <p:spPr>
          <a:xfrm>
            <a:off x="8459030" y="3251624"/>
            <a:ext cx="2367013" cy="2585323"/>
          </a:xfrm>
          <a:prstGeom prst="rect">
            <a:avLst/>
          </a:prstGeom>
          <a:noFill/>
        </p:spPr>
        <p:txBody>
          <a:bodyPr wrap="square" rtlCol="0">
            <a:spAutoFit/>
          </a:bodyPr>
          <a:lstStyle/>
          <a:p>
            <a:r>
              <a:rPr lang="en-US" b="1" i="0" dirty="0">
                <a:effectLst/>
              </a:rPr>
              <a:t>Deep Fake Generator:</a:t>
            </a:r>
            <a:endParaRPr lang="en-SA" b="1" i="0" dirty="0">
              <a:effectLst/>
            </a:endParaRPr>
          </a:p>
          <a:p>
            <a:r>
              <a:rPr lang="en-US" sz="1200" dirty="0">
                <a:latin typeface="-apple-system"/>
              </a:rPr>
              <a:t>U</a:t>
            </a:r>
            <a:r>
              <a:rPr lang="en-US" sz="1200" b="0" i="0" dirty="0">
                <a:effectLst/>
                <a:latin typeface="-apple-system"/>
              </a:rPr>
              <a:t>se </a:t>
            </a:r>
            <a:r>
              <a:rPr lang="en-US" sz="1200" b="0" i="0" dirty="0" err="1">
                <a:effectLst/>
                <a:latin typeface="-apple-system"/>
              </a:rPr>
              <a:t>MoviePy</a:t>
            </a:r>
            <a:r>
              <a:rPr lang="en-US" sz="1200" b="0" i="0" dirty="0">
                <a:effectLst/>
                <a:latin typeface="-apple-system"/>
              </a:rPr>
              <a:t> to mux new </a:t>
            </a:r>
            <a:br>
              <a:rPr lang="en-US" sz="1200" b="0" i="0" dirty="0">
                <a:effectLst/>
                <a:latin typeface="-apple-system"/>
              </a:rPr>
            </a:br>
            <a:r>
              <a:rPr lang="en-US" sz="1200" b="0" i="0" dirty="0">
                <a:effectLst/>
                <a:latin typeface="-apple-system"/>
              </a:rPr>
              <a:t>Coqui-TTS speech onto the original video while preserving frame-rate and resolution, stamp a visible “synthetic-for-testing” watermark, and expose the whole flow through a </a:t>
            </a:r>
            <a:r>
              <a:rPr lang="en-US" sz="1200" dirty="0"/>
              <a:t>/generate/video-with-audio</a:t>
            </a:r>
            <a:r>
              <a:rPr lang="en-US" sz="1200" b="0" i="0" dirty="0">
                <a:effectLst/>
                <a:latin typeface="-apple-system"/>
              </a:rPr>
              <a:t> endpoint so the same dashboard can create its own deepfakes and immediately feed them back into the detectors for self-validation.</a:t>
            </a:r>
            <a:endParaRPr lang="en-SA" dirty="0"/>
          </a:p>
        </p:txBody>
      </p:sp>
      <p:pic>
        <p:nvPicPr>
          <p:cNvPr id="21" name="Graphic 20" descr="Camera with solid fill">
            <a:extLst>
              <a:ext uri="{FF2B5EF4-FFF2-40B4-BE49-F238E27FC236}">
                <a16:creationId xmlns:a16="http://schemas.microsoft.com/office/drawing/2014/main" id="{6C4EEEFC-9B3C-3725-7B8F-81B64CC137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84812" y="1916590"/>
            <a:ext cx="914400" cy="914400"/>
          </a:xfrm>
          <a:prstGeom prst="rect">
            <a:avLst/>
          </a:prstGeom>
        </p:spPr>
      </p:pic>
      <p:pic>
        <p:nvPicPr>
          <p:cNvPr id="17" name="Graphic 16" descr="Laptop with solid fill">
            <a:extLst>
              <a:ext uri="{FF2B5EF4-FFF2-40B4-BE49-F238E27FC236}">
                <a16:creationId xmlns:a16="http://schemas.microsoft.com/office/drawing/2014/main" id="{773771E5-E4DD-0FCD-5823-AEC564301F5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13848" y="1972447"/>
            <a:ext cx="914400" cy="914400"/>
          </a:xfrm>
          <a:prstGeom prst="rect">
            <a:avLst/>
          </a:prstGeom>
        </p:spPr>
      </p:pic>
      <p:pic>
        <p:nvPicPr>
          <p:cNvPr id="18" name="Graphic 17" descr="Atom with solid fill">
            <a:extLst>
              <a:ext uri="{FF2B5EF4-FFF2-40B4-BE49-F238E27FC236}">
                <a16:creationId xmlns:a16="http://schemas.microsoft.com/office/drawing/2014/main" id="{FF4E8000-03FB-B15F-877B-A67E2C5E1E4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56909" y="2066473"/>
            <a:ext cx="914400" cy="914400"/>
          </a:xfrm>
          <a:prstGeom prst="rect">
            <a:avLst/>
          </a:prstGeom>
        </p:spPr>
      </p:pic>
      <p:pic>
        <p:nvPicPr>
          <p:cNvPr id="20" name="Graphic 19" descr="Chat with solid fill">
            <a:extLst>
              <a:ext uri="{FF2B5EF4-FFF2-40B4-BE49-F238E27FC236}">
                <a16:creationId xmlns:a16="http://schemas.microsoft.com/office/drawing/2014/main" id="{4E5E8658-166F-5F55-8292-589999E8B5C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518248" y="2098856"/>
            <a:ext cx="914400" cy="914400"/>
          </a:xfrm>
          <a:prstGeom prst="rect">
            <a:avLst/>
          </a:prstGeom>
        </p:spPr>
      </p:pic>
    </p:spTree>
    <p:extLst>
      <p:ext uri="{BB962C8B-B14F-4D97-AF65-F5344CB8AC3E}">
        <p14:creationId xmlns:p14="http://schemas.microsoft.com/office/powerpoint/2010/main" val="35121912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750AD6-5EEF-6B16-9A7A-A62E39ADE882}"/>
              </a:ext>
            </a:extLst>
          </p:cNvPr>
          <p:cNvSpPr>
            <a:spLocks noGrp="1"/>
          </p:cNvSpPr>
          <p:nvPr>
            <p:ph type="dt" sz="half" idx="10"/>
          </p:nvPr>
        </p:nvSpPr>
        <p:spPr/>
        <p:txBody>
          <a:bodyPr/>
          <a:lstStyle/>
          <a:p>
            <a:fld id="{5C350CF8-97C1-4599-A83F-07F9F35396C7}" type="datetime1">
              <a:rPr lang="en-IN" smtClean="0"/>
              <a:t>13/10/25</a:t>
            </a:fld>
            <a:endParaRPr lang="en-IN"/>
          </a:p>
        </p:txBody>
      </p:sp>
      <p:sp>
        <p:nvSpPr>
          <p:cNvPr id="3" name="Slide Number Placeholder 2">
            <a:extLst>
              <a:ext uri="{FF2B5EF4-FFF2-40B4-BE49-F238E27FC236}">
                <a16:creationId xmlns:a16="http://schemas.microsoft.com/office/drawing/2014/main" id="{B11F7F44-986D-5920-AF81-2BB4DDFA02B7}"/>
              </a:ext>
            </a:extLst>
          </p:cNvPr>
          <p:cNvSpPr>
            <a:spLocks noGrp="1"/>
          </p:cNvSpPr>
          <p:nvPr>
            <p:ph type="sldNum" sz="quarter" idx="12"/>
          </p:nvPr>
        </p:nvSpPr>
        <p:spPr/>
        <p:txBody>
          <a:bodyPr/>
          <a:lstStyle/>
          <a:p>
            <a:fld id="{A0DE106B-8933-499E-B64E-7DFAEA3B4E58}" type="slidenum">
              <a:rPr lang="en-IN" smtClean="0"/>
              <a:t>15</a:t>
            </a:fld>
            <a:endParaRPr lang="en-IN"/>
          </a:p>
        </p:txBody>
      </p:sp>
      <p:sp>
        <p:nvSpPr>
          <p:cNvPr id="4" name="Rectangle 3">
            <a:extLst>
              <a:ext uri="{FF2B5EF4-FFF2-40B4-BE49-F238E27FC236}">
                <a16:creationId xmlns:a16="http://schemas.microsoft.com/office/drawing/2014/main" id="{C4946AE2-CFFE-63B1-1D7D-057328A53C7C}"/>
              </a:ext>
            </a:extLst>
          </p:cNvPr>
          <p:cNvSpPr/>
          <p:nvPr/>
        </p:nvSpPr>
        <p:spPr>
          <a:xfrm>
            <a:off x="120072" y="90089"/>
            <a:ext cx="11942619" cy="6677822"/>
          </a:xfrm>
          <a:prstGeom prst="rect">
            <a:avLst/>
          </a:prstGeom>
          <a:noFill/>
          <a:ln w="73025"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a:extLst>
              <a:ext uri="{FF2B5EF4-FFF2-40B4-BE49-F238E27FC236}">
                <a16:creationId xmlns:a16="http://schemas.microsoft.com/office/drawing/2014/main" id="{F3BAE52F-766B-8896-A945-AC2202ABE39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4889" y="187720"/>
            <a:ext cx="873901" cy="1000553"/>
          </a:xfrm>
          <a:prstGeom prst="rect">
            <a:avLst/>
          </a:prstGeom>
          <a:blipFill>
            <a:blip r:embed="rId3"/>
            <a:tile tx="0" ty="0" sx="100000" sy="100000" flip="none" algn="tl"/>
          </a:blipFill>
          <a:ln>
            <a:noFill/>
          </a:ln>
        </p:spPr>
      </p:pic>
      <p:sp>
        <p:nvSpPr>
          <p:cNvPr id="7" name="Title 10">
            <a:extLst>
              <a:ext uri="{FF2B5EF4-FFF2-40B4-BE49-F238E27FC236}">
                <a16:creationId xmlns:a16="http://schemas.microsoft.com/office/drawing/2014/main" id="{23CF2821-A400-DBAE-147D-4E5329BF7F11}"/>
              </a:ext>
            </a:extLst>
          </p:cNvPr>
          <p:cNvSpPr txBox="1">
            <a:spLocks/>
          </p:cNvSpPr>
          <p:nvPr/>
        </p:nvSpPr>
        <p:spPr>
          <a:xfrm>
            <a:off x="1563607" y="292128"/>
            <a:ext cx="9358840" cy="896145"/>
          </a:xfrm>
          <a:prstGeom prst="rect">
            <a:avLst/>
          </a:prstGeom>
          <a:noFill/>
          <a:ln w="34925" cmpd="sng">
            <a:solidFill>
              <a:schemeClr val="accent1">
                <a:shade val="50000"/>
              </a:schemeClr>
            </a:solid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solidFill>
                  <a:srgbClr val="C00000"/>
                </a:solidFill>
                <a:latin typeface="Bookman Old Style" panose="02050604050505020204" pitchFamily="18" charset="0"/>
              </a:rPr>
              <a:t>CONCLUSION</a:t>
            </a:r>
          </a:p>
        </p:txBody>
      </p:sp>
      <p:sp>
        <p:nvSpPr>
          <p:cNvPr id="9" name="TextBox 8">
            <a:extLst>
              <a:ext uri="{FF2B5EF4-FFF2-40B4-BE49-F238E27FC236}">
                <a16:creationId xmlns:a16="http://schemas.microsoft.com/office/drawing/2014/main" id="{144CD176-E82A-99CE-1EA0-1DF9599BD446}"/>
              </a:ext>
            </a:extLst>
          </p:cNvPr>
          <p:cNvSpPr txBox="1"/>
          <p:nvPr/>
        </p:nvSpPr>
        <p:spPr>
          <a:xfrm>
            <a:off x="1563607" y="1491916"/>
            <a:ext cx="9120435" cy="2031325"/>
          </a:xfrm>
          <a:prstGeom prst="rect">
            <a:avLst/>
          </a:prstGeom>
          <a:noFill/>
        </p:spPr>
        <p:txBody>
          <a:bodyPr wrap="square" rtlCol="0">
            <a:spAutoFit/>
          </a:bodyPr>
          <a:lstStyle/>
          <a:p>
            <a:r>
              <a:rPr lang="en-US" dirty="0">
                <a:latin typeface="-apple-system"/>
              </a:rPr>
              <a:t>W</a:t>
            </a:r>
            <a:r>
              <a:rPr lang="en-US" b="0" i="0" dirty="0">
                <a:effectLst/>
                <a:latin typeface="-apple-system"/>
              </a:rPr>
              <a:t>e have moved from idea to a working, fully-local integrity suite: the Multi-Model Deepfake and AI Hallucination Detection System now ingests any video + transcript, scores it across visual, audio and textual signals, fuses the results into an easy-to-read verdict, and explains its reasoning in plain English. With calibration-complete thresholds, a self-test generator, and a live dashboard ready for demo, we’ve proven that holistic, on-device content verification is no longer a research dream—it’s a running prototype that can be dropped into real-world workflows today.</a:t>
            </a:r>
            <a:endParaRPr lang="en-SA" dirty="0"/>
          </a:p>
        </p:txBody>
      </p:sp>
      <p:sp>
        <p:nvSpPr>
          <p:cNvPr id="10" name="TextBox 9">
            <a:extLst>
              <a:ext uri="{FF2B5EF4-FFF2-40B4-BE49-F238E27FC236}">
                <a16:creationId xmlns:a16="http://schemas.microsoft.com/office/drawing/2014/main" id="{827A6689-475C-70C4-E2EA-1DE2AC944B5B}"/>
              </a:ext>
            </a:extLst>
          </p:cNvPr>
          <p:cNvSpPr txBox="1"/>
          <p:nvPr/>
        </p:nvSpPr>
        <p:spPr>
          <a:xfrm>
            <a:off x="2059806" y="4021382"/>
            <a:ext cx="8624236" cy="1569660"/>
          </a:xfrm>
          <a:prstGeom prst="rect">
            <a:avLst/>
          </a:prstGeom>
          <a:noFill/>
        </p:spPr>
        <p:txBody>
          <a:bodyPr wrap="square" rtlCol="0">
            <a:spAutoFit/>
          </a:bodyPr>
          <a:lstStyle/>
          <a:p>
            <a:r>
              <a:rPr lang="en-SA" sz="9600" dirty="0">
                <a:latin typeface="Cooper Black" panose="0208090404030B020404" pitchFamily="18" charset="77"/>
              </a:rPr>
              <a:t>THANK YOU</a:t>
            </a:r>
          </a:p>
        </p:txBody>
      </p:sp>
    </p:spTree>
    <p:extLst>
      <p:ext uri="{BB962C8B-B14F-4D97-AF65-F5344CB8AC3E}">
        <p14:creationId xmlns:p14="http://schemas.microsoft.com/office/powerpoint/2010/main" val="2172559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D3A40A1E-15C9-4F5B-92E3-A3DA09271341}"/>
              </a:ext>
            </a:extLst>
          </p:cNvPr>
          <p:cNvSpPr>
            <a:spLocks noGrp="1"/>
          </p:cNvSpPr>
          <p:nvPr>
            <p:ph type="title"/>
          </p:nvPr>
        </p:nvSpPr>
        <p:spPr>
          <a:xfrm>
            <a:off x="1554370" y="232057"/>
            <a:ext cx="9358840" cy="896145"/>
          </a:xfrm>
          <a:noFill/>
          <a:ln w="34925" cmpd="sng">
            <a:solidFill>
              <a:schemeClr val="accent1">
                <a:shade val="50000"/>
              </a:schemeClr>
            </a:solidFill>
          </a:ln>
        </p:spPr>
        <p:txBody>
          <a:bodyPr/>
          <a:lstStyle/>
          <a:p>
            <a:pPr algn="ctr"/>
            <a:r>
              <a:rPr lang="en-IN" sz="4400" b="1" dirty="0">
                <a:solidFill>
                  <a:srgbClr val="C00000"/>
                </a:solidFill>
                <a:latin typeface="Bookman Old Style" panose="02050604050505020204" pitchFamily="18" charset="0"/>
                <a:cs typeface="Times New Roman" panose="02020603050405020304" pitchFamily="18" charset="0"/>
              </a:rPr>
              <a:t>Contents</a:t>
            </a:r>
            <a:endParaRPr lang="en-IN" b="1" dirty="0">
              <a:solidFill>
                <a:srgbClr val="C00000"/>
              </a:solidFill>
              <a:latin typeface="Bookman Old Style" panose="02050604050505020204" pitchFamily="18" charset="0"/>
            </a:endParaRPr>
          </a:p>
        </p:txBody>
      </p:sp>
      <p:sp>
        <p:nvSpPr>
          <p:cNvPr id="8" name="Rectangle 7">
            <a:extLst>
              <a:ext uri="{FF2B5EF4-FFF2-40B4-BE49-F238E27FC236}">
                <a16:creationId xmlns:a16="http://schemas.microsoft.com/office/drawing/2014/main" id="{26F93BCC-7F94-40D4-81F8-9237CC4EC1FD}"/>
              </a:ext>
            </a:extLst>
          </p:cNvPr>
          <p:cNvSpPr/>
          <p:nvPr/>
        </p:nvSpPr>
        <p:spPr>
          <a:xfrm>
            <a:off x="120072" y="90089"/>
            <a:ext cx="11942619" cy="6677822"/>
          </a:xfrm>
          <a:prstGeom prst="rect">
            <a:avLst/>
          </a:prstGeom>
          <a:noFill/>
          <a:ln w="73025"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C6D76DE2-433A-4ED7-BD89-8E95C1DFB4F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4889" y="187720"/>
            <a:ext cx="873901" cy="1000553"/>
          </a:xfrm>
          <a:prstGeom prst="rect">
            <a:avLst/>
          </a:prstGeom>
          <a:blipFill>
            <a:blip r:embed="rId3"/>
            <a:tile tx="0" ty="0" sx="100000" sy="100000" flip="none" algn="tl"/>
          </a:blipFill>
          <a:ln>
            <a:noFill/>
          </a:ln>
        </p:spPr>
      </p:pic>
      <p:sp>
        <p:nvSpPr>
          <p:cNvPr id="2" name="Slide Number Placeholder 1">
            <a:extLst>
              <a:ext uri="{FF2B5EF4-FFF2-40B4-BE49-F238E27FC236}">
                <a16:creationId xmlns:a16="http://schemas.microsoft.com/office/drawing/2014/main" id="{1D5B786F-E1BA-4BF1-B3B9-7B4FA0A61459}"/>
              </a:ext>
            </a:extLst>
          </p:cNvPr>
          <p:cNvSpPr>
            <a:spLocks noGrp="1"/>
          </p:cNvSpPr>
          <p:nvPr>
            <p:ph type="sldNum" sz="quarter" idx="12"/>
          </p:nvPr>
        </p:nvSpPr>
        <p:spPr/>
        <p:txBody>
          <a:bodyPr/>
          <a:lstStyle/>
          <a:p>
            <a:fld id="{A0DE106B-8933-499E-B64E-7DFAEA3B4E58}" type="slidenum">
              <a:rPr lang="en-IN" smtClean="0"/>
              <a:t>2</a:t>
            </a:fld>
            <a:endParaRPr lang="en-IN"/>
          </a:p>
        </p:txBody>
      </p:sp>
      <p:sp>
        <p:nvSpPr>
          <p:cNvPr id="4" name="Content Placeholder 3">
            <a:extLst>
              <a:ext uri="{FF2B5EF4-FFF2-40B4-BE49-F238E27FC236}">
                <a16:creationId xmlns:a16="http://schemas.microsoft.com/office/drawing/2014/main" id="{1A11D8D6-990D-4463-B012-A9EE74C3D663}"/>
              </a:ext>
            </a:extLst>
          </p:cNvPr>
          <p:cNvSpPr>
            <a:spLocks noGrp="1"/>
          </p:cNvSpPr>
          <p:nvPr>
            <p:ph idx="1"/>
          </p:nvPr>
        </p:nvSpPr>
        <p:spPr>
          <a:xfrm>
            <a:off x="1554370" y="1376279"/>
            <a:ext cx="9449116" cy="5103019"/>
          </a:xfrm>
        </p:spPr>
        <p:txBody>
          <a:bodyPr>
            <a:normAutofit/>
          </a:bodyPr>
          <a:lstStyle/>
          <a:p>
            <a:pPr algn="just">
              <a:lnSpc>
                <a:spcPct val="115000"/>
              </a:lnSpc>
              <a:buFont typeface="Wingdings" panose="05000000000000000000" pitchFamily="2" charset="2"/>
              <a:buChar char="Ø"/>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Introduction</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buFont typeface="Wingdings" panose="05000000000000000000" pitchFamily="2" charset="2"/>
              <a:buChar char="Ø"/>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Problem Statement</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buFont typeface="Wingdings" panose="05000000000000000000" pitchFamily="2" charset="2"/>
              <a:buChar char="Ø"/>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Literature Review</a:t>
            </a:r>
          </a:p>
          <a:p>
            <a:pPr>
              <a:lnSpc>
                <a:spcPct val="115000"/>
              </a:lnSpc>
              <a:buFont typeface="Wingdings" panose="05000000000000000000" pitchFamily="2" charset="2"/>
              <a:buChar char="Ø"/>
            </a:pPr>
            <a:r>
              <a:rPr lang="en-IN" sz="2400" b="1" dirty="0">
                <a:latin typeface="Times New Roman" panose="02020603050405020304" pitchFamily="18" charset="0"/>
                <a:ea typeface="Times New Roman" panose="02020603050405020304" pitchFamily="18" charset="0"/>
                <a:cs typeface="Times New Roman" panose="02020603050405020304" pitchFamily="18" charset="0"/>
              </a:rPr>
              <a:t>Flow Diagram</a:t>
            </a:r>
          </a:p>
          <a:p>
            <a:pPr>
              <a:lnSpc>
                <a:spcPct val="115000"/>
              </a:lnSpc>
              <a:buFont typeface="Wingdings" panose="05000000000000000000" pitchFamily="2" charset="2"/>
              <a:buChar char="Ø"/>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Implementation</a:t>
            </a:r>
          </a:p>
          <a:p>
            <a:pPr>
              <a:lnSpc>
                <a:spcPct val="115000"/>
              </a:lnSpc>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Conclusion</a:t>
            </a:r>
            <a:endParaRPr lang="en-US" dirty="0">
              <a:latin typeface="Bookman Old Style" panose="02050604050505020204" pitchFamily="18"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US" dirty="0">
              <a:latin typeface="Bookman Old Style" panose="02050604050505020204" pitchFamily="18"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US" dirty="0">
              <a:latin typeface="Bookman Old Style" panose="02050604050505020204" pitchFamily="18"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US" dirty="0">
              <a:latin typeface="Bookman Old Style" panose="02050604050505020204" pitchFamily="18"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IN"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1752271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2E940E-1378-36DC-34D0-9154578C4F35}"/>
              </a:ext>
            </a:extLst>
          </p:cNvPr>
          <p:cNvSpPr>
            <a:spLocks noGrp="1"/>
          </p:cNvSpPr>
          <p:nvPr>
            <p:ph type="dt" sz="half" idx="10"/>
          </p:nvPr>
        </p:nvSpPr>
        <p:spPr/>
        <p:txBody>
          <a:bodyPr/>
          <a:lstStyle/>
          <a:p>
            <a:fld id="{5C350CF8-97C1-4599-A83F-07F9F35396C7}" type="datetime1">
              <a:rPr lang="en-IN" smtClean="0"/>
              <a:t>13/10/25</a:t>
            </a:fld>
            <a:endParaRPr lang="en-IN"/>
          </a:p>
        </p:txBody>
      </p:sp>
      <p:sp>
        <p:nvSpPr>
          <p:cNvPr id="3" name="Slide Number Placeholder 2">
            <a:extLst>
              <a:ext uri="{FF2B5EF4-FFF2-40B4-BE49-F238E27FC236}">
                <a16:creationId xmlns:a16="http://schemas.microsoft.com/office/drawing/2014/main" id="{181D010D-4708-7014-6C55-5A507A617569}"/>
              </a:ext>
            </a:extLst>
          </p:cNvPr>
          <p:cNvSpPr>
            <a:spLocks noGrp="1"/>
          </p:cNvSpPr>
          <p:nvPr>
            <p:ph type="sldNum" sz="quarter" idx="12"/>
          </p:nvPr>
        </p:nvSpPr>
        <p:spPr/>
        <p:txBody>
          <a:bodyPr/>
          <a:lstStyle/>
          <a:p>
            <a:fld id="{A0DE106B-8933-499E-B64E-7DFAEA3B4E58}" type="slidenum">
              <a:rPr lang="en-IN" smtClean="0"/>
              <a:t>3</a:t>
            </a:fld>
            <a:endParaRPr lang="en-IN"/>
          </a:p>
        </p:txBody>
      </p:sp>
      <p:sp>
        <p:nvSpPr>
          <p:cNvPr id="4" name="Rectangle 3">
            <a:extLst>
              <a:ext uri="{FF2B5EF4-FFF2-40B4-BE49-F238E27FC236}">
                <a16:creationId xmlns:a16="http://schemas.microsoft.com/office/drawing/2014/main" id="{0F017202-BFB0-B960-AD54-3C45DB23BFEE}"/>
              </a:ext>
            </a:extLst>
          </p:cNvPr>
          <p:cNvSpPr/>
          <p:nvPr/>
        </p:nvSpPr>
        <p:spPr>
          <a:xfrm>
            <a:off x="120072" y="90089"/>
            <a:ext cx="11942619" cy="6677822"/>
          </a:xfrm>
          <a:prstGeom prst="rect">
            <a:avLst/>
          </a:prstGeom>
          <a:noFill/>
          <a:ln w="73025"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6E7190B-4F4B-75EF-A6E8-809FB7FA7F4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4889" y="187720"/>
            <a:ext cx="873901" cy="1000553"/>
          </a:xfrm>
          <a:prstGeom prst="rect">
            <a:avLst/>
          </a:prstGeom>
          <a:blipFill>
            <a:blip r:embed="rId3"/>
            <a:tile tx="0" ty="0" sx="100000" sy="100000" flip="none" algn="tl"/>
          </a:blipFill>
          <a:ln>
            <a:noFill/>
          </a:ln>
        </p:spPr>
      </p:pic>
      <p:sp>
        <p:nvSpPr>
          <p:cNvPr id="6" name="Rounded Rectangle 5">
            <a:extLst>
              <a:ext uri="{FF2B5EF4-FFF2-40B4-BE49-F238E27FC236}">
                <a16:creationId xmlns:a16="http://schemas.microsoft.com/office/drawing/2014/main" id="{07D27448-2A7C-27DA-C0FD-8AE226C88F59}"/>
              </a:ext>
            </a:extLst>
          </p:cNvPr>
          <p:cNvSpPr/>
          <p:nvPr/>
        </p:nvSpPr>
        <p:spPr>
          <a:xfrm>
            <a:off x="1278790" y="5746282"/>
            <a:ext cx="10406279" cy="610068"/>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7" name="Rounded Rectangle 6">
            <a:extLst>
              <a:ext uri="{FF2B5EF4-FFF2-40B4-BE49-F238E27FC236}">
                <a16:creationId xmlns:a16="http://schemas.microsoft.com/office/drawing/2014/main" id="{1E11B424-79BE-68D1-E11F-B085569C4C8B}"/>
              </a:ext>
            </a:extLst>
          </p:cNvPr>
          <p:cNvSpPr/>
          <p:nvPr/>
        </p:nvSpPr>
        <p:spPr>
          <a:xfrm>
            <a:off x="1278790" y="5754336"/>
            <a:ext cx="3699309" cy="59395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10" name="Rounded Rectangle 9">
            <a:extLst>
              <a:ext uri="{FF2B5EF4-FFF2-40B4-BE49-F238E27FC236}">
                <a16:creationId xmlns:a16="http://schemas.microsoft.com/office/drawing/2014/main" id="{5A265B9D-3C8A-4980-6ABC-00401EB5E4E5}"/>
              </a:ext>
            </a:extLst>
          </p:cNvPr>
          <p:cNvSpPr/>
          <p:nvPr/>
        </p:nvSpPr>
        <p:spPr>
          <a:xfrm>
            <a:off x="1540042" y="423512"/>
            <a:ext cx="9904396" cy="507251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11" name="TextBox 10">
            <a:extLst>
              <a:ext uri="{FF2B5EF4-FFF2-40B4-BE49-F238E27FC236}">
                <a16:creationId xmlns:a16="http://schemas.microsoft.com/office/drawing/2014/main" id="{6C47FDED-5197-1547-6587-38FE6EE40F41}"/>
              </a:ext>
            </a:extLst>
          </p:cNvPr>
          <p:cNvSpPr txBox="1"/>
          <p:nvPr/>
        </p:nvSpPr>
        <p:spPr>
          <a:xfrm>
            <a:off x="1665404" y="5874704"/>
            <a:ext cx="2926080" cy="369332"/>
          </a:xfrm>
          <a:prstGeom prst="rect">
            <a:avLst/>
          </a:prstGeom>
          <a:noFill/>
        </p:spPr>
        <p:txBody>
          <a:bodyPr wrap="square" rtlCol="0">
            <a:spAutoFit/>
          </a:bodyPr>
          <a:lstStyle/>
          <a:p>
            <a:pPr algn="ctr"/>
            <a:r>
              <a:rPr lang="en-SA" dirty="0">
                <a:latin typeface="Copperplate" panose="02000504000000020004" pitchFamily="2" charset="77"/>
              </a:rPr>
              <a:t>INTRODUCTION</a:t>
            </a:r>
          </a:p>
        </p:txBody>
      </p:sp>
      <p:sp>
        <p:nvSpPr>
          <p:cNvPr id="12" name="TextBox 11">
            <a:extLst>
              <a:ext uri="{FF2B5EF4-FFF2-40B4-BE49-F238E27FC236}">
                <a16:creationId xmlns:a16="http://schemas.microsoft.com/office/drawing/2014/main" id="{D3CB5B65-F9AC-95D4-EDC3-1FE85CF650F2}"/>
              </a:ext>
            </a:extLst>
          </p:cNvPr>
          <p:cNvSpPr txBox="1"/>
          <p:nvPr/>
        </p:nvSpPr>
        <p:spPr>
          <a:xfrm>
            <a:off x="2098306" y="770021"/>
            <a:ext cx="4321745" cy="646331"/>
          </a:xfrm>
          <a:prstGeom prst="rect">
            <a:avLst/>
          </a:prstGeom>
          <a:noFill/>
        </p:spPr>
        <p:txBody>
          <a:bodyPr wrap="square" rtlCol="0">
            <a:spAutoFit/>
          </a:bodyPr>
          <a:lstStyle/>
          <a:p>
            <a:r>
              <a:rPr lang="en-SA" sz="3600" b="1" dirty="0">
                <a:latin typeface="Cooper Black" panose="0208090404030B020404" pitchFamily="18" charset="77"/>
              </a:rPr>
              <a:t>INTRODUCTION</a:t>
            </a:r>
          </a:p>
        </p:txBody>
      </p:sp>
      <p:sp>
        <p:nvSpPr>
          <p:cNvPr id="13" name="TextBox 12">
            <a:extLst>
              <a:ext uri="{FF2B5EF4-FFF2-40B4-BE49-F238E27FC236}">
                <a16:creationId xmlns:a16="http://schemas.microsoft.com/office/drawing/2014/main" id="{B299D4D2-2287-79DB-B8A9-E5B4EB23EFD8}"/>
              </a:ext>
            </a:extLst>
          </p:cNvPr>
          <p:cNvSpPr txBox="1"/>
          <p:nvPr/>
        </p:nvSpPr>
        <p:spPr>
          <a:xfrm>
            <a:off x="2090519" y="1536720"/>
            <a:ext cx="6437464" cy="3816429"/>
          </a:xfrm>
          <a:prstGeom prst="rect">
            <a:avLst/>
          </a:prstGeom>
          <a:noFill/>
        </p:spPr>
        <p:txBody>
          <a:bodyPr wrap="square" rtlCol="0">
            <a:spAutoFit/>
          </a:bodyPr>
          <a:lstStyle/>
          <a:p>
            <a:r>
              <a:rPr lang="en-US" sz="1400" b="0" i="0" dirty="0">
                <a:effectLst/>
                <a:latin typeface="Times New Roman" panose="02020603050405020304" pitchFamily="18" charset="0"/>
                <a:cs typeface="Times New Roman" panose="02020603050405020304" pitchFamily="18" charset="0"/>
              </a:rPr>
              <a:t>Generative AI now crafts convincing fake videos, voices and text within minutes, threatening trust and security.</a:t>
            </a:r>
            <a:br>
              <a:rPr lang="en-US" sz="1400" dirty="0">
                <a:latin typeface="Times New Roman" panose="02020603050405020304" pitchFamily="18" charset="0"/>
                <a:cs typeface="Times New Roman" panose="02020603050405020304" pitchFamily="18" charset="0"/>
              </a:rPr>
            </a:br>
            <a:r>
              <a:rPr lang="en-US" sz="1400" b="0" i="0" dirty="0">
                <a:effectLst/>
                <a:latin typeface="Times New Roman" panose="02020603050405020304" pitchFamily="18" charset="0"/>
                <a:cs typeface="Times New Roman" panose="02020603050405020304" pitchFamily="18" charset="0"/>
              </a:rPr>
              <a:t>Deepfakes and chatbot hallucinations spread misinformation that single-modal detectors easily miss.</a:t>
            </a:r>
            <a:br>
              <a:rPr lang="en-US" sz="1400" dirty="0">
                <a:latin typeface="Times New Roman" panose="02020603050405020304" pitchFamily="18" charset="0"/>
                <a:cs typeface="Times New Roman" panose="02020603050405020304" pitchFamily="18" charset="0"/>
              </a:rPr>
            </a:br>
            <a:r>
              <a:rPr lang="en-US" sz="1400" b="0" i="0" dirty="0">
                <a:effectLst/>
                <a:latin typeface="Times New Roman" panose="02020603050405020304" pitchFamily="18" charset="0"/>
                <a:cs typeface="Times New Roman" panose="02020603050405020304" pitchFamily="18" charset="0"/>
              </a:rPr>
              <a:t>We therefore built the </a:t>
            </a:r>
            <a:r>
              <a:rPr lang="en-US" sz="1400" b="1" i="0" dirty="0">
                <a:effectLst/>
                <a:latin typeface="Times New Roman" panose="02020603050405020304" pitchFamily="18" charset="0"/>
                <a:cs typeface="Times New Roman" panose="02020603050405020304" pitchFamily="18" charset="0"/>
              </a:rPr>
              <a:t>Multi-Model Deepfake and AI Hallucination Detection System</a:t>
            </a:r>
            <a:r>
              <a:rPr lang="en-US" sz="1400" b="0" i="0" dirty="0">
                <a:effectLst/>
                <a:latin typeface="Times New Roman" panose="02020603050405020304" pitchFamily="18" charset="0"/>
                <a:cs typeface="Times New Roman" panose="02020603050405020304" pitchFamily="18" charset="0"/>
              </a:rPr>
              <a:t>, a locally-run engine that inspects visuals, audio and transcripts together.</a:t>
            </a:r>
            <a:br>
              <a:rPr lang="en-US" sz="1400" dirty="0">
                <a:latin typeface="Times New Roman" panose="02020603050405020304" pitchFamily="18" charset="0"/>
                <a:cs typeface="Times New Roman" panose="02020603050405020304" pitchFamily="18" charset="0"/>
              </a:rPr>
            </a:br>
            <a:r>
              <a:rPr lang="en-US" sz="1400" b="0" i="0" dirty="0">
                <a:effectLst/>
                <a:latin typeface="Times New Roman" panose="02020603050405020304" pitchFamily="18" charset="0"/>
                <a:cs typeface="Times New Roman" panose="02020603050405020304" pitchFamily="18" charset="0"/>
              </a:rPr>
              <a:t>It fuses all signals into one explainable pass/fail verdict and presents results through a real-time web dashboard.</a:t>
            </a:r>
            <a:br>
              <a:rPr lang="en-US" sz="1400" dirty="0">
                <a:latin typeface="Times New Roman" panose="02020603050405020304" pitchFamily="18" charset="0"/>
                <a:cs typeface="Times New Roman" panose="02020603050405020304" pitchFamily="18" charset="0"/>
              </a:rPr>
            </a:br>
            <a:r>
              <a:rPr lang="en-US" sz="1400" b="0" i="0" dirty="0">
                <a:effectLst/>
                <a:latin typeface="Times New Roman" panose="02020603050405020304" pitchFamily="18" charset="0"/>
                <a:cs typeface="Times New Roman" panose="02020603050405020304" pitchFamily="18" charset="0"/>
              </a:rPr>
              <a:t>Our goal is to restore digital authenticity by making multi-modal integrity checks fast, transparent and accessible.</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Domain:</a:t>
            </a:r>
            <a:r>
              <a:rPr lang="en-US" sz="1400" dirty="0">
                <a:latin typeface="Times New Roman" panose="02020603050405020304" pitchFamily="18" charset="0"/>
                <a:cs typeface="Times New Roman" panose="02020603050405020304" pitchFamily="18" charset="0"/>
              </a:rPr>
              <a:t> Artificial Intelligence &amp; Machine Learning</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Sub-domains:</a:t>
            </a:r>
            <a:endParaRPr lang="en-US" sz="1400" dirty="0">
              <a:latin typeface="Times New Roman" panose="02020603050405020304" pitchFamily="18" charset="0"/>
              <a:cs typeface="Times New Roman" panose="02020603050405020304" pitchFamily="18" charset="0"/>
            </a:endParaRPr>
          </a:p>
          <a:p>
            <a:pPr lvl="1"/>
            <a:r>
              <a:rPr lang="en-US" sz="1200" dirty="0">
                <a:latin typeface="Times New Roman" panose="02020603050405020304" pitchFamily="18" charset="0"/>
                <a:cs typeface="Times New Roman" panose="02020603050405020304" pitchFamily="18" charset="0"/>
              </a:rPr>
              <a:t>Deep Learning for Computer Vision (</a:t>
            </a:r>
            <a:r>
              <a:rPr lang="en-US" sz="1200" b="0" i="0" dirty="0">
                <a:effectLst/>
                <a:latin typeface="Times New Roman" panose="02020603050405020304" pitchFamily="18" charset="0"/>
                <a:cs typeface="Times New Roman" panose="02020603050405020304" pitchFamily="18" charset="0"/>
              </a:rPr>
              <a:t>face extraction, artifact detection, lip-sync analysis</a:t>
            </a:r>
            <a:r>
              <a:rPr lang="en-US" sz="1200" dirty="0">
                <a:latin typeface="Times New Roman" panose="02020603050405020304" pitchFamily="18" charset="0"/>
                <a:cs typeface="Times New Roman" panose="02020603050405020304" pitchFamily="18" charset="0"/>
              </a:rPr>
              <a:t>)</a:t>
            </a:r>
          </a:p>
          <a:p>
            <a:pPr lvl="1"/>
            <a:r>
              <a:rPr lang="en-US" sz="1200" dirty="0">
                <a:latin typeface="Times New Roman" panose="02020603050405020304" pitchFamily="18" charset="0"/>
                <a:cs typeface="Times New Roman" panose="02020603050405020304" pitchFamily="18" charset="0"/>
              </a:rPr>
              <a:t>Audio Processing &amp; Speech Analysis (MFCC </a:t>
            </a:r>
            <a:r>
              <a:rPr lang="en-US" sz="1200" b="0" i="0" dirty="0">
                <a:effectLst/>
                <a:latin typeface="Times New Roman" panose="02020603050405020304" pitchFamily="18" charset="0"/>
                <a:cs typeface="Times New Roman" panose="02020603050405020304" pitchFamily="18" charset="0"/>
              </a:rPr>
              <a:t>&amp; spectral feature-based synthetic-voice detection</a:t>
            </a:r>
            <a:endParaRPr lang="en-US" sz="1200" dirty="0">
              <a:latin typeface="Times New Roman" panose="02020603050405020304" pitchFamily="18" charset="0"/>
              <a:cs typeface="Times New Roman" panose="02020603050405020304" pitchFamily="18" charset="0"/>
            </a:endParaRPr>
          </a:p>
          <a:p>
            <a:pPr lvl="1"/>
            <a:r>
              <a:rPr lang="en-US" sz="1200" dirty="0">
                <a:latin typeface="Times New Roman" panose="02020603050405020304" pitchFamily="18" charset="0"/>
                <a:cs typeface="Times New Roman" panose="02020603050405020304" pitchFamily="18" charset="0"/>
              </a:rPr>
              <a:t>Natural Language Processing (</a:t>
            </a:r>
            <a:r>
              <a:rPr lang="en-US" sz="1200" b="0" i="0" dirty="0">
                <a:effectLst/>
                <a:latin typeface="Times New Roman" panose="02020603050405020304" pitchFamily="18" charset="0"/>
                <a:cs typeface="Times New Roman" panose="02020603050405020304" pitchFamily="18" charset="0"/>
              </a:rPr>
              <a:t>claim extraction + truth-database fact-checking for hallucination spotting</a:t>
            </a:r>
            <a:r>
              <a:rPr lang="en-US" sz="1200" dirty="0">
                <a:latin typeface="Times New Roman" panose="02020603050405020304" pitchFamily="18" charset="0"/>
                <a:cs typeface="Times New Roman" panose="02020603050405020304" pitchFamily="18" charset="0"/>
              </a:rPr>
              <a:t>)</a:t>
            </a:r>
          </a:p>
          <a:p>
            <a:pPr lvl="1"/>
            <a:r>
              <a:rPr lang="en-US" sz="1200" dirty="0">
                <a:latin typeface="Times New Roman" panose="02020603050405020304" pitchFamily="18" charset="0"/>
                <a:cs typeface="Times New Roman" panose="02020603050405020304" pitchFamily="18" charset="0"/>
              </a:rPr>
              <a:t>Multi-Modal AI Integration </a:t>
            </a:r>
            <a:r>
              <a:rPr lang="en-US" sz="1400" b="0" i="0" dirty="0">
                <a:effectLst/>
                <a:latin typeface="Times New Roman" panose="02020603050405020304" pitchFamily="18" charset="0"/>
                <a:cs typeface="Times New Roman" panose="02020603050405020304" pitchFamily="18" charset="0"/>
              </a:rPr>
              <a:t>(score-level fusion of video, audio and text signals)</a:t>
            </a:r>
            <a:endParaRPr lang="en-US" sz="1200" dirty="0">
              <a:latin typeface="Times New Roman" panose="02020603050405020304" pitchFamily="18" charset="0"/>
              <a:cs typeface="Times New Roman" panose="02020603050405020304" pitchFamily="18" charset="0"/>
            </a:endParaRPr>
          </a:p>
        </p:txBody>
      </p:sp>
      <p:pic>
        <p:nvPicPr>
          <p:cNvPr id="15" name="Graphic 14" descr="Chat with solid fill">
            <a:extLst>
              <a:ext uri="{FF2B5EF4-FFF2-40B4-BE49-F238E27FC236}">
                <a16:creationId xmlns:a16="http://schemas.microsoft.com/office/drawing/2014/main" id="{FD8D4C5E-1A62-1E35-7995-00E27B6A97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00461" y="1978004"/>
            <a:ext cx="2901992" cy="2901992"/>
          </a:xfrm>
          <a:prstGeom prst="rect">
            <a:avLst/>
          </a:prstGeom>
        </p:spPr>
      </p:pic>
    </p:spTree>
    <p:extLst>
      <p:ext uri="{BB962C8B-B14F-4D97-AF65-F5344CB8AC3E}">
        <p14:creationId xmlns:p14="http://schemas.microsoft.com/office/powerpoint/2010/main" val="25932087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2E940E-1378-36DC-34D0-9154578C4F35}"/>
              </a:ext>
            </a:extLst>
          </p:cNvPr>
          <p:cNvSpPr>
            <a:spLocks noGrp="1"/>
          </p:cNvSpPr>
          <p:nvPr>
            <p:ph type="dt" sz="half" idx="10"/>
          </p:nvPr>
        </p:nvSpPr>
        <p:spPr/>
        <p:txBody>
          <a:bodyPr/>
          <a:lstStyle/>
          <a:p>
            <a:fld id="{5C350CF8-97C1-4599-A83F-07F9F35396C7}" type="datetime1">
              <a:rPr lang="en-IN" smtClean="0"/>
              <a:t>13/10/25</a:t>
            </a:fld>
            <a:endParaRPr lang="en-IN"/>
          </a:p>
        </p:txBody>
      </p:sp>
      <p:sp>
        <p:nvSpPr>
          <p:cNvPr id="3" name="Slide Number Placeholder 2">
            <a:extLst>
              <a:ext uri="{FF2B5EF4-FFF2-40B4-BE49-F238E27FC236}">
                <a16:creationId xmlns:a16="http://schemas.microsoft.com/office/drawing/2014/main" id="{181D010D-4708-7014-6C55-5A507A617569}"/>
              </a:ext>
            </a:extLst>
          </p:cNvPr>
          <p:cNvSpPr>
            <a:spLocks noGrp="1"/>
          </p:cNvSpPr>
          <p:nvPr>
            <p:ph type="sldNum" sz="quarter" idx="12"/>
          </p:nvPr>
        </p:nvSpPr>
        <p:spPr/>
        <p:txBody>
          <a:bodyPr/>
          <a:lstStyle/>
          <a:p>
            <a:fld id="{A0DE106B-8933-499E-B64E-7DFAEA3B4E58}" type="slidenum">
              <a:rPr lang="en-IN" smtClean="0"/>
              <a:t>4</a:t>
            </a:fld>
            <a:endParaRPr lang="en-IN"/>
          </a:p>
        </p:txBody>
      </p:sp>
      <p:sp>
        <p:nvSpPr>
          <p:cNvPr id="4" name="Rectangle 3">
            <a:extLst>
              <a:ext uri="{FF2B5EF4-FFF2-40B4-BE49-F238E27FC236}">
                <a16:creationId xmlns:a16="http://schemas.microsoft.com/office/drawing/2014/main" id="{0F017202-BFB0-B960-AD54-3C45DB23BFEE}"/>
              </a:ext>
            </a:extLst>
          </p:cNvPr>
          <p:cNvSpPr/>
          <p:nvPr/>
        </p:nvSpPr>
        <p:spPr>
          <a:xfrm>
            <a:off x="120072" y="90089"/>
            <a:ext cx="11942619" cy="6677822"/>
          </a:xfrm>
          <a:prstGeom prst="rect">
            <a:avLst/>
          </a:prstGeom>
          <a:noFill/>
          <a:ln w="73025"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6E7190B-4F4B-75EF-A6E8-809FB7FA7F4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4889" y="187720"/>
            <a:ext cx="873901" cy="1000553"/>
          </a:xfrm>
          <a:prstGeom prst="rect">
            <a:avLst/>
          </a:prstGeom>
          <a:blipFill>
            <a:blip r:embed="rId3"/>
            <a:tile tx="0" ty="0" sx="100000" sy="100000" flip="none" algn="tl"/>
          </a:blipFill>
          <a:ln>
            <a:noFill/>
          </a:ln>
        </p:spPr>
      </p:pic>
      <p:sp>
        <p:nvSpPr>
          <p:cNvPr id="6" name="Rounded Rectangle 5">
            <a:extLst>
              <a:ext uri="{FF2B5EF4-FFF2-40B4-BE49-F238E27FC236}">
                <a16:creationId xmlns:a16="http://schemas.microsoft.com/office/drawing/2014/main" id="{07D27448-2A7C-27DA-C0FD-8AE226C88F59}"/>
              </a:ext>
            </a:extLst>
          </p:cNvPr>
          <p:cNvSpPr/>
          <p:nvPr/>
        </p:nvSpPr>
        <p:spPr>
          <a:xfrm>
            <a:off x="1278790" y="5746282"/>
            <a:ext cx="10406279" cy="610068"/>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7" name="Rounded Rectangle 6">
            <a:extLst>
              <a:ext uri="{FF2B5EF4-FFF2-40B4-BE49-F238E27FC236}">
                <a16:creationId xmlns:a16="http://schemas.microsoft.com/office/drawing/2014/main" id="{1E11B424-79BE-68D1-E11F-B085569C4C8B}"/>
              </a:ext>
            </a:extLst>
          </p:cNvPr>
          <p:cNvSpPr/>
          <p:nvPr/>
        </p:nvSpPr>
        <p:spPr>
          <a:xfrm>
            <a:off x="4591484" y="5754336"/>
            <a:ext cx="3699309" cy="59395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10" name="Rounded Rectangle 9">
            <a:extLst>
              <a:ext uri="{FF2B5EF4-FFF2-40B4-BE49-F238E27FC236}">
                <a16:creationId xmlns:a16="http://schemas.microsoft.com/office/drawing/2014/main" id="{5A265B9D-3C8A-4980-6ABC-00401EB5E4E5}"/>
              </a:ext>
            </a:extLst>
          </p:cNvPr>
          <p:cNvSpPr/>
          <p:nvPr/>
        </p:nvSpPr>
        <p:spPr>
          <a:xfrm>
            <a:off x="1540042" y="423512"/>
            <a:ext cx="9904396" cy="507251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11" name="TextBox 10">
            <a:extLst>
              <a:ext uri="{FF2B5EF4-FFF2-40B4-BE49-F238E27FC236}">
                <a16:creationId xmlns:a16="http://schemas.microsoft.com/office/drawing/2014/main" id="{6C47FDED-5197-1547-6587-38FE6EE40F41}"/>
              </a:ext>
            </a:extLst>
          </p:cNvPr>
          <p:cNvSpPr txBox="1"/>
          <p:nvPr/>
        </p:nvSpPr>
        <p:spPr>
          <a:xfrm>
            <a:off x="4978098" y="5866649"/>
            <a:ext cx="2926080" cy="369332"/>
          </a:xfrm>
          <a:prstGeom prst="rect">
            <a:avLst/>
          </a:prstGeom>
          <a:noFill/>
        </p:spPr>
        <p:txBody>
          <a:bodyPr wrap="square" rtlCol="0">
            <a:spAutoFit/>
          </a:bodyPr>
          <a:lstStyle/>
          <a:p>
            <a:pPr algn="ctr"/>
            <a:r>
              <a:rPr lang="en-SA" dirty="0">
                <a:latin typeface="Copperplate" panose="02000504000000020004" pitchFamily="2" charset="77"/>
              </a:rPr>
              <a:t>PROBLEM STATEMENT</a:t>
            </a:r>
          </a:p>
        </p:txBody>
      </p:sp>
      <p:sp>
        <p:nvSpPr>
          <p:cNvPr id="8" name="TextBox 7">
            <a:extLst>
              <a:ext uri="{FF2B5EF4-FFF2-40B4-BE49-F238E27FC236}">
                <a16:creationId xmlns:a16="http://schemas.microsoft.com/office/drawing/2014/main" id="{28AA3564-59C8-64D3-9564-ABCA963C3C43}"/>
              </a:ext>
            </a:extLst>
          </p:cNvPr>
          <p:cNvSpPr txBox="1"/>
          <p:nvPr/>
        </p:nvSpPr>
        <p:spPr>
          <a:xfrm>
            <a:off x="2454442" y="837398"/>
            <a:ext cx="4677878" cy="1200329"/>
          </a:xfrm>
          <a:prstGeom prst="rect">
            <a:avLst/>
          </a:prstGeom>
          <a:noFill/>
        </p:spPr>
        <p:txBody>
          <a:bodyPr wrap="square" rtlCol="0">
            <a:spAutoFit/>
          </a:bodyPr>
          <a:lstStyle/>
          <a:p>
            <a:r>
              <a:rPr lang="en-SA" sz="3600" dirty="0">
                <a:latin typeface="Cooper Black" panose="0208090404030B020404" pitchFamily="18" charset="77"/>
              </a:rPr>
              <a:t>PROBLEM STATEMENT</a:t>
            </a:r>
          </a:p>
        </p:txBody>
      </p:sp>
      <p:sp>
        <p:nvSpPr>
          <p:cNvPr id="9" name="TextBox 8">
            <a:extLst>
              <a:ext uri="{FF2B5EF4-FFF2-40B4-BE49-F238E27FC236}">
                <a16:creationId xmlns:a16="http://schemas.microsoft.com/office/drawing/2014/main" id="{F8E752CD-2794-F2FA-B329-1459E2B98EAC}"/>
              </a:ext>
            </a:extLst>
          </p:cNvPr>
          <p:cNvSpPr txBox="1"/>
          <p:nvPr/>
        </p:nvSpPr>
        <p:spPr>
          <a:xfrm>
            <a:off x="2454442" y="2152696"/>
            <a:ext cx="5836351" cy="258293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rise of AI-generated content both visual (deepfakes) and textual (chatbots like </a:t>
            </a:r>
            <a:r>
              <a:rPr lang="en-US" sz="1600" dirty="0" err="1">
                <a:latin typeface="Times New Roman" panose="02020603050405020304" pitchFamily="18" charset="0"/>
                <a:cs typeface="Times New Roman" panose="02020603050405020304" pitchFamily="18" charset="0"/>
              </a:rPr>
              <a:t>ChatGPT</a:t>
            </a:r>
            <a:r>
              <a:rPr lang="en-US" sz="1600" dirty="0">
                <a:latin typeface="Times New Roman" panose="02020603050405020304" pitchFamily="18" charset="0"/>
                <a:cs typeface="Times New Roman" panose="02020603050405020304" pitchFamily="18" charset="0"/>
              </a:rPr>
              <a:t>) poses a significant threat to trust and authenticity in digital media. Deepfakes can manipulate video, audio, and speech to spread misinformation or commit fraud. Simultaneously, AI language models often "hallucinate" producing factually incorrect or fabricated statements with high confidence. Existing detection tools typically focus on a single modality (e.g., video-only analysis or basic text verification), which limits their effectiveness in complex, multi-modal misinformation scenarios.</a:t>
            </a:r>
            <a:endParaRPr lang="en-IN" sz="1600" dirty="0">
              <a:solidFill>
                <a:schemeClr val="tx2"/>
              </a:solidFill>
              <a:latin typeface="Times New Roman" panose="02020603050405020304" pitchFamily="18" charset="0"/>
              <a:cs typeface="Times New Roman" panose="02020603050405020304" pitchFamily="18" charset="0"/>
            </a:endParaRPr>
          </a:p>
          <a:p>
            <a:endParaRPr lang="en-SA" sz="1600" dirty="0"/>
          </a:p>
        </p:txBody>
      </p:sp>
      <p:pic>
        <p:nvPicPr>
          <p:cNvPr id="15" name="Graphic 14" descr="Boardroom with solid fill">
            <a:extLst>
              <a:ext uri="{FF2B5EF4-FFF2-40B4-BE49-F238E27FC236}">
                <a16:creationId xmlns:a16="http://schemas.microsoft.com/office/drawing/2014/main" id="{193D878C-1B12-5CC7-7CC4-AF8E5344F9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76286" y="1630465"/>
            <a:ext cx="2582934" cy="2582934"/>
          </a:xfrm>
          <a:prstGeom prst="rect">
            <a:avLst/>
          </a:prstGeom>
        </p:spPr>
      </p:pic>
    </p:spTree>
    <p:extLst>
      <p:ext uri="{BB962C8B-B14F-4D97-AF65-F5344CB8AC3E}">
        <p14:creationId xmlns:p14="http://schemas.microsoft.com/office/powerpoint/2010/main" val="3534218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2E940E-1378-36DC-34D0-9154578C4F35}"/>
              </a:ext>
            </a:extLst>
          </p:cNvPr>
          <p:cNvSpPr>
            <a:spLocks noGrp="1"/>
          </p:cNvSpPr>
          <p:nvPr>
            <p:ph type="dt" sz="half" idx="10"/>
          </p:nvPr>
        </p:nvSpPr>
        <p:spPr/>
        <p:txBody>
          <a:bodyPr/>
          <a:lstStyle/>
          <a:p>
            <a:fld id="{5C350CF8-97C1-4599-A83F-07F9F35396C7}" type="datetime1">
              <a:rPr lang="en-IN" smtClean="0"/>
              <a:t>13/10/25</a:t>
            </a:fld>
            <a:endParaRPr lang="en-IN"/>
          </a:p>
        </p:txBody>
      </p:sp>
      <p:sp>
        <p:nvSpPr>
          <p:cNvPr id="3" name="Slide Number Placeholder 2">
            <a:extLst>
              <a:ext uri="{FF2B5EF4-FFF2-40B4-BE49-F238E27FC236}">
                <a16:creationId xmlns:a16="http://schemas.microsoft.com/office/drawing/2014/main" id="{181D010D-4708-7014-6C55-5A507A617569}"/>
              </a:ext>
            </a:extLst>
          </p:cNvPr>
          <p:cNvSpPr>
            <a:spLocks noGrp="1"/>
          </p:cNvSpPr>
          <p:nvPr>
            <p:ph type="sldNum" sz="quarter" idx="12"/>
          </p:nvPr>
        </p:nvSpPr>
        <p:spPr/>
        <p:txBody>
          <a:bodyPr/>
          <a:lstStyle/>
          <a:p>
            <a:fld id="{A0DE106B-8933-499E-B64E-7DFAEA3B4E58}" type="slidenum">
              <a:rPr lang="en-IN" smtClean="0"/>
              <a:t>5</a:t>
            </a:fld>
            <a:endParaRPr lang="en-IN"/>
          </a:p>
        </p:txBody>
      </p:sp>
      <p:sp>
        <p:nvSpPr>
          <p:cNvPr id="4" name="Rectangle 3">
            <a:extLst>
              <a:ext uri="{FF2B5EF4-FFF2-40B4-BE49-F238E27FC236}">
                <a16:creationId xmlns:a16="http://schemas.microsoft.com/office/drawing/2014/main" id="{0F017202-BFB0-B960-AD54-3C45DB23BFEE}"/>
              </a:ext>
            </a:extLst>
          </p:cNvPr>
          <p:cNvSpPr/>
          <p:nvPr/>
        </p:nvSpPr>
        <p:spPr>
          <a:xfrm>
            <a:off x="120072" y="90089"/>
            <a:ext cx="11942619" cy="6677822"/>
          </a:xfrm>
          <a:prstGeom prst="rect">
            <a:avLst/>
          </a:prstGeom>
          <a:noFill/>
          <a:ln w="73025"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6E7190B-4F4B-75EF-A6E8-809FB7FA7F4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4889" y="187720"/>
            <a:ext cx="873901" cy="1000553"/>
          </a:xfrm>
          <a:prstGeom prst="rect">
            <a:avLst/>
          </a:prstGeom>
          <a:blipFill>
            <a:blip r:embed="rId3"/>
            <a:tile tx="0" ty="0" sx="100000" sy="100000" flip="none" algn="tl"/>
          </a:blipFill>
          <a:ln>
            <a:noFill/>
          </a:ln>
        </p:spPr>
      </p:pic>
      <p:sp>
        <p:nvSpPr>
          <p:cNvPr id="6" name="Rounded Rectangle 5">
            <a:extLst>
              <a:ext uri="{FF2B5EF4-FFF2-40B4-BE49-F238E27FC236}">
                <a16:creationId xmlns:a16="http://schemas.microsoft.com/office/drawing/2014/main" id="{07D27448-2A7C-27DA-C0FD-8AE226C88F59}"/>
              </a:ext>
            </a:extLst>
          </p:cNvPr>
          <p:cNvSpPr/>
          <p:nvPr/>
        </p:nvSpPr>
        <p:spPr>
          <a:xfrm>
            <a:off x="1278790" y="5746282"/>
            <a:ext cx="10406279" cy="610068"/>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7" name="Rounded Rectangle 6">
            <a:extLst>
              <a:ext uri="{FF2B5EF4-FFF2-40B4-BE49-F238E27FC236}">
                <a16:creationId xmlns:a16="http://schemas.microsoft.com/office/drawing/2014/main" id="{1E11B424-79BE-68D1-E11F-B085569C4C8B}"/>
              </a:ext>
            </a:extLst>
          </p:cNvPr>
          <p:cNvSpPr/>
          <p:nvPr/>
        </p:nvSpPr>
        <p:spPr>
          <a:xfrm>
            <a:off x="7985760" y="5762391"/>
            <a:ext cx="3699309" cy="59395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10" name="Rounded Rectangle 9">
            <a:extLst>
              <a:ext uri="{FF2B5EF4-FFF2-40B4-BE49-F238E27FC236}">
                <a16:creationId xmlns:a16="http://schemas.microsoft.com/office/drawing/2014/main" id="{5A265B9D-3C8A-4980-6ABC-00401EB5E4E5}"/>
              </a:ext>
            </a:extLst>
          </p:cNvPr>
          <p:cNvSpPr/>
          <p:nvPr/>
        </p:nvSpPr>
        <p:spPr>
          <a:xfrm>
            <a:off x="1540042" y="423512"/>
            <a:ext cx="9904396" cy="507251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sp>
        <p:nvSpPr>
          <p:cNvPr id="11" name="TextBox 10">
            <a:extLst>
              <a:ext uri="{FF2B5EF4-FFF2-40B4-BE49-F238E27FC236}">
                <a16:creationId xmlns:a16="http://schemas.microsoft.com/office/drawing/2014/main" id="{6C47FDED-5197-1547-6587-38FE6EE40F41}"/>
              </a:ext>
            </a:extLst>
          </p:cNvPr>
          <p:cNvSpPr txBox="1"/>
          <p:nvPr/>
        </p:nvSpPr>
        <p:spPr>
          <a:xfrm>
            <a:off x="8372374" y="5855562"/>
            <a:ext cx="2926080" cy="369332"/>
          </a:xfrm>
          <a:prstGeom prst="rect">
            <a:avLst/>
          </a:prstGeom>
          <a:noFill/>
        </p:spPr>
        <p:txBody>
          <a:bodyPr wrap="square" rtlCol="0">
            <a:spAutoFit/>
          </a:bodyPr>
          <a:lstStyle/>
          <a:p>
            <a:pPr algn="ctr"/>
            <a:r>
              <a:rPr lang="en-SA" dirty="0">
                <a:latin typeface="Copperplate" panose="02000504000000020004" pitchFamily="2" charset="77"/>
              </a:rPr>
              <a:t>LITERATURE REVIEW</a:t>
            </a:r>
          </a:p>
        </p:txBody>
      </p:sp>
      <p:graphicFrame>
        <p:nvGraphicFramePr>
          <p:cNvPr id="12" name="Table 11">
            <a:extLst>
              <a:ext uri="{FF2B5EF4-FFF2-40B4-BE49-F238E27FC236}">
                <a16:creationId xmlns:a16="http://schemas.microsoft.com/office/drawing/2014/main" id="{185BA9F3-1B79-0DCE-4405-6DA2EE2F0075}"/>
              </a:ext>
            </a:extLst>
          </p:cNvPr>
          <p:cNvGraphicFramePr>
            <a:graphicFrameLocks noGrp="1"/>
          </p:cNvGraphicFramePr>
          <p:nvPr>
            <p:extLst>
              <p:ext uri="{D42A27DB-BD31-4B8C-83A1-F6EECF244321}">
                <p14:modId xmlns:p14="http://schemas.microsoft.com/office/powerpoint/2010/main" val="2535769148"/>
              </p:ext>
            </p:extLst>
          </p:nvPr>
        </p:nvGraphicFramePr>
        <p:xfrm>
          <a:off x="1786758" y="1000576"/>
          <a:ext cx="9385739" cy="4209325"/>
        </p:xfrm>
        <a:graphic>
          <a:graphicData uri="http://schemas.openxmlformats.org/drawingml/2006/table">
            <a:tbl>
              <a:tblPr firstRow="1" bandRow="1">
                <a:tableStyleId>{073A0DAA-6AF3-43AB-8588-CEC1D06C72B9}</a:tableStyleId>
              </a:tblPr>
              <a:tblGrid>
                <a:gridCol w="672699">
                  <a:extLst>
                    <a:ext uri="{9D8B030D-6E8A-4147-A177-3AD203B41FA5}">
                      <a16:colId xmlns:a16="http://schemas.microsoft.com/office/drawing/2014/main" val="2807542390"/>
                    </a:ext>
                  </a:extLst>
                </a:gridCol>
                <a:gridCol w="2814016">
                  <a:extLst>
                    <a:ext uri="{9D8B030D-6E8A-4147-A177-3AD203B41FA5}">
                      <a16:colId xmlns:a16="http://schemas.microsoft.com/office/drawing/2014/main" val="2495202042"/>
                    </a:ext>
                  </a:extLst>
                </a:gridCol>
                <a:gridCol w="2433452">
                  <a:extLst>
                    <a:ext uri="{9D8B030D-6E8A-4147-A177-3AD203B41FA5}">
                      <a16:colId xmlns:a16="http://schemas.microsoft.com/office/drawing/2014/main" val="411861270"/>
                    </a:ext>
                  </a:extLst>
                </a:gridCol>
                <a:gridCol w="3465572">
                  <a:extLst>
                    <a:ext uri="{9D8B030D-6E8A-4147-A177-3AD203B41FA5}">
                      <a16:colId xmlns:a16="http://schemas.microsoft.com/office/drawing/2014/main" val="993597850"/>
                    </a:ext>
                  </a:extLst>
                </a:gridCol>
              </a:tblGrid>
              <a:tr h="553547">
                <a:tc>
                  <a:txBody>
                    <a:bodyPr/>
                    <a:lstStyle/>
                    <a:p>
                      <a:r>
                        <a:rPr lang="en-US" sz="1600" dirty="0" err="1">
                          <a:solidFill>
                            <a:schemeClr val="tx1"/>
                          </a:solidFill>
                          <a:latin typeface="Bookman Old Style" panose="02050604050505020204" pitchFamily="18" charset="0"/>
                        </a:rPr>
                        <a:t>Sl.No</a:t>
                      </a:r>
                      <a:endParaRPr lang="en-US" sz="1600" dirty="0">
                        <a:solidFill>
                          <a:schemeClr val="tx1"/>
                        </a:solidFill>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1">
                          <a:solidFill>
                            <a:schemeClr val="tx1"/>
                          </a:solidFill>
                          <a:latin typeface="Bookman Old Style" panose="02050604050505020204" pitchFamily="18"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solidFill>
                            <a:schemeClr val="tx1"/>
                          </a:solidFill>
                          <a:latin typeface="Bookman Old Style" panose="02050604050505020204" pitchFamily="18" charset="0"/>
                        </a:rPr>
                        <a:t>Authors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solidFill>
                            <a:schemeClr val="tx1"/>
                          </a:solidFill>
                          <a:latin typeface="Bookman Old Style" panose="02050604050505020204" pitchFamily="18" charset="0"/>
                        </a:rPr>
                        <a:t>Review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36291107"/>
                  </a:ext>
                </a:extLst>
              </a:tr>
              <a:tr h="1019693">
                <a:tc>
                  <a:txBody>
                    <a:bodyPr/>
                    <a:lstStyle/>
                    <a:p>
                      <a:r>
                        <a:rPr lang="en-US" sz="1600" dirty="0">
                          <a:solidFill>
                            <a:schemeClr val="tx1"/>
                          </a:solidFill>
                          <a:latin typeface="Bookman Old Style" panose="020506040505050202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t>Deepfake Detection</a:t>
                      </a:r>
                      <a:endParaRPr lang="en-US" sz="160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t>Md Shohel Rana, Mohammad Nur Nobi, </a:t>
                      </a:r>
                      <a:r>
                        <a:rPr lang="en-US" sz="1600" dirty="0" err="1"/>
                        <a:t>Beddhu</a:t>
                      </a:r>
                      <a:r>
                        <a:rPr lang="en-US" sz="1600" dirty="0"/>
                        <a:t> Murali, Andrew H. Sung – </a:t>
                      </a:r>
                      <a:r>
                        <a:rPr lang="en-US" sz="1600" i="1" dirty="0"/>
                        <a:t>Electronics</a:t>
                      </a:r>
                      <a:r>
                        <a:rPr lang="en-US" sz="1600" dirty="0"/>
                        <a:t>, 2021</a:t>
                      </a:r>
                      <a:endParaRPr lang="en-US" sz="1600" b="1"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t>Reviews 112 studies (2018–2020); categorizes detection into DL, ML, statistical, and blockchain methods; concludes DL is the most effective.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75276010"/>
                  </a:ext>
                </a:extLst>
              </a:tr>
              <a:tr h="1252765">
                <a:tc>
                  <a:txBody>
                    <a:bodyPr/>
                    <a:lstStyle/>
                    <a:p>
                      <a:r>
                        <a:rPr lang="en-US" sz="1600">
                          <a:latin typeface="Bookman Old Style" panose="020506040505050202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t>A Review of Modern Audio Deepfake Detection Methods</a:t>
                      </a:r>
                      <a:endParaRPr lang="en-US" sz="160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t>Zaynab Almutairi, Hebah </a:t>
                      </a:r>
                      <a:r>
                        <a:rPr lang="en-US" sz="1600" dirty="0" err="1"/>
                        <a:t>Elgibreen</a:t>
                      </a:r>
                      <a:r>
                        <a:rPr lang="en-US" sz="1600" dirty="0"/>
                        <a:t> – </a:t>
                      </a:r>
                      <a:r>
                        <a:rPr lang="en-US" sz="1600" i="1" dirty="0"/>
                        <a:t>Applied Sciences</a:t>
                      </a:r>
                      <a:r>
                        <a:rPr lang="en-US" sz="1600" dirty="0"/>
                        <a:t>, 2022</a:t>
                      </a:r>
                      <a:endParaRPr lang="en-US" sz="1600" b="1"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t>Surveys audio deepfake detection; finds method choice affects performance more than features; stresses robust models for accents and noise.</a:t>
                      </a:r>
                      <a:endParaRPr lang="en-US" sz="160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4880641"/>
                  </a:ext>
                </a:extLst>
              </a:tr>
              <a:tr h="1260426">
                <a:tc>
                  <a:txBody>
                    <a:bodyPr/>
                    <a:lstStyle/>
                    <a:p>
                      <a:r>
                        <a:rPr lang="en-US" sz="1600" dirty="0">
                          <a:latin typeface="Bookman Old Style" panose="020506040505050202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Deepfake Detection for Human Face Images and Videos</a:t>
                      </a:r>
                      <a:endParaRPr lang="en-US" sz="160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Asad Malik, Minoru Kuribayashi, Sani M. Abdullahi, Ahmad </a:t>
                      </a:r>
                      <a:r>
                        <a:rPr lang="en-US" sz="1600" dirty="0" err="1"/>
                        <a:t>Neyaz</a:t>
                      </a:r>
                      <a:r>
                        <a:rPr lang="en-US" sz="1600" dirty="0"/>
                        <a:t> Khan – </a:t>
                      </a:r>
                      <a:r>
                        <a:rPr lang="en-US" sz="1600" i="1" dirty="0"/>
                        <a:t>Symmetry</a:t>
                      </a:r>
                      <a:r>
                        <a:rPr lang="en-US" sz="1600" dirty="0"/>
                        <a:t>, 2021</a:t>
                      </a:r>
                      <a:endParaRPr lang="en-US" sz="1600" b="1"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This work applies deep neural networks to detect manipulated face images and videos. While results are strong on known datasets, the models struggle to generalize to unseen manipulations.</a:t>
                      </a:r>
                      <a:endParaRPr lang="en-US" sz="1600" dirty="0">
                        <a:latin typeface="Bookman Old Style" panose="0205060405050502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44862532"/>
                  </a:ext>
                </a:extLst>
              </a:tr>
            </a:tbl>
          </a:graphicData>
        </a:graphic>
      </p:graphicFrame>
      <p:sp>
        <p:nvSpPr>
          <p:cNvPr id="8" name="TextBox 7">
            <a:extLst>
              <a:ext uri="{FF2B5EF4-FFF2-40B4-BE49-F238E27FC236}">
                <a16:creationId xmlns:a16="http://schemas.microsoft.com/office/drawing/2014/main" id="{B16AA812-FC2E-C9E6-510E-6DF780A44EA9}"/>
              </a:ext>
            </a:extLst>
          </p:cNvPr>
          <p:cNvSpPr txBox="1"/>
          <p:nvPr/>
        </p:nvSpPr>
        <p:spPr>
          <a:xfrm>
            <a:off x="2448910" y="525517"/>
            <a:ext cx="5536850" cy="461665"/>
          </a:xfrm>
          <a:prstGeom prst="rect">
            <a:avLst/>
          </a:prstGeom>
          <a:noFill/>
        </p:spPr>
        <p:txBody>
          <a:bodyPr wrap="square" rtlCol="0">
            <a:spAutoFit/>
          </a:bodyPr>
          <a:lstStyle/>
          <a:p>
            <a:r>
              <a:rPr lang="en-SA" sz="2400" dirty="0">
                <a:latin typeface="Cooper Black" panose="0208090404030B020404" pitchFamily="18" charset="77"/>
              </a:rPr>
              <a:t>LITERATURE REVIEW</a:t>
            </a:r>
          </a:p>
        </p:txBody>
      </p:sp>
    </p:spTree>
    <p:extLst>
      <p:ext uri="{BB962C8B-B14F-4D97-AF65-F5344CB8AC3E}">
        <p14:creationId xmlns:p14="http://schemas.microsoft.com/office/powerpoint/2010/main" val="2193348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2F8A06A-5122-8707-290B-7E82D63E490A}"/>
              </a:ext>
            </a:extLst>
          </p:cNvPr>
          <p:cNvSpPr>
            <a:spLocks noGrp="1"/>
          </p:cNvSpPr>
          <p:nvPr>
            <p:ph type="sldNum" sz="quarter" idx="12"/>
          </p:nvPr>
        </p:nvSpPr>
        <p:spPr/>
        <p:txBody>
          <a:bodyPr/>
          <a:lstStyle/>
          <a:p>
            <a:fld id="{A0DE106B-8933-499E-B64E-7DFAEA3B4E58}" type="slidenum">
              <a:rPr lang="en-IN" smtClean="0"/>
              <a:t>6</a:t>
            </a:fld>
            <a:endParaRPr lang="en-IN"/>
          </a:p>
        </p:txBody>
      </p:sp>
      <p:sp>
        <p:nvSpPr>
          <p:cNvPr id="6" name="Rectangle 5">
            <a:extLst>
              <a:ext uri="{FF2B5EF4-FFF2-40B4-BE49-F238E27FC236}">
                <a16:creationId xmlns:a16="http://schemas.microsoft.com/office/drawing/2014/main" id="{3AD3586F-95FC-FAD9-06C0-CBAE6C91D529}"/>
              </a:ext>
            </a:extLst>
          </p:cNvPr>
          <p:cNvSpPr/>
          <p:nvPr/>
        </p:nvSpPr>
        <p:spPr>
          <a:xfrm>
            <a:off x="120072" y="90089"/>
            <a:ext cx="11942619" cy="6677822"/>
          </a:xfrm>
          <a:prstGeom prst="rect">
            <a:avLst/>
          </a:prstGeom>
          <a:noFill/>
          <a:ln w="73025"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Picture 6">
            <a:extLst>
              <a:ext uri="{FF2B5EF4-FFF2-40B4-BE49-F238E27FC236}">
                <a16:creationId xmlns:a16="http://schemas.microsoft.com/office/drawing/2014/main" id="{CFA48D6A-A24C-56F7-4F4C-799B699B90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4889" y="187720"/>
            <a:ext cx="873901" cy="1000553"/>
          </a:xfrm>
          <a:prstGeom prst="rect">
            <a:avLst/>
          </a:prstGeom>
          <a:blipFill>
            <a:blip r:embed="rId3"/>
            <a:tile tx="0" ty="0" sx="100000" sy="100000" flip="none" algn="tl"/>
          </a:blipFill>
          <a:ln>
            <a:noFill/>
          </a:ln>
        </p:spPr>
      </p:pic>
      <p:sp>
        <p:nvSpPr>
          <p:cNvPr id="2" name="Rounded Rectangle 1">
            <a:extLst>
              <a:ext uri="{FF2B5EF4-FFF2-40B4-BE49-F238E27FC236}">
                <a16:creationId xmlns:a16="http://schemas.microsoft.com/office/drawing/2014/main" id="{B7EE9DEC-74BA-9FC6-A290-304B673FE375}"/>
              </a:ext>
            </a:extLst>
          </p:cNvPr>
          <p:cNvSpPr/>
          <p:nvPr/>
        </p:nvSpPr>
        <p:spPr>
          <a:xfrm>
            <a:off x="5317066" y="2607369"/>
            <a:ext cx="1574801" cy="1554729"/>
          </a:xfrm>
          <a:prstGeom prst="roundRect">
            <a:avLst>
              <a:gd name="adj" fmla="val 50000"/>
            </a:avLst>
          </a:prstGeom>
          <a:gradFill>
            <a:gsLst>
              <a:gs pos="0">
                <a:schemeClr val="accent1">
                  <a:lumMod val="5000"/>
                  <a:lumOff val="95000"/>
                </a:schemeClr>
              </a:gs>
              <a:gs pos="17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pic>
        <p:nvPicPr>
          <p:cNvPr id="4" name="Graphic 3" descr="Single gear with solid fill">
            <a:extLst>
              <a:ext uri="{FF2B5EF4-FFF2-40B4-BE49-F238E27FC236}">
                <a16:creationId xmlns:a16="http://schemas.microsoft.com/office/drawing/2014/main" id="{C139DFB6-E890-D208-9EE5-1BE972A6F1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4701388" y="1944701"/>
            <a:ext cx="2779986" cy="2779986"/>
          </a:xfrm>
          <a:prstGeom prst="rect">
            <a:avLst/>
          </a:prstGeom>
        </p:spPr>
      </p:pic>
      <p:pic>
        <p:nvPicPr>
          <p:cNvPr id="9" name="Graphic 8" descr="Single gear with solid fill">
            <a:extLst>
              <a:ext uri="{FF2B5EF4-FFF2-40B4-BE49-F238E27FC236}">
                <a16:creationId xmlns:a16="http://schemas.microsoft.com/office/drawing/2014/main" id="{42C7F747-1C0B-9BB9-2255-E771F9F47C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4701388" y="1944701"/>
            <a:ext cx="2779986" cy="2779986"/>
          </a:xfrm>
          <a:prstGeom prst="rect">
            <a:avLst/>
          </a:prstGeom>
        </p:spPr>
      </p:pic>
      <p:grpSp>
        <p:nvGrpSpPr>
          <p:cNvPr id="50" name="Group 49">
            <a:extLst>
              <a:ext uri="{FF2B5EF4-FFF2-40B4-BE49-F238E27FC236}">
                <a16:creationId xmlns:a16="http://schemas.microsoft.com/office/drawing/2014/main" id="{37C8E880-CB42-2903-E1BC-F090A6737680}"/>
              </a:ext>
            </a:extLst>
          </p:cNvPr>
          <p:cNvGrpSpPr/>
          <p:nvPr/>
        </p:nvGrpSpPr>
        <p:grpSpPr>
          <a:xfrm>
            <a:off x="2014923" y="-1941531"/>
            <a:ext cx="2160000" cy="1800000"/>
            <a:chOff x="2191946" y="212178"/>
            <a:chExt cx="2160000" cy="1800000"/>
          </a:xfrm>
        </p:grpSpPr>
        <p:grpSp>
          <p:nvGrpSpPr>
            <p:cNvPr id="15" name="Group 14">
              <a:extLst>
                <a:ext uri="{FF2B5EF4-FFF2-40B4-BE49-F238E27FC236}">
                  <a16:creationId xmlns:a16="http://schemas.microsoft.com/office/drawing/2014/main" id="{1254C330-17D7-74EF-24BA-1DEA0506132E}"/>
                </a:ext>
              </a:extLst>
            </p:cNvPr>
            <p:cNvGrpSpPr/>
            <p:nvPr/>
          </p:nvGrpSpPr>
          <p:grpSpPr>
            <a:xfrm>
              <a:off x="2191946" y="212178"/>
              <a:ext cx="2160000" cy="1800000"/>
              <a:chOff x="2096814" y="299545"/>
              <a:chExt cx="2448175" cy="1962768"/>
            </a:xfrm>
          </p:grpSpPr>
          <p:sp>
            <p:nvSpPr>
              <p:cNvPr id="11" name="Hexagon 10">
                <a:extLst>
                  <a:ext uri="{FF2B5EF4-FFF2-40B4-BE49-F238E27FC236}">
                    <a16:creationId xmlns:a16="http://schemas.microsoft.com/office/drawing/2014/main" id="{76CE57B7-2384-0418-6DB4-066D40BA1A85}"/>
                  </a:ext>
                </a:extLst>
              </p:cNvPr>
              <p:cNvSpPr/>
              <p:nvPr/>
            </p:nvSpPr>
            <p:spPr>
              <a:xfrm>
                <a:off x="2096814" y="299545"/>
                <a:ext cx="2448175" cy="1962768"/>
              </a:xfrm>
              <a:prstGeom prst="hexagon">
                <a:avLst>
                  <a:gd name="adj" fmla="val 26095"/>
                  <a:gd name="vf" fmla="val 115470"/>
                </a:avLst>
              </a:prstGeom>
              <a:solidFill>
                <a:schemeClr val="bg1">
                  <a:lumMod val="8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A"/>
              </a:p>
            </p:txBody>
          </p:sp>
          <p:sp>
            <p:nvSpPr>
              <p:cNvPr id="13" name="Oval 12">
                <a:extLst>
                  <a:ext uri="{FF2B5EF4-FFF2-40B4-BE49-F238E27FC236}">
                    <a16:creationId xmlns:a16="http://schemas.microsoft.com/office/drawing/2014/main" id="{55047D87-8D11-3403-0616-36F8A28AECD3}"/>
                  </a:ext>
                </a:extLst>
              </p:cNvPr>
              <p:cNvSpPr/>
              <p:nvPr/>
            </p:nvSpPr>
            <p:spPr>
              <a:xfrm>
                <a:off x="2435213" y="437555"/>
                <a:ext cx="1771376" cy="16867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pic>
            <p:nvPicPr>
              <p:cNvPr id="14" name="Graphic 13" descr="Single gear with solid fill">
                <a:extLst>
                  <a:ext uri="{FF2B5EF4-FFF2-40B4-BE49-F238E27FC236}">
                    <a16:creationId xmlns:a16="http://schemas.microsoft.com/office/drawing/2014/main" id="{AD843850-E9FA-6125-28BE-8822430B185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3103" y="1571944"/>
                <a:ext cx="535596" cy="535596"/>
              </a:xfrm>
              <a:prstGeom prst="rect">
                <a:avLst/>
              </a:prstGeom>
            </p:spPr>
          </p:pic>
        </p:grpSp>
        <p:sp>
          <p:nvSpPr>
            <p:cNvPr id="39" name="TextBox 38">
              <a:extLst>
                <a:ext uri="{FF2B5EF4-FFF2-40B4-BE49-F238E27FC236}">
                  <a16:creationId xmlns:a16="http://schemas.microsoft.com/office/drawing/2014/main" id="{85090EA0-92CD-8C57-A2F5-66A2A3ED6C7E}"/>
                </a:ext>
              </a:extLst>
            </p:cNvPr>
            <p:cNvSpPr txBox="1"/>
            <p:nvPr/>
          </p:nvSpPr>
          <p:spPr>
            <a:xfrm>
              <a:off x="2734359" y="546079"/>
              <a:ext cx="1068404" cy="400110"/>
            </a:xfrm>
            <a:prstGeom prst="rect">
              <a:avLst/>
            </a:prstGeom>
            <a:noFill/>
          </p:spPr>
          <p:txBody>
            <a:bodyPr wrap="square" rtlCol="0">
              <a:spAutoFit/>
            </a:bodyPr>
            <a:lstStyle/>
            <a:p>
              <a:pPr algn="ctr"/>
              <a:r>
                <a:rPr lang="en-SA" sz="2000" dirty="0">
                  <a:latin typeface="Copperplate" panose="02000504000000020004" pitchFamily="2" charset="77"/>
                </a:rPr>
                <a:t>01</a:t>
              </a:r>
            </a:p>
          </p:txBody>
        </p:sp>
        <p:sp>
          <p:nvSpPr>
            <p:cNvPr id="42" name="TextBox 41">
              <a:extLst>
                <a:ext uri="{FF2B5EF4-FFF2-40B4-BE49-F238E27FC236}">
                  <a16:creationId xmlns:a16="http://schemas.microsoft.com/office/drawing/2014/main" id="{112534F6-5192-5E44-17EB-F01D5E11FB6B}"/>
                </a:ext>
              </a:extLst>
            </p:cNvPr>
            <p:cNvSpPr txBox="1"/>
            <p:nvPr/>
          </p:nvSpPr>
          <p:spPr>
            <a:xfrm>
              <a:off x="2512011" y="903900"/>
              <a:ext cx="1562867" cy="553998"/>
            </a:xfrm>
            <a:prstGeom prst="rect">
              <a:avLst/>
            </a:prstGeom>
            <a:noFill/>
          </p:spPr>
          <p:txBody>
            <a:bodyPr wrap="square" rtlCol="0">
              <a:spAutoFit/>
            </a:bodyPr>
            <a:lstStyle/>
            <a:p>
              <a:pPr algn="ctr"/>
              <a:r>
                <a:rPr lang="en-US" sz="1000" dirty="0"/>
                <a:t>Video Deepfake Detection Analyzes faces, lip-sync, visual artifacts</a:t>
              </a:r>
              <a:endParaRPr lang="en-SA" sz="1000" dirty="0"/>
            </a:p>
          </p:txBody>
        </p:sp>
      </p:grpSp>
      <p:grpSp>
        <p:nvGrpSpPr>
          <p:cNvPr id="51" name="Group 50">
            <a:extLst>
              <a:ext uri="{FF2B5EF4-FFF2-40B4-BE49-F238E27FC236}">
                <a16:creationId xmlns:a16="http://schemas.microsoft.com/office/drawing/2014/main" id="{D1E3BFA8-2F64-8B6E-B3CD-A46FD47544F9}"/>
              </a:ext>
            </a:extLst>
          </p:cNvPr>
          <p:cNvGrpSpPr/>
          <p:nvPr/>
        </p:nvGrpSpPr>
        <p:grpSpPr>
          <a:xfrm>
            <a:off x="-3143028" y="2167812"/>
            <a:ext cx="2160000" cy="1800000"/>
            <a:chOff x="202849" y="2484954"/>
            <a:chExt cx="2160000" cy="1800000"/>
          </a:xfrm>
        </p:grpSpPr>
        <p:grpSp>
          <p:nvGrpSpPr>
            <p:cNvPr id="20" name="Group 19">
              <a:extLst>
                <a:ext uri="{FF2B5EF4-FFF2-40B4-BE49-F238E27FC236}">
                  <a16:creationId xmlns:a16="http://schemas.microsoft.com/office/drawing/2014/main" id="{7FEF3189-248E-293F-1677-0BCBFAE8CB50}"/>
                </a:ext>
              </a:extLst>
            </p:cNvPr>
            <p:cNvGrpSpPr/>
            <p:nvPr/>
          </p:nvGrpSpPr>
          <p:grpSpPr>
            <a:xfrm>
              <a:off x="202849" y="2484954"/>
              <a:ext cx="2160000" cy="1800000"/>
              <a:chOff x="2096814" y="299545"/>
              <a:chExt cx="2448175" cy="1962768"/>
            </a:xfrm>
          </p:grpSpPr>
          <p:sp>
            <p:nvSpPr>
              <p:cNvPr id="21" name="Hexagon 20">
                <a:extLst>
                  <a:ext uri="{FF2B5EF4-FFF2-40B4-BE49-F238E27FC236}">
                    <a16:creationId xmlns:a16="http://schemas.microsoft.com/office/drawing/2014/main" id="{3602A74C-4C63-539F-904B-CB458159AA5E}"/>
                  </a:ext>
                </a:extLst>
              </p:cNvPr>
              <p:cNvSpPr/>
              <p:nvPr/>
            </p:nvSpPr>
            <p:spPr>
              <a:xfrm>
                <a:off x="2096814" y="299545"/>
                <a:ext cx="2448175" cy="1962768"/>
              </a:xfrm>
              <a:prstGeom prst="hexagon">
                <a:avLst>
                  <a:gd name="adj" fmla="val 26095"/>
                  <a:gd name="vf" fmla="val 115470"/>
                </a:avLst>
              </a:prstGeom>
              <a:solidFill>
                <a:schemeClr val="bg1">
                  <a:lumMod val="8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A"/>
              </a:p>
            </p:txBody>
          </p:sp>
          <p:sp>
            <p:nvSpPr>
              <p:cNvPr id="22" name="Oval 21">
                <a:extLst>
                  <a:ext uri="{FF2B5EF4-FFF2-40B4-BE49-F238E27FC236}">
                    <a16:creationId xmlns:a16="http://schemas.microsoft.com/office/drawing/2014/main" id="{07CA4C05-A394-DF9C-21DD-C32C7033E2E4}"/>
                  </a:ext>
                </a:extLst>
              </p:cNvPr>
              <p:cNvSpPr/>
              <p:nvPr/>
            </p:nvSpPr>
            <p:spPr>
              <a:xfrm>
                <a:off x="2435213" y="437555"/>
                <a:ext cx="1771376" cy="16867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pic>
            <p:nvPicPr>
              <p:cNvPr id="23" name="Graphic 22" descr="Single gear with solid fill">
                <a:extLst>
                  <a:ext uri="{FF2B5EF4-FFF2-40B4-BE49-F238E27FC236}">
                    <a16:creationId xmlns:a16="http://schemas.microsoft.com/office/drawing/2014/main" id="{8C4B8008-6400-A808-8B30-E73350440A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3103" y="1571944"/>
                <a:ext cx="535596" cy="535596"/>
              </a:xfrm>
              <a:prstGeom prst="rect">
                <a:avLst/>
              </a:prstGeom>
            </p:spPr>
          </p:pic>
        </p:grpSp>
        <p:sp>
          <p:nvSpPr>
            <p:cNvPr id="40" name="TextBox 39">
              <a:extLst>
                <a:ext uri="{FF2B5EF4-FFF2-40B4-BE49-F238E27FC236}">
                  <a16:creationId xmlns:a16="http://schemas.microsoft.com/office/drawing/2014/main" id="{4F1B96C7-F5E8-6EF7-3E44-73FDA52F9DCD}"/>
                </a:ext>
              </a:extLst>
            </p:cNvPr>
            <p:cNvSpPr txBox="1"/>
            <p:nvPr/>
          </p:nvSpPr>
          <p:spPr>
            <a:xfrm>
              <a:off x="752997" y="2797734"/>
              <a:ext cx="1068404" cy="400110"/>
            </a:xfrm>
            <a:prstGeom prst="rect">
              <a:avLst/>
            </a:prstGeom>
            <a:noFill/>
          </p:spPr>
          <p:txBody>
            <a:bodyPr wrap="square" rtlCol="0">
              <a:spAutoFit/>
            </a:bodyPr>
            <a:lstStyle/>
            <a:p>
              <a:pPr algn="ctr"/>
              <a:r>
                <a:rPr lang="en-SA" sz="2000" dirty="0">
                  <a:latin typeface="Copperplate" panose="02000504000000020004" pitchFamily="2" charset="77"/>
                </a:rPr>
                <a:t>02</a:t>
              </a:r>
            </a:p>
          </p:txBody>
        </p:sp>
        <p:sp>
          <p:nvSpPr>
            <p:cNvPr id="45" name="TextBox 44">
              <a:extLst>
                <a:ext uri="{FF2B5EF4-FFF2-40B4-BE49-F238E27FC236}">
                  <a16:creationId xmlns:a16="http://schemas.microsoft.com/office/drawing/2014/main" id="{B73E481B-15A1-6DD0-AC72-816423F7FE13}"/>
                </a:ext>
              </a:extLst>
            </p:cNvPr>
            <p:cNvSpPr txBox="1"/>
            <p:nvPr/>
          </p:nvSpPr>
          <p:spPr>
            <a:xfrm>
              <a:off x="461352" y="3129435"/>
              <a:ext cx="1666153" cy="738664"/>
            </a:xfrm>
            <a:prstGeom prst="rect">
              <a:avLst/>
            </a:prstGeom>
            <a:noFill/>
          </p:spPr>
          <p:txBody>
            <a:bodyPr wrap="square" rtlCol="0">
              <a:spAutoFit/>
            </a:bodyPr>
            <a:lstStyle/>
            <a:p>
              <a:pPr algn="ctr"/>
              <a:r>
                <a:rPr lang="en-US" sz="1050" dirty="0"/>
                <a:t>Audio Deepfake Detection Detects synthetic voices, audio manipulation</a:t>
              </a:r>
            </a:p>
            <a:p>
              <a:pPr algn="ctr"/>
              <a:endParaRPr lang="en-SA" sz="1050" dirty="0"/>
            </a:p>
          </p:txBody>
        </p:sp>
      </p:grpSp>
      <p:grpSp>
        <p:nvGrpSpPr>
          <p:cNvPr id="52" name="Group 51">
            <a:extLst>
              <a:ext uri="{FF2B5EF4-FFF2-40B4-BE49-F238E27FC236}">
                <a16:creationId xmlns:a16="http://schemas.microsoft.com/office/drawing/2014/main" id="{501611FC-1CF2-BD97-B79E-8B38F7F349BC}"/>
              </a:ext>
            </a:extLst>
          </p:cNvPr>
          <p:cNvGrpSpPr/>
          <p:nvPr/>
        </p:nvGrpSpPr>
        <p:grpSpPr>
          <a:xfrm>
            <a:off x="2345544" y="7363558"/>
            <a:ext cx="2160000" cy="1800000"/>
            <a:chOff x="2190441" y="4541469"/>
            <a:chExt cx="2160000" cy="1800000"/>
          </a:xfrm>
        </p:grpSpPr>
        <p:grpSp>
          <p:nvGrpSpPr>
            <p:cNvPr id="16" name="Group 15">
              <a:extLst>
                <a:ext uri="{FF2B5EF4-FFF2-40B4-BE49-F238E27FC236}">
                  <a16:creationId xmlns:a16="http://schemas.microsoft.com/office/drawing/2014/main" id="{E2650284-8010-AFE6-E606-0623BB1CA2E0}"/>
                </a:ext>
              </a:extLst>
            </p:cNvPr>
            <p:cNvGrpSpPr/>
            <p:nvPr/>
          </p:nvGrpSpPr>
          <p:grpSpPr>
            <a:xfrm>
              <a:off x="2190441" y="4541469"/>
              <a:ext cx="2160000" cy="1800000"/>
              <a:chOff x="2096814" y="299545"/>
              <a:chExt cx="2448175" cy="1962768"/>
            </a:xfrm>
          </p:grpSpPr>
          <p:sp>
            <p:nvSpPr>
              <p:cNvPr id="17" name="Hexagon 16">
                <a:extLst>
                  <a:ext uri="{FF2B5EF4-FFF2-40B4-BE49-F238E27FC236}">
                    <a16:creationId xmlns:a16="http://schemas.microsoft.com/office/drawing/2014/main" id="{727897D0-27F9-00ED-9B47-9BB09603FFD1}"/>
                  </a:ext>
                </a:extLst>
              </p:cNvPr>
              <p:cNvSpPr/>
              <p:nvPr/>
            </p:nvSpPr>
            <p:spPr>
              <a:xfrm>
                <a:off x="2096814" y="299545"/>
                <a:ext cx="2448175" cy="1962768"/>
              </a:xfrm>
              <a:prstGeom prst="hexagon">
                <a:avLst>
                  <a:gd name="adj" fmla="val 26095"/>
                  <a:gd name="vf" fmla="val 115470"/>
                </a:avLst>
              </a:prstGeom>
              <a:solidFill>
                <a:schemeClr val="bg1">
                  <a:lumMod val="8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A"/>
              </a:p>
            </p:txBody>
          </p:sp>
          <p:sp>
            <p:nvSpPr>
              <p:cNvPr id="18" name="Oval 17">
                <a:extLst>
                  <a:ext uri="{FF2B5EF4-FFF2-40B4-BE49-F238E27FC236}">
                    <a16:creationId xmlns:a16="http://schemas.microsoft.com/office/drawing/2014/main" id="{B43F07E9-A88E-AAE3-C6D7-3AF3C69F2B44}"/>
                  </a:ext>
                </a:extLst>
              </p:cNvPr>
              <p:cNvSpPr/>
              <p:nvPr/>
            </p:nvSpPr>
            <p:spPr>
              <a:xfrm>
                <a:off x="2435213" y="437555"/>
                <a:ext cx="1771376" cy="16867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pic>
            <p:nvPicPr>
              <p:cNvPr id="19" name="Graphic 18" descr="Single gear with solid fill">
                <a:extLst>
                  <a:ext uri="{FF2B5EF4-FFF2-40B4-BE49-F238E27FC236}">
                    <a16:creationId xmlns:a16="http://schemas.microsoft.com/office/drawing/2014/main" id="{27028D2E-F965-DED9-457D-350189199E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3103" y="1571944"/>
                <a:ext cx="535596" cy="535596"/>
              </a:xfrm>
              <a:prstGeom prst="rect">
                <a:avLst/>
              </a:prstGeom>
            </p:spPr>
          </p:pic>
        </p:grpSp>
        <p:sp>
          <p:nvSpPr>
            <p:cNvPr id="41" name="TextBox 40">
              <a:extLst>
                <a:ext uri="{FF2B5EF4-FFF2-40B4-BE49-F238E27FC236}">
                  <a16:creationId xmlns:a16="http://schemas.microsoft.com/office/drawing/2014/main" id="{97CD8FD7-8C23-BD96-3C85-6B31D5899668}"/>
                </a:ext>
              </a:extLst>
            </p:cNvPr>
            <p:cNvSpPr txBox="1"/>
            <p:nvPr/>
          </p:nvSpPr>
          <p:spPr>
            <a:xfrm>
              <a:off x="2697729" y="4845000"/>
              <a:ext cx="1068404" cy="400110"/>
            </a:xfrm>
            <a:prstGeom prst="rect">
              <a:avLst/>
            </a:prstGeom>
            <a:noFill/>
          </p:spPr>
          <p:txBody>
            <a:bodyPr wrap="square" rtlCol="0">
              <a:spAutoFit/>
            </a:bodyPr>
            <a:lstStyle/>
            <a:p>
              <a:pPr algn="ctr"/>
              <a:r>
                <a:rPr lang="en-SA" sz="2000" dirty="0">
                  <a:latin typeface="Copperplate" panose="02000504000000020004" pitchFamily="2" charset="77"/>
                </a:rPr>
                <a:t>03</a:t>
              </a:r>
            </a:p>
          </p:txBody>
        </p:sp>
        <p:sp>
          <p:nvSpPr>
            <p:cNvPr id="46" name="TextBox 45">
              <a:extLst>
                <a:ext uri="{FF2B5EF4-FFF2-40B4-BE49-F238E27FC236}">
                  <a16:creationId xmlns:a16="http://schemas.microsoft.com/office/drawing/2014/main" id="{92D4E206-D282-FDAD-DB7E-6BBB26194FBB}"/>
                </a:ext>
              </a:extLst>
            </p:cNvPr>
            <p:cNvSpPr txBox="1"/>
            <p:nvPr/>
          </p:nvSpPr>
          <p:spPr>
            <a:xfrm>
              <a:off x="2489007" y="5182745"/>
              <a:ext cx="1559109" cy="738664"/>
            </a:xfrm>
            <a:prstGeom prst="rect">
              <a:avLst/>
            </a:prstGeom>
            <a:noFill/>
          </p:spPr>
          <p:txBody>
            <a:bodyPr wrap="square" rtlCol="0">
              <a:spAutoFit/>
            </a:bodyPr>
            <a:lstStyle/>
            <a:p>
              <a:pPr algn="ctr"/>
              <a:r>
                <a:rPr lang="en-US" sz="1050" dirty="0"/>
                <a:t>Text Fact-Checking Verifies claims against truth database</a:t>
              </a:r>
            </a:p>
            <a:p>
              <a:pPr algn="ctr"/>
              <a:endParaRPr lang="en-SA" sz="1050" dirty="0"/>
            </a:p>
          </p:txBody>
        </p:sp>
      </p:grpSp>
      <p:grpSp>
        <p:nvGrpSpPr>
          <p:cNvPr id="53" name="Group 52">
            <a:extLst>
              <a:ext uri="{FF2B5EF4-FFF2-40B4-BE49-F238E27FC236}">
                <a16:creationId xmlns:a16="http://schemas.microsoft.com/office/drawing/2014/main" id="{2791A931-86C5-B38F-9949-749BA77C20CF}"/>
              </a:ext>
            </a:extLst>
          </p:cNvPr>
          <p:cNvGrpSpPr/>
          <p:nvPr/>
        </p:nvGrpSpPr>
        <p:grpSpPr>
          <a:xfrm>
            <a:off x="9526040" y="7490123"/>
            <a:ext cx="2160000" cy="1800000"/>
            <a:chOff x="8775965" y="4654073"/>
            <a:chExt cx="2160000" cy="1800000"/>
          </a:xfrm>
        </p:grpSpPr>
        <p:grpSp>
          <p:nvGrpSpPr>
            <p:cNvPr id="24" name="Group 23">
              <a:extLst>
                <a:ext uri="{FF2B5EF4-FFF2-40B4-BE49-F238E27FC236}">
                  <a16:creationId xmlns:a16="http://schemas.microsoft.com/office/drawing/2014/main" id="{FAA39CF7-8198-F26A-E678-0E582D058754}"/>
                </a:ext>
              </a:extLst>
            </p:cNvPr>
            <p:cNvGrpSpPr/>
            <p:nvPr/>
          </p:nvGrpSpPr>
          <p:grpSpPr>
            <a:xfrm>
              <a:off x="8775965" y="4654073"/>
              <a:ext cx="2160000" cy="1800000"/>
              <a:chOff x="2096814" y="299545"/>
              <a:chExt cx="2448175" cy="1962768"/>
            </a:xfrm>
          </p:grpSpPr>
          <p:sp>
            <p:nvSpPr>
              <p:cNvPr id="25" name="Hexagon 24">
                <a:extLst>
                  <a:ext uri="{FF2B5EF4-FFF2-40B4-BE49-F238E27FC236}">
                    <a16:creationId xmlns:a16="http://schemas.microsoft.com/office/drawing/2014/main" id="{CB3567DD-07DE-DB36-348E-8C96D1400943}"/>
                  </a:ext>
                </a:extLst>
              </p:cNvPr>
              <p:cNvSpPr/>
              <p:nvPr/>
            </p:nvSpPr>
            <p:spPr>
              <a:xfrm>
                <a:off x="2096814" y="299545"/>
                <a:ext cx="2448175" cy="1962768"/>
              </a:xfrm>
              <a:prstGeom prst="hexagon">
                <a:avLst>
                  <a:gd name="adj" fmla="val 26095"/>
                  <a:gd name="vf" fmla="val 115470"/>
                </a:avLst>
              </a:prstGeom>
              <a:solidFill>
                <a:schemeClr val="bg1">
                  <a:lumMod val="8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A"/>
              </a:p>
            </p:txBody>
          </p:sp>
          <p:sp>
            <p:nvSpPr>
              <p:cNvPr id="26" name="Oval 25">
                <a:extLst>
                  <a:ext uri="{FF2B5EF4-FFF2-40B4-BE49-F238E27FC236}">
                    <a16:creationId xmlns:a16="http://schemas.microsoft.com/office/drawing/2014/main" id="{EF649719-BE14-66D1-7063-1FFB4D4BF4BB}"/>
                  </a:ext>
                </a:extLst>
              </p:cNvPr>
              <p:cNvSpPr/>
              <p:nvPr/>
            </p:nvSpPr>
            <p:spPr>
              <a:xfrm>
                <a:off x="2435213" y="437555"/>
                <a:ext cx="1771376" cy="16867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pic>
            <p:nvPicPr>
              <p:cNvPr id="27" name="Graphic 26" descr="Single gear with solid fill">
                <a:extLst>
                  <a:ext uri="{FF2B5EF4-FFF2-40B4-BE49-F238E27FC236}">
                    <a16:creationId xmlns:a16="http://schemas.microsoft.com/office/drawing/2014/main" id="{674395AF-C5AF-96BD-4C80-ACF14418AD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3103" y="1571944"/>
                <a:ext cx="535596" cy="535596"/>
              </a:xfrm>
              <a:prstGeom prst="rect">
                <a:avLst/>
              </a:prstGeom>
            </p:spPr>
          </p:pic>
        </p:grpSp>
        <p:sp>
          <p:nvSpPr>
            <p:cNvPr id="38" name="TextBox 37">
              <a:extLst>
                <a:ext uri="{FF2B5EF4-FFF2-40B4-BE49-F238E27FC236}">
                  <a16:creationId xmlns:a16="http://schemas.microsoft.com/office/drawing/2014/main" id="{ED9E66C4-9C1A-F644-55F1-BE518D9D50D6}"/>
                </a:ext>
              </a:extLst>
            </p:cNvPr>
            <p:cNvSpPr txBox="1"/>
            <p:nvPr/>
          </p:nvSpPr>
          <p:spPr>
            <a:xfrm>
              <a:off x="9321762" y="4905439"/>
              <a:ext cx="1068404" cy="400110"/>
            </a:xfrm>
            <a:prstGeom prst="rect">
              <a:avLst/>
            </a:prstGeom>
            <a:noFill/>
          </p:spPr>
          <p:txBody>
            <a:bodyPr wrap="square" rtlCol="0">
              <a:spAutoFit/>
            </a:bodyPr>
            <a:lstStyle/>
            <a:p>
              <a:pPr algn="ctr"/>
              <a:r>
                <a:rPr lang="en-SA" sz="2000" dirty="0">
                  <a:latin typeface="Copperplate" panose="02000504000000020004" pitchFamily="2" charset="77"/>
                </a:rPr>
                <a:t>04</a:t>
              </a:r>
            </a:p>
          </p:txBody>
        </p:sp>
        <p:sp>
          <p:nvSpPr>
            <p:cNvPr id="47" name="TextBox 46">
              <a:extLst>
                <a:ext uri="{FF2B5EF4-FFF2-40B4-BE49-F238E27FC236}">
                  <a16:creationId xmlns:a16="http://schemas.microsoft.com/office/drawing/2014/main" id="{17CC9167-8F6A-9772-AD9A-3390CE0D52CA}"/>
                </a:ext>
              </a:extLst>
            </p:cNvPr>
            <p:cNvSpPr txBox="1"/>
            <p:nvPr/>
          </p:nvSpPr>
          <p:spPr>
            <a:xfrm>
              <a:off x="9065172" y="5302367"/>
              <a:ext cx="1562867" cy="577081"/>
            </a:xfrm>
            <a:prstGeom prst="rect">
              <a:avLst/>
            </a:prstGeom>
            <a:noFill/>
          </p:spPr>
          <p:txBody>
            <a:bodyPr wrap="square" rtlCol="0">
              <a:spAutoFit/>
            </a:bodyPr>
            <a:lstStyle/>
            <a:p>
              <a:pPr algn="ctr"/>
              <a:r>
                <a:rPr lang="en-US" sz="1050" dirty="0"/>
                <a:t>AI Chatbot (</a:t>
              </a:r>
              <a:r>
                <a:rPr lang="en-US" sz="1050" dirty="0" err="1"/>
                <a:t>Ollama</a:t>
              </a:r>
              <a:r>
                <a:rPr lang="en-US" sz="1050" dirty="0"/>
                <a:t> + Llama 3.2) - Explains results in plain English</a:t>
              </a:r>
              <a:endParaRPr lang="en-SA" sz="1050" dirty="0"/>
            </a:p>
          </p:txBody>
        </p:sp>
      </p:grpSp>
      <p:grpSp>
        <p:nvGrpSpPr>
          <p:cNvPr id="54" name="Group 53">
            <a:extLst>
              <a:ext uri="{FF2B5EF4-FFF2-40B4-BE49-F238E27FC236}">
                <a16:creationId xmlns:a16="http://schemas.microsoft.com/office/drawing/2014/main" id="{FDB1D23B-3849-CBBC-3E9A-3C6B07FC9D71}"/>
              </a:ext>
            </a:extLst>
          </p:cNvPr>
          <p:cNvGrpSpPr/>
          <p:nvPr/>
        </p:nvGrpSpPr>
        <p:grpSpPr>
          <a:xfrm>
            <a:off x="12529323" y="2364224"/>
            <a:ext cx="2160000" cy="1800000"/>
            <a:chOff x="9633723" y="2424557"/>
            <a:chExt cx="2160000" cy="1800000"/>
          </a:xfrm>
        </p:grpSpPr>
        <p:grpSp>
          <p:nvGrpSpPr>
            <p:cNvPr id="28" name="Group 27">
              <a:extLst>
                <a:ext uri="{FF2B5EF4-FFF2-40B4-BE49-F238E27FC236}">
                  <a16:creationId xmlns:a16="http://schemas.microsoft.com/office/drawing/2014/main" id="{E0E5C247-3AD2-D3F9-63D3-AF4A4F010957}"/>
                </a:ext>
              </a:extLst>
            </p:cNvPr>
            <p:cNvGrpSpPr/>
            <p:nvPr/>
          </p:nvGrpSpPr>
          <p:grpSpPr>
            <a:xfrm>
              <a:off x="9633723" y="2424557"/>
              <a:ext cx="2160000" cy="1800000"/>
              <a:chOff x="2096814" y="299545"/>
              <a:chExt cx="2448175" cy="1962768"/>
            </a:xfrm>
          </p:grpSpPr>
          <p:sp>
            <p:nvSpPr>
              <p:cNvPr id="29" name="Hexagon 28">
                <a:extLst>
                  <a:ext uri="{FF2B5EF4-FFF2-40B4-BE49-F238E27FC236}">
                    <a16:creationId xmlns:a16="http://schemas.microsoft.com/office/drawing/2014/main" id="{EB957DC1-E793-21AC-25BE-73E63EBB47D3}"/>
                  </a:ext>
                </a:extLst>
              </p:cNvPr>
              <p:cNvSpPr/>
              <p:nvPr/>
            </p:nvSpPr>
            <p:spPr>
              <a:xfrm>
                <a:off x="2096814" y="299545"/>
                <a:ext cx="2448175" cy="1962768"/>
              </a:xfrm>
              <a:prstGeom prst="hexagon">
                <a:avLst>
                  <a:gd name="adj" fmla="val 26095"/>
                  <a:gd name="vf" fmla="val 115470"/>
                </a:avLst>
              </a:prstGeom>
              <a:solidFill>
                <a:schemeClr val="bg1">
                  <a:lumMod val="8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A"/>
              </a:p>
            </p:txBody>
          </p:sp>
          <p:sp>
            <p:nvSpPr>
              <p:cNvPr id="30" name="Oval 29">
                <a:extLst>
                  <a:ext uri="{FF2B5EF4-FFF2-40B4-BE49-F238E27FC236}">
                    <a16:creationId xmlns:a16="http://schemas.microsoft.com/office/drawing/2014/main" id="{882FE2F4-7EAB-FC98-6FB0-A246503A4BD7}"/>
                  </a:ext>
                </a:extLst>
              </p:cNvPr>
              <p:cNvSpPr/>
              <p:nvPr/>
            </p:nvSpPr>
            <p:spPr>
              <a:xfrm>
                <a:off x="2435213" y="437555"/>
                <a:ext cx="1771376" cy="16867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pic>
            <p:nvPicPr>
              <p:cNvPr id="31" name="Graphic 30" descr="Single gear with solid fill">
                <a:extLst>
                  <a:ext uri="{FF2B5EF4-FFF2-40B4-BE49-F238E27FC236}">
                    <a16:creationId xmlns:a16="http://schemas.microsoft.com/office/drawing/2014/main" id="{7A2A4444-C752-8364-9824-CDDA2558FD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3103" y="1571944"/>
                <a:ext cx="535596" cy="535596"/>
              </a:xfrm>
              <a:prstGeom prst="rect">
                <a:avLst/>
              </a:prstGeom>
            </p:spPr>
          </p:pic>
        </p:grpSp>
        <p:sp>
          <p:nvSpPr>
            <p:cNvPr id="37" name="TextBox 36">
              <a:extLst>
                <a:ext uri="{FF2B5EF4-FFF2-40B4-BE49-F238E27FC236}">
                  <a16:creationId xmlns:a16="http://schemas.microsoft.com/office/drawing/2014/main" id="{FE4CC3F1-CF37-39B5-B9BF-F2E0A9ADBAC1}"/>
                </a:ext>
              </a:extLst>
            </p:cNvPr>
            <p:cNvSpPr txBox="1"/>
            <p:nvPr/>
          </p:nvSpPr>
          <p:spPr>
            <a:xfrm>
              <a:off x="10179520" y="2667702"/>
              <a:ext cx="1068404" cy="400110"/>
            </a:xfrm>
            <a:prstGeom prst="rect">
              <a:avLst/>
            </a:prstGeom>
            <a:noFill/>
          </p:spPr>
          <p:txBody>
            <a:bodyPr wrap="square" rtlCol="0">
              <a:spAutoFit/>
            </a:bodyPr>
            <a:lstStyle/>
            <a:p>
              <a:pPr algn="ctr"/>
              <a:r>
                <a:rPr lang="en-SA" sz="2000" dirty="0">
                  <a:latin typeface="Copperplate" panose="02000504000000020004" pitchFamily="2" charset="77"/>
                </a:rPr>
                <a:t>05</a:t>
              </a:r>
            </a:p>
          </p:txBody>
        </p:sp>
        <p:sp>
          <p:nvSpPr>
            <p:cNvPr id="48" name="TextBox 47">
              <a:extLst>
                <a:ext uri="{FF2B5EF4-FFF2-40B4-BE49-F238E27FC236}">
                  <a16:creationId xmlns:a16="http://schemas.microsoft.com/office/drawing/2014/main" id="{10649148-2C6F-961C-3F10-B6B01D1DDF0A}"/>
                </a:ext>
              </a:extLst>
            </p:cNvPr>
            <p:cNvSpPr txBox="1"/>
            <p:nvPr/>
          </p:nvSpPr>
          <p:spPr>
            <a:xfrm>
              <a:off x="9809771" y="3020748"/>
              <a:ext cx="1790299" cy="769441"/>
            </a:xfrm>
            <a:prstGeom prst="rect">
              <a:avLst/>
            </a:prstGeom>
            <a:noFill/>
          </p:spPr>
          <p:txBody>
            <a:bodyPr wrap="square" rtlCol="0">
              <a:spAutoFit/>
            </a:bodyPr>
            <a:lstStyle/>
            <a:p>
              <a:pPr algn="ctr"/>
              <a:r>
                <a:rPr lang="en-US" sz="1100" dirty="0"/>
                <a:t>Deepfake Generator - Creates fake content for testing/education</a:t>
              </a:r>
            </a:p>
            <a:p>
              <a:pPr algn="ctr"/>
              <a:endParaRPr lang="en-SA" sz="1100" dirty="0"/>
            </a:p>
          </p:txBody>
        </p:sp>
      </p:grpSp>
      <p:grpSp>
        <p:nvGrpSpPr>
          <p:cNvPr id="55" name="Group 54">
            <a:extLst>
              <a:ext uri="{FF2B5EF4-FFF2-40B4-BE49-F238E27FC236}">
                <a16:creationId xmlns:a16="http://schemas.microsoft.com/office/drawing/2014/main" id="{8701F2CF-9036-942E-894F-ED8B0886E7DC}"/>
              </a:ext>
            </a:extLst>
          </p:cNvPr>
          <p:cNvGrpSpPr/>
          <p:nvPr/>
        </p:nvGrpSpPr>
        <p:grpSpPr>
          <a:xfrm>
            <a:off x="8991837" y="-2225317"/>
            <a:ext cx="2160000" cy="1800000"/>
            <a:chOff x="8775966" y="212178"/>
            <a:chExt cx="2160000" cy="1800000"/>
          </a:xfrm>
        </p:grpSpPr>
        <p:grpSp>
          <p:nvGrpSpPr>
            <p:cNvPr id="32" name="Group 31">
              <a:extLst>
                <a:ext uri="{FF2B5EF4-FFF2-40B4-BE49-F238E27FC236}">
                  <a16:creationId xmlns:a16="http://schemas.microsoft.com/office/drawing/2014/main" id="{AB035803-119F-856F-EA39-306E03CCE667}"/>
                </a:ext>
              </a:extLst>
            </p:cNvPr>
            <p:cNvGrpSpPr/>
            <p:nvPr/>
          </p:nvGrpSpPr>
          <p:grpSpPr>
            <a:xfrm>
              <a:off x="8775966" y="212178"/>
              <a:ext cx="2160000" cy="1800000"/>
              <a:chOff x="2096814" y="299545"/>
              <a:chExt cx="2448175" cy="1962768"/>
            </a:xfrm>
          </p:grpSpPr>
          <p:sp>
            <p:nvSpPr>
              <p:cNvPr id="33" name="Hexagon 32">
                <a:extLst>
                  <a:ext uri="{FF2B5EF4-FFF2-40B4-BE49-F238E27FC236}">
                    <a16:creationId xmlns:a16="http://schemas.microsoft.com/office/drawing/2014/main" id="{E8425354-93D5-6DAA-EF3D-292F82D1BD00}"/>
                  </a:ext>
                </a:extLst>
              </p:cNvPr>
              <p:cNvSpPr/>
              <p:nvPr/>
            </p:nvSpPr>
            <p:spPr>
              <a:xfrm>
                <a:off x="2096814" y="299545"/>
                <a:ext cx="2448175" cy="1962768"/>
              </a:xfrm>
              <a:prstGeom prst="hexagon">
                <a:avLst>
                  <a:gd name="adj" fmla="val 26095"/>
                  <a:gd name="vf" fmla="val 115470"/>
                </a:avLst>
              </a:prstGeom>
              <a:solidFill>
                <a:schemeClr val="bg1">
                  <a:lumMod val="8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A"/>
              </a:p>
            </p:txBody>
          </p:sp>
          <p:sp>
            <p:nvSpPr>
              <p:cNvPr id="34" name="Oval 33">
                <a:extLst>
                  <a:ext uri="{FF2B5EF4-FFF2-40B4-BE49-F238E27FC236}">
                    <a16:creationId xmlns:a16="http://schemas.microsoft.com/office/drawing/2014/main" id="{3287D9B3-E803-FA69-0B68-FCF789BED16A}"/>
                  </a:ext>
                </a:extLst>
              </p:cNvPr>
              <p:cNvSpPr/>
              <p:nvPr/>
            </p:nvSpPr>
            <p:spPr>
              <a:xfrm>
                <a:off x="2435213" y="437555"/>
                <a:ext cx="1771376" cy="16867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pic>
            <p:nvPicPr>
              <p:cNvPr id="35" name="Graphic 34" descr="Single gear with solid fill">
                <a:extLst>
                  <a:ext uri="{FF2B5EF4-FFF2-40B4-BE49-F238E27FC236}">
                    <a16:creationId xmlns:a16="http://schemas.microsoft.com/office/drawing/2014/main" id="{90438F16-AD98-D16F-DD52-F66F7AAB101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3103" y="1571944"/>
                <a:ext cx="535596" cy="535596"/>
              </a:xfrm>
              <a:prstGeom prst="rect">
                <a:avLst/>
              </a:prstGeom>
            </p:spPr>
          </p:pic>
        </p:grpSp>
        <p:sp>
          <p:nvSpPr>
            <p:cNvPr id="36" name="TextBox 35">
              <a:extLst>
                <a:ext uri="{FF2B5EF4-FFF2-40B4-BE49-F238E27FC236}">
                  <a16:creationId xmlns:a16="http://schemas.microsoft.com/office/drawing/2014/main" id="{661AD0F3-D563-1016-A4DD-D62BA32B5BCE}"/>
                </a:ext>
              </a:extLst>
            </p:cNvPr>
            <p:cNvSpPr txBox="1"/>
            <p:nvPr/>
          </p:nvSpPr>
          <p:spPr>
            <a:xfrm>
              <a:off x="9321762" y="448687"/>
              <a:ext cx="1068404" cy="400110"/>
            </a:xfrm>
            <a:prstGeom prst="rect">
              <a:avLst/>
            </a:prstGeom>
            <a:noFill/>
          </p:spPr>
          <p:txBody>
            <a:bodyPr wrap="square" rtlCol="0">
              <a:spAutoFit/>
            </a:bodyPr>
            <a:lstStyle/>
            <a:p>
              <a:pPr algn="ctr"/>
              <a:r>
                <a:rPr lang="en-SA" sz="2000" dirty="0">
                  <a:latin typeface="Copperplate" panose="02000504000000020004" pitchFamily="2" charset="77"/>
                </a:rPr>
                <a:t>06</a:t>
              </a:r>
            </a:p>
          </p:txBody>
        </p:sp>
        <p:sp>
          <p:nvSpPr>
            <p:cNvPr id="49" name="TextBox 48">
              <a:extLst>
                <a:ext uri="{FF2B5EF4-FFF2-40B4-BE49-F238E27FC236}">
                  <a16:creationId xmlns:a16="http://schemas.microsoft.com/office/drawing/2014/main" id="{11234A2B-D4D2-A4E4-F163-5DD2467C703B}"/>
                </a:ext>
              </a:extLst>
            </p:cNvPr>
            <p:cNvSpPr txBox="1"/>
            <p:nvPr/>
          </p:nvSpPr>
          <p:spPr>
            <a:xfrm>
              <a:off x="9089789" y="746134"/>
              <a:ext cx="1572226" cy="767366"/>
            </a:xfrm>
            <a:prstGeom prst="rect">
              <a:avLst/>
            </a:prstGeom>
            <a:noFill/>
          </p:spPr>
          <p:txBody>
            <a:bodyPr wrap="square" rtlCol="0">
              <a:spAutoFit/>
            </a:bodyPr>
            <a:lstStyle/>
            <a:p>
              <a:pPr algn="ctr"/>
              <a:r>
                <a:rPr lang="en-US" sz="1100" dirty="0"/>
                <a:t>Multilingual Support - Works in 10+ languages (EN, ES, FR, DE, etc.)</a:t>
              </a:r>
            </a:p>
            <a:p>
              <a:pPr algn="ctr"/>
              <a:endParaRPr lang="en-SA" sz="1100" dirty="0"/>
            </a:p>
          </p:txBody>
        </p:sp>
      </p:grpSp>
    </p:spTree>
    <p:extLst>
      <p:ext uri="{BB962C8B-B14F-4D97-AF65-F5344CB8AC3E}">
        <p14:creationId xmlns:p14="http://schemas.microsoft.com/office/powerpoint/2010/main" val="32626387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2F8A06A-5122-8707-290B-7E82D63E490A}"/>
              </a:ext>
            </a:extLst>
          </p:cNvPr>
          <p:cNvSpPr>
            <a:spLocks noGrp="1"/>
          </p:cNvSpPr>
          <p:nvPr>
            <p:ph type="sldNum" sz="quarter" idx="12"/>
          </p:nvPr>
        </p:nvSpPr>
        <p:spPr/>
        <p:txBody>
          <a:bodyPr/>
          <a:lstStyle/>
          <a:p>
            <a:fld id="{A0DE106B-8933-499E-B64E-7DFAEA3B4E58}" type="slidenum">
              <a:rPr lang="en-IN" smtClean="0"/>
              <a:t>7</a:t>
            </a:fld>
            <a:endParaRPr lang="en-IN"/>
          </a:p>
        </p:txBody>
      </p:sp>
      <p:sp>
        <p:nvSpPr>
          <p:cNvPr id="6" name="Rectangle 5">
            <a:extLst>
              <a:ext uri="{FF2B5EF4-FFF2-40B4-BE49-F238E27FC236}">
                <a16:creationId xmlns:a16="http://schemas.microsoft.com/office/drawing/2014/main" id="{3AD3586F-95FC-FAD9-06C0-CBAE6C91D529}"/>
              </a:ext>
            </a:extLst>
          </p:cNvPr>
          <p:cNvSpPr/>
          <p:nvPr/>
        </p:nvSpPr>
        <p:spPr>
          <a:xfrm>
            <a:off x="120072" y="90089"/>
            <a:ext cx="11942619" cy="6677822"/>
          </a:xfrm>
          <a:prstGeom prst="rect">
            <a:avLst/>
          </a:prstGeom>
          <a:noFill/>
          <a:ln w="73025"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Picture 6">
            <a:extLst>
              <a:ext uri="{FF2B5EF4-FFF2-40B4-BE49-F238E27FC236}">
                <a16:creationId xmlns:a16="http://schemas.microsoft.com/office/drawing/2014/main" id="{CFA48D6A-A24C-56F7-4F4C-799B699B90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4889" y="187720"/>
            <a:ext cx="873901" cy="1000553"/>
          </a:xfrm>
          <a:prstGeom prst="rect">
            <a:avLst/>
          </a:prstGeom>
          <a:blipFill>
            <a:blip r:embed="rId3"/>
            <a:tile tx="0" ty="0" sx="100000" sy="100000" flip="none" algn="tl"/>
          </a:blipFill>
          <a:ln>
            <a:noFill/>
          </a:ln>
        </p:spPr>
      </p:pic>
      <p:sp>
        <p:nvSpPr>
          <p:cNvPr id="2" name="Rounded Rectangle 1">
            <a:extLst>
              <a:ext uri="{FF2B5EF4-FFF2-40B4-BE49-F238E27FC236}">
                <a16:creationId xmlns:a16="http://schemas.microsoft.com/office/drawing/2014/main" id="{B7EE9DEC-74BA-9FC6-A290-304B673FE375}"/>
              </a:ext>
            </a:extLst>
          </p:cNvPr>
          <p:cNvSpPr/>
          <p:nvPr/>
        </p:nvSpPr>
        <p:spPr>
          <a:xfrm>
            <a:off x="3231931" y="2678700"/>
            <a:ext cx="5833241" cy="1483397"/>
          </a:xfrm>
          <a:prstGeom prst="roundRect">
            <a:avLst>
              <a:gd name="adj" fmla="val 50000"/>
            </a:avLst>
          </a:prstGeom>
          <a:gradFill>
            <a:gsLst>
              <a:gs pos="0">
                <a:schemeClr val="accent1">
                  <a:lumMod val="5000"/>
                  <a:lumOff val="95000"/>
                </a:schemeClr>
              </a:gs>
              <a:gs pos="17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pic>
        <p:nvPicPr>
          <p:cNvPr id="4" name="Graphic 3" descr="Single gear with solid fill">
            <a:extLst>
              <a:ext uri="{FF2B5EF4-FFF2-40B4-BE49-F238E27FC236}">
                <a16:creationId xmlns:a16="http://schemas.microsoft.com/office/drawing/2014/main" id="{C139DFB6-E890-D208-9EE5-1BE972A6F1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29785" y="2030405"/>
            <a:ext cx="2779986" cy="2779986"/>
          </a:xfrm>
          <a:prstGeom prst="rect">
            <a:avLst/>
          </a:prstGeom>
        </p:spPr>
      </p:pic>
      <p:pic>
        <p:nvPicPr>
          <p:cNvPr id="9" name="Graphic 8" descr="Single gear with solid fill">
            <a:extLst>
              <a:ext uri="{FF2B5EF4-FFF2-40B4-BE49-F238E27FC236}">
                <a16:creationId xmlns:a16="http://schemas.microsoft.com/office/drawing/2014/main" id="{42C7F747-1C0B-9BB9-2255-E771F9F47C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36641" y="1994961"/>
            <a:ext cx="2779986" cy="2779986"/>
          </a:xfrm>
          <a:prstGeom prst="rect">
            <a:avLst/>
          </a:prstGeom>
        </p:spPr>
      </p:pic>
      <p:grpSp>
        <p:nvGrpSpPr>
          <p:cNvPr id="50" name="Group 49">
            <a:extLst>
              <a:ext uri="{FF2B5EF4-FFF2-40B4-BE49-F238E27FC236}">
                <a16:creationId xmlns:a16="http://schemas.microsoft.com/office/drawing/2014/main" id="{37C8E880-CB42-2903-E1BC-F090A6737680}"/>
              </a:ext>
            </a:extLst>
          </p:cNvPr>
          <p:cNvGrpSpPr/>
          <p:nvPr/>
        </p:nvGrpSpPr>
        <p:grpSpPr>
          <a:xfrm>
            <a:off x="2014923" y="-1941531"/>
            <a:ext cx="2160000" cy="1800000"/>
            <a:chOff x="2191946" y="212178"/>
            <a:chExt cx="2160000" cy="1800000"/>
          </a:xfrm>
        </p:grpSpPr>
        <p:grpSp>
          <p:nvGrpSpPr>
            <p:cNvPr id="15" name="Group 14">
              <a:extLst>
                <a:ext uri="{FF2B5EF4-FFF2-40B4-BE49-F238E27FC236}">
                  <a16:creationId xmlns:a16="http://schemas.microsoft.com/office/drawing/2014/main" id="{1254C330-17D7-74EF-24BA-1DEA0506132E}"/>
                </a:ext>
              </a:extLst>
            </p:cNvPr>
            <p:cNvGrpSpPr/>
            <p:nvPr/>
          </p:nvGrpSpPr>
          <p:grpSpPr>
            <a:xfrm>
              <a:off x="2191946" y="212178"/>
              <a:ext cx="2160000" cy="1800000"/>
              <a:chOff x="2096814" y="299545"/>
              <a:chExt cx="2448175" cy="1962768"/>
            </a:xfrm>
          </p:grpSpPr>
          <p:sp>
            <p:nvSpPr>
              <p:cNvPr id="11" name="Hexagon 10">
                <a:extLst>
                  <a:ext uri="{FF2B5EF4-FFF2-40B4-BE49-F238E27FC236}">
                    <a16:creationId xmlns:a16="http://schemas.microsoft.com/office/drawing/2014/main" id="{76CE57B7-2384-0418-6DB4-066D40BA1A85}"/>
                  </a:ext>
                </a:extLst>
              </p:cNvPr>
              <p:cNvSpPr/>
              <p:nvPr/>
            </p:nvSpPr>
            <p:spPr>
              <a:xfrm>
                <a:off x="2096814" y="299545"/>
                <a:ext cx="2448175" cy="1962768"/>
              </a:xfrm>
              <a:prstGeom prst="hexagon">
                <a:avLst>
                  <a:gd name="adj" fmla="val 26095"/>
                  <a:gd name="vf" fmla="val 115470"/>
                </a:avLst>
              </a:prstGeom>
              <a:solidFill>
                <a:schemeClr val="bg1">
                  <a:lumMod val="8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A"/>
              </a:p>
            </p:txBody>
          </p:sp>
          <p:sp>
            <p:nvSpPr>
              <p:cNvPr id="13" name="Oval 12">
                <a:extLst>
                  <a:ext uri="{FF2B5EF4-FFF2-40B4-BE49-F238E27FC236}">
                    <a16:creationId xmlns:a16="http://schemas.microsoft.com/office/drawing/2014/main" id="{55047D87-8D11-3403-0616-36F8A28AECD3}"/>
                  </a:ext>
                </a:extLst>
              </p:cNvPr>
              <p:cNvSpPr/>
              <p:nvPr/>
            </p:nvSpPr>
            <p:spPr>
              <a:xfrm>
                <a:off x="2435213" y="437555"/>
                <a:ext cx="1771376" cy="16867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pic>
            <p:nvPicPr>
              <p:cNvPr id="14" name="Graphic 13" descr="Single gear with solid fill">
                <a:extLst>
                  <a:ext uri="{FF2B5EF4-FFF2-40B4-BE49-F238E27FC236}">
                    <a16:creationId xmlns:a16="http://schemas.microsoft.com/office/drawing/2014/main" id="{AD843850-E9FA-6125-28BE-8822430B185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3103" y="1571944"/>
                <a:ext cx="535596" cy="535596"/>
              </a:xfrm>
              <a:prstGeom prst="rect">
                <a:avLst/>
              </a:prstGeom>
            </p:spPr>
          </p:pic>
        </p:grpSp>
        <p:sp>
          <p:nvSpPr>
            <p:cNvPr id="39" name="TextBox 38">
              <a:extLst>
                <a:ext uri="{FF2B5EF4-FFF2-40B4-BE49-F238E27FC236}">
                  <a16:creationId xmlns:a16="http://schemas.microsoft.com/office/drawing/2014/main" id="{85090EA0-92CD-8C57-A2F5-66A2A3ED6C7E}"/>
                </a:ext>
              </a:extLst>
            </p:cNvPr>
            <p:cNvSpPr txBox="1"/>
            <p:nvPr/>
          </p:nvSpPr>
          <p:spPr>
            <a:xfrm>
              <a:off x="2734359" y="546079"/>
              <a:ext cx="1068404" cy="400110"/>
            </a:xfrm>
            <a:prstGeom prst="rect">
              <a:avLst/>
            </a:prstGeom>
            <a:noFill/>
          </p:spPr>
          <p:txBody>
            <a:bodyPr wrap="square" rtlCol="0">
              <a:spAutoFit/>
            </a:bodyPr>
            <a:lstStyle/>
            <a:p>
              <a:pPr algn="ctr"/>
              <a:r>
                <a:rPr lang="en-SA" sz="2000" dirty="0">
                  <a:latin typeface="Copperplate" panose="02000504000000020004" pitchFamily="2" charset="77"/>
                </a:rPr>
                <a:t>01</a:t>
              </a:r>
            </a:p>
          </p:txBody>
        </p:sp>
        <p:sp>
          <p:nvSpPr>
            <p:cNvPr id="42" name="TextBox 41">
              <a:extLst>
                <a:ext uri="{FF2B5EF4-FFF2-40B4-BE49-F238E27FC236}">
                  <a16:creationId xmlns:a16="http://schemas.microsoft.com/office/drawing/2014/main" id="{112534F6-5192-5E44-17EB-F01D5E11FB6B}"/>
                </a:ext>
              </a:extLst>
            </p:cNvPr>
            <p:cNvSpPr txBox="1"/>
            <p:nvPr/>
          </p:nvSpPr>
          <p:spPr>
            <a:xfrm>
              <a:off x="2512011" y="903900"/>
              <a:ext cx="1562867" cy="553998"/>
            </a:xfrm>
            <a:prstGeom prst="rect">
              <a:avLst/>
            </a:prstGeom>
            <a:noFill/>
          </p:spPr>
          <p:txBody>
            <a:bodyPr wrap="square" rtlCol="0">
              <a:spAutoFit/>
            </a:bodyPr>
            <a:lstStyle/>
            <a:p>
              <a:pPr algn="ctr"/>
              <a:r>
                <a:rPr lang="en-US" sz="1000" dirty="0"/>
                <a:t>Video Deepfake Detection Analyzes faces, lip-sync, visual artifacts</a:t>
              </a:r>
              <a:endParaRPr lang="en-SA" sz="1000" dirty="0"/>
            </a:p>
          </p:txBody>
        </p:sp>
      </p:grpSp>
      <p:grpSp>
        <p:nvGrpSpPr>
          <p:cNvPr id="51" name="Group 50">
            <a:extLst>
              <a:ext uri="{FF2B5EF4-FFF2-40B4-BE49-F238E27FC236}">
                <a16:creationId xmlns:a16="http://schemas.microsoft.com/office/drawing/2014/main" id="{D1E3BFA8-2F64-8B6E-B3CD-A46FD47544F9}"/>
              </a:ext>
            </a:extLst>
          </p:cNvPr>
          <p:cNvGrpSpPr/>
          <p:nvPr/>
        </p:nvGrpSpPr>
        <p:grpSpPr>
          <a:xfrm>
            <a:off x="-3143028" y="2167812"/>
            <a:ext cx="2160000" cy="1800000"/>
            <a:chOff x="202849" y="2484954"/>
            <a:chExt cx="2160000" cy="1800000"/>
          </a:xfrm>
        </p:grpSpPr>
        <p:grpSp>
          <p:nvGrpSpPr>
            <p:cNvPr id="20" name="Group 19">
              <a:extLst>
                <a:ext uri="{FF2B5EF4-FFF2-40B4-BE49-F238E27FC236}">
                  <a16:creationId xmlns:a16="http://schemas.microsoft.com/office/drawing/2014/main" id="{7FEF3189-248E-293F-1677-0BCBFAE8CB50}"/>
                </a:ext>
              </a:extLst>
            </p:cNvPr>
            <p:cNvGrpSpPr/>
            <p:nvPr/>
          </p:nvGrpSpPr>
          <p:grpSpPr>
            <a:xfrm>
              <a:off x="202849" y="2484954"/>
              <a:ext cx="2160000" cy="1800000"/>
              <a:chOff x="2096814" y="299545"/>
              <a:chExt cx="2448175" cy="1962768"/>
            </a:xfrm>
          </p:grpSpPr>
          <p:sp>
            <p:nvSpPr>
              <p:cNvPr id="21" name="Hexagon 20">
                <a:extLst>
                  <a:ext uri="{FF2B5EF4-FFF2-40B4-BE49-F238E27FC236}">
                    <a16:creationId xmlns:a16="http://schemas.microsoft.com/office/drawing/2014/main" id="{3602A74C-4C63-539F-904B-CB458159AA5E}"/>
                  </a:ext>
                </a:extLst>
              </p:cNvPr>
              <p:cNvSpPr/>
              <p:nvPr/>
            </p:nvSpPr>
            <p:spPr>
              <a:xfrm>
                <a:off x="2096814" y="299545"/>
                <a:ext cx="2448175" cy="1962768"/>
              </a:xfrm>
              <a:prstGeom prst="hexagon">
                <a:avLst>
                  <a:gd name="adj" fmla="val 26095"/>
                  <a:gd name="vf" fmla="val 115470"/>
                </a:avLst>
              </a:prstGeom>
              <a:solidFill>
                <a:schemeClr val="bg1">
                  <a:lumMod val="8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A"/>
              </a:p>
            </p:txBody>
          </p:sp>
          <p:sp>
            <p:nvSpPr>
              <p:cNvPr id="22" name="Oval 21">
                <a:extLst>
                  <a:ext uri="{FF2B5EF4-FFF2-40B4-BE49-F238E27FC236}">
                    <a16:creationId xmlns:a16="http://schemas.microsoft.com/office/drawing/2014/main" id="{07CA4C05-A394-DF9C-21DD-C32C7033E2E4}"/>
                  </a:ext>
                </a:extLst>
              </p:cNvPr>
              <p:cNvSpPr/>
              <p:nvPr/>
            </p:nvSpPr>
            <p:spPr>
              <a:xfrm>
                <a:off x="2435213" y="437555"/>
                <a:ext cx="1771376" cy="16867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pic>
            <p:nvPicPr>
              <p:cNvPr id="23" name="Graphic 22" descr="Single gear with solid fill">
                <a:extLst>
                  <a:ext uri="{FF2B5EF4-FFF2-40B4-BE49-F238E27FC236}">
                    <a16:creationId xmlns:a16="http://schemas.microsoft.com/office/drawing/2014/main" id="{8C4B8008-6400-A808-8B30-E73350440A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3103" y="1571944"/>
                <a:ext cx="535596" cy="535596"/>
              </a:xfrm>
              <a:prstGeom prst="rect">
                <a:avLst/>
              </a:prstGeom>
            </p:spPr>
          </p:pic>
        </p:grpSp>
        <p:sp>
          <p:nvSpPr>
            <p:cNvPr id="40" name="TextBox 39">
              <a:extLst>
                <a:ext uri="{FF2B5EF4-FFF2-40B4-BE49-F238E27FC236}">
                  <a16:creationId xmlns:a16="http://schemas.microsoft.com/office/drawing/2014/main" id="{4F1B96C7-F5E8-6EF7-3E44-73FDA52F9DCD}"/>
                </a:ext>
              </a:extLst>
            </p:cNvPr>
            <p:cNvSpPr txBox="1"/>
            <p:nvPr/>
          </p:nvSpPr>
          <p:spPr>
            <a:xfrm>
              <a:off x="752997" y="2797734"/>
              <a:ext cx="1068404" cy="400110"/>
            </a:xfrm>
            <a:prstGeom prst="rect">
              <a:avLst/>
            </a:prstGeom>
            <a:noFill/>
          </p:spPr>
          <p:txBody>
            <a:bodyPr wrap="square" rtlCol="0">
              <a:spAutoFit/>
            </a:bodyPr>
            <a:lstStyle/>
            <a:p>
              <a:pPr algn="ctr"/>
              <a:r>
                <a:rPr lang="en-SA" sz="2000" dirty="0">
                  <a:latin typeface="Copperplate" panose="02000504000000020004" pitchFamily="2" charset="77"/>
                </a:rPr>
                <a:t>02</a:t>
              </a:r>
            </a:p>
          </p:txBody>
        </p:sp>
        <p:sp>
          <p:nvSpPr>
            <p:cNvPr id="45" name="TextBox 44">
              <a:extLst>
                <a:ext uri="{FF2B5EF4-FFF2-40B4-BE49-F238E27FC236}">
                  <a16:creationId xmlns:a16="http://schemas.microsoft.com/office/drawing/2014/main" id="{B73E481B-15A1-6DD0-AC72-816423F7FE13}"/>
                </a:ext>
              </a:extLst>
            </p:cNvPr>
            <p:cNvSpPr txBox="1"/>
            <p:nvPr/>
          </p:nvSpPr>
          <p:spPr>
            <a:xfrm>
              <a:off x="461352" y="3129435"/>
              <a:ext cx="1666153" cy="738664"/>
            </a:xfrm>
            <a:prstGeom prst="rect">
              <a:avLst/>
            </a:prstGeom>
            <a:noFill/>
          </p:spPr>
          <p:txBody>
            <a:bodyPr wrap="square" rtlCol="0">
              <a:spAutoFit/>
            </a:bodyPr>
            <a:lstStyle/>
            <a:p>
              <a:pPr algn="ctr"/>
              <a:r>
                <a:rPr lang="en-US" sz="1050" dirty="0"/>
                <a:t>Audio Deepfake Detection Detects synthetic voices, audio manipulation</a:t>
              </a:r>
            </a:p>
            <a:p>
              <a:pPr algn="ctr"/>
              <a:endParaRPr lang="en-SA" sz="1050" dirty="0"/>
            </a:p>
          </p:txBody>
        </p:sp>
      </p:grpSp>
      <p:grpSp>
        <p:nvGrpSpPr>
          <p:cNvPr id="52" name="Group 51">
            <a:extLst>
              <a:ext uri="{FF2B5EF4-FFF2-40B4-BE49-F238E27FC236}">
                <a16:creationId xmlns:a16="http://schemas.microsoft.com/office/drawing/2014/main" id="{501611FC-1CF2-BD97-B79E-8B38F7F349BC}"/>
              </a:ext>
            </a:extLst>
          </p:cNvPr>
          <p:cNvGrpSpPr/>
          <p:nvPr/>
        </p:nvGrpSpPr>
        <p:grpSpPr>
          <a:xfrm>
            <a:off x="2345544" y="7363558"/>
            <a:ext cx="2160000" cy="1800000"/>
            <a:chOff x="2190441" y="4541469"/>
            <a:chExt cx="2160000" cy="1800000"/>
          </a:xfrm>
        </p:grpSpPr>
        <p:grpSp>
          <p:nvGrpSpPr>
            <p:cNvPr id="16" name="Group 15">
              <a:extLst>
                <a:ext uri="{FF2B5EF4-FFF2-40B4-BE49-F238E27FC236}">
                  <a16:creationId xmlns:a16="http://schemas.microsoft.com/office/drawing/2014/main" id="{E2650284-8010-AFE6-E606-0623BB1CA2E0}"/>
                </a:ext>
              </a:extLst>
            </p:cNvPr>
            <p:cNvGrpSpPr/>
            <p:nvPr/>
          </p:nvGrpSpPr>
          <p:grpSpPr>
            <a:xfrm>
              <a:off x="2190441" y="4541469"/>
              <a:ext cx="2160000" cy="1800000"/>
              <a:chOff x="2096814" y="299545"/>
              <a:chExt cx="2448175" cy="1962768"/>
            </a:xfrm>
          </p:grpSpPr>
          <p:sp>
            <p:nvSpPr>
              <p:cNvPr id="17" name="Hexagon 16">
                <a:extLst>
                  <a:ext uri="{FF2B5EF4-FFF2-40B4-BE49-F238E27FC236}">
                    <a16:creationId xmlns:a16="http://schemas.microsoft.com/office/drawing/2014/main" id="{727897D0-27F9-00ED-9B47-9BB09603FFD1}"/>
                  </a:ext>
                </a:extLst>
              </p:cNvPr>
              <p:cNvSpPr/>
              <p:nvPr/>
            </p:nvSpPr>
            <p:spPr>
              <a:xfrm>
                <a:off x="2096814" y="299545"/>
                <a:ext cx="2448175" cy="1962768"/>
              </a:xfrm>
              <a:prstGeom prst="hexagon">
                <a:avLst>
                  <a:gd name="adj" fmla="val 26095"/>
                  <a:gd name="vf" fmla="val 115470"/>
                </a:avLst>
              </a:prstGeom>
              <a:solidFill>
                <a:schemeClr val="bg1">
                  <a:lumMod val="8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A"/>
              </a:p>
            </p:txBody>
          </p:sp>
          <p:sp>
            <p:nvSpPr>
              <p:cNvPr id="18" name="Oval 17">
                <a:extLst>
                  <a:ext uri="{FF2B5EF4-FFF2-40B4-BE49-F238E27FC236}">
                    <a16:creationId xmlns:a16="http://schemas.microsoft.com/office/drawing/2014/main" id="{B43F07E9-A88E-AAE3-C6D7-3AF3C69F2B44}"/>
                  </a:ext>
                </a:extLst>
              </p:cNvPr>
              <p:cNvSpPr/>
              <p:nvPr/>
            </p:nvSpPr>
            <p:spPr>
              <a:xfrm>
                <a:off x="2435213" y="437555"/>
                <a:ext cx="1771376" cy="16867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pic>
            <p:nvPicPr>
              <p:cNvPr id="19" name="Graphic 18" descr="Single gear with solid fill">
                <a:extLst>
                  <a:ext uri="{FF2B5EF4-FFF2-40B4-BE49-F238E27FC236}">
                    <a16:creationId xmlns:a16="http://schemas.microsoft.com/office/drawing/2014/main" id="{27028D2E-F965-DED9-457D-350189199E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3103" y="1571944"/>
                <a:ext cx="535596" cy="535596"/>
              </a:xfrm>
              <a:prstGeom prst="rect">
                <a:avLst/>
              </a:prstGeom>
            </p:spPr>
          </p:pic>
        </p:grpSp>
        <p:sp>
          <p:nvSpPr>
            <p:cNvPr id="41" name="TextBox 40">
              <a:extLst>
                <a:ext uri="{FF2B5EF4-FFF2-40B4-BE49-F238E27FC236}">
                  <a16:creationId xmlns:a16="http://schemas.microsoft.com/office/drawing/2014/main" id="{97CD8FD7-8C23-BD96-3C85-6B31D5899668}"/>
                </a:ext>
              </a:extLst>
            </p:cNvPr>
            <p:cNvSpPr txBox="1"/>
            <p:nvPr/>
          </p:nvSpPr>
          <p:spPr>
            <a:xfrm>
              <a:off x="2697729" y="4845000"/>
              <a:ext cx="1068404" cy="400110"/>
            </a:xfrm>
            <a:prstGeom prst="rect">
              <a:avLst/>
            </a:prstGeom>
            <a:noFill/>
          </p:spPr>
          <p:txBody>
            <a:bodyPr wrap="square" rtlCol="0">
              <a:spAutoFit/>
            </a:bodyPr>
            <a:lstStyle/>
            <a:p>
              <a:pPr algn="ctr"/>
              <a:r>
                <a:rPr lang="en-SA" sz="2000" dirty="0">
                  <a:latin typeface="Copperplate" panose="02000504000000020004" pitchFamily="2" charset="77"/>
                </a:rPr>
                <a:t>03</a:t>
              </a:r>
            </a:p>
          </p:txBody>
        </p:sp>
        <p:sp>
          <p:nvSpPr>
            <p:cNvPr id="46" name="TextBox 45">
              <a:extLst>
                <a:ext uri="{FF2B5EF4-FFF2-40B4-BE49-F238E27FC236}">
                  <a16:creationId xmlns:a16="http://schemas.microsoft.com/office/drawing/2014/main" id="{92D4E206-D282-FDAD-DB7E-6BBB26194FBB}"/>
                </a:ext>
              </a:extLst>
            </p:cNvPr>
            <p:cNvSpPr txBox="1"/>
            <p:nvPr/>
          </p:nvSpPr>
          <p:spPr>
            <a:xfrm>
              <a:off x="2489007" y="5182745"/>
              <a:ext cx="1559109" cy="738664"/>
            </a:xfrm>
            <a:prstGeom prst="rect">
              <a:avLst/>
            </a:prstGeom>
            <a:noFill/>
          </p:spPr>
          <p:txBody>
            <a:bodyPr wrap="square" rtlCol="0">
              <a:spAutoFit/>
            </a:bodyPr>
            <a:lstStyle/>
            <a:p>
              <a:pPr algn="ctr"/>
              <a:r>
                <a:rPr lang="en-US" sz="1050" dirty="0"/>
                <a:t>Text Fact-Checking Verifies claims against truth database</a:t>
              </a:r>
            </a:p>
            <a:p>
              <a:pPr algn="ctr"/>
              <a:endParaRPr lang="en-SA" sz="1050" dirty="0"/>
            </a:p>
          </p:txBody>
        </p:sp>
      </p:grpSp>
      <p:grpSp>
        <p:nvGrpSpPr>
          <p:cNvPr id="53" name="Group 52">
            <a:extLst>
              <a:ext uri="{FF2B5EF4-FFF2-40B4-BE49-F238E27FC236}">
                <a16:creationId xmlns:a16="http://schemas.microsoft.com/office/drawing/2014/main" id="{2791A931-86C5-B38F-9949-749BA77C20CF}"/>
              </a:ext>
            </a:extLst>
          </p:cNvPr>
          <p:cNvGrpSpPr/>
          <p:nvPr/>
        </p:nvGrpSpPr>
        <p:grpSpPr>
          <a:xfrm>
            <a:off x="9526040" y="7490123"/>
            <a:ext cx="2160000" cy="1800000"/>
            <a:chOff x="8775965" y="4654073"/>
            <a:chExt cx="2160000" cy="1800000"/>
          </a:xfrm>
        </p:grpSpPr>
        <p:grpSp>
          <p:nvGrpSpPr>
            <p:cNvPr id="24" name="Group 23">
              <a:extLst>
                <a:ext uri="{FF2B5EF4-FFF2-40B4-BE49-F238E27FC236}">
                  <a16:creationId xmlns:a16="http://schemas.microsoft.com/office/drawing/2014/main" id="{FAA39CF7-8198-F26A-E678-0E582D058754}"/>
                </a:ext>
              </a:extLst>
            </p:cNvPr>
            <p:cNvGrpSpPr/>
            <p:nvPr/>
          </p:nvGrpSpPr>
          <p:grpSpPr>
            <a:xfrm>
              <a:off x="8775965" y="4654073"/>
              <a:ext cx="2160000" cy="1800000"/>
              <a:chOff x="2096814" y="299545"/>
              <a:chExt cx="2448175" cy="1962768"/>
            </a:xfrm>
          </p:grpSpPr>
          <p:sp>
            <p:nvSpPr>
              <p:cNvPr id="25" name="Hexagon 24">
                <a:extLst>
                  <a:ext uri="{FF2B5EF4-FFF2-40B4-BE49-F238E27FC236}">
                    <a16:creationId xmlns:a16="http://schemas.microsoft.com/office/drawing/2014/main" id="{CB3567DD-07DE-DB36-348E-8C96D1400943}"/>
                  </a:ext>
                </a:extLst>
              </p:cNvPr>
              <p:cNvSpPr/>
              <p:nvPr/>
            </p:nvSpPr>
            <p:spPr>
              <a:xfrm>
                <a:off x="2096814" y="299545"/>
                <a:ext cx="2448175" cy="1962768"/>
              </a:xfrm>
              <a:prstGeom prst="hexagon">
                <a:avLst>
                  <a:gd name="adj" fmla="val 26095"/>
                  <a:gd name="vf" fmla="val 115470"/>
                </a:avLst>
              </a:prstGeom>
              <a:solidFill>
                <a:schemeClr val="bg1">
                  <a:lumMod val="8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A"/>
              </a:p>
            </p:txBody>
          </p:sp>
          <p:sp>
            <p:nvSpPr>
              <p:cNvPr id="26" name="Oval 25">
                <a:extLst>
                  <a:ext uri="{FF2B5EF4-FFF2-40B4-BE49-F238E27FC236}">
                    <a16:creationId xmlns:a16="http://schemas.microsoft.com/office/drawing/2014/main" id="{EF649719-BE14-66D1-7063-1FFB4D4BF4BB}"/>
                  </a:ext>
                </a:extLst>
              </p:cNvPr>
              <p:cNvSpPr/>
              <p:nvPr/>
            </p:nvSpPr>
            <p:spPr>
              <a:xfrm>
                <a:off x="2435213" y="437555"/>
                <a:ext cx="1771376" cy="16867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pic>
            <p:nvPicPr>
              <p:cNvPr id="27" name="Graphic 26" descr="Single gear with solid fill">
                <a:extLst>
                  <a:ext uri="{FF2B5EF4-FFF2-40B4-BE49-F238E27FC236}">
                    <a16:creationId xmlns:a16="http://schemas.microsoft.com/office/drawing/2014/main" id="{674395AF-C5AF-96BD-4C80-ACF14418AD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3103" y="1571944"/>
                <a:ext cx="535596" cy="535596"/>
              </a:xfrm>
              <a:prstGeom prst="rect">
                <a:avLst/>
              </a:prstGeom>
            </p:spPr>
          </p:pic>
        </p:grpSp>
        <p:sp>
          <p:nvSpPr>
            <p:cNvPr id="38" name="TextBox 37">
              <a:extLst>
                <a:ext uri="{FF2B5EF4-FFF2-40B4-BE49-F238E27FC236}">
                  <a16:creationId xmlns:a16="http://schemas.microsoft.com/office/drawing/2014/main" id="{ED9E66C4-9C1A-F644-55F1-BE518D9D50D6}"/>
                </a:ext>
              </a:extLst>
            </p:cNvPr>
            <p:cNvSpPr txBox="1"/>
            <p:nvPr/>
          </p:nvSpPr>
          <p:spPr>
            <a:xfrm>
              <a:off x="9321762" y="4905439"/>
              <a:ext cx="1068404" cy="400110"/>
            </a:xfrm>
            <a:prstGeom prst="rect">
              <a:avLst/>
            </a:prstGeom>
            <a:noFill/>
          </p:spPr>
          <p:txBody>
            <a:bodyPr wrap="square" rtlCol="0">
              <a:spAutoFit/>
            </a:bodyPr>
            <a:lstStyle/>
            <a:p>
              <a:pPr algn="ctr"/>
              <a:r>
                <a:rPr lang="en-SA" sz="2000" dirty="0">
                  <a:latin typeface="Copperplate" panose="02000504000000020004" pitchFamily="2" charset="77"/>
                </a:rPr>
                <a:t>04</a:t>
              </a:r>
            </a:p>
          </p:txBody>
        </p:sp>
        <p:sp>
          <p:nvSpPr>
            <p:cNvPr id="47" name="TextBox 46">
              <a:extLst>
                <a:ext uri="{FF2B5EF4-FFF2-40B4-BE49-F238E27FC236}">
                  <a16:creationId xmlns:a16="http://schemas.microsoft.com/office/drawing/2014/main" id="{17CC9167-8F6A-9772-AD9A-3390CE0D52CA}"/>
                </a:ext>
              </a:extLst>
            </p:cNvPr>
            <p:cNvSpPr txBox="1"/>
            <p:nvPr/>
          </p:nvSpPr>
          <p:spPr>
            <a:xfrm>
              <a:off x="9065172" y="5302367"/>
              <a:ext cx="1562867" cy="577081"/>
            </a:xfrm>
            <a:prstGeom prst="rect">
              <a:avLst/>
            </a:prstGeom>
            <a:noFill/>
          </p:spPr>
          <p:txBody>
            <a:bodyPr wrap="square" rtlCol="0">
              <a:spAutoFit/>
            </a:bodyPr>
            <a:lstStyle/>
            <a:p>
              <a:pPr algn="ctr"/>
              <a:r>
                <a:rPr lang="en-US" sz="1050" dirty="0"/>
                <a:t>AI Chatbot (</a:t>
              </a:r>
              <a:r>
                <a:rPr lang="en-US" sz="1050" dirty="0" err="1"/>
                <a:t>Ollama</a:t>
              </a:r>
              <a:r>
                <a:rPr lang="en-US" sz="1050" dirty="0"/>
                <a:t> + Llama 3.2) - Explains results in plain English</a:t>
              </a:r>
              <a:endParaRPr lang="en-SA" sz="1050" dirty="0"/>
            </a:p>
          </p:txBody>
        </p:sp>
      </p:grpSp>
      <p:grpSp>
        <p:nvGrpSpPr>
          <p:cNvPr id="54" name="Group 53">
            <a:extLst>
              <a:ext uri="{FF2B5EF4-FFF2-40B4-BE49-F238E27FC236}">
                <a16:creationId xmlns:a16="http://schemas.microsoft.com/office/drawing/2014/main" id="{FDB1D23B-3849-CBBC-3E9A-3C6B07FC9D71}"/>
              </a:ext>
            </a:extLst>
          </p:cNvPr>
          <p:cNvGrpSpPr/>
          <p:nvPr/>
        </p:nvGrpSpPr>
        <p:grpSpPr>
          <a:xfrm>
            <a:off x="12529323" y="2364224"/>
            <a:ext cx="2160000" cy="1800000"/>
            <a:chOff x="9633723" y="2424557"/>
            <a:chExt cx="2160000" cy="1800000"/>
          </a:xfrm>
        </p:grpSpPr>
        <p:grpSp>
          <p:nvGrpSpPr>
            <p:cNvPr id="28" name="Group 27">
              <a:extLst>
                <a:ext uri="{FF2B5EF4-FFF2-40B4-BE49-F238E27FC236}">
                  <a16:creationId xmlns:a16="http://schemas.microsoft.com/office/drawing/2014/main" id="{E0E5C247-3AD2-D3F9-63D3-AF4A4F010957}"/>
                </a:ext>
              </a:extLst>
            </p:cNvPr>
            <p:cNvGrpSpPr/>
            <p:nvPr/>
          </p:nvGrpSpPr>
          <p:grpSpPr>
            <a:xfrm>
              <a:off x="9633723" y="2424557"/>
              <a:ext cx="2160000" cy="1800000"/>
              <a:chOff x="2096814" y="299545"/>
              <a:chExt cx="2448175" cy="1962768"/>
            </a:xfrm>
          </p:grpSpPr>
          <p:sp>
            <p:nvSpPr>
              <p:cNvPr id="29" name="Hexagon 28">
                <a:extLst>
                  <a:ext uri="{FF2B5EF4-FFF2-40B4-BE49-F238E27FC236}">
                    <a16:creationId xmlns:a16="http://schemas.microsoft.com/office/drawing/2014/main" id="{EB957DC1-E793-21AC-25BE-73E63EBB47D3}"/>
                  </a:ext>
                </a:extLst>
              </p:cNvPr>
              <p:cNvSpPr/>
              <p:nvPr/>
            </p:nvSpPr>
            <p:spPr>
              <a:xfrm>
                <a:off x="2096814" y="299545"/>
                <a:ext cx="2448175" cy="1962768"/>
              </a:xfrm>
              <a:prstGeom prst="hexagon">
                <a:avLst>
                  <a:gd name="adj" fmla="val 26095"/>
                  <a:gd name="vf" fmla="val 115470"/>
                </a:avLst>
              </a:prstGeom>
              <a:solidFill>
                <a:schemeClr val="bg1">
                  <a:lumMod val="8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A"/>
              </a:p>
            </p:txBody>
          </p:sp>
          <p:sp>
            <p:nvSpPr>
              <p:cNvPr id="30" name="Oval 29">
                <a:extLst>
                  <a:ext uri="{FF2B5EF4-FFF2-40B4-BE49-F238E27FC236}">
                    <a16:creationId xmlns:a16="http://schemas.microsoft.com/office/drawing/2014/main" id="{882FE2F4-7EAB-FC98-6FB0-A246503A4BD7}"/>
                  </a:ext>
                </a:extLst>
              </p:cNvPr>
              <p:cNvSpPr/>
              <p:nvPr/>
            </p:nvSpPr>
            <p:spPr>
              <a:xfrm>
                <a:off x="2435213" y="437555"/>
                <a:ext cx="1771376" cy="16867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pic>
            <p:nvPicPr>
              <p:cNvPr id="31" name="Graphic 30" descr="Single gear with solid fill">
                <a:extLst>
                  <a:ext uri="{FF2B5EF4-FFF2-40B4-BE49-F238E27FC236}">
                    <a16:creationId xmlns:a16="http://schemas.microsoft.com/office/drawing/2014/main" id="{7A2A4444-C752-8364-9824-CDDA2558FD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3103" y="1571944"/>
                <a:ext cx="535596" cy="535596"/>
              </a:xfrm>
              <a:prstGeom prst="rect">
                <a:avLst/>
              </a:prstGeom>
            </p:spPr>
          </p:pic>
        </p:grpSp>
        <p:sp>
          <p:nvSpPr>
            <p:cNvPr id="37" name="TextBox 36">
              <a:extLst>
                <a:ext uri="{FF2B5EF4-FFF2-40B4-BE49-F238E27FC236}">
                  <a16:creationId xmlns:a16="http://schemas.microsoft.com/office/drawing/2014/main" id="{FE4CC3F1-CF37-39B5-B9BF-F2E0A9ADBAC1}"/>
                </a:ext>
              </a:extLst>
            </p:cNvPr>
            <p:cNvSpPr txBox="1"/>
            <p:nvPr/>
          </p:nvSpPr>
          <p:spPr>
            <a:xfrm>
              <a:off x="10179520" y="2667702"/>
              <a:ext cx="1068404" cy="400110"/>
            </a:xfrm>
            <a:prstGeom prst="rect">
              <a:avLst/>
            </a:prstGeom>
            <a:noFill/>
          </p:spPr>
          <p:txBody>
            <a:bodyPr wrap="square" rtlCol="0">
              <a:spAutoFit/>
            </a:bodyPr>
            <a:lstStyle/>
            <a:p>
              <a:pPr algn="ctr"/>
              <a:r>
                <a:rPr lang="en-SA" sz="2000" dirty="0">
                  <a:latin typeface="Copperplate" panose="02000504000000020004" pitchFamily="2" charset="77"/>
                </a:rPr>
                <a:t>05</a:t>
              </a:r>
            </a:p>
          </p:txBody>
        </p:sp>
        <p:sp>
          <p:nvSpPr>
            <p:cNvPr id="48" name="TextBox 47">
              <a:extLst>
                <a:ext uri="{FF2B5EF4-FFF2-40B4-BE49-F238E27FC236}">
                  <a16:creationId xmlns:a16="http://schemas.microsoft.com/office/drawing/2014/main" id="{10649148-2C6F-961C-3F10-B6B01D1DDF0A}"/>
                </a:ext>
              </a:extLst>
            </p:cNvPr>
            <p:cNvSpPr txBox="1"/>
            <p:nvPr/>
          </p:nvSpPr>
          <p:spPr>
            <a:xfrm>
              <a:off x="9809771" y="3020748"/>
              <a:ext cx="1790299" cy="769441"/>
            </a:xfrm>
            <a:prstGeom prst="rect">
              <a:avLst/>
            </a:prstGeom>
            <a:noFill/>
          </p:spPr>
          <p:txBody>
            <a:bodyPr wrap="square" rtlCol="0">
              <a:spAutoFit/>
            </a:bodyPr>
            <a:lstStyle/>
            <a:p>
              <a:pPr algn="ctr"/>
              <a:r>
                <a:rPr lang="en-US" sz="1100" dirty="0"/>
                <a:t>Deepfake Generator - Creates fake content for testing/education</a:t>
              </a:r>
            </a:p>
            <a:p>
              <a:pPr algn="ctr"/>
              <a:endParaRPr lang="en-SA" sz="1100" dirty="0"/>
            </a:p>
          </p:txBody>
        </p:sp>
      </p:grpSp>
      <p:grpSp>
        <p:nvGrpSpPr>
          <p:cNvPr id="55" name="Group 54">
            <a:extLst>
              <a:ext uri="{FF2B5EF4-FFF2-40B4-BE49-F238E27FC236}">
                <a16:creationId xmlns:a16="http://schemas.microsoft.com/office/drawing/2014/main" id="{8701F2CF-9036-942E-894F-ED8B0886E7DC}"/>
              </a:ext>
            </a:extLst>
          </p:cNvPr>
          <p:cNvGrpSpPr/>
          <p:nvPr/>
        </p:nvGrpSpPr>
        <p:grpSpPr>
          <a:xfrm>
            <a:off x="8991837" y="-2225317"/>
            <a:ext cx="2160000" cy="1800000"/>
            <a:chOff x="8775966" y="212178"/>
            <a:chExt cx="2160000" cy="1800000"/>
          </a:xfrm>
        </p:grpSpPr>
        <p:grpSp>
          <p:nvGrpSpPr>
            <p:cNvPr id="32" name="Group 31">
              <a:extLst>
                <a:ext uri="{FF2B5EF4-FFF2-40B4-BE49-F238E27FC236}">
                  <a16:creationId xmlns:a16="http://schemas.microsoft.com/office/drawing/2014/main" id="{AB035803-119F-856F-EA39-306E03CCE667}"/>
                </a:ext>
              </a:extLst>
            </p:cNvPr>
            <p:cNvGrpSpPr/>
            <p:nvPr/>
          </p:nvGrpSpPr>
          <p:grpSpPr>
            <a:xfrm>
              <a:off x="8775966" y="212178"/>
              <a:ext cx="2160000" cy="1800000"/>
              <a:chOff x="2096814" y="299545"/>
              <a:chExt cx="2448175" cy="1962768"/>
            </a:xfrm>
          </p:grpSpPr>
          <p:sp>
            <p:nvSpPr>
              <p:cNvPr id="33" name="Hexagon 32">
                <a:extLst>
                  <a:ext uri="{FF2B5EF4-FFF2-40B4-BE49-F238E27FC236}">
                    <a16:creationId xmlns:a16="http://schemas.microsoft.com/office/drawing/2014/main" id="{E8425354-93D5-6DAA-EF3D-292F82D1BD00}"/>
                  </a:ext>
                </a:extLst>
              </p:cNvPr>
              <p:cNvSpPr/>
              <p:nvPr/>
            </p:nvSpPr>
            <p:spPr>
              <a:xfrm>
                <a:off x="2096814" y="299545"/>
                <a:ext cx="2448175" cy="1962768"/>
              </a:xfrm>
              <a:prstGeom prst="hexagon">
                <a:avLst>
                  <a:gd name="adj" fmla="val 26095"/>
                  <a:gd name="vf" fmla="val 115470"/>
                </a:avLst>
              </a:prstGeom>
              <a:solidFill>
                <a:schemeClr val="bg1">
                  <a:lumMod val="8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A"/>
              </a:p>
            </p:txBody>
          </p:sp>
          <p:sp>
            <p:nvSpPr>
              <p:cNvPr id="34" name="Oval 33">
                <a:extLst>
                  <a:ext uri="{FF2B5EF4-FFF2-40B4-BE49-F238E27FC236}">
                    <a16:creationId xmlns:a16="http://schemas.microsoft.com/office/drawing/2014/main" id="{3287D9B3-E803-FA69-0B68-FCF789BED16A}"/>
                  </a:ext>
                </a:extLst>
              </p:cNvPr>
              <p:cNvSpPr/>
              <p:nvPr/>
            </p:nvSpPr>
            <p:spPr>
              <a:xfrm>
                <a:off x="2435213" y="437555"/>
                <a:ext cx="1771376" cy="16867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pic>
            <p:nvPicPr>
              <p:cNvPr id="35" name="Graphic 34" descr="Single gear with solid fill">
                <a:extLst>
                  <a:ext uri="{FF2B5EF4-FFF2-40B4-BE49-F238E27FC236}">
                    <a16:creationId xmlns:a16="http://schemas.microsoft.com/office/drawing/2014/main" id="{90438F16-AD98-D16F-DD52-F66F7AAB101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3103" y="1571944"/>
                <a:ext cx="535596" cy="535596"/>
              </a:xfrm>
              <a:prstGeom prst="rect">
                <a:avLst/>
              </a:prstGeom>
            </p:spPr>
          </p:pic>
        </p:grpSp>
        <p:sp>
          <p:nvSpPr>
            <p:cNvPr id="36" name="TextBox 35">
              <a:extLst>
                <a:ext uri="{FF2B5EF4-FFF2-40B4-BE49-F238E27FC236}">
                  <a16:creationId xmlns:a16="http://schemas.microsoft.com/office/drawing/2014/main" id="{661AD0F3-D563-1016-A4DD-D62BA32B5BCE}"/>
                </a:ext>
              </a:extLst>
            </p:cNvPr>
            <p:cNvSpPr txBox="1"/>
            <p:nvPr/>
          </p:nvSpPr>
          <p:spPr>
            <a:xfrm>
              <a:off x="9321762" y="448687"/>
              <a:ext cx="1068404" cy="400110"/>
            </a:xfrm>
            <a:prstGeom prst="rect">
              <a:avLst/>
            </a:prstGeom>
            <a:noFill/>
          </p:spPr>
          <p:txBody>
            <a:bodyPr wrap="square" rtlCol="0">
              <a:spAutoFit/>
            </a:bodyPr>
            <a:lstStyle/>
            <a:p>
              <a:pPr algn="ctr"/>
              <a:r>
                <a:rPr lang="en-SA" sz="2000" dirty="0">
                  <a:latin typeface="Copperplate" panose="02000504000000020004" pitchFamily="2" charset="77"/>
                </a:rPr>
                <a:t>06</a:t>
              </a:r>
            </a:p>
          </p:txBody>
        </p:sp>
        <p:sp>
          <p:nvSpPr>
            <p:cNvPr id="49" name="TextBox 48">
              <a:extLst>
                <a:ext uri="{FF2B5EF4-FFF2-40B4-BE49-F238E27FC236}">
                  <a16:creationId xmlns:a16="http://schemas.microsoft.com/office/drawing/2014/main" id="{11234A2B-D4D2-A4E4-F163-5DD2467C703B}"/>
                </a:ext>
              </a:extLst>
            </p:cNvPr>
            <p:cNvSpPr txBox="1"/>
            <p:nvPr/>
          </p:nvSpPr>
          <p:spPr>
            <a:xfrm>
              <a:off x="9089789" y="746134"/>
              <a:ext cx="1572226" cy="767366"/>
            </a:xfrm>
            <a:prstGeom prst="rect">
              <a:avLst/>
            </a:prstGeom>
            <a:noFill/>
          </p:spPr>
          <p:txBody>
            <a:bodyPr wrap="square" rtlCol="0">
              <a:spAutoFit/>
            </a:bodyPr>
            <a:lstStyle/>
            <a:p>
              <a:pPr algn="ctr"/>
              <a:r>
                <a:rPr lang="en-US" sz="1100" dirty="0"/>
                <a:t>Multilingual Support - Works in 10+ languages (EN, ES, FR, DE, etc.)</a:t>
              </a:r>
            </a:p>
            <a:p>
              <a:pPr algn="ctr"/>
              <a:endParaRPr lang="en-SA" sz="1100" dirty="0"/>
            </a:p>
          </p:txBody>
        </p:sp>
      </p:grpSp>
      <p:sp>
        <p:nvSpPr>
          <p:cNvPr id="56" name="TextBox 55">
            <a:extLst>
              <a:ext uri="{FF2B5EF4-FFF2-40B4-BE49-F238E27FC236}">
                <a16:creationId xmlns:a16="http://schemas.microsoft.com/office/drawing/2014/main" id="{BB41AFEC-BD00-79BD-A781-96B693D0FE31}"/>
              </a:ext>
            </a:extLst>
          </p:cNvPr>
          <p:cNvSpPr txBox="1"/>
          <p:nvPr/>
        </p:nvSpPr>
        <p:spPr>
          <a:xfrm>
            <a:off x="4598913" y="2821915"/>
            <a:ext cx="2984935" cy="523220"/>
          </a:xfrm>
          <a:prstGeom prst="rect">
            <a:avLst/>
          </a:prstGeom>
          <a:noFill/>
        </p:spPr>
        <p:txBody>
          <a:bodyPr wrap="square" rtlCol="0">
            <a:spAutoFit/>
          </a:bodyPr>
          <a:lstStyle/>
          <a:p>
            <a:r>
              <a:rPr lang="en-SA" sz="2800" dirty="0">
                <a:latin typeface="Segoe Print" panose="02000800000000000000" pitchFamily="2" charset="0"/>
              </a:rPr>
              <a:t>HCIS PROJECT</a:t>
            </a:r>
          </a:p>
        </p:txBody>
      </p:sp>
      <p:sp>
        <p:nvSpPr>
          <p:cNvPr id="57" name="TextBox 56">
            <a:extLst>
              <a:ext uri="{FF2B5EF4-FFF2-40B4-BE49-F238E27FC236}">
                <a16:creationId xmlns:a16="http://schemas.microsoft.com/office/drawing/2014/main" id="{B5B2CA3B-E697-C50F-1894-231CFA649390}"/>
              </a:ext>
            </a:extLst>
          </p:cNvPr>
          <p:cNvSpPr txBox="1"/>
          <p:nvPr/>
        </p:nvSpPr>
        <p:spPr>
          <a:xfrm>
            <a:off x="4673970" y="3254766"/>
            <a:ext cx="2834820" cy="738664"/>
          </a:xfrm>
          <a:prstGeom prst="rect">
            <a:avLst/>
          </a:prstGeom>
          <a:noFill/>
        </p:spPr>
        <p:txBody>
          <a:bodyPr wrap="square" rtlCol="0">
            <a:spAutoFit/>
          </a:bodyPr>
          <a:lstStyle/>
          <a:p>
            <a:pPr algn="ctr"/>
            <a:r>
              <a:rPr lang="en-US" sz="1400" b="1" u="sng" dirty="0"/>
              <a:t>H</a:t>
            </a:r>
            <a:r>
              <a:rPr lang="en-US" sz="1400" dirty="0"/>
              <a:t>olistic signals from </a:t>
            </a:r>
            <a:r>
              <a:rPr lang="en-US" sz="1400" b="1" u="sng" dirty="0"/>
              <a:t>C</a:t>
            </a:r>
            <a:r>
              <a:rPr lang="en-US" sz="1400" dirty="0"/>
              <a:t>ontent across video, audio, and text to safeguard </a:t>
            </a:r>
            <a:r>
              <a:rPr lang="en-US" sz="1400" b="1" u="sng" dirty="0"/>
              <a:t>I</a:t>
            </a:r>
            <a:r>
              <a:rPr lang="en-US" sz="1400" dirty="0"/>
              <a:t>ntegrity and deliver a unified </a:t>
            </a:r>
            <a:r>
              <a:rPr lang="en-US" sz="1400" b="1" u="sng" dirty="0"/>
              <a:t>S</a:t>
            </a:r>
            <a:r>
              <a:rPr lang="en-US" sz="1400" dirty="0"/>
              <a:t>core.</a:t>
            </a:r>
            <a:endParaRPr lang="en-SA" sz="1400" dirty="0"/>
          </a:p>
        </p:txBody>
      </p:sp>
    </p:spTree>
    <p:extLst>
      <p:ext uri="{BB962C8B-B14F-4D97-AF65-F5344CB8AC3E}">
        <p14:creationId xmlns:p14="http://schemas.microsoft.com/office/powerpoint/2010/main" val="39035253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2F8A06A-5122-8707-290B-7E82D63E490A}"/>
              </a:ext>
            </a:extLst>
          </p:cNvPr>
          <p:cNvSpPr>
            <a:spLocks noGrp="1"/>
          </p:cNvSpPr>
          <p:nvPr>
            <p:ph type="sldNum" sz="quarter" idx="12"/>
          </p:nvPr>
        </p:nvSpPr>
        <p:spPr/>
        <p:txBody>
          <a:bodyPr/>
          <a:lstStyle/>
          <a:p>
            <a:fld id="{A0DE106B-8933-499E-B64E-7DFAEA3B4E58}" type="slidenum">
              <a:rPr lang="en-IN" smtClean="0"/>
              <a:t>8</a:t>
            </a:fld>
            <a:endParaRPr lang="en-IN"/>
          </a:p>
        </p:txBody>
      </p:sp>
      <p:sp>
        <p:nvSpPr>
          <p:cNvPr id="6" name="Rectangle 5">
            <a:extLst>
              <a:ext uri="{FF2B5EF4-FFF2-40B4-BE49-F238E27FC236}">
                <a16:creationId xmlns:a16="http://schemas.microsoft.com/office/drawing/2014/main" id="{3AD3586F-95FC-FAD9-06C0-CBAE6C91D529}"/>
              </a:ext>
            </a:extLst>
          </p:cNvPr>
          <p:cNvSpPr/>
          <p:nvPr/>
        </p:nvSpPr>
        <p:spPr>
          <a:xfrm>
            <a:off x="120072" y="90089"/>
            <a:ext cx="11942619" cy="6677822"/>
          </a:xfrm>
          <a:prstGeom prst="rect">
            <a:avLst/>
          </a:prstGeom>
          <a:noFill/>
          <a:ln w="73025"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Picture 6">
            <a:extLst>
              <a:ext uri="{FF2B5EF4-FFF2-40B4-BE49-F238E27FC236}">
                <a16:creationId xmlns:a16="http://schemas.microsoft.com/office/drawing/2014/main" id="{CFA48D6A-A24C-56F7-4F4C-799B699B90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4889" y="187720"/>
            <a:ext cx="873901" cy="1000553"/>
          </a:xfrm>
          <a:prstGeom prst="rect">
            <a:avLst/>
          </a:prstGeom>
          <a:blipFill>
            <a:blip r:embed="rId3"/>
            <a:tile tx="0" ty="0" sx="100000" sy="100000" flip="none" algn="tl"/>
          </a:blipFill>
          <a:ln>
            <a:noFill/>
          </a:ln>
        </p:spPr>
      </p:pic>
      <p:sp>
        <p:nvSpPr>
          <p:cNvPr id="2" name="Rounded Rectangle 1">
            <a:extLst>
              <a:ext uri="{FF2B5EF4-FFF2-40B4-BE49-F238E27FC236}">
                <a16:creationId xmlns:a16="http://schemas.microsoft.com/office/drawing/2014/main" id="{B7EE9DEC-74BA-9FC6-A290-304B673FE375}"/>
              </a:ext>
            </a:extLst>
          </p:cNvPr>
          <p:cNvSpPr/>
          <p:nvPr/>
        </p:nvSpPr>
        <p:spPr>
          <a:xfrm>
            <a:off x="3231931" y="2678700"/>
            <a:ext cx="5833241" cy="1483397"/>
          </a:xfrm>
          <a:prstGeom prst="roundRect">
            <a:avLst>
              <a:gd name="adj" fmla="val 50000"/>
            </a:avLst>
          </a:prstGeom>
          <a:gradFill>
            <a:gsLst>
              <a:gs pos="0">
                <a:schemeClr val="accent1">
                  <a:lumMod val="5000"/>
                  <a:lumOff val="95000"/>
                </a:schemeClr>
              </a:gs>
              <a:gs pos="17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pic>
        <p:nvPicPr>
          <p:cNvPr id="4" name="Graphic 3" descr="Single gear with solid fill">
            <a:extLst>
              <a:ext uri="{FF2B5EF4-FFF2-40B4-BE49-F238E27FC236}">
                <a16:creationId xmlns:a16="http://schemas.microsoft.com/office/drawing/2014/main" id="{C139DFB6-E890-D208-9EE5-1BE972A6F1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29785" y="2030405"/>
            <a:ext cx="2779986" cy="2779986"/>
          </a:xfrm>
          <a:prstGeom prst="rect">
            <a:avLst/>
          </a:prstGeom>
        </p:spPr>
      </p:pic>
      <p:pic>
        <p:nvPicPr>
          <p:cNvPr id="9" name="Graphic 8" descr="Single gear with solid fill">
            <a:extLst>
              <a:ext uri="{FF2B5EF4-FFF2-40B4-BE49-F238E27FC236}">
                <a16:creationId xmlns:a16="http://schemas.microsoft.com/office/drawing/2014/main" id="{42C7F747-1C0B-9BB9-2255-E771F9F47C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36641" y="1994961"/>
            <a:ext cx="2779986" cy="2779986"/>
          </a:xfrm>
          <a:prstGeom prst="rect">
            <a:avLst/>
          </a:prstGeom>
        </p:spPr>
      </p:pic>
      <p:grpSp>
        <p:nvGrpSpPr>
          <p:cNvPr id="50" name="Group 49">
            <a:extLst>
              <a:ext uri="{FF2B5EF4-FFF2-40B4-BE49-F238E27FC236}">
                <a16:creationId xmlns:a16="http://schemas.microsoft.com/office/drawing/2014/main" id="{37C8E880-CB42-2903-E1BC-F090A6737680}"/>
              </a:ext>
            </a:extLst>
          </p:cNvPr>
          <p:cNvGrpSpPr/>
          <p:nvPr/>
        </p:nvGrpSpPr>
        <p:grpSpPr>
          <a:xfrm>
            <a:off x="2212025" y="230405"/>
            <a:ext cx="2160000" cy="1800000"/>
            <a:chOff x="2191946" y="212178"/>
            <a:chExt cx="2160000" cy="1800000"/>
          </a:xfrm>
        </p:grpSpPr>
        <p:grpSp>
          <p:nvGrpSpPr>
            <p:cNvPr id="15" name="Group 14">
              <a:extLst>
                <a:ext uri="{FF2B5EF4-FFF2-40B4-BE49-F238E27FC236}">
                  <a16:creationId xmlns:a16="http://schemas.microsoft.com/office/drawing/2014/main" id="{1254C330-17D7-74EF-24BA-1DEA0506132E}"/>
                </a:ext>
              </a:extLst>
            </p:cNvPr>
            <p:cNvGrpSpPr/>
            <p:nvPr/>
          </p:nvGrpSpPr>
          <p:grpSpPr>
            <a:xfrm>
              <a:off x="2191946" y="212178"/>
              <a:ext cx="2160000" cy="1800000"/>
              <a:chOff x="2096814" y="299545"/>
              <a:chExt cx="2448175" cy="1962768"/>
            </a:xfrm>
          </p:grpSpPr>
          <p:sp>
            <p:nvSpPr>
              <p:cNvPr id="11" name="Hexagon 10">
                <a:extLst>
                  <a:ext uri="{FF2B5EF4-FFF2-40B4-BE49-F238E27FC236}">
                    <a16:creationId xmlns:a16="http://schemas.microsoft.com/office/drawing/2014/main" id="{76CE57B7-2384-0418-6DB4-066D40BA1A85}"/>
                  </a:ext>
                </a:extLst>
              </p:cNvPr>
              <p:cNvSpPr/>
              <p:nvPr/>
            </p:nvSpPr>
            <p:spPr>
              <a:xfrm>
                <a:off x="2096814" y="299545"/>
                <a:ext cx="2448175" cy="1962768"/>
              </a:xfrm>
              <a:prstGeom prst="hexagon">
                <a:avLst>
                  <a:gd name="adj" fmla="val 26095"/>
                  <a:gd name="vf" fmla="val 115470"/>
                </a:avLst>
              </a:prstGeom>
              <a:solidFill>
                <a:schemeClr val="bg1">
                  <a:lumMod val="8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A"/>
              </a:p>
            </p:txBody>
          </p:sp>
          <p:sp>
            <p:nvSpPr>
              <p:cNvPr id="13" name="Oval 12">
                <a:extLst>
                  <a:ext uri="{FF2B5EF4-FFF2-40B4-BE49-F238E27FC236}">
                    <a16:creationId xmlns:a16="http://schemas.microsoft.com/office/drawing/2014/main" id="{55047D87-8D11-3403-0616-36F8A28AECD3}"/>
                  </a:ext>
                </a:extLst>
              </p:cNvPr>
              <p:cNvSpPr/>
              <p:nvPr/>
            </p:nvSpPr>
            <p:spPr>
              <a:xfrm>
                <a:off x="2435213" y="437555"/>
                <a:ext cx="1771376" cy="16867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pic>
            <p:nvPicPr>
              <p:cNvPr id="14" name="Graphic 13" descr="Single gear with solid fill">
                <a:extLst>
                  <a:ext uri="{FF2B5EF4-FFF2-40B4-BE49-F238E27FC236}">
                    <a16:creationId xmlns:a16="http://schemas.microsoft.com/office/drawing/2014/main" id="{AD843850-E9FA-6125-28BE-8822430B185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3103" y="1571944"/>
                <a:ext cx="535596" cy="535596"/>
              </a:xfrm>
              <a:prstGeom prst="rect">
                <a:avLst/>
              </a:prstGeom>
            </p:spPr>
          </p:pic>
        </p:grpSp>
        <p:sp>
          <p:nvSpPr>
            <p:cNvPr id="39" name="TextBox 38">
              <a:extLst>
                <a:ext uri="{FF2B5EF4-FFF2-40B4-BE49-F238E27FC236}">
                  <a16:creationId xmlns:a16="http://schemas.microsoft.com/office/drawing/2014/main" id="{85090EA0-92CD-8C57-A2F5-66A2A3ED6C7E}"/>
                </a:ext>
              </a:extLst>
            </p:cNvPr>
            <p:cNvSpPr txBox="1"/>
            <p:nvPr/>
          </p:nvSpPr>
          <p:spPr>
            <a:xfrm>
              <a:off x="2734359" y="546079"/>
              <a:ext cx="1068404" cy="400110"/>
            </a:xfrm>
            <a:prstGeom prst="rect">
              <a:avLst/>
            </a:prstGeom>
            <a:noFill/>
          </p:spPr>
          <p:txBody>
            <a:bodyPr wrap="square" rtlCol="0">
              <a:spAutoFit/>
            </a:bodyPr>
            <a:lstStyle/>
            <a:p>
              <a:pPr algn="ctr"/>
              <a:r>
                <a:rPr lang="en-SA" sz="2000" dirty="0">
                  <a:latin typeface="Copperplate" panose="02000504000000020004" pitchFamily="2" charset="77"/>
                </a:rPr>
                <a:t>01</a:t>
              </a:r>
            </a:p>
          </p:txBody>
        </p:sp>
        <p:sp>
          <p:nvSpPr>
            <p:cNvPr id="42" name="TextBox 41">
              <a:extLst>
                <a:ext uri="{FF2B5EF4-FFF2-40B4-BE49-F238E27FC236}">
                  <a16:creationId xmlns:a16="http://schemas.microsoft.com/office/drawing/2014/main" id="{112534F6-5192-5E44-17EB-F01D5E11FB6B}"/>
                </a:ext>
              </a:extLst>
            </p:cNvPr>
            <p:cNvSpPr txBox="1"/>
            <p:nvPr/>
          </p:nvSpPr>
          <p:spPr>
            <a:xfrm>
              <a:off x="2512011" y="903900"/>
              <a:ext cx="1562867" cy="553998"/>
            </a:xfrm>
            <a:prstGeom prst="rect">
              <a:avLst/>
            </a:prstGeom>
            <a:noFill/>
          </p:spPr>
          <p:txBody>
            <a:bodyPr wrap="square" rtlCol="0">
              <a:spAutoFit/>
            </a:bodyPr>
            <a:lstStyle/>
            <a:p>
              <a:pPr algn="ctr"/>
              <a:r>
                <a:rPr lang="en-US" sz="1000" dirty="0"/>
                <a:t>Video Deepfake Detection Analyzes faces, lip-sync, visual artifacts</a:t>
              </a:r>
              <a:endParaRPr lang="en-SA" sz="1000" dirty="0"/>
            </a:p>
          </p:txBody>
        </p:sp>
      </p:grpSp>
      <p:grpSp>
        <p:nvGrpSpPr>
          <p:cNvPr id="51" name="Group 50">
            <a:extLst>
              <a:ext uri="{FF2B5EF4-FFF2-40B4-BE49-F238E27FC236}">
                <a16:creationId xmlns:a16="http://schemas.microsoft.com/office/drawing/2014/main" id="{D1E3BFA8-2F64-8B6E-B3CD-A46FD47544F9}"/>
              </a:ext>
            </a:extLst>
          </p:cNvPr>
          <p:cNvGrpSpPr/>
          <p:nvPr/>
        </p:nvGrpSpPr>
        <p:grpSpPr>
          <a:xfrm>
            <a:off x="202849" y="2484954"/>
            <a:ext cx="2160000" cy="1800000"/>
            <a:chOff x="202849" y="2484954"/>
            <a:chExt cx="2160000" cy="1800000"/>
          </a:xfrm>
        </p:grpSpPr>
        <p:grpSp>
          <p:nvGrpSpPr>
            <p:cNvPr id="20" name="Group 19">
              <a:extLst>
                <a:ext uri="{FF2B5EF4-FFF2-40B4-BE49-F238E27FC236}">
                  <a16:creationId xmlns:a16="http://schemas.microsoft.com/office/drawing/2014/main" id="{7FEF3189-248E-293F-1677-0BCBFAE8CB50}"/>
                </a:ext>
              </a:extLst>
            </p:cNvPr>
            <p:cNvGrpSpPr/>
            <p:nvPr/>
          </p:nvGrpSpPr>
          <p:grpSpPr>
            <a:xfrm>
              <a:off x="202849" y="2484954"/>
              <a:ext cx="2160000" cy="1800000"/>
              <a:chOff x="2096814" y="299545"/>
              <a:chExt cx="2448175" cy="1962768"/>
            </a:xfrm>
          </p:grpSpPr>
          <p:sp>
            <p:nvSpPr>
              <p:cNvPr id="21" name="Hexagon 20">
                <a:extLst>
                  <a:ext uri="{FF2B5EF4-FFF2-40B4-BE49-F238E27FC236}">
                    <a16:creationId xmlns:a16="http://schemas.microsoft.com/office/drawing/2014/main" id="{3602A74C-4C63-539F-904B-CB458159AA5E}"/>
                  </a:ext>
                </a:extLst>
              </p:cNvPr>
              <p:cNvSpPr/>
              <p:nvPr/>
            </p:nvSpPr>
            <p:spPr>
              <a:xfrm>
                <a:off x="2096814" y="299545"/>
                <a:ext cx="2448175" cy="1962768"/>
              </a:xfrm>
              <a:prstGeom prst="hexagon">
                <a:avLst>
                  <a:gd name="adj" fmla="val 26095"/>
                  <a:gd name="vf" fmla="val 115470"/>
                </a:avLst>
              </a:prstGeom>
              <a:solidFill>
                <a:schemeClr val="bg1">
                  <a:lumMod val="8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A"/>
              </a:p>
            </p:txBody>
          </p:sp>
          <p:sp>
            <p:nvSpPr>
              <p:cNvPr id="22" name="Oval 21">
                <a:extLst>
                  <a:ext uri="{FF2B5EF4-FFF2-40B4-BE49-F238E27FC236}">
                    <a16:creationId xmlns:a16="http://schemas.microsoft.com/office/drawing/2014/main" id="{07CA4C05-A394-DF9C-21DD-C32C7033E2E4}"/>
                  </a:ext>
                </a:extLst>
              </p:cNvPr>
              <p:cNvSpPr/>
              <p:nvPr/>
            </p:nvSpPr>
            <p:spPr>
              <a:xfrm>
                <a:off x="2435213" y="437555"/>
                <a:ext cx="1771376" cy="16867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pic>
            <p:nvPicPr>
              <p:cNvPr id="23" name="Graphic 22" descr="Single gear with solid fill">
                <a:extLst>
                  <a:ext uri="{FF2B5EF4-FFF2-40B4-BE49-F238E27FC236}">
                    <a16:creationId xmlns:a16="http://schemas.microsoft.com/office/drawing/2014/main" id="{8C4B8008-6400-A808-8B30-E73350440A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3103" y="1571944"/>
                <a:ext cx="535596" cy="535596"/>
              </a:xfrm>
              <a:prstGeom prst="rect">
                <a:avLst/>
              </a:prstGeom>
            </p:spPr>
          </p:pic>
        </p:grpSp>
        <p:sp>
          <p:nvSpPr>
            <p:cNvPr id="40" name="TextBox 39">
              <a:extLst>
                <a:ext uri="{FF2B5EF4-FFF2-40B4-BE49-F238E27FC236}">
                  <a16:creationId xmlns:a16="http://schemas.microsoft.com/office/drawing/2014/main" id="{4F1B96C7-F5E8-6EF7-3E44-73FDA52F9DCD}"/>
                </a:ext>
              </a:extLst>
            </p:cNvPr>
            <p:cNvSpPr txBox="1"/>
            <p:nvPr/>
          </p:nvSpPr>
          <p:spPr>
            <a:xfrm>
              <a:off x="752997" y="2797734"/>
              <a:ext cx="1068404" cy="400110"/>
            </a:xfrm>
            <a:prstGeom prst="rect">
              <a:avLst/>
            </a:prstGeom>
            <a:noFill/>
          </p:spPr>
          <p:txBody>
            <a:bodyPr wrap="square" rtlCol="0">
              <a:spAutoFit/>
            </a:bodyPr>
            <a:lstStyle/>
            <a:p>
              <a:pPr algn="ctr"/>
              <a:r>
                <a:rPr lang="en-SA" sz="2000" dirty="0">
                  <a:latin typeface="Copperplate" panose="02000504000000020004" pitchFamily="2" charset="77"/>
                </a:rPr>
                <a:t>02</a:t>
              </a:r>
            </a:p>
          </p:txBody>
        </p:sp>
        <p:sp>
          <p:nvSpPr>
            <p:cNvPr id="45" name="TextBox 44">
              <a:extLst>
                <a:ext uri="{FF2B5EF4-FFF2-40B4-BE49-F238E27FC236}">
                  <a16:creationId xmlns:a16="http://schemas.microsoft.com/office/drawing/2014/main" id="{B73E481B-15A1-6DD0-AC72-816423F7FE13}"/>
                </a:ext>
              </a:extLst>
            </p:cNvPr>
            <p:cNvSpPr txBox="1"/>
            <p:nvPr/>
          </p:nvSpPr>
          <p:spPr>
            <a:xfrm>
              <a:off x="461352" y="3129435"/>
              <a:ext cx="1666153" cy="738664"/>
            </a:xfrm>
            <a:prstGeom prst="rect">
              <a:avLst/>
            </a:prstGeom>
            <a:noFill/>
          </p:spPr>
          <p:txBody>
            <a:bodyPr wrap="square" rtlCol="0">
              <a:spAutoFit/>
            </a:bodyPr>
            <a:lstStyle/>
            <a:p>
              <a:pPr algn="ctr"/>
              <a:r>
                <a:rPr lang="en-US" sz="1050" dirty="0"/>
                <a:t>Audio Deepfake Detection Detects synthetic voices, audio manipulation</a:t>
              </a:r>
            </a:p>
            <a:p>
              <a:pPr algn="ctr"/>
              <a:endParaRPr lang="en-SA" sz="1050" dirty="0"/>
            </a:p>
          </p:txBody>
        </p:sp>
      </p:grpSp>
      <p:grpSp>
        <p:nvGrpSpPr>
          <p:cNvPr id="52" name="Group 51">
            <a:extLst>
              <a:ext uri="{FF2B5EF4-FFF2-40B4-BE49-F238E27FC236}">
                <a16:creationId xmlns:a16="http://schemas.microsoft.com/office/drawing/2014/main" id="{501611FC-1CF2-BD97-B79E-8B38F7F349BC}"/>
              </a:ext>
            </a:extLst>
          </p:cNvPr>
          <p:cNvGrpSpPr/>
          <p:nvPr/>
        </p:nvGrpSpPr>
        <p:grpSpPr>
          <a:xfrm>
            <a:off x="2190441" y="4541469"/>
            <a:ext cx="2160000" cy="1800000"/>
            <a:chOff x="2190441" y="4541469"/>
            <a:chExt cx="2160000" cy="1800000"/>
          </a:xfrm>
        </p:grpSpPr>
        <p:grpSp>
          <p:nvGrpSpPr>
            <p:cNvPr id="16" name="Group 15">
              <a:extLst>
                <a:ext uri="{FF2B5EF4-FFF2-40B4-BE49-F238E27FC236}">
                  <a16:creationId xmlns:a16="http://schemas.microsoft.com/office/drawing/2014/main" id="{E2650284-8010-AFE6-E606-0623BB1CA2E0}"/>
                </a:ext>
              </a:extLst>
            </p:cNvPr>
            <p:cNvGrpSpPr/>
            <p:nvPr/>
          </p:nvGrpSpPr>
          <p:grpSpPr>
            <a:xfrm>
              <a:off x="2190441" y="4541469"/>
              <a:ext cx="2160000" cy="1800000"/>
              <a:chOff x="2096814" y="299545"/>
              <a:chExt cx="2448175" cy="1962768"/>
            </a:xfrm>
          </p:grpSpPr>
          <p:sp>
            <p:nvSpPr>
              <p:cNvPr id="17" name="Hexagon 16">
                <a:extLst>
                  <a:ext uri="{FF2B5EF4-FFF2-40B4-BE49-F238E27FC236}">
                    <a16:creationId xmlns:a16="http://schemas.microsoft.com/office/drawing/2014/main" id="{727897D0-27F9-00ED-9B47-9BB09603FFD1}"/>
                  </a:ext>
                </a:extLst>
              </p:cNvPr>
              <p:cNvSpPr/>
              <p:nvPr/>
            </p:nvSpPr>
            <p:spPr>
              <a:xfrm>
                <a:off x="2096814" y="299545"/>
                <a:ext cx="2448175" cy="1962768"/>
              </a:xfrm>
              <a:prstGeom prst="hexagon">
                <a:avLst>
                  <a:gd name="adj" fmla="val 26095"/>
                  <a:gd name="vf" fmla="val 115470"/>
                </a:avLst>
              </a:prstGeom>
              <a:solidFill>
                <a:schemeClr val="bg1">
                  <a:lumMod val="8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A"/>
              </a:p>
            </p:txBody>
          </p:sp>
          <p:sp>
            <p:nvSpPr>
              <p:cNvPr id="18" name="Oval 17">
                <a:extLst>
                  <a:ext uri="{FF2B5EF4-FFF2-40B4-BE49-F238E27FC236}">
                    <a16:creationId xmlns:a16="http://schemas.microsoft.com/office/drawing/2014/main" id="{B43F07E9-A88E-AAE3-C6D7-3AF3C69F2B44}"/>
                  </a:ext>
                </a:extLst>
              </p:cNvPr>
              <p:cNvSpPr/>
              <p:nvPr/>
            </p:nvSpPr>
            <p:spPr>
              <a:xfrm>
                <a:off x="2435213" y="437555"/>
                <a:ext cx="1771376" cy="16867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pic>
            <p:nvPicPr>
              <p:cNvPr id="19" name="Graphic 18" descr="Single gear with solid fill">
                <a:extLst>
                  <a:ext uri="{FF2B5EF4-FFF2-40B4-BE49-F238E27FC236}">
                    <a16:creationId xmlns:a16="http://schemas.microsoft.com/office/drawing/2014/main" id="{27028D2E-F965-DED9-457D-350189199E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3103" y="1571944"/>
                <a:ext cx="535596" cy="535596"/>
              </a:xfrm>
              <a:prstGeom prst="rect">
                <a:avLst/>
              </a:prstGeom>
            </p:spPr>
          </p:pic>
        </p:grpSp>
        <p:sp>
          <p:nvSpPr>
            <p:cNvPr id="41" name="TextBox 40">
              <a:extLst>
                <a:ext uri="{FF2B5EF4-FFF2-40B4-BE49-F238E27FC236}">
                  <a16:creationId xmlns:a16="http://schemas.microsoft.com/office/drawing/2014/main" id="{97CD8FD7-8C23-BD96-3C85-6B31D5899668}"/>
                </a:ext>
              </a:extLst>
            </p:cNvPr>
            <p:cNvSpPr txBox="1"/>
            <p:nvPr/>
          </p:nvSpPr>
          <p:spPr>
            <a:xfrm>
              <a:off x="2697729" y="4845000"/>
              <a:ext cx="1068404" cy="400110"/>
            </a:xfrm>
            <a:prstGeom prst="rect">
              <a:avLst/>
            </a:prstGeom>
            <a:noFill/>
          </p:spPr>
          <p:txBody>
            <a:bodyPr wrap="square" rtlCol="0">
              <a:spAutoFit/>
            </a:bodyPr>
            <a:lstStyle/>
            <a:p>
              <a:pPr algn="ctr"/>
              <a:r>
                <a:rPr lang="en-SA" sz="2000" dirty="0">
                  <a:latin typeface="Copperplate" panose="02000504000000020004" pitchFamily="2" charset="77"/>
                </a:rPr>
                <a:t>03</a:t>
              </a:r>
            </a:p>
          </p:txBody>
        </p:sp>
        <p:sp>
          <p:nvSpPr>
            <p:cNvPr id="46" name="TextBox 45">
              <a:extLst>
                <a:ext uri="{FF2B5EF4-FFF2-40B4-BE49-F238E27FC236}">
                  <a16:creationId xmlns:a16="http://schemas.microsoft.com/office/drawing/2014/main" id="{92D4E206-D282-FDAD-DB7E-6BBB26194FBB}"/>
                </a:ext>
              </a:extLst>
            </p:cNvPr>
            <p:cNvSpPr txBox="1"/>
            <p:nvPr/>
          </p:nvSpPr>
          <p:spPr>
            <a:xfrm>
              <a:off x="2489007" y="5182745"/>
              <a:ext cx="1559109" cy="738664"/>
            </a:xfrm>
            <a:prstGeom prst="rect">
              <a:avLst/>
            </a:prstGeom>
            <a:noFill/>
          </p:spPr>
          <p:txBody>
            <a:bodyPr wrap="square" rtlCol="0">
              <a:spAutoFit/>
            </a:bodyPr>
            <a:lstStyle/>
            <a:p>
              <a:pPr algn="ctr"/>
              <a:r>
                <a:rPr lang="en-US" sz="1050" dirty="0"/>
                <a:t>Text Fact-Checking Verifies claims against truth database</a:t>
              </a:r>
            </a:p>
            <a:p>
              <a:pPr algn="ctr"/>
              <a:endParaRPr lang="en-SA" sz="1050" dirty="0"/>
            </a:p>
          </p:txBody>
        </p:sp>
      </p:grpSp>
      <p:grpSp>
        <p:nvGrpSpPr>
          <p:cNvPr id="53" name="Group 52">
            <a:extLst>
              <a:ext uri="{FF2B5EF4-FFF2-40B4-BE49-F238E27FC236}">
                <a16:creationId xmlns:a16="http://schemas.microsoft.com/office/drawing/2014/main" id="{2791A931-86C5-B38F-9949-749BA77C20CF}"/>
              </a:ext>
            </a:extLst>
          </p:cNvPr>
          <p:cNvGrpSpPr/>
          <p:nvPr/>
        </p:nvGrpSpPr>
        <p:grpSpPr>
          <a:xfrm>
            <a:off x="8775965" y="4654073"/>
            <a:ext cx="2160000" cy="1800000"/>
            <a:chOff x="8775965" y="4654073"/>
            <a:chExt cx="2160000" cy="1800000"/>
          </a:xfrm>
        </p:grpSpPr>
        <p:grpSp>
          <p:nvGrpSpPr>
            <p:cNvPr id="24" name="Group 23">
              <a:extLst>
                <a:ext uri="{FF2B5EF4-FFF2-40B4-BE49-F238E27FC236}">
                  <a16:creationId xmlns:a16="http://schemas.microsoft.com/office/drawing/2014/main" id="{FAA39CF7-8198-F26A-E678-0E582D058754}"/>
                </a:ext>
              </a:extLst>
            </p:cNvPr>
            <p:cNvGrpSpPr/>
            <p:nvPr/>
          </p:nvGrpSpPr>
          <p:grpSpPr>
            <a:xfrm>
              <a:off x="8775965" y="4654073"/>
              <a:ext cx="2160000" cy="1800000"/>
              <a:chOff x="2096814" y="299545"/>
              <a:chExt cx="2448175" cy="1962768"/>
            </a:xfrm>
          </p:grpSpPr>
          <p:sp>
            <p:nvSpPr>
              <p:cNvPr id="25" name="Hexagon 24">
                <a:extLst>
                  <a:ext uri="{FF2B5EF4-FFF2-40B4-BE49-F238E27FC236}">
                    <a16:creationId xmlns:a16="http://schemas.microsoft.com/office/drawing/2014/main" id="{CB3567DD-07DE-DB36-348E-8C96D1400943}"/>
                  </a:ext>
                </a:extLst>
              </p:cNvPr>
              <p:cNvSpPr/>
              <p:nvPr/>
            </p:nvSpPr>
            <p:spPr>
              <a:xfrm>
                <a:off x="2096814" y="299545"/>
                <a:ext cx="2448175" cy="1962768"/>
              </a:xfrm>
              <a:prstGeom prst="hexagon">
                <a:avLst>
                  <a:gd name="adj" fmla="val 26095"/>
                  <a:gd name="vf" fmla="val 115470"/>
                </a:avLst>
              </a:prstGeom>
              <a:solidFill>
                <a:schemeClr val="bg1">
                  <a:lumMod val="8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A"/>
              </a:p>
            </p:txBody>
          </p:sp>
          <p:sp>
            <p:nvSpPr>
              <p:cNvPr id="26" name="Oval 25">
                <a:extLst>
                  <a:ext uri="{FF2B5EF4-FFF2-40B4-BE49-F238E27FC236}">
                    <a16:creationId xmlns:a16="http://schemas.microsoft.com/office/drawing/2014/main" id="{EF649719-BE14-66D1-7063-1FFB4D4BF4BB}"/>
                  </a:ext>
                </a:extLst>
              </p:cNvPr>
              <p:cNvSpPr/>
              <p:nvPr/>
            </p:nvSpPr>
            <p:spPr>
              <a:xfrm>
                <a:off x="2435213" y="437555"/>
                <a:ext cx="1771376" cy="16867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pic>
            <p:nvPicPr>
              <p:cNvPr id="27" name="Graphic 26" descr="Single gear with solid fill">
                <a:extLst>
                  <a:ext uri="{FF2B5EF4-FFF2-40B4-BE49-F238E27FC236}">
                    <a16:creationId xmlns:a16="http://schemas.microsoft.com/office/drawing/2014/main" id="{674395AF-C5AF-96BD-4C80-ACF14418AD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3103" y="1571944"/>
                <a:ext cx="535596" cy="535596"/>
              </a:xfrm>
              <a:prstGeom prst="rect">
                <a:avLst/>
              </a:prstGeom>
            </p:spPr>
          </p:pic>
        </p:grpSp>
        <p:sp>
          <p:nvSpPr>
            <p:cNvPr id="38" name="TextBox 37">
              <a:extLst>
                <a:ext uri="{FF2B5EF4-FFF2-40B4-BE49-F238E27FC236}">
                  <a16:creationId xmlns:a16="http://schemas.microsoft.com/office/drawing/2014/main" id="{ED9E66C4-9C1A-F644-55F1-BE518D9D50D6}"/>
                </a:ext>
              </a:extLst>
            </p:cNvPr>
            <p:cNvSpPr txBox="1"/>
            <p:nvPr/>
          </p:nvSpPr>
          <p:spPr>
            <a:xfrm>
              <a:off x="9321762" y="4905439"/>
              <a:ext cx="1068404" cy="400110"/>
            </a:xfrm>
            <a:prstGeom prst="rect">
              <a:avLst/>
            </a:prstGeom>
            <a:noFill/>
          </p:spPr>
          <p:txBody>
            <a:bodyPr wrap="square" rtlCol="0">
              <a:spAutoFit/>
            </a:bodyPr>
            <a:lstStyle/>
            <a:p>
              <a:pPr algn="ctr"/>
              <a:r>
                <a:rPr lang="en-SA" sz="2000" dirty="0">
                  <a:latin typeface="Copperplate" panose="02000504000000020004" pitchFamily="2" charset="77"/>
                </a:rPr>
                <a:t>04</a:t>
              </a:r>
            </a:p>
          </p:txBody>
        </p:sp>
        <p:sp>
          <p:nvSpPr>
            <p:cNvPr id="47" name="TextBox 46">
              <a:extLst>
                <a:ext uri="{FF2B5EF4-FFF2-40B4-BE49-F238E27FC236}">
                  <a16:creationId xmlns:a16="http://schemas.microsoft.com/office/drawing/2014/main" id="{17CC9167-8F6A-9772-AD9A-3390CE0D52CA}"/>
                </a:ext>
              </a:extLst>
            </p:cNvPr>
            <p:cNvSpPr txBox="1"/>
            <p:nvPr/>
          </p:nvSpPr>
          <p:spPr>
            <a:xfrm>
              <a:off x="9065172" y="5302367"/>
              <a:ext cx="1562867" cy="577081"/>
            </a:xfrm>
            <a:prstGeom prst="rect">
              <a:avLst/>
            </a:prstGeom>
            <a:noFill/>
          </p:spPr>
          <p:txBody>
            <a:bodyPr wrap="square" rtlCol="0">
              <a:spAutoFit/>
            </a:bodyPr>
            <a:lstStyle/>
            <a:p>
              <a:pPr algn="ctr"/>
              <a:r>
                <a:rPr lang="en-US" sz="1050" dirty="0"/>
                <a:t>AI Chatbot (</a:t>
              </a:r>
              <a:r>
                <a:rPr lang="en-US" sz="1050" dirty="0" err="1"/>
                <a:t>Ollama</a:t>
              </a:r>
              <a:r>
                <a:rPr lang="en-US" sz="1050" dirty="0"/>
                <a:t> + Llama 3.2) - Explains results in plain English</a:t>
              </a:r>
              <a:endParaRPr lang="en-SA" sz="1050" dirty="0"/>
            </a:p>
          </p:txBody>
        </p:sp>
      </p:grpSp>
      <p:grpSp>
        <p:nvGrpSpPr>
          <p:cNvPr id="54" name="Group 53">
            <a:extLst>
              <a:ext uri="{FF2B5EF4-FFF2-40B4-BE49-F238E27FC236}">
                <a16:creationId xmlns:a16="http://schemas.microsoft.com/office/drawing/2014/main" id="{FDB1D23B-3849-CBBC-3E9A-3C6B07FC9D71}"/>
              </a:ext>
            </a:extLst>
          </p:cNvPr>
          <p:cNvGrpSpPr/>
          <p:nvPr/>
        </p:nvGrpSpPr>
        <p:grpSpPr>
          <a:xfrm>
            <a:off x="9633723" y="2424557"/>
            <a:ext cx="2160000" cy="1800000"/>
            <a:chOff x="9633723" y="2424557"/>
            <a:chExt cx="2160000" cy="1800000"/>
          </a:xfrm>
        </p:grpSpPr>
        <p:grpSp>
          <p:nvGrpSpPr>
            <p:cNvPr id="28" name="Group 27">
              <a:extLst>
                <a:ext uri="{FF2B5EF4-FFF2-40B4-BE49-F238E27FC236}">
                  <a16:creationId xmlns:a16="http://schemas.microsoft.com/office/drawing/2014/main" id="{E0E5C247-3AD2-D3F9-63D3-AF4A4F010957}"/>
                </a:ext>
              </a:extLst>
            </p:cNvPr>
            <p:cNvGrpSpPr/>
            <p:nvPr/>
          </p:nvGrpSpPr>
          <p:grpSpPr>
            <a:xfrm>
              <a:off x="9633723" y="2424557"/>
              <a:ext cx="2160000" cy="1800000"/>
              <a:chOff x="2096814" y="299545"/>
              <a:chExt cx="2448175" cy="1962768"/>
            </a:xfrm>
          </p:grpSpPr>
          <p:sp>
            <p:nvSpPr>
              <p:cNvPr id="29" name="Hexagon 28">
                <a:extLst>
                  <a:ext uri="{FF2B5EF4-FFF2-40B4-BE49-F238E27FC236}">
                    <a16:creationId xmlns:a16="http://schemas.microsoft.com/office/drawing/2014/main" id="{EB957DC1-E793-21AC-25BE-73E63EBB47D3}"/>
                  </a:ext>
                </a:extLst>
              </p:cNvPr>
              <p:cNvSpPr/>
              <p:nvPr/>
            </p:nvSpPr>
            <p:spPr>
              <a:xfrm>
                <a:off x="2096814" y="299545"/>
                <a:ext cx="2448175" cy="1962768"/>
              </a:xfrm>
              <a:prstGeom prst="hexagon">
                <a:avLst>
                  <a:gd name="adj" fmla="val 26095"/>
                  <a:gd name="vf" fmla="val 115470"/>
                </a:avLst>
              </a:prstGeom>
              <a:solidFill>
                <a:schemeClr val="bg1">
                  <a:lumMod val="8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A"/>
              </a:p>
            </p:txBody>
          </p:sp>
          <p:sp>
            <p:nvSpPr>
              <p:cNvPr id="30" name="Oval 29">
                <a:extLst>
                  <a:ext uri="{FF2B5EF4-FFF2-40B4-BE49-F238E27FC236}">
                    <a16:creationId xmlns:a16="http://schemas.microsoft.com/office/drawing/2014/main" id="{882FE2F4-7EAB-FC98-6FB0-A246503A4BD7}"/>
                  </a:ext>
                </a:extLst>
              </p:cNvPr>
              <p:cNvSpPr/>
              <p:nvPr/>
            </p:nvSpPr>
            <p:spPr>
              <a:xfrm>
                <a:off x="2435213" y="437555"/>
                <a:ext cx="1771376" cy="16867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pic>
            <p:nvPicPr>
              <p:cNvPr id="31" name="Graphic 30" descr="Single gear with solid fill">
                <a:extLst>
                  <a:ext uri="{FF2B5EF4-FFF2-40B4-BE49-F238E27FC236}">
                    <a16:creationId xmlns:a16="http://schemas.microsoft.com/office/drawing/2014/main" id="{7A2A4444-C752-8364-9824-CDDA2558FD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3103" y="1571944"/>
                <a:ext cx="535596" cy="535596"/>
              </a:xfrm>
              <a:prstGeom prst="rect">
                <a:avLst/>
              </a:prstGeom>
            </p:spPr>
          </p:pic>
        </p:grpSp>
        <p:sp>
          <p:nvSpPr>
            <p:cNvPr id="37" name="TextBox 36">
              <a:extLst>
                <a:ext uri="{FF2B5EF4-FFF2-40B4-BE49-F238E27FC236}">
                  <a16:creationId xmlns:a16="http://schemas.microsoft.com/office/drawing/2014/main" id="{FE4CC3F1-CF37-39B5-B9BF-F2E0A9ADBAC1}"/>
                </a:ext>
              </a:extLst>
            </p:cNvPr>
            <p:cNvSpPr txBox="1"/>
            <p:nvPr/>
          </p:nvSpPr>
          <p:spPr>
            <a:xfrm>
              <a:off x="10179520" y="2667702"/>
              <a:ext cx="1068404" cy="400110"/>
            </a:xfrm>
            <a:prstGeom prst="rect">
              <a:avLst/>
            </a:prstGeom>
            <a:noFill/>
          </p:spPr>
          <p:txBody>
            <a:bodyPr wrap="square" rtlCol="0">
              <a:spAutoFit/>
            </a:bodyPr>
            <a:lstStyle/>
            <a:p>
              <a:pPr algn="ctr"/>
              <a:r>
                <a:rPr lang="en-SA" sz="2000" dirty="0">
                  <a:latin typeface="Copperplate" panose="02000504000000020004" pitchFamily="2" charset="77"/>
                </a:rPr>
                <a:t>05</a:t>
              </a:r>
            </a:p>
          </p:txBody>
        </p:sp>
        <p:sp>
          <p:nvSpPr>
            <p:cNvPr id="48" name="TextBox 47">
              <a:extLst>
                <a:ext uri="{FF2B5EF4-FFF2-40B4-BE49-F238E27FC236}">
                  <a16:creationId xmlns:a16="http://schemas.microsoft.com/office/drawing/2014/main" id="{10649148-2C6F-961C-3F10-B6B01D1DDF0A}"/>
                </a:ext>
              </a:extLst>
            </p:cNvPr>
            <p:cNvSpPr txBox="1"/>
            <p:nvPr/>
          </p:nvSpPr>
          <p:spPr>
            <a:xfrm>
              <a:off x="9809771" y="3020748"/>
              <a:ext cx="1790299" cy="769441"/>
            </a:xfrm>
            <a:prstGeom prst="rect">
              <a:avLst/>
            </a:prstGeom>
            <a:noFill/>
          </p:spPr>
          <p:txBody>
            <a:bodyPr wrap="square" rtlCol="0">
              <a:spAutoFit/>
            </a:bodyPr>
            <a:lstStyle/>
            <a:p>
              <a:pPr algn="ctr"/>
              <a:r>
                <a:rPr lang="en-US" sz="1100" dirty="0"/>
                <a:t>Deepfake Generator - Creates fake content for testing/education</a:t>
              </a:r>
            </a:p>
            <a:p>
              <a:pPr algn="ctr"/>
              <a:endParaRPr lang="en-SA" sz="1100" dirty="0"/>
            </a:p>
          </p:txBody>
        </p:sp>
      </p:grpSp>
      <p:grpSp>
        <p:nvGrpSpPr>
          <p:cNvPr id="55" name="Group 54">
            <a:extLst>
              <a:ext uri="{FF2B5EF4-FFF2-40B4-BE49-F238E27FC236}">
                <a16:creationId xmlns:a16="http://schemas.microsoft.com/office/drawing/2014/main" id="{8701F2CF-9036-942E-894F-ED8B0886E7DC}"/>
              </a:ext>
            </a:extLst>
          </p:cNvPr>
          <p:cNvGrpSpPr/>
          <p:nvPr/>
        </p:nvGrpSpPr>
        <p:grpSpPr>
          <a:xfrm>
            <a:off x="8775966" y="212178"/>
            <a:ext cx="2160000" cy="1800000"/>
            <a:chOff x="8775966" y="212178"/>
            <a:chExt cx="2160000" cy="1800000"/>
          </a:xfrm>
        </p:grpSpPr>
        <p:grpSp>
          <p:nvGrpSpPr>
            <p:cNvPr id="32" name="Group 31">
              <a:extLst>
                <a:ext uri="{FF2B5EF4-FFF2-40B4-BE49-F238E27FC236}">
                  <a16:creationId xmlns:a16="http://schemas.microsoft.com/office/drawing/2014/main" id="{AB035803-119F-856F-EA39-306E03CCE667}"/>
                </a:ext>
              </a:extLst>
            </p:cNvPr>
            <p:cNvGrpSpPr/>
            <p:nvPr/>
          </p:nvGrpSpPr>
          <p:grpSpPr>
            <a:xfrm>
              <a:off x="8775966" y="212178"/>
              <a:ext cx="2160000" cy="1800000"/>
              <a:chOff x="2096814" y="299545"/>
              <a:chExt cx="2448175" cy="1962768"/>
            </a:xfrm>
          </p:grpSpPr>
          <p:sp>
            <p:nvSpPr>
              <p:cNvPr id="33" name="Hexagon 32">
                <a:extLst>
                  <a:ext uri="{FF2B5EF4-FFF2-40B4-BE49-F238E27FC236}">
                    <a16:creationId xmlns:a16="http://schemas.microsoft.com/office/drawing/2014/main" id="{E8425354-93D5-6DAA-EF3D-292F82D1BD00}"/>
                  </a:ext>
                </a:extLst>
              </p:cNvPr>
              <p:cNvSpPr/>
              <p:nvPr/>
            </p:nvSpPr>
            <p:spPr>
              <a:xfrm>
                <a:off x="2096814" y="299545"/>
                <a:ext cx="2448175" cy="1962768"/>
              </a:xfrm>
              <a:prstGeom prst="hexagon">
                <a:avLst>
                  <a:gd name="adj" fmla="val 26095"/>
                  <a:gd name="vf" fmla="val 115470"/>
                </a:avLst>
              </a:prstGeom>
              <a:solidFill>
                <a:schemeClr val="bg1">
                  <a:lumMod val="8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SA"/>
              </a:p>
            </p:txBody>
          </p:sp>
          <p:sp>
            <p:nvSpPr>
              <p:cNvPr id="34" name="Oval 33">
                <a:extLst>
                  <a:ext uri="{FF2B5EF4-FFF2-40B4-BE49-F238E27FC236}">
                    <a16:creationId xmlns:a16="http://schemas.microsoft.com/office/drawing/2014/main" id="{3287D9B3-E803-FA69-0B68-FCF789BED16A}"/>
                  </a:ext>
                </a:extLst>
              </p:cNvPr>
              <p:cNvSpPr/>
              <p:nvPr/>
            </p:nvSpPr>
            <p:spPr>
              <a:xfrm>
                <a:off x="2435213" y="437555"/>
                <a:ext cx="1771376" cy="168674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a:p>
            </p:txBody>
          </p:sp>
          <p:pic>
            <p:nvPicPr>
              <p:cNvPr id="35" name="Graphic 34" descr="Single gear with solid fill">
                <a:extLst>
                  <a:ext uri="{FF2B5EF4-FFF2-40B4-BE49-F238E27FC236}">
                    <a16:creationId xmlns:a16="http://schemas.microsoft.com/office/drawing/2014/main" id="{90438F16-AD98-D16F-DD52-F66F7AAB101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3103" y="1571944"/>
                <a:ext cx="535596" cy="535596"/>
              </a:xfrm>
              <a:prstGeom prst="rect">
                <a:avLst/>
              </a:prstGeom>
            </p:spPr>
          </p:pic>
        </p:grpSp>
        <p:sp>
          <p:nvSpPr>
            <p:cNvPr id="36" name="TextBox 35">
              <a:extLst>
                <a:ext uri="{FF2B5EF4-FFF2-40B4-BE49-F238E27FC236}">
                  <a16:creationId xmlns:a16="http://schemas.microsoft.com/office/drawing/2014/main" id="{661AD0F3-D563-1016-A4DD-D62BA32B5BCE}"/>
                </a:ext>
              </a:extLst>
            </p:cNvPr>
            <p:cNvSpPr txBox="1"/>
            <p:nvPr/>
          </p:nvSpPr>
          <p:spPr>
            <a:xfrm>
              <a:off x="9321762" y="448687"/>
              <a:ext cx="1068404" cy="400110"/>
            </a:xfrm>
            <a:prstGeom prst="rect">
              <a:avLst/>
            </a:prstGeom>
            <a:noFill/>
          </p:spPr>
          <p:txBody>
            <a:bodyPr wrap="square" rtlCol="0">
              <a:spAutoFit/>
            </a:bodyPr>
            <a:lstStyle/>
            <a:p>
              <a:pPr algn="ctr"/>
              <a:r>
                <a:rPr lang="en-SA" sz="2000" dirty="0">
                  <a:latin typeface="Copperplate" panose="02000504000000020004" pitchFamily="2" charset="77"/>
                </a:rPr>
                <a:t>06</a:t>
              </a:r>
            </a:p>
          </p:txBody>
        </p:sp>
        <p:sp>
          <p:nvSpPr>
            <p:cNvPr id="49" name="TextBox 48">
              <a:extLst>
                <a:ext uri="{FF2B5EF4-FFF2-40B4-BE49-F238E27FC236}">
                  <a16:creationId xmlns:a16="http://schemas.microsoft.com/office/drawing/2014/main" id="{11234A2B-D4D2-A4E4-F163-5DD2467C703B}"/>
                </a:ext>
              </a:extLst>
            </p:cNvPr>
            <p:cNvSpPr txBox="1"/>
            <p:nvPr/>
          </p:nvSpPr>
          <p:spPr>
            <a:xfrm>
              <a:off x="9089789" y="746134"/>
              <a:ext cx="1572226" cy="767366"/>
            </a:xfrm>
            <a:prstGeom prst="rect">
              <a:avLst/>
            </a:prstGeom>
            <a:noFill/>
          </p:spPr>
          <p:txBody>
            <a:bodyPr wrap="square" rtlCol="0">
              <a:spAutoFit/>
            </a:bodyPr>
            <a:lstStyle/>
            <a:p>
              <a:pPr algn="ctr"/>
              <a:r>
                <a:rPr lang="en-US" sz="1100" dirty="0"/>
                <a:t>Multilingual Support - Works in 10+ languages (EN, ES, FR, DE, etc.)</a:t>
              </a:r>
            </a:p>
            <a:p>
              <a:pPr algn="ctr"/>
              <a:endParaRPr lang="en-SA" sz="1100" dirty="0"/>
            </a:p>
          </p:txBody>
        </p:sp>
      </p:grpSp>
      <p:sp>
        <p:nvSpPr>
          <p:cNvPr id="57" name="TextBox 56">
            <a:extLst>
              <a:ext uri="{FF2B5EF4-FFF2-40B4-BE49-F238E27FC236}">
                <a16:creationId xmlns:a16="http://schemas.microsoft.com/office/drawing/2014/main" id="{CE515996-4C6B-0A20-8ACC-F52E58CB2C2A}"/>
              </a:ext>
            </a:extLst>
          </p:cNvPr>
          <p:cNvSpPr txBox="1"/>
          <p:nvPr/>
        </p:nvSpPr>
        <p:spPr>
          <a:xfrm>
            <a:off x="4743626" y="2958733"/>
            <a:ext cx="2742270" cy="461665"/>
          </a:xfrm>
          <a:prstGeom prst="rect">
            <a:avLst/>
          </a:prstGeom>
          <a:noFill/>
        </p:spPr>
        <p:txBody>
          <a:bodyPr wrap="square">
            <a:spAutoFit/>
          </a:bodyPr>
          <a:lstStyle/>
          <a:p>
            <a:r>
              <a:rPr lang="en-SA" sz="2400" dirty="0">
                <a:latin typeface="Segoe Print" panose="02000800000000000000" pitchFamily="2" charset="0"/>
              </a:rPr>
              <a:t>HCIS PROJECT</a:t>
            </a:r>
          </a:p>
        </p:txBody>
      </p:sp>
      <p:sp>
        <p:nvSpPr>
          <p:cNvPr id="12" name="TextBox 11">
            <a:extLst>
              <a:ext uri="{FF2B5EF4-FFF2-40B4-BE49-F238E27FC236}">
                <a16:creationId xmlns:a16="http://schemas.microsoft.com/office/drawing/2014/main" id="{8C5D1305-D42C-9D61-DF4B-7E40FF1E09F2}"/>
              </a:ext>
            </a:extLst>
          </p:cNvPr>
          <p:cNvSpPr txBox="1"/>
          <p:nvPr/>
        </p:nvSpPr>
        <p:spPr>
          <a:xfrm>
            <a:off x="4567588" y="3521271"/>
            <a:ext cx="2882031" cy="461665"/>
          </a:xfrm>
          <a:prstGeom prst="rect">
            <a:avLst/>
          </a:prstGeom>
          <a:noFill/>
        </p:spPr>
        <p:txBody>
          <a:bodyPr wrap="square" rtlCol="0">
            <a:spAutoFit/>
          </a:bodyPr>
          <a:lstStyle/>
          <a:p>
            <a:r>
              <a:rPr lang="en-SA" sz="2400" dirty="0">
                <a:latin typeface="Segoe Print" panose="02000800000000000000" pitchFamily="2" charset="0"/>
              </a:rPr>
              <a:t>CORE FEATURES</a:t>
            </a:r>
          </a:p>
        </p:txBody>
      </p:sp>
    </p:spTree>
    <p:extLst>
      <p:ext uri="{BB962C8B-B14F-4D97-AF65-F5344CB8AC3E}">
        <p14:creationId xmlns:p14="http://schemas.microsoft.com/office/powerpoint/2010/main" val="5802969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454E78-857C-498F-B36B-F5DAA27D60DB}"/>
              </a:ext>
            </a:extLst>
          </p:cNvPr>
          <p:cNvSpPr>
            <a:spLocks noGrp="1"/>
          </p:cNvSpPr>
          <p:nvPr>
            <p:ph type="dt" sz="half" idx="10"/>
          </p:nvPr>
        </p:nvSpPr>
        <p:spPr/>
        <p:txBody>
          <a:bodyPr/>
          <a:lstStyle/>
          <a:p>
            <a:fld id="{5C350CF8-97C1-4599-A83F-07F9F35396C7}" type="datetime1">
              <a:rPr lang="en-IN" smtClean="0"/>
              <a:t>13/10/25</a:t>
            </a:fld>
            <a:endParaRPr lang="en-IN"/>
          </a:p>
        </p:txBody>
      </p:sp>
      <p:sp>
        <p:nvSpPr>
          <p:cNvPr id="3" name="Slide Number Placeholder 2">
            <a:extLst>
              <a:ext uri="{FF2B5EF4-FFF2-40B4-BE49-F238E27FC236}">
                <a16:creationId xmlns:a16="http://schemas.microsoft.com/office/drawing/2014/main" id="{AF962406-5973-A85B-65B5-2D2948AE8125}"/>
              </a:ext>
            </a:extLst>
          </p:cNvPr>
          <p:cNvSpPr>
            <a:spLocks noGrp="1"/>
          </p:cNvSpPr>
          <p:nvPr>
            <p:ph type="sldNum" sz="quarter" idx="12"/>
          </p:nvPr>
        </p:nvSpPr>
        <p:spPr/>
        <p:txBody>
          <a:bodyPr/>
          <a:lstStyle/>
          <a:p>
            <a:fld id="{A0DE106B-8933-499E-B64E-7DFAEA3B4E58}" type="slidenum">
              <a:rPr lang="en-IN" smtClean="0"/>
              <a:t>9</a:t>
            </a:fld>
            <a:endParaRPr lang="en-IN"/>
          </a:p>
        </p:txBody>
      </p:sp>
      <p:sp>
        <p:nvSpPr>
          <p:cNvPr id="4" name="Rectangle 3">
            <a:extLst>
              <a:ext uri="{FF2B5EF4-FFF2-40B4-BE49-F238E27FC236}">
                <a16:creationId xmlns:a16="http://schemas.microsoft.com/office/drawing/2014/main" id="{E578FEB2-6691-BD61-7DDE-4FD13B76F037}"/>
              </a:ext>
            </a:extLst>
          </p:cNvPr>
          <p:cNvSpPr/>
          <p:nvPr/>
        </p:nvSpPr>
        <p:spPr>
          <a:xfrm>
            <a:off x="120072" y="90089"/>
            <a:ext cx="11942619" cy="6677822"/>
          </a:xfrm>
          <a:prstGeom prst="rect">
            <a:avLst/>
          </a:prstGeom>
          <a:noFill/>
          <a:ln w="73025"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a:extLst>
              <a:ext uri="{FF2B5EF4-FFF2-40B4-BE49-F238E27FC236}">
                <a16:creationId xmlns:a16="http://schemas.microsoft.com/office/drawing/2014/main" id="{AD1A9BCC-220B-EB0D-CD74-5C2F340AE61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4889" y="187720"/>
            <a:ext cx="873901" cy="1000553"/>
          </a:xfrm>
          <a:prstGeom prst="rect">
            <a:avLst/>
          </a:prstGeom>
          <a:blipFill>
            <a:blip r:embed="rId3"/>
            <a:tile tx="0" ty="0" sx="100000" sy="100000" flip="none" algn="tl"/>
          </a:blipFill>
          <a:ln>
            <a:noFill/>
          </a:ln>
        </p:spPr>
      </p:pic>
      <p:grpSp>
        <p:nvGrpSpPr>
          <p:cNvPr id="6" name="Group 5">
            <a:extLst>
              <a:ext uri="{FF2B5EF4-FFF2-40B4-BE49-F238E27FC236}">
                <a16:creationId xmlns:a16="http://schemas.microsoft.com/office/drawing/2014/main" id="{68AFB632-42C9-7730-CC0F-51686CC64991}"/>
              </a:ext>
            </a:extLst>
          </p:cNvPr>
          <p:cNvGrpSpPr/>
          <p:nvPr/>
        </p:nvGrpSpPr>
        <p:grpSpPr>
          <a:xfrm>
            <a:off x="3811515" y="1040131"/>
            <a:ext cx="3080574" cy="2615548"/>
            <a:chOff x="5161505" y="2060380"/>
            <a:chExt cx="1466469" cy="1350000"/>
          </a:xfrm>
        </p:grpSpPr>
        <p:sp>
          <p:nvSpPr>
            <p:cNvPr id="7" name="Freeform: Shape 177">
              <a:extLst>
                <a:ext uri="{FF2B5EF4-FFF2-40B4-BE49-F238E27FC236}">
                  <a16:creationId xmlns:a16="http://schemas.microsoft.com/office/drawing/2014/main" id="{9012BCFA-5A49-EB34-6F31-6F20105499C5}"/>
                </a:ext>
              </a:extLst>
            </p:cNvPr>
            <p:cNvSpPr/>
            <p:nvPr/>
          </p:nvSpPr>
          <p:spPr>
            <a:xfrm rot="6300000">
              <a:off x="5727974" y="2075713"/>
              <a:ext cx="900000" cy="900000"/>
            </a:xfrm>
            <a:custGeom>
              <a:avLst/>
              <a:gdLst>
                <a:gd name="connsiteX0" fmla="*/ 0 w 900000"/>
                <a:gd name="connsiteY0" fmla="*/ 0 h 900000"/>
                <a:gd name="connsiteX1" fmla="*/ 318198 w 900000"/>
                <a:gd name="connsiteY1" fmla="*/ 131802 h 900000"/>
                <a:gd name="connsiteX2" fmla="*/ 360787 w 900000"/>
                <a:gd name="connsiteY2" fmla="*/ 183421 h 900000"/>
                <a:gd name="connsiteX3" fmla="*/ 373147 w 900000"/>
                <a:gd name="connsiteY3" fmla="*/ 198401 h 900000"/>
                <a:gd name="connsiteX4" fmla="*/ 450000 w 900000"/>
                <a:gd name="connsiteY4" fmla="*/ 450000 h 900000"/>
                <a:gd name="connsiteX5" fmla="*/ 900000 w 900000"/>
                <a:gd name="connsiteY5" fmla="*/ 900000 h 900000"/>
                <a:gd name="connsiteX6" fmla="*/ 396802 w 900000"/>
                <a:gd name="connsiteY6" fmla="*/ 746294 h 900000"/>
                <a:gd name="connsiteX7" fmla="*/ 360787 w 900000"/>
                <a:gd name="connsiteY7" fmla="*/ 716579 h 900000"/>
                <a:gd name="connsiteX8" fmla="*/ 263604 w 900000"/>
                <a:gd name="connsiteY8" fmla="*/ 636396 h 900000"/>
                <a:gd name="connsiteX9" fmla="*/ 153706 w 900000"/>
                <a:gd name="connsiteY9" fmla="*/ 503198 h 900000"/>
                <a:gd name="connsiteX10" fmla="*/ 121387 w 900000"/>
                <a:gd name="connsiteY10" fmla="*/ 450000 h 900000"/>
                <a:gd name="connsiteX11" fmla="*/ 108625 w 900000"/>
                <a:gd name="connsiteY11" fmla="*/ 428993 h 900000"/>
                <a:gd name="connsiteX12" fmla="*/ 0 w 900000"/>
                <a:gd name="connsiteY12" fmla="*/ 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00000" h="900000">
                  <a:moveTo>
                    <a:pt x="0" y="0"/>
                  </a:moveTo>
                  <a:cubicBezTo>
                    <a:pt x="124264" y="0"/>
                    <a:pt x="236764" y="50368"/>
                    <a:pt x="318198" y="131802"/>
                  </a:cubicBezTo>
                  <a:lnTo>
                    <a:pt x="360787" y="183421"/>
                  </a:lnTo>
                  <a:lnTo>
                    <a:pt x="373147" y="198401"/>
                  </a:lnTo>
                  <a:cubicBezTo>
                    <a:pt x="421668" y="270221"/>
                    <a:pt x="450000" y="356802"/>
                    <a:pt x="450000" y="450000"/>
                  </a:cubicBezTo>
                  <a:cubicBezTo>
                    <a:pt x="450000" y="698528"/>
                    <a:pt x="651472" y="900000"/>
                    <a:pt x="900000" y="900000"/>
                  </a:cubicBezTo>
                  <a:cubicBezTo>
                    <a:pt x="713604" y="900000"/>
                    <a:pt x="540443" y="843336"/>
                    <a:pt x="396802" y="746294"/>
                  </a:cubicBezTo>
                  <a:lnTo>
                    <a:pt x="360787" y="716579"/>
                  </a:lnTo>
                  <a:lnTo>
                    <a:pt x="263604" y="636396"/>
                  </a:lnTo>
                  <a:cubicBezTo>
                    <a:pt x="222887" y="595679"/>
                    <a:pt x="186053" y="551079"/>
                    <a:pt x="153706" y="503198"/>
                  </a:cubicBezTo>
                  <a:lnTo>
                    <a:pt x="121387" y="450000"/>
                  </a:lnTo>
                  <a:lnTo>
                    <a:pt x="108625" y="428993"/>
                  </a:lnTo>
                  <a:cubicBezTo>
                    <a:pt x="39350" y="301470"/>
                    <a:pt x="0" y="155330"/>
                    <a:pt x="0" y="0"/>
                  </a:cubicBezTo>
                  <a:close/>
                </a:path>
              </a:pathLst>
            </a:custGeom>
            <a:solidFill>
              <a:schemeClr val="accent6"/>
            </a:solidFill>
            <a:effectLst>
              <a:softEdge rad="12700"/>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8" name="Freeform: Shape 174">
              <a:extLst>
                <a:ext uri="{FF2B5EF4-FFF2-40B4-BE49-F238E27FC236}">
                  <a16:creationId xmlns:a16="http://schemas.microsoft.com/office/drawing/2014/main" id="{3EB8A1D0-36DB-B151-6ED2-961B4881A4BB}"/>
                </a:ext>
              </a:extLst>
            </p:cNvPr>
            <p:cNvSpPr/>
            <p:nvPr/>
          </p:nvSpPr>
          <p:spPr>
            <a:xfrm rot="5400000">
              <a:off x="5611505" y="2060380"/>
              <a:ext cx="900000" cy="900000"/>
            </a:xfrm>
            <a:custGeom>
              <a:avLst/>
              <a:gdLst>
                <a:gd name="connsiteX0" fmla="*/ 0 w 900000"/>
                <a:gd name="connsiteY0" fmla="*/ 0 h 900000"/>
                <a:gd name="connsiteX1" fmla="*/ 318198 w 900000"/>
                <a:gd name="connsiteY1" fmla="*/ 131802 h 900000"/>
                <a:gd name="connsiteX2" fmla="*/ 360787 w 900000"/>
                <a:gd name="connsiteY2" fmla="*/ 183421 h 900000"/>
                <a:gd name="connsiteX3" fmla="*/ 373147 w 900000"/>
                <a:gd name="connsiteY3" fmla="*/ 198401 h 900000"/>
                <a:gd name="connsiteX4" fmla="*/ 450000 w 900000"/>
                <a:gd name="connsiteY4" fmla="*/ 450000 h 900000"/>
                <a:gd name="connsiteX5" fmla="*/ 900000 w 900000"/>
                <a:gd name="connsiteY5" fmla="*/ 900000 h 900000"/>
                <a:gd name="connsiteX6" fmla="*/ 396802 w 900000"/>
                <a:gd name="connsiteY6" fmla="*/ 746294 h 900000"/>
                <a:gd name="connsiteX7" fmla="*/ 360787 w 900000"/>
                <a:gd name="connsiteY7" fmla="*/ 716579 h 900000"/>
                <a:gd name="connsiteX8" fmla="*/ 263604 w 900000"/>
                <a:gd name="connsiteY8" fmla="*/ 636396 h 900000"/>
                <a:gd name="connsiteX9" fmla="*/ 153706 w 900000"/>
                <a:gd name="connsiteY9" fmla="*/ 503198 h 900000"/>
                <a:gd name="connsiteX10" fmla="*/ 121387 w 900000"/>
                <a:gd name="connsiteY10" fmla="*/ 450000 h 900000"/>
                <a:gd name="connsiteX11" fmla="*/ 108625 w 900000"/>
                <a:gd name="connsiteY11" fmla="*/ 428993 h 900000"/>
                <a:gd name="connsiteX12" fmla="*/ 0 w 900000"/>
                <a:gd name="connsiteY12" fmla="*/ 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00000" h="900000">
                  <a:moveTo>
                    <a:pt x="0" y="0"/>
                  </a:moveTo>
                  <a:cubicBezTo>
                    <a:pt x="124264" y="0"/>
                    <a:pt x="236764" y="50368"/>
                    <a:pt x="318198" y="131802"/>
                  </a:cubicBezTo>
                  <a:lnTo>
                    <a:pt x="360787" y="183421"/>
                  </a:lnTo>
                  <a:lnTo>
                    <a:pt x="373147" y="198401"/>
                  </a:lnTo>
                  <a:cubicBezTo>
                    <a:pt x="421668" y="270221"/>
                    <a:pt x="450000" y="356802"/>
                    <a:pt x="450000" y="450000"/>
                  </a:cubicBezTo>
                  <a:cubicBezTo>
                    <a:pt x="450000" y="698528"/>
                    <a:pt x="651472" y="900000"/>
                    <a:pt x="900000" y="900000"/>
                  </a:cubicBezTo>
                  <a:cubicBezTo>
                    <a:pt x="713604" y="900000"/>
                    <a:pt x="540443" y="843336"/>
                    <a:pt x="396802" y="746294"/>
                  </a:cubicBezTo>
                  <a:lnTo>
                    <a:pt x="360787" y="716579"/>
                  </a:lnTo>
                  <a:lnTo>
                    <a:pt x="263604" y="636396"/>
                  </a:lnTo>
                  <a:cubicBezTo>
                    <a:pt x="222887" y="595679"/>
                    <a:pt x="186053" y="551079"/>
                    <a:pt x="153706" y="503198"/>
                  </a:cubicBezTo>
                  <a:lnTo>
                    <a:pt x="121387" y="450000"/>
                  </a:lnTo>
                  <a:lnTo>
                    <a:pt x="108625" y="428993"/>
                  </a:lnTo>
                  <a:cubicBezTo>
                    <a:pt x="39350" y="301470"/>
                    <a:pt x="0" y="155330"/>
                    <a:pt x="0" y="0"/>
                  </a:cubicBezTo>
                  <a:close/>
                </a:path>
              </a:pathLst>
            </a:custGeom>
            <a:solidFill>
              <a:schemeClr val="accent6"/>
            </a:solidFill>
            <a:effectLst>
              <a:softEdge rad="12700"/>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9" name="Freeform: Shape 180">
              <a:extLst>
                <a:ext uri="{FF2B5EF4-FFF2-40B4-BE49-F238E27FC236}">
                  <a16:creationId xmlns:a16="http://schemas.microsoft.com/office/drawing/2014/main" id="{7409F34E-C5A5-BB13-92C6-86567CCFFC73}"/>
                </a:ext>
              </a:extLst>
            </p:cNvPr>
            <p:cNvSpPr/>
            <p:nvPr/>
          </p:nvSpPr>
          <p:spPr>
            <a:xfrm rot="4500000">
              <a:off x="5495036" y="2075713"/>
              <a:ext cx="900000" cy="900000"/>
            </a:xfrm>
            <a:custGeom>
              <a:avLst/>
              <a:gdLst>
                <a:gd name="connsiteX0" fmla="*/ 0 w 900000"/>
                <a:gd name="connsiteY0" fmla="*/ 0 h 900000"/>
                <a:gd name="connsiteX1" fmla="*/ 318198 w 900000"/>
                <a:gd name="connsiteY1" fmla="*/ 131802 h 900000"/>
                <a:gd name="connsiteX2" fmla="*/ 360787 w 900000"/>
                <a:gd name="connsiteY2" fmla="*/ 183421 h 900000"/>
                <a:gd name="connsiteX3" fmla="*/ 373147 w 900000"/>
                <a:gd name="connsiteY3" fmla="*/ 198401 h 900000"/>
                <a:gd name="connsiteX4" fmla="*/ 450000 w 900000"/>
                <a:gd name="connsiteY4" fmla="*/ 450000 h 900000"/>
                <a:gd name="connsiteX5" fmla="*/ 900000 w 900000"/>
                <a:gd name="connsiteY5" fmla="*/ 900000 h 900000"/>
                <a:gd name="connsiteX6" fmla="*/ 396802 w 900000"/>
                <a:gd name="connsiteY6" fmla="*/ 746294 h 900000"/>
                <a:gd name="connsiteX7" fmla="*/ 360787 w 900000"/>
                <a:gd name="connsiteY7" fmla="*/ 716579 h 900000"/>
                <a:gd name="connsiteX8" fmla="*/ 263604 w 900000"/>
                <a:gd name="connsiteY8" fmla="*/ 636396 h 900000"/>
                <a:gd name="connsiteX9" fmla="*/ 153706 w 900000"/>
                <a:gd name="connsiteY9" fmla="*/ 503198 h 900000"/>
                <a:gd name="connsiteX10" fmla="*/ 121387 w 900000"/>
                <a:gd name="connsiteY10" fmla="*/ 450000 h 900000"/>
                <a:gd name="connsiteX11" fmla="*/ 108625 w 900000"/>
                <a:gd name="connsiteY11" fmla="*/ 428993 h 900000"/>
                <a:gd name="connsiteX12" fmla="*/ 0 w 900000"/>
                <a:gd name="connsiteY12" fmla="*/ 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00000" h="900000">
                  <a:moveTo>
                    <a:pt x="0" y="0"/>
                  </a:moveTo>
                  <a:cubicBezTo>
                    <a:pt x="124264" y="0"/>
                    <a:pt x="236764" y="50368"/>
                    <a:pt x="318198" y="131802"/>
                  </a:cubicBezTo>
                  <a:lnTo>
                    <a:pt x="360787" y="183421"/>
                  </a:lnTo>
                  <a:lnTo>
                    <a:pt x="373147" y="198401"/>
                  </a:lnTo>
                  <a:cubicBezTo>
                    <a:pt x="421668" y="270221"/>
                    <a:pt x="450000" y="356802"/>
                    <a:pt x="450000" y="450000"/>
                  </a:cubicBezTo>
                  <a:cubicBezTo>
                    <a:pt x="450000" y="698528"/>
                    <a:pt x="651472" y="900000"/>
                    <a:pt x="900000" y="900000"/>
                  </a:cubicBezTo>
                  <a:cubicBezTo>
                    <a:pt x="713604" y="900000"/>
                    <a:pt x="540443" y="843336"/>
                    <a:pt x="396802" y="746294"/>
                  </a:cubicBezTo>
                  <a:lnTo>
                    <a:pt x="360787" y="716579"/>
                  </a:lnTo>
                  <a:lnTo>
                    <a:pt x="263604" y="636396"/>
                  </a:lnTo>
                  <a:cubicBezTo>
                    <a:pt x="222887" y="595679"/>
                    <a:pt x="186053" y="551079"/>
                    <a:pt x="153706" y="503198"/>
                  </a:cubicBezTo>
                  <a:lnTo>
                    <a:pt x="121387" y="450000"/>
                  </a:lnTo>
                  <a:lnTo>
                    <a:pt x="108625" y="428993"/>
                  </a:lnTo>
                  <a:cubicBezTo>
                    <a:pt x="39350" y="301470"/>
                    <a:pt x="0" y="155330"/>
                    <a:pt x="0" y="0"/>
                  </a:cubicBezTo>
                  <a:close/>
                </a:path>
              </a:pathLst>
            </a:custGeom>
            <a:solidFill>
              <a:schemeClr val="accent6"/>
            </a:solidFill>
            <a:effectLst>
              <a:softEdge rad="12700"/>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0" name="Freeform: Shape 171">
              <a:extLst>
                <a:ext uri="{FF2B5EF4-FFF2-40B4-BE49-F238E27FC236}">
                  <a16:creationId xmlns:a16="http://schemas.microsoft.com/office/drawing/2014/main" id="{CE24A25F-1D60-775C-A766-7D46FD1D26DA}"/>
                </a:ext>
              </a:extLst>
            </p:cNvPr>
            <p:cNvSpPr/>
            <p:nvPr/>
          </p:nvSpPr>
          <p:spPr>
            <a:xfrm rot="3600000">
              <a:off x="5386505" y="2120669"/>
              <a:ext cx="900000" cy="900000"/>
            </a:xfrm>
            <a:custGeom>
              <a:avLst/>
              <a:gdLst>
                <a:gd name="connsiteX0" fmla="*/ 0 w 900000"/>
                <a:gd name="connsiteY0" fmla="*/ 0 h 900000"/>
                <a:gd name="connsiteX1" fmla="*/ 318198 w 900000"/>
                <a:gd name="connsiteY1" fmla="*/ 131802 h 900000"/>
                <a:gd name="connsiteX2" fmla="*/ 360787 w 900000"/>
                <a:gd name="connsiteY2" fmla="*/ 183421 h 900000"/>
                <a:gd name="connsiteX3" fmla="*/ 373147 w 900000"/>
                <a:gd name="connsiteY3" fmla="*/ 198401 h 900000"/>
                <a:gd name="connsiteX4" fmla="*/ 450000 w 900000"/>
                <a:gd name="connsiteY4" fmla="*/ 450000 h 900000"/>
                <a:gd name="connsiteX5" fmla="*/ 900000 w 900000"/>
                <a:gd name="connsiteY5" fmla="*/ 900000 h 900000"/>
                <a:gd name="connsiteX6" fmla="*/ 396802 w 900000"/>
                <a:gd name="connsiteY6" fmla="*/ 746294 h 900000"/>
                <a:gd name="connsiteX7" fmla="*/ 360787 w 900000"/>
                <a:gd name="connsiteY7" fmla="*/ 716579 h 900000"/>
                <a:gd name="connsiteX8" fmla="*/ 263604 w 900000"/>
                <a:gd name="connsiteY8" fmla="*/ 636396 h 900000"/>
                <a:gd name="connsiteX9" fmla="*/ 153706 w 900000"/>
                <a:gd name="connsiteY9" fmla="*/ 503198 h 900000"/>
                <a:gd name="connsiteX10" fmla="*/ 121387 w 900000"/>
                <a:gd name="connsiteY10" fmla="*/ 450000 h 900000"/>
                <a:gd name="connsiteX11" fmla="*/ 108625 w 900000"/>
                <a:gd name="connsiteY11" fmla="*/ 428993 h 900000"/>
                <a:gd name="connsiteX12" fmla="*/ 0 w 900000"/>
                <a:gd name="connsiteY12" fmla="*/ 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00000" h="900000">
                  <a:moveTo>
                    <a:pt x="0" y="0"/>
                  </a:moveTo>
                  <a:cubicBezTo>
                    <a:pt x="124264" y="0"/>
                    <a:pt x="236764" y="50368"/>
                    <a:pt x="318198" y="131802"/>
                  </a:cubicBezTo>
                  <a:lnTo>
                    <a:pt x="360787" y="183421"/>
                  </a:lnTo>
                  <a:lnTo>
                    <a:pt x="373147" y="198401"/>
                  </a:lnTo>
                  <a:cubicBezTo>
                    <a:pt x="421668" y="270221"/>
                    <a:pt x="450000" y="356802"/>
                    <a:pt x="450000" y="450000"/>
                  </a:cubicBezTo>
                  <a:cubicBezTo>
                    <a:pt x="450000" y="698528"/>
                    <a:pt x="651472" y="900000"/>
                    <a:pt x="900000" y="900000"/>
                  </a:cubicBezTo>
                  <a:cubicBezTo>
                    <a:pt x="713604" y="900000"/>
                    <a:pt x="540443" y="843336"/>
                    <a:pt x="396802" y="746294"/>
                  </a:cubicBezTo>
                  <a:lnTo>
                    <a:pt x="360787" y="716579"/>
                  </a:lnTo>
                  <a:lnTo>
                    <a:pt x="263604" y="636396"/>
                  </a:lnTo>
                  <a:cubicBezTo>
                    <a:pt x="222887" y="595679"/>
                    <a:pt x="186053" y="551079"/>
                    <a:pt x="153706" y="503198"/>
                  </a:cubicBezTo>
                  <a:lnTo>
                    <a:pt x="121387" y="450000"/>
                  </a:lnTo>
                  <a:lnTo>
                    <a:pt x="108625" y="428993"/>
                  </a:lnTo>
                  <a:cubicBezTo>
                    <a:pt x="39350" y="301470"/>
                    <a:pt x="0" y="155330"/>
                    <a:pt x="0" y="0"/>
                  </a:cubicBezTo>
                  <a:close/>
                </a:path>
              </a:pathLst>
            </a:custGeom>
            <a:solidFill>
              <a:schemeClr val="accent6"/>
            </a:solidFill>
            <a:effectLst>
              <a:softEdge rad="12700"/>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1" name="Freeform: Shape 168">
              <a:extLst>
                <a:ext uri="{FF2B5EF4-FFF2-40B4-BE49-F238E27FC236}">
                  <a16:creationId xmlns:a16="http://schemas.microsoft.com/office/drawing/2014/main" id="{CA5ACB17-D1E3-308F-7B1C-740ED89FDE5F}"/>
                </a:ext>
              </a:extLst>
            </p:cNvPr>
            <p:cNvSpPr/>
            <p:nvPr/>
          </p:nvSpPr>
          <p:spPr>
            <a:xfrm rot="2700000">
              <a:off x="5293307" y="2192182"/>
              <a:ext cx="900000" cy="900000"/>
            </a:xfrm>
            <a:custGeom>
              <a:avLst/>
              <a:gdLst>
                <a:gd name="connsiteX0" fmla="*/ 0 w 900000"/>
                <a:gd name="connsiteY0" fmla="*/ 0 h 900000"/>
                <a:gd name="connsiteX1" fmla="*/ 318198 w 900000"/>
                <a:gd name="connsiteY1" fmla="*/ 131802 h 900000"/>
                <a:gd name="connsiteX2" fmla="*/ 360787 w 900000"/>
                <a:gd name="connsiteY2" fmla="*/ 183421 h 900000"/>
                <a:gd name="connsiteX3" fmla="*/ 373147 w 900000"/>
                <a:gd name="connsiteY3" fmla="*/ 198401 h 900000"/>
                <a:gd name="connsiteX4" fmla="*/ 450000 w 900000"/>
                <a:gd name="connsiteY4" fmla="*/ 450000 h 900000"/>
                <a:gd name="connsiteX5" fmla="*/ 900000 w 900000"/>
                <a:gd name="connsiteY5" fmla="*/ 900000 h 900000"/>
                <a:gd name="connsiteX6" fmla="*/ 396802 w 900000"/>
                <a:gd name="connsiteY6" fmla="*/ 746294 h 900000"/>
                <a:gd name="connsiteX7" fmla="*/ 360787 w 900000"/>
                <a:gd name="connsiteY7" fmla="*/ 716579 h 900000"/>
                <a:gd name="connsiteX8" fmla="*/ 263604 w 900000"/>
                <a:gd name="connsiteY8" fmla="*/ 636396 h 900000"/>
                <a:gd name="connsiteX9" fmla="*/ 153706 w 900000"/>
                <a:gd name="connsiteY9" fmla="*/ 503198 h 900000"/>
                <a:gd name="connsiteX10" fmla="*/ 121387 w 900000"/>
                <a:gd name="connsiteY10" fmla="*/ 450000 h 900000"/>
                <a:gd name="connsiteX11" fmla="*/ 108625 w 900000"/>
                <a:gd name="connsiteY11" fmla="*/ 428993 h 900000"/>
                <a:gd name="connsiteX12" fmla="*/ 0 w 900000"/>
                <a:gd name="connsiteY12" fmla="*/ 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00000" h="900000">
                  <a:moveTo>
                    <a:pt x="0" y="0"/>
                  </a:moveTo>
                  <a:cubicBezTo>
                    <a:pt x="124264" y="0"/>
                    <a:pt x="236764" y="50368"/>
                    <a:pt x="318198" y="131802"/>
                  </a:cubicBezTo>
                  <a:lnTo>
                    <a:pt x="360787" y="183421"/>
                  </a:lnTo>
                  <a:lnTo>
                    <a:pt x="373147" y="198401"/>
                  </a:lnTo>
                  <a:cubicBezTo>
                    <a:pt x="421668" y="270221"/>
                    <a:pt x="450000" y="356802"/>
                    <a:pt x="450000" y="450000"/>
                  </a:cubicBezTo>
                  <a:cubicBezTo>
                    <a:pt x="450000" y="698528"/>
                    <a:pt x="651472" y="900000"/>
                    <a:pt x="900000" y="900000"/>
                  </a:cubicBezTo>
                  <a:cubicBezTo>
                    <a:pt x="713604" y="900000"/>
                    <a:pt x="540443" y="843336"/>
                    <a:pt x="396802" y="746294"/>
                  </a:cubicBezTo>
                  <a:lnTo>
                    <a:pt x="360787" y="716579"/>
                  </a:lnTo>
                  <a:lnTo>
                    <a:pt x="263604" y="636396"/>
                  </a:lnTo>
                  <a:cubicBezTo>
                    <a:pt x="222887" y="595679"/>
                    <a:pt x="186053" y="551079"/>
                    <a:pt x="153706" y="503198"/>
                  </a:cubicBezTo>
                  <a:lnTo>
                    <a:pt x="121387" y="450000"/>
                  </a:lnTo>
                  <a:lnTo>
                    <a:pt x="108625" y="428993"/>
                  </a:lnTo>
                  <a:cubicBezTo>
                    <a:pt x="39350" y="301470"/>
                    <a:pt x="0" y="155330"/>
                    <a:pt x="0" y="0"/>
                  </a:cubicBezTo>
                  <a:close/>
                </a:path>
              </a:pathLst>
            </a:custGeom>
            <a:solidFill>
              <a:schemeClr val="accent6"/>
            </a:solidFill>
            <a:effectLst>
              <a:softEdge rad="12700"/>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2" name="Freeform: Shape 165">
              <a:extLst>
                <a:ext uri="{FF2B5EF4-FFF2-40B4-BE49-F238E27FC236}">
                  <a16:creationId xmlns:a16="http://schemas.microsoft.com/office/drawing/2014/main" id="{42A6D2BE-61EF-6230-E2F2-71C453FAB282}"/>
                </a:ext>
              </a:extLst>
            </p:cNvPr>
            <p:cNvSpPr/>
            <p:nvPr/>
          </p:nvSpPr>
          <p:spPr>
            <a:xfrm rot="1800000">
              <a:off x="5221794" y="2285380"/>
              <a:ext cx="900000" cy="900000"/>
            </a:xfrm>
            <a:custGeom>
              <a:avLst/>
              <a:gdLst>
                <a:gd name="connsiteX0" fmla="*/ 0 w 900000"/>
                <a:gd name="connsiteY0" fmla="*/ 0 h 900000"/>
                <a:gd name="connsiteX1" fmla="*/ 318198 w 900000"/>
                <a:gd name="connsiteY1" fmla="*/ 131802 h 900000"/>
                <a:gd name="connsiteX2" fmla="*/ 360787 w 900000"/>
                <a:gd name="connsiteY2" fmla="*/ 183421 h 900000"/>
                <a:gd name="connsiteX3" fmla="*/ 373147 w 900000"/>
                <a:gd name="connsiteY3" fmla="*/ 198401 h 900000"/>
                <a:gd name="connsiteX4" fmla="*/ 450000 w 900000"/>
                <a:gd name="connsiteY4" fmla="*/ 450000 h 900000"/>
                <a:gd name="connsiteX5" fmla="*/ 900000 w 900000"/>
                <a:gd name="connsiteY5" fmla="*/ 900000 h 900000"/>
                <a:gd name="connsiteX6" fmla="*/ 396802 w 900000"/>
                <a:gd name="connsiteY6" fmla="*/ 746294 h 900000"/>
                <a:gd name="connsiteX7" fmla="*/ 360787 w 900000"/>
                <a:gd name="connsiteY7" fmla="*/ 716579 h 900000"/>
                <a:gd name="connsiteX8" fmla="*/ 263604 w 900000"/>
                <a:gd name="connsiteY8" fmla="*/ 636396 h 900000"/>
                <a:gd name="connsiteX9" fmla="*/ 153706 w 900000"/>
                <a:gd name="connsiteY9" fmla="*/ 503198 h 900000"/>
                <a:gd name="connsiteX10" fmla="*/ 121387 w 900000"/>
                <a:gd name="connsiteY10" fmla="*/ 450000 h 900000"/>
                <a:gd name="connsiteX11" fmla="*/ 108625 w 900000"/>
                <a:gd name="connsiteY11" fmla="*/ 428993 h 900000"/>
                <a:gd name="connsiteX12" fmla="*/ 0 w 900000"/>
                <a:gd name="connsiteY12" fmla="*/ 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00000" h="900000">
                  <a:moveTo>
                    <a:pt x="0" y="0"/>
                  </a:moveTo>
                  <a:cubicBezTo>
                    <a:pt x="124264" y="0"/>
                    <a:pt x="236764" y="50368"/>
                    <a:pt x="318198" y="131802"/>
                  </a:cubicBezTo>
                  <a:lnTo>
                    <a:pt x="360787" y="183421"/>
                  </a:lnTo>
                  <a:lnTo>
                    <a:pt x="373147" y="198401"/>
                  </a:lnTo>
                  <a:cubicBezTo>
                    <a:pt x="421668" y="270221"/>
                    <a:pt x="450000" y="356802"/>
                    <a:pt x="450000" y="450000"/>
                  </a:cubicBezTo>
                  <a:cubicBezTo>
                    <a:pt x="450000" y="698528"/>
                    <a:pt x="651472" y="900000"/>
                    <a:pt x="900000" y="900000"/>
                  </a:cubicBezTo>
                  <a:cubicBezTo>
                    <a:pt x="713604" y="900000"/>
                    <a:pt x="540443" y="843336"/>
                    <a:pt x="396802" y="746294"/>
                  </a:cubicBezTo>
                  <a:lnTo>
                    <a:pt x="360787" y="716579"/>
                  </a:lnTo>
                  <a:lnTo>
                    <a:pt x="263604" y="636396"/>
                  </a:lnTo>
                  <a:cubicBezTo>
                    <a:pt x="222887" y="595679"/>
                    <a:pt x="186053" y="551079"/>
                    <a:pt x="153706" y="503198"/>
                  </a:cubicBezTo>
                  <a:lnTo>
                    <a:pt x="121387" y="450000"/>
                  </a:lnTo>
                  <a:lnTo>
                    <a:pt x="108625" y="428993"/>
                  </a:lnTo>
                  <a:cubicBezTo>
                    <a:pt x="39350" y="301470"/>
                    <a:pt x="0" y="155330"/>
                    <a:pt x="0" y="0"/>
                  </a:cubicBezTo>
                  <a:close/>
                </a:path>
              </a:pathLst>
            </a:custGeom>
            <a:solidFill>
              <a:schemeClr val="accent6"/>
            </a:solidFill>
            <a:effectLst>
              <a:softEdge rad="12700"/>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3" name="Freeform: Shape 162">
              <a:extLst>
                <a:ext uri="{FF2B5EF4-FFF2-40B4-BE49-F238E27FC236}">
                  <a16:creationId xmlns:a16="http://schemas.microsoft.com/office/drawing/2014/main" id="{EB81E7FA-0627-E09F-B1F4-EEB03BD076DA}"/>
                </a:ext>
              </a:extLst>
            </p:cNvPr>
            <p:cNvSpPr/>
            <p:nvPr/>
          </p:nvSpPr>
          <p:spPr>
            <a:xfrm rot="900000">
              <a:off x="5176838" y="2393911"/>
              <a:ext cx="900000" cy="900000"/>
            </a:xfrm>
            <a:custGeom>
              <a:avLst/>
              <a:gdLst>
                <a:gd name="connsiteX0" fmla="*/ 0 w 900000"/>
                <a:gd name="connsiteY0" fmla="*/ 0 h 900000"/>
                <a:gd name="connsiteX1" fmla="*/ 318198 w 900000"/>
                <a:gd name="connsiteY1" fmla="*/ 131802 h 900000"/>
                <a:gd name="connsiteX2" fmla="*/ 360787 w 900000"/>
                <a:gd name="connsiteY2" fmla="*/ 183421 h 900000"/>
                <a:gd name="connsiteX3" fmla="*/ 373147 w 900000"/>
                <a:gd name="connsiteY3" fmla="*/ 198401 h 900000"/>
                <a:gd name="connsiteX4" fmla="*/ 450000 w 900000"/>
                <a:gd name="connsiteY4" fmla="*/ 450000 h 900000"/>
                <a:gd name="connsiteX5" fmla="*/ 900000 w 900000"/>
                <a:gd name="connsiteY5" fmla="*/ 900000 h 900000"/>
                <a:gd name="connsiteX6" fmla="*/ 396802 w 900000"/>
                <a:gd name="connsiteY6" fmla="*/ 746294 h 900000"/>
                <a:gd name="connsiteX7" fmla="*/ 360787 w 900000"/>
                <a:gd name="connsiteY7" fmla="*/ 716579 h 900000"/>
                <a:gd name="connsiteX8" fmla="*/ 263604 w 900000"/>
                <a:gd name="connsiteY8" fmla="*/ 636396 h 900000"/>
                <a:gd name="connsiteX9" fmla="*/ 153706 w 900000"/>
                <a:gd name="connsiteY9" fmla="*/ 503198 h 900000"/>
                <a:gd name="connsiteX10" fmla="*/ 121387 w 900000"/>
                <a:gd name="connsiteY10" fmla="*/ 450000 h 900000"/>
                <a:gd name="connsiteX11" fmla="*/ 108625 w 900000"/>
                <a:gd name="connsiteY11" fmla="*/ 428993 h 900000"/>
                <a:gd name="connsiteX12" fmla="*/ 0 w 900000"/>
                <a:gd name="connsiteY12" fmla="*/ 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00000" h="900000">
                  <a:moveTo>
                    <a:pt x="0" y="0"/>
                  </a:moveTo>
                  <a:cubicBezTo>
                    <a:pt x="124264" y="0"/>
                    <a:pt x="236764" y="50368"/>
                    <a:pt x="318198" y="131802"/>
                  </a:cubicBezTo>
                  <a:lnTo>
                    <a:pt x="360787" y="183421"/>
                  </a:lnTo>
                  <a:lnTo>
                    <a:pt x="373147" y="198401"/>
                  </a:lnTo>
                  <a:cubicBezTo>
                    <a:pt x="421668" y="270221"/>
                    <a:pt x="450000" y="356802"/>
                    <a:pt x="450000" y="450000"/>
                  </a:cubicBezTo>
                  <a:cubicBezTo>
                    <a:pt x="450000" y="698528"/>
                    <a:pt x="651472" y="900000"/>
                    <a:pt x="900000" y="900000"/>
                  </a:cubicBezTo>
                  <a:cubicBezTo>
                    <a:pt x="713604" y="900000"/>
                    <a:pt x="540443" y="843336"/>
                    <a:pt x="396802" y="746294"/>
                  </a:cubicBezTo>
                  <a:lnTo>
                    <a:pt x="360787" y="716579"/>
                  </a:lnTo>
                  <a:lnTo>
                    <a:pt x="263604" y="636396"/>
                  </a:lnTo>
                  <a:cubicBezTo>
                    <a:pt x="222887" y="595679"/>
                    <a:pt x="186053" y="551079"/>
                    <a:pt x="153706" y="503198"/>
                  </a:cubicBezTo>
                  <a:lnTo>
                    <a:pt x="121387" y="450000"/>
                  </a:lnTo>
                  <a:lnTo>
                    <a:pt x="108625" y="428993"/>
                  </a:lnTo>
                  <a:cubicBezTo>
                    <a:pt x="39350" y="301470"/>
                    <a:pt x="0" y="155330"/>
                    <a:pt x="0" y="0"/>
                  </a:cubicBezTo>
                  <a:close/>
                </a:path>
              </a:pathLst>
            </a:custGeom>
            <a:solidFill>
              <a:schemeClr val="accent6"/>
            </a:solidFill>
            <a:effectLst>
              <a:softEdge rad="12700"/>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4" name="Freeform: Shape 158">
              <a:extLst>
                <a:ext uri="{FF2B5EF4-FFF2-40B4-BE49-F238E27FC236}">
                  <a16:creationId xmlns:a16="http://schemas.microsoft.com/office/drawing/2014/main" id="{E6C1B8DF-2D1C-107D-0670-194B8989ECD5}"/>
                </a:ext>
              </a:extLst>
            </p:cNvPr>
            <p:cNvSpPr/>
            <p:nvPr/>
          </p:nvSpPr>
          <p:spPr>
            <a:xfrm>
              <a:off x="5161505" y="2510380"/>
              <a:ext cx="900000" cy="900000"/>
            </a:xfrm>
            <a:custGeom>
              <a:avLst/>
              <a:gdLst>
                <a:gd name="connsiteX0" fmla="*/ 0 w 900000"/>
                <a:gd name="connsiteY0" fmla="*/ 0 h 900000"/>
                <a:gd name="connsiteX1" fmla="*/ 318198 w 900000"/>
                <a:gd name="connsiteY1" fmla="*/ 131802 h 900000"/>
                <a:gd name="connsiteX2" fmla="*/ 360787 w 900000"/>
                <a:gd name="connsiteY2" fmla="*/ 183421 h 900000"/>
                <a:gd name="connsiteX3" fmla="*/ 373147 w 900000"/>
                <a:gd name="connsiteY3" fmla="*/ 198401 h 900000"/>
                <a:gd name="connsiteX4" fmla="*/ 450000 w 900000"/>
                <a:gd name="connsiteY4" fmla="*/ 450000 h 900000"/>
                <a:gd name="connsiteX5" fmla="*/ 900000 w 900000"/>
                <a:gd name="connsiteY5" fmla="*/ 900000 h 900000"/>
                <a:gd name="connsiteX6" fmla="*/ 396802 w 900000"/>
                <a:gd name="connsiteY6" fmla="*/ 746294 h 900000"/>
                <a:gd name="connsiteX7" fmla="*/ 360787 w 900000"/>
                <a:gd name="connsiteY7" fmla="*/ 716579 h 900000"/>
                <a:gd name="connsiteX8" fmla="*/ 263604 w 900000"/>
                <a:gd name="connsiteY8" fmla="*/ 636396 h 900000"/>
                <a:gd name="connsiteX9" fmla="*/ 153706 w 900000"/>
                <a:gd name="connsiteY9" fmla="*/ 503198 h 900000"/>
                <a:gd name="connsiteX10" fmla="*/ 121387 w 900000"/>
                <a:gd name="connsiteY10" fmla="*/ 450000 h 900000"/>
                <a:gd name="connsiteX11" fmla="*/ 108625 w 900000"/>
                <a:gd name="connsiteY11" fmla="*/ 428993 h 900000"/>
                <a:gd name="connsiteX12" fmla="*/ 0 w 900000"/>
                <a:gd name="connsiteY12" fmla="*/ 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00000" h="900000">
                  <a:moveTo>
                    <a:pt x="0" y="0"/>
                  </a:moveTo>
                  <a:cubicBezTo>
                    <a:pt x="124264" y="0"/>
                    <a:pt x="236764" y="50368"/>
                    <a:pt x="318198" y="131802"/>
                  </a:cubicBezTo>
                  <a:lnTo>
                    <a:pt x="360787" y="183421"/>
                  </a:lnTo>
                  <a:lnTo>
                    <a:pt x="373147" y="198401"/>
                  </a:lnTo>
                  <a:cubicBezTo>
                    <a:pt x="421668" y="270221"/>
                    <a:pt x="450000" y="356802"/>
                    <a:pt x="450000" y="450000"/>
                  </a:cubicBezTo>
                  <a:cubicBezTo>
                    <a:pt x="450000" y="698528"/>
                    <a:pt x="651472" y="900000"/>
                    <a:pt x="900000" y="900000"/>
                  </a:cubicBezTo>
                  <a:cubicBezTo>
                    <a:pt x="713604" y="900000"/>
                    <a:pt x="540443" y="843336"/>
                    <a:pt x="396802" y="746294"/>
                  </a:cubicBezTo>
                  <a:lnTo>
                    <a:pt x="360787" y="716579"/>
                  </a:lnTo>
                  <a:lnTo>
                    <a:pt x="263604" y="636396"/>
                  </a:lnTo>
                  <a:cubicBezTo>
                    <a:pt x="222887" y="595679"/>
                    <a:pt x="186053" y="551079"/>
                    <a:pt x="153706" y="503198"/>
                  </a:cubicBezTo>
                  <a:lnTo>
                    <a:pt x="121387" y="450000"/>
                  </a:lnTo>
                  <a:lnTo>
                    <a:pt x="108625" y="428993"/>
                  </a:lnTo>
                  <a:cubicBezTo>
                    <a:pt x="39350" y="301470"/>
                    <a:pt x="0" y="155330"/>
                    <a:pt x="0" y="0"/>
                  </a:cubicBezTo>
                  <a:close/>
                </a:path>
              </a:pathLst>
            </a:custGeom>
            <a:solidFill>
              <a:schemeClr val="accent6"/>
            </a:solidFill>
            <a:effectLst>
              <a:softEdge rad="12700"/>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nvGrpSpPr>
          <p:cNvPr id="15" name="Group 14">
            <a:extLst>
              <a:ext uri="{FF2B5EF4-FFF2-40B4-BE49-F238E27FC236}">
                <a16:creationId xmlns:a16="http://schemas.microsoft.com/office/drawing/2014/main" id="{ABE1F613-E02F-7DFE-E462-633BCB057E34}"/>
              </a:ext>
            </a:extLst>
          </p:cNvPr>
          <p:cNvGrpSpPr/>
          <p:nvPr/>
        </p:nvGrpSpPr>
        <p:grpSpPr>
          <a:xfrm>
            <a:off x="5119633" y="2809997"/>
            <a:ext cx="2923258" cy="2629762"/>
            <a:chOff x="5630125" y="2914382"/>
            <a:chExt cx="1466469" cy="1350000"/>
          </a:xfrm>
        </p:grpSpPr>
        <p:sp>
          <p:nvSpPr>
            <p:cNvPr id="16" name="Freeform: Shape 178">
              <a:extLst>
                <a:ext uri="{FF2B5EF4-FFF2-40B4-BE49-F238E27FC236}">
                  <a16:creationId xmlns:a16="http://schemas.microsoft.com/office/drawing/2014/main" id="{75EE01B7-795C-0199-3108-F52E4E82B134}"/>
                </a:ext>
              </a:extLst>
            </p:cNvPr>
            <p:cNvSpPr/>
            <p:nvPr/>
          </p:nvSpPr>
          <p:spPr>
            <a:xfrm rot="6300000">
              <a:off x="5630125" y="3349049"/>
              <a:ext cx="900000" cy="900000"/>
            </a:xfrm>
            <a:custGeom>
              <a:avLst/>
              <a:gdLst>
                <a:gd name="connsiteX0" fmla="*/ 0 w 900000"/>
                <a:gd name="connsiteY0" fmla="*/ 0 h 900000"/>
                <a:gd name="connsiteX1" fmla="*/ 503198 w 900000"/>
                <a:gd name="connsiteY1" fmla="*/ 153706 h 900000"/>
                <a:gd name="connsiteX2" fmla="*/ 539213 w 900000"/>
                <a:gd name="connsiteY2" fmla="*/ 183421 h 900000"/>
                <a:gd name="connsiteX3" fmla="*/ 636396 w 900000"/>
                <a:gd name="connsiteY3" fmla="*/ 263604 h 900000"/>
                <a:gd name="connsiteX4" fmla="*/ 746294 w 900000"/>
                <a:gd name="connsiteY4" fmla="*/ 396802 h 900000"/>
                <a:gd name="connsiteX5" fmla="*/ 778613 w 900000"/>
                <a:gd name="connsiteY5" fmla="*/ 450000 h 900000"/>
                <a:gd name="connsiteX6" fmla="*/ 791375 w 900000"/>
                <a:gd name="connsiteY6" fmla="*/ 471007 h 900000"/>
                <a:gd name="connsiteX7" fmla="*/ 900000 w 900000"/>
                <a:gd name="connsiteY7" fmla="*/ 900000 h 900000"/>
                <a:gd name="connsiteX8" fmla="*/ 581802 w 900000"/>
                <a:gd name="connsiteY8" fmla="*/ 768198 h 900000"/>
                <a:gd name="connsiteX9" fmla="*/ 539213 w 900000"/>
                <a:gd name="connsiteY9" fmla="*/ 716579 h 900000"/>
                <a:gd name="connsiteX10" fmla="*/ 526853 w 900000"/>
                <a:gd name="connsiteY10" fmla="*/ 701599 h 900000"/>
                <a:gd name="connsiteX11" fmla="*/ 450000 w 900000"/>
                <a:gd name="connsiteY11" fmla="*/ 450000 h 900000"/>
                <a:gd name="connsiteX12" fmla="*/ 0 w 900000"/>
                <a:gd name="connsiteY12" fmla="*/ 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00000" h="900000">
                  <a:moveTo>
                    <a:pt x="0" y="0"/>
                  </a:moveTo>
                  <a:cubicBezTo>
                    <a:pt x="186396" y="0"/>
                    <a:pt x="359558" y="56664"/>
                    <a:pt x="503198" y="153706"/>
                  </a:cubicBezTo>
                  <a:lnTo>
                    <a:pt x="539213" y="183421"/>
                  </a:lnTo>
                  <a:lnTo>
                    <a:pt x="636396" y="263604"/>
                  </a:lnTo>
                  <a:cubicBezTo>
                    <a:pt x="677113" y="304321"/>
                    <a:pt x="713947" y="348921"/>
                    <a:pt x="746294" y="396802"/>
                  </a:cubicBezTo>
                  <a:lnTo>
                    <a:pt x="778613" y="450000"/>
                  </a:lnTo>
                  <a:lnTo>
                    <a:pt x="791375" y="471007"/>
                  </a:lnTo>
                  <a:cubicBezTo>
                    <a:pt x="860650" y="598531"/>
                    <a:pt x="900000" y="744670"/>
                    <a:pt x="900000" y="900000"/>
                  </a:cubicBezTo>
                  <a:cubicBezTo>
                    <a:pt x="775736" y="900000"/>
                    <a:pt x="663236" y="849632"/>
                    <a:pt x="581802" y="768198"/>
                  </a:cubicBezTo>
                  <a:lnTo>
                    <a:pt x="539213" y="716579"/>
                  </a:lnTo>
                  <a:lnTo>
                    <a:pt x="526853" y="701599"/>
                  </a:lnTo>
                  <a:cubicBezTo>
                    <a:pt x="478332" y="629779"/>
                    <a:pt x="450000" y="543198"/>
                    <a:pt x="450000" y="450000"/>
                  </a:cubicBezTo>
                  <a:cubicBezTo>
                    <a:pt x="450000" y="201472"/>
                    <a:pt x="248528" y="0"/>
                    <a:pt x="0" y="0"/>
                  </a:cubicBezTo>
                  <a:close/>
                </a:path>
              </a:pathLst>
            </a:custGeom>
            <a:solidFill>
              <a:srgbClr val="00B050"/>
            </a:solidFill>
            <a:effectLst>
              <a:softEdge rad="12700"/>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7" name="Freeform: Shape 175">
              <a:extLst>
                <a:ext uri="{FF2B5EF4-FFF2-40B4-BE49-F238E27FC236}">
                  <a16:creationId xmlns:a16="http://schemas.microsoft.com/office/drawing/2014/main" id="{DD508B62-23B1-38A2-B3F8-0FE36FA27A1D}"/>
                </a:ext>
              </a:extLst>
            </p:cNvPr>
            <p:cNvSpPr/>
            <p:nvPr/>
          </p:nvSpPr>
          <p:spPr>
            <a:xfrm rot="5400000">
              <a:off x="5746594" y="3364382"/>
              <a:ext cx="900000" cy="900000"/>
            </a:xfrm>
            <a:custGeom>
              <a:avLst/>
              <a:gdLst>
                <a:gd name="connsiteX0" fmla="*/ 0 w 900000"/>
                <a:gd name="connsiteY0" fmla="*/ 0 h 900000"/>
                <a:gd name="connsiteX1" fmla="*/ 503198 w 900000"/>
                <a:gd name="connsiteY1" fmla="*/ 153706 h 900000"/>
                <a:gd name="connsiteX2" fmla="*/ 539213 w 900000"/>
                <a:gd name="connsiteY2" fmla="*/ 183421 h 900000"/>
                <a:gd name="connsiteX3" fmla="*/ 636396 w 900000"/>
                <a:gd name="connsiteY3" fmla="*/ 263604 h 900000"/>
                <a:gd name="connsiteX4" fmla="*/ 746294 w 900000"/>
                <a:gd name="connsiteY4" fmla="*/ 396802 h 900000"/>
                <a:gd name="connsiteX5" fmla="*/ 778613 w 900000"/>
                <a:gd name="connsiteY5" fmla="*/ 450000 h 900000"/>
                <a:gd name="connsiteX6" fmla="*/ 791375 w 900000"/>
                <a:gd name="connsiteY6" fmla="*/ 471007 h 900000"/>
                <a:gd name="connsiteX7" fmla="*/ 900000 w 900000"/>
                <a:gd name="connsiteY7" fmla="*/ 900000 h 900000"/>
                <a:gd name="connsiteX8" fmla="*/ 581802 w 900000"/>
                <a:gd name="connsiteY8" fmla="*/ 768198 h 900000"/>
                <a:gd name="connsiteX9" fmla="*/ 539213 w 900000"/>
                <a:gd name="connsiteY9" fmla="*/ 716579 h 900000"/>
                <a:gd name="connsiteX10" fmla="*/ 526853 w 900000"/>
                <a:gd name="connsiteY10" fmla="*/ 701599 h 900000"/>
                <a:gd name="connsiteX11" fmla="*/ 450000 w 900000"/>
                <a:gd name="connsiteY11" fmla="*/ 450000 h 900000"/>
                <a:gd name="connsiteX12" fmla="*/ 0 w 900000"/>
                <a:gd name="connsiteY12" fmla="*/ 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00000" h="900000">
                  <a:moveTo>
                    <a:pt x="0" y="0"/>
                  </a:moveTo>
                  <a:cubicBezTo>
                    <a:pt x="186396" y="0"/>
                    <a:pt x="359558" y="56664"/>
                    <a:pt x="503198" y="153706"/>
                  </a:cubicBezTo>
                  <a:lnTo>
                    <a:pt x="539213" y="183421"/>
                  </a:lnTo>
                  <a:lnTo>
                    <a:pt x="636396" y="263604"/>
                  </a:lnTo>
                  <a:cubicBezTo>
                    <a:pt x="677113" y="304321"/>
                    <a:pt x="713947" y="348921"/>
                    <a:pt x="746294" y="396802"/>
                  </a:cubicBezTo>
                  <a:lnTo>
                    <a:pt x="778613" y="450000"/>
                  </a:lnTo>
                  <a:lnTo>
                    <a:pt x="791375" y="471007"/>
                  </a:lnTo>
                  <a:cubicBezTo>
                    <a:pt x="860650" y="598531"/>
                    <a:pt x="900000" y="744670"/>
                    <a:pt x="900000" y="900000"/>
                  </a:cubicBezTo>
                  <a:cubicBezTo>
                    <a:pt x="775736" y="900000"/>
                    <a:pt x="663236" y="849632"/>
                    <a:pt x="581802" y="768198"/>
                  </a:cubicBezTo>
                  <a:lnTo>
                    <a:pt x="539213" y="716579"/>
                  </a:lnTo>
                  <a:lnTo>
                    <a:pt x="526853" y="701599"/>
                  </a:lnTo>
                  <a:cubicBezTo>
                    <a:pt x="478332" y="629779"/>
                    <a:pt x="450000" y="543198"/>
                    <a:pt x="450000" y="450000"/>
                  </a:cubicBezTo>
                  <a:cubicBezTo>
                    <a:pt x="450000" y="201472"/>
                    <a:pt x="248528" y="0"/>
                    <a:pt x="0" y="0"/>
                  </a:cubicBezTo>
                  <a:close/>
                </a:path>
              </a:pathLst>
            </a:custGeom>
            <a:solidFill>
              <a:srgbClr val="00B050"/>
            </a:solidFill>
            <a:effectLst>
              <a:softEdge rad="12700"/>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8" name="Freeform: Shape 181">
              <a:extLst>
                <a:ext uri="{FF2B5EF4-FFF2-40B4-BE49-F238E27FC236}">
                  <a16:creationId xmlns:a16="http://schemas.microsoft.com/office/drawing/2014/main" id="{120869CE-3852-73AF-413A-A60BD615126C}"/>
                </a:ext>
              </a:extLst>
            </p:cNvPr>
            <p:cNvSpPr/>
            <p:nvPr/>
          </p:nvSpPr>
          <p:spPr>
            <a:xfrm rot="4500000">
              <a:off x="5863063" y="3343763"/>
              <a:ext cx="900000" cy="900000"/>
            </a:xfrm>
            <a:custGeom>
              <a:avLst/>
              <a:gdLst>
                <a:gd name="connsiteX0" fmla="*/ 0 w 900000"/>
                <a:gd name="connsiteY0" fmla="*/ 0 h 900000"/>
                <a:gd name="connsiteX1" fmla="*/ 503198 w 900000"/>
                <a:gd name="connsiteY1" fmla="*/ 153706 h 900000"/>
                <a:gd name="connsiteX2" fmla="*/ 539213 w 900000"/>
                <a:gd name="connsiteY2" fmla="*/ 183421 h 900000"/>
                <a:gd name="connsiteX3" fmla="*/ 636396 w 900000"/>
                <a:gd name="connsiteY3" fmla="*/ 263604 h 900000"/>
                <a:gd name="connsiteX4" fmla="*/ 746294 w 900000"/>
                <a:gd name="connsiteY4" fmla="*/ 396802 h 900000"/>
                <a:gd name="connsiteX5" fmla="*/ 778613 w 900000"/>
                <a:gd name="connsiteY5" fmla="*/ 450000 h 900000"/>
                <a:gd name="connsiteX6" fmla="*/ 791375 w 900000"/>
                <a:gd name="connsiteY6" fmla="*/ 471007 h 900000"/>
                <a:gd name="connsiteX7" fmla="*/ 900000 w 900000"/>
                <a:gd name="connsiteY7" fmla="*/ 900000 h 900000"/>
                <a:gd name="connsiteX8" fmla="*/ 581802 w 900000"/>
                <a:gd name="connsiteY8" fmla="*/ 768198 h 900000"/>
                <a:gd name="connsiteX9" fmla="*/ 539213 w 900000"/>
                <a:gd name="connsiteY9" fmla="*/ 716579 h 900000"/>
                <a:gd name="connsiteX10" fmla="*/ 526853 w 900000"/>
                <a:gd name="connsiteY10" fmla="*/ 701599 h 900000"/>
                <a:gd name="connsiteX11" fmla="*/ 450000 w 900000"/>
                <a:gd name="connsiteY11" fmla="*/ 450000 h 900000"/>
                <a:gd name="connsiteX12" fmla="*/ 0 w 900000"/>
                <a:gd name="connsiteY12" fmla="*/ 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00000" h="900000">
                  <a:moveTo>
                    <a:pt x="0" y="0"/>
                  </a:moveTo>
                  <a:cubicBezTo>
                    <a:pt x="186396" y="0"/>
                    <a:pt x="359558" y="56664"/>
                    <a:pt x="503198" y="153706"/>
                  </a:cubicBezTo>
                  <a:lnTo>
                    <a:pt x="539213" y="183421"/>
                  </a:lnTo>
                  <a:lnTo>
                    <a:pt x="636396" y="263604"/>
                  </a:lnTo>
                  <a:cubicBezTo>
                    <a:pt x="677113" y="304321"/>
                    <a:pt x="713947" y="348921"/>
                    <a:pt x="746294" y="396802"/>
                  </a:cubicBezTo>
                  <a:lnTo>
                    <a:pt x="778613" y="450000"/>
                  </a:lnTo>
                  <a:lnTo>
                    <a:pt x="791375" y="471007"/>
                  </a:lnTo>
                  <a:cubicBezTo>
                    <a:pt x="860650" y="598531"/>
                    <a:pt x="900000" y="744670"/>
                    <a:pt x="900000" y="900000"/>
                  </a:cubicBezTo>
                  <a:cubicBezTo>
                    <a:pt x="775736" y="900000"/>
                    <a:pt x="663236" y="849632"/>
                    <a:pt x="581802" y="768198"/>
                  </a:cubicBezTo>
                  <a:lnTo>
                    <a:pt x="539213" y="716579"/>
                  </a:lnTo>
                  <a:lnTo>
                    <a:pt x="526853" y="701599"/>
                  </a:lnTo>
                  <a:cubicBezTo>
                    <a:pt x="478332" y="629779"/>
                    <a:pt x="450000" y="543198"/>
                    <a:pt x="450000" y="450000"/>
                  </a:cubicBezTo>
                  <a:cubicBezTo>
                    <a:pt x="450000" y="201472"/>
                    <a:pt x="248528" y="0"/>
                    <a:pt x="0" y="0"/>
                  </a:cubicBezTo>
                  <a:close/>
                </a:path>
              </a:pathLst>
            </a:custGeom>
            <a:solidFill>
              <a:srgbClr val="00B050"/>
            </a:solidFill>
            <a:effectLst>
              <a:softEdge rad="12700"/>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9" name="Freeform: Shape 172">
              <a:extLst>
                <a:ext uri="{FF2B5EF4-FFF2-40B4-BE49-F238E27FC236}">
                  <a16:creationId xmlns:a16="http://schemas.microsoft.com/office/drawing/2014/main" id="{ECD94255-8C52-96B4-E8E0-1D319E3A124F}"/>
                </a:ext>
              </a:extLst>
            </p:cNvPr>
            <p:cNvSpPr/>
            <p:nvPr/>
          </p:nvSpPr>
          <p:spPr>
            <a:xfrm rot="3600000">
              <a:off x="5971594" y="3298807"/>
              <a:ext cx="900000" cy="900000"/>
            </a:xfrm>
            <a:custGeom>
              <a:avLst/>
              <a:gdLst>
                <a:gd name="connsiteX0" fmla="*/ 0 w 900000"/>
                <a:gd name="connsiteY0" fmla="*/ 0 h 900000"/>
                <a:gd name="connsiteX1" fmla="*/ 503198 w 900000"/>
                <a:gd name="connsiteY1" fmla="*/ 153706 h 900000"/>
                <a:gd name="connsiteX2" fmla="*/ 539213 w 900000"/>
                <a:gd name="connsiteY2" fmla="*/ 183421 h 900000"/>
                <a:gd name="connsiteX3" fmla="*/ 636396 w 900000"/>
                <a:gd name="connsiteY3" fmla="*/ 263604 h 900000"/>
                <a:gd name="connsiteX4" fmla="*/ 746294 w 900000"/>
                <a:gd name="connsiteY4" fmla="*/ 396802 h 900000"/>
                <a:gd name="connsiteX5" fmla="*/ 778613 w 900000"/>
                <a:gd name="connsiteY5" fmla="*/ 450000 h 900000"/>
                <a:gd name="connsiteX6" fmla="*/ 791375 w 900000"/>
                <a:gd name="connsiteY6" fmla="*/ 471007 h 900000"/>
                <a:gd name="connsiteX7" fmla="*/ 900000 w 900000"/>
                <a:gd name="connsiteY7" fmla="*/ 900000 h 900000"/>
                <a:gd name="connsiteX8" fmla="*/ 581802 w 900000"/>
                <a:gd name="connsiteY8" fmla="*/ 768198 h 900000"/>
                <a:gd name="connsiteX9" fmla="*/ 539213 w 900000"/>
                <a:gd name="connsiteY9" fmla="*/ 716579 h 900000"/>
                <a:gd name="connsiteX10" fmla="*/ 526853 w 900000"/>
                <a:gd name="connsiteY10" fmla="*/ 701599 h 900000"/>
                <a:gd name="connsiteX11" fmla="*/ 450000 w 900000"/>
                <a:gd name="connsiteY11" fmla="*/ 450000 h 900000"/>
                <a:gd name="connsiteX12" fmla="*/ 0 w 900000"/>
                <a:gd name="connsiteY12" fmla="*/ 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00000" h="900000">
                  <a:moveTo>
                    <a:pt x="0" y="0"/>
                  </a:moveTo>
                  <a:cubicBezTo>
                    <a:pt x="186396" y="0"/>
                    <a:pt x="359558" y="56664"/>
                    <a:pt x="503198" y="153706"/>
                  </a:cubicBezTo>
                  <a:lnTo>
                    <a:pt x="539213" y="183421"/>
                  </a:lnTo>
                  <a:lnTo>
                    <a:pt x="636396" y="263604"/>
                  </a:lnTo>
                  <a:cubicBezTo>
                    <a:pt x="677113" y="304321"/>
                    <a:pt x="713947" y="348921"/>
                    <a:pt x="746294" y="396802"/>
                  </a:cubicBezTo>
                  <a:lnTo>
                    <a:pt x="778613" y="450000"/>
                  </a:lnTo>
                  <a:lnTo>
                    <a:pt x="791375" y="471007"/>
                  </a:lnTo>
                  <a:cubicBezTo>
                    <a:pt x="860650" y="598531"/>
                    <a:pt x="900000" y="744670"/>
                    <a:pt x="900000" y="900000"/>
                  </a:cubicBezTo>
                  <a:cubicBezTo>
                    <a:pt x="775736" y="900000"/>
                    <a:pt x="663236" y="849632"/>
                    <a:pt x="581802" y="768198"/>
                  </a:cubicBezTo>
                  <a:lnTo>
                    <a:pt x="539213" y="716579"/>
                  </a:lnTo>
                  <a:lnTo>
                    <a:pt x="526853" y="701599"/>
                  </a:lnTo>
                  <a:cubicBezTo>
                    <a:pt x="478332" y="629779"/>
                    <a:pt x="450000" y="543198"/>
                    <a:pt x="450000" y="450000"/>
                  </a:cubicBezTo>
                  <a:cubicBezTo>
                    <a:pt x="450000" y="201472"/>
                    <a:pt x="248528" y="0"/>
                    <a:pt x="0" y="0"/>
                  </a:cubicBezTo>
                  <a:close/>
                </a:path>
              </a:pathLst>
            </a:custGeom>
            <a:solidFill>
              <a:srgbClr val="00B050"/>
            </a:solidFill>
            <a:effectLst>
              <a:softEdge rad="12700"/>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0" name="Freeform: Shape 169">
              <a:extLst>
                <a:ext uri="{FF2B5EF4-FFF2-40B4-BE49-F238E27FC236}">
                  <a16:creationId xmlns:a16="http://schemas.microsoft.com/office/drawing/2014/main" id="{B71F7B29-77BC-A95B-507A-EF25A648B0EB}"/>
                </a:ext>
              </a:extLst>
            </p:cNvPr>
            <p:cNvSpPr/>
            <p:nvPr/>
          </p:nvSpPr>
          <p:spPr>
            <a:xfrm rot="2700000">
              <a:off x="6064792" y="3232580"/>
              <a:ext cx="900000" cy="900000"/>
            </a:xfrm>
            <a:custGeom>
              <a:avLst/>
              <a:gdLst>
                <a:gd name="connsiteX0" fmla="*/ 0 w 900000"/>
                <a:gd name="connsiteY0" fmla="*/ 0 h 900000"/>
                <a:gd name="connsiteX1" fmla="*/ 503198 w 900000"/>
                <a:gd name="connsiteY1" fmla="*/ 153706 h 900000"/>
                <a:gd name="connsiteX2" fmla="*/ 539213 w 900000"/>
                <a:gd name="connsiteY2" fmla="*/ 183421 h 900000"/>
                <a:gd name="connsiteX3" fmla="*/ 636396 w 900000"/>
                <a:gd name="connsiteY3" fmla="*/ 263604 h 900000"/>
                <a:gd name="connsiteX4" fmla="*/ 746294 w 900000"/>
                <a:gd name="connsiteY4" fmla="*/ 396802 h 900000"/>
                <a:gd name="connsiteX5" fmla="*/ 778613 w 900000"/>
                <a:gd name="connsiteY5" fmla="*/ 450000 h 900000"/>
                <a:gd name="connsiteX6" fmla="*/ 791375 w 900000"/>
                <a:gd name="connsiteY6" fmla="*/ 471007 h 900000"/>
                <a:gd name="connsiteX7" fmla="*/ 900000 w 900000"/>
                <a:gd name="connsiteY7" fmla="*/ 900000 h 900000"/>
                <a:gd name="connsiteX8" fmla="*/ 581802 w 900000"/>
                <a:gd name="connsiteY8" fmla="*/ 768198 h 900000"/>
                <a:gd name="connsiteX9" fmla="*/ 539213 w 900000"/>
                <a:gd name="connsiteY9" fmla="*/ 716579 h 900000"/>
                <a:gd name="connsiteX10" fmla="*/ 526853 w 900000"/>
                <a:gd name="connsiteY10" fmla="*/ 701599 h 900000"/>
                <a:gd name="connsiteX11" fmla="*/ 450000 w 900000"/>
                <a:gd name="connsiteY11" fmla="*/ 450000 h 900000"/>
                <a:gd name="connsiteX12" fmla="*/ 0 w 900000"/>
                <a:gd name="connsiteY12" fmla="*/ 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00000" h="900000">
                  <a:moveTo>
                    <a:pt x="0" y="0"/>
                  </a:moveTo>
                  <a:cubicBezTo>
                    <a:pt x="186396" y="0"/>
                    <a:pt x="359558" y="56664"/>
                    <a:pt x="503198" y="153706"/>
                  </a:cubicBezTo>
                  <a:lnTo>
                    <a:pt x="539213" y="183421"/>
                  </a:lnTo>
                  <a:lnTo>
                    <a:pt x="636396" y="263604"/>
                  </a:lnTo>
                  <a:cubicBezTo>
                    <a:pt x="677113" y="304321"/>
                    <a:pt x="713947" y="348921"/>
                    <a:pt x="746294" y="396802"/>
                  </a:cubicBezTo>
                  <a:lnTo>
                    <a:pt x="778613" y="450000"/>
                  </a:lnTo>
                  <a:lnTo>
                    <a:pt x="791375" y="471007"/>
                  </a:lnTo>
                  <a:cubicBezTo>
                    <a:pt x="860650" y="598531"/>
                    <a:pt x="900000" y="744670"/>
                    <a:pt x="900000" y="900000"/>
                  </a:cubicBezTo>
                  <a:cubicBezTo>
                    <a:pt x="775736" y="900000"/>
                    <a:pt x="663236" y="849632"/>
                    <a:pt x="581802" y="768198"/>
                  </a:cubicBezTo>
                  <a:lnTo>
                    <a:pt x="539213" y="716579"/>
                  </a:lnTo>
                  <a:lnTo>
                    <a:pt x="526853" y="701599"/>
                  </a:lnTo>
                  <a:cubicBezTo>
                    <a:pt x="478332" y="629779"/>
                    <a:pt x="450000" y="543198"/>
                    <a:pt x="450000" y="450000"/>
                  </a:cubicBezTo>
                  <a:cubicBezTo>
                    <a:pt x="450000" y="201472"/>
                    <a:pt x="248528" y="0"/>
                    <a:pt x="0" y="0"/>
                  </a:cubicBezTo>
                  <a:close/>
                </a:path>
              </a:pathLst>
            </a:custGeom>
            <a:solidFill>
              <a:srgbClr val="00B050"/>
            </a:solidFill>
            <a:effectLst>
              <a:softEdge rad="12700"/>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1" name="Freeform: Shape 166">
              <a:extLst>
                <a:ext uri="{FF2B5EF4-FFF2-40B4-BE49-F238E27FC236}">
                  <a16:creationId xmlns:a16="http://schemas.microsoft.com/office/drawing/2014/main" id="{B5AFED5F-3584-0EBF-1115-48C1F9A24B5E}"/>
                </a:ext>
              </a:extLst>
            </p:cNvPr>
            <p:cNvSpPr/>
            <p:nvPr/>
          </p:nvSpPr>
          <p:spPr>
            <a:xfrm rot="1800000">
              <a:off x="6136305" y="3137218"/>
              <a:ext cx="900000" cy="900000"/>
            </a:xfrm>
            <a:custGeom>
              <a:avLst/>
              <a:gdLst>
                <a:gd name="connsiteX0" fmla="*/ 0 w 900000"/>
                <a:gd name="connsiteY0" fmla="*/ 0 h 900000"/>
                <a:gd name="connsiteX1" fmla="*/ 503198 w 900000"/>
                <a:gd name="connsiteY1" fmla="*/ 153706 h 900000"/>
                <a:gd name="connsiteX2" fmla="*/ 539213 w 900000"/>
                <a:gd name="connsiteY2" fmla="*/ 183421 h 900000"/>
                <a:gd name="connsiteX3" fmla="*/ 636396 w 900000"/>
                <a:gd name="connsiteY3" fmla="*/ 263604 h 900000"/>
                <a:gd name="connsiteX4" fmla="*/ 746294 w 900000"/>
                <a:gd name="connsiteY4" fmla="*/ 396802 h 900000"/>
                <a:gd name="connsiteX5" fmla="*/ 778613 w 900000"/>
                <a:gd name="connsiteY5" fmla="*/ 450000 h 900000"/>
                <a:gd name="connsiteX6" fmla="*/ 791375 w 900000"/>
                <a:gd name="connsiteY6" fmla="*/ 471007 h 900000"/>
                <a:gd name="connsiteX7" fmla="*/ 900000 w 900000"/>
                <a:gd name="connsiteY7" fmla="*/ 900000 h 900000"/>
                <a:gd name="connsiteX8" fmla="*/ 581802 w 900000"/>
                <a:gd name="connsiteY8" fmla="*/ 768198 h 900000"/>
                <a:gd name="connsiteX9" fmla="*/ 539213 w 900000"/>
                <a:gd name="connsiteY9" fmla="*/ 716579 h 900000"/>
                <a:gd name="connsiteX10" fmla="*/ 526853 w 900000"/>
                <a:gd name="connsiteY10" fmla="*/ 701599 h 900000"/>
                <a:gd name="connsiteX11" fmla="*/ 450000 w 900000"/>
                <a:gd name="connsiteY11" fmla="*/ 450000 h 900000"/>
                <a:gd name="connsiteX12" fmla="*/ 0 w 900000"/>
                <a:gd name="connsiteY12" fmla="*/ 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00000" h="900000">
                  <a:moveTo>
                    <a:pt x="0" y="0"/>
                  </a:moveTo>
                  <a:cubicBezTo>
                    <a:pt x="186396" y="0"/>
                    <a:pt x="359558" y="56664"/>
                    <a:pt x="503198" y="153706"/>
                  </a:cubicBezTo>
                  <a:lnTo>
                    <a:pt x="539213" y="183421"/>
                  </a:lnTo>
                  <a:lnTo>
                    <a:pt x="636396" y="263604"/>
                  </a:lnTo>
                  <a:cubicBezTo>
                    <a:pt x="677113" y="304321"/>
                    <a:pt x="713947" y="348921"/>
                    <a:pt x="746294" y="396802"/>
                  </a:cubicBezTo>
                  <a:lnTo>
                    <a:pt x="778613" y="450000"/>
                  </a:lnTo>
                  <a:lnTo>
                    <a:pt x="791375" y="471007"/>
                  </a:lnTo>
                  <a:cubicBezTo>
                    <a:pt x="860650" y="598531"/>
                    <a:pt x="900000" y="744670"/>
                    <a:pt x="900000" y="900000"/>
                  </a:cubicBezTo>
                  <a:cubicBezTo>
                    <a:pt x="775736" y="900000"/>
                    <a:pt x="663236" y="849632"/>
                    <a:pt x="581802" y="768198"/>
                  </a:cubicBezTo>
                  <a:lnTo>
                    <a:pt x="539213" y="716579"/>
                  </a:lnTo>
                  <a:lnTo>
                    <a:pt x="526853" y="701599"/>
                  </a:lnTo>
                  <a:cubicBezTo>
                    <a:pt x="478332" y="629779"/>
                    <a:pt x="450000" y="543198"/>
                    <a:pt x="450000" y="450000"/>
                  </a:cubicBezTo>
                  <a:cubicBezTo>
                    <a:pt x="450000" y="201472"/>
                    <a:pt x="248528" y="0"/>
                    <a:pt x="0" y="0"/>
                  </a:cubicBezTo>
                  <a:close/>
                </a:path>
              </a:pathLst>
            </a:custGeom>
            <a:solidFill>
              <a:srgbClr val="00B050"/>
            </a:solidFill>
            <a:effectLst>
              <a:softEdge rad="12700"/>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2" name="Freeform: Shape 163">
              <a:extLst>
                <a:ext uri="{FF2B5EF4-FFF2-40B4-BE49-F238E27FC236}">
                  <a16:creationId xmlns:a16="http://schemas.microsoft.com/office/drawing/2014/main" id="{CA3BE5B9-4EC4-E3B7-BD80-7B55DC1F7F5D}"/>
                </a:ext>
              </a:extLst>
            </p:cNvPr>
            <p:cNvSpPr/>
            <p:nvPr/>
          </p:nvSpPr>
          <p:spPr>
            <a:xfrm rot="900000">
              <a:off x="6181261" y="3028687"/>
              <a:ext cx="900000" cy="900000"/>
            </a:xfrm>
            <a:custGeom>
              <a:avLst/>
              <a:gdLst>
                <a:gd name="connsiteX0" fmla="*/ 0 w 900000"/>
                <a:gd name="connsiteY0" fmla="*/ 0 h 900000"/>
                <a:gd name="connsiteX1" fmla="*/ 503198 w 900000"/>
                <a:gd name="connsiteY1" fmla="*/ 153706 h 900000"/>
                <a:gd name="connsiteX2" fmla="*/ 539213 w 900000"/>
                <a:gd name="connsiteY2" fmla="*/ 183421 h 900000"/>
                <a:gd name="connsiteX3" fmla="*/ 636396 w 900000"/>
                <a:gd name="connsiteY3" fmla="*/ 263604 h 900000"/>
                <a:gd name="connsiteX4" fmla="*/ 746294 w 900000"/>
                <a:gd name="connsiteY4" fmla="*/ 396802 h 900000"/>
                <a:gd name="connsiteX5" fmla="*/ 778613 w 900000"/>
                <a:gd name="connsiteY5" fmla="*/ 450000 h 900000"/>
                <a:gd name="connsiteX6" fmla="*/ 791375 w 900000"/>
                <a:gd name="connsiteY6" fmla="*/ 471007 h 900000"/>
                <a:gd name="connsiteX7" fmla="*/ 900000 w 900000"/>
                <a:gd name="connsiteY7" fmla="*/ 900000 h 900000"/>
                <a:gd name="connsiteX8" fmla="*/ 581802 w 900000"/>
                <a:gd name="connsiteY8" fmla="*/ 768198 h 900000"/>
                <a:gd name="connsiteX9" fmla="*/ 539213 w 900000"/>
                <a:gd name="connsiteY9" fmla="*/ 716579 h 900000"/>
                <a:gd name="connsiteX10" fmla="*/ 526853 w 900000"/>
                <a:gd name="connsiteY10" fmla="*/ 701599 h 900000"/>
                <a:gd name="connsiteX11" fmla="*/ 450000 w 900000"/>
                <a:gd name="connsiteY11" fmla="*/ 450000 h 900000"/>
                <a:gd name="connsiteX12" fmla="*/ 0 w 900000"/>
                <a:gd name="connsiteY12" fmla="*/ 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00000" h="900000">
                  <a:moveTo>
                    <a:pt x="0" y="0"/>
                  </a:moveTo>
                  <a:cubicBezTo>
                    <a:pt x="186396" y="0"/>
                    <a:pt x="359558" y="56664"/>
                    <a:pt x="503198" y="153706"/>
                  </a:cubicBezTo>
                  <a:lnTo>
                    <a:pt x="539213" y="183421"/>
                  </a:lnTo>
                  <a:lnTo>
                    <a:pt x="636396" y="263604"/>
                  </a:lnTo>
                  <a:cubicBezTo>
                    <a:pt x="677113" y="304321"/>
                    <a:pt x="713947" y="348921"/>
                    <a:pt x="746294" y="396802"/>
                  </a:cubicBezTo>
                  <a:lnTo>
                    <a:pt x="778613" y="450000"/>
                  </a:lnTo>
                  <a:lnTo>
                    <a:pt x="791375" y="471007"/>
                  </a:lnTo>
                  <a:cubicBezTo>
                    <a:pt x="860650" y="598531"/>
                    <a:pt x="900000" y="744670"/>
                    <a:pt x="900000" y="900000"/>
                  </a:cubicBezTo>
                  <a:cubicBezTo>
                    <a:pt x="775736" y="900000"/>
                    <a:pt x="663236" y="849632"/>
                    <a:pt x="581802" y="768198"/>
                  </a:cubicBezTo>
                  <a:lnTo>
                    <a:pt x="539213" y="716579"/>
                  </a:lnTo>
                  <a:lnTo>
                    <a:pt x="526853" y="701599"/>
                  </a:lnTo>
                  <a:cubicBezTo>
                    <a:pt x="478332" y="629779"/>
                    <a:pt x="450000" y="543198"/>
                    <a:pt x="450000" y="450000"/>
                  </a:cubicBezTo>
                  <a:cubicBezTo>
                    <a:pt x="450000" y="201472"/>
                    <a:pt x="248528" y="0"/>
                    <a:pt x="0" y="0"/>
                  </a:cubicBezTo>
                  <a:close/>
                </a:path>
              </a:pathLst>
            </a:custGeom>
            <a:solidFill>
              <a:srgbClr val="00B050"/>
            </a:solidFill>
            <a:effectLst>
              <a:softEdge rad="12700"/>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3" name="Freeform: Shape 159">
              <a:extLst>
                <a:ext uri="{FF2B5EF4-FFF2-40B4-BE49-F238E27FC236}">
                  <a16:creationId xmlns:a16="http://schemas.microsoft.com/office/drawing/2014/main" id="{280370BD-5552-F128-52D8-C6F078262D2F}"/>
                </a:ext>
              </a:extLst>
            </p:cNvPr>
            <p:cNvSpPr/>
            <p:nvPr/>
          </p:nvSpPr>
          <p:spPr>
            <a:xfrm>
              <a:off x="6196594" y="2914382"/>
              <a:ext cx="900000" cy="900000"/>
            </a:xfrm>
            <a:custGeom>
              <a:avLst/>
              <a:gdLst>
                <a:gd name="connsiteX0" fmla="*/ 0 w 900000"/>
                <a:gd name="connsiteY0" fmla="*/ 0 h 900000"/>
                <a:gd name="connsiteX1" fmla="*/ 503198 w 900000"/>
                <a:gd name="connsiteY1" fmla="*/ 153706 h 900000"/>
                <a:gd name="connsiteX2" fmla="*/ 539213 w 900000"/>
                <a:gd name="connsiteY2" fmla="*/ 183421 h 900000"/>
                <a:gd name="connsiteX3" fmla="*/ 636396 w 900000"/>
                <a:gd name="connsiteY3" fmla="*/ 263604 h 900000"/>
                <a:gd name="connsiteX4" fmla="*/ 746294 w 900000"/>
                <a:gd name="connsiteY4" fmla="*/ 396802 h 900000"/>
                <a:gd name="connsiteX5" fmla="*/ 778613 w 900000"/>
                <a:gd name="connsiteY5" fmla="*/ 450000 h 900000"/>
                <a:gd name="connsiteX6" fmla="*/ 791375 w 900000"/>
                <a:gd name="connsiteY6" fmla="*/ 471007 h 900000"/>
                <a:gd name="connsiteX7" fmla="*/ 900000 w 900000"/>
                <a:gd name="connsiteY7" fmla="*/ 900000 h 900000"/>
                <a:gd name="connsiteX8" fmla="*/ 581802 w 900000"/>
                <a:gd name="connsiteY8" fmla="*/ 768198 h 900000"/>
                <a:gd name="connsiteX9" fmla="*/ 539213 w 900000"/>
                <a:gd name="connsiteY9" fmla="*/ 716579 h 900000"/>
                <a:gd name="connsiteX10" fmla="*/ 526853 w 900000"/>
                <a:gd name="connsiteY10" fmla="*/ 701599 h 900000"/>
                <a:gd name="connsiteX11" fmla="*/ 450000 w 900000"/>
                <a:gd name="connsiteY11" fmla="*/ 450000 h 900000"/>
                <a:gd name="connsiteX12" fmla="*/ 0 w 900000"/>
                <a:gd name="connsiteY12" fmla="*/ 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00000" h="900000">
                  <a:moveTo>
                    <a:pt x="0" y="0"/>
                  </a:moveTo>
                  <a:cubicBezTo>
                    <a:pt x="186396" y="0"/>
                    <a:pt x="359558" y="56664"/>
                    <a:pt x="503198" y="153706"/>
                  </a:cubicBezTo>
                  <a:lnTo>
                    <a:pt x="539213" y="183421"/>
                  </a:lnTo>
                  <a:lnTo>
                    <a:pt x="636396" y="263604"/>
                  </a:lnTo>
                  <a:cubicBezTo>
                    <a:pt x="677113" y="304321"/>
                    <a:pt x="713947" y="348921"/>
                    <a:pt x="746294" y="396802"/>
                  </a:cubicBezTo>
                  <a:lnTo>
                    <a:pt x="778613" y="450000"/>
                  </a:lnTo>
                  <a:lnTo>
                    <a:pt x="791375" y="471007"/>
                  </a:lnTo>
                  <a:cubicBezTo>
                    <a:pt x="860650" y="598531"/>
                    <a:pt x="900000" y="744670"/>
                    <a:pt x="900000" y="900000"/>
                  </a:cubicBezTo>
                  <a:cubicBezTo>
                    <a:pt x="775736" y="900000"/>
                    <a:pt x="663236" y="849632"/>
                    <a:pt x="581802" y="768198"/>
                  </a:cubicBezTo>
                  <a:lnTo>
                    <a:pt x="539213" y="716579"/>
                  </a:lnTo>
                  <a:lnTo>
                    <a:pt x="526853" y="701599"/>
                  </a:lnTo>
                  <a:cubicBezTo>
                    <a:pt x="478332" y="629779"/>
                    <a:pt x="450000" y="543198"/>
                    <a:pt x="450000" y="450000"/>
                  </a:cubicBezTo>
                  <a:cubicBezTo>
                    <a:pt x="450000" y="201472"/>
                    <a:pt x="248528" y="0"/>
                    <a:pt x="0" y="0"/>
                  </a:cubicBezTo>
                  <a:close/>
                </a:path>
              </a:pathLst>
            </a:custGeom>
            <a:solidFill>
              <a:srgbClr val="00B050"/>
            </a:solidFill>
            <a:effectLst>
              <a:softEdge rad="12700"/>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sp>
        <p:nvSpPr>
          <p:cNvPr id="25" name="TextBox 24">
            <a:extLst>
              <a:ext uri="{FF2B5EF4-FFF2-40B4-BE49-F238E27FC236}">
                <a16:creationId xmlns:a16="http://schemas.microsoft.com/office/drawing/2014/main" id="{E3E8BEAF-B788-FEDF-14A3-FE7C9A6238AA}"/>
              </a:ext>
            </a:extLst>
          </p:cNvPr>
          <p:cNvSpPr txBox="1"/>
          <p:nvPr/>
        </p:nvSpPr>
        <p:spPr>
          <a:xfrm>
            <a:off x="5282357" y="2892708"/>
            <a:ext cx="1562512" cy="703234"/>
          </a:xfrm>
          <a:prstGeom prst="rect">
            <a:avLst/>
          </a:prstGeom>
          <a:noFill/>
        </p:spPr>
        <p:txBody>
          <a:bodyPr wrap="square" rtlCol="0">
            <a:spAutoFit/>
          </a:bodyPr>
          <a:lstStyle/>
          <a:p>
            <a:pPr algn="ctr"/>
            <a:r>
              <a:rPr lang="en-SA" sz="2000" dirty="0">
                <a:latin typeface="Copperplate" panose="02000504000000020004" pitchFamily="2" charset="77"/>
              </a:rPr>
              <a:t>HCIS PROJECT</a:t>
            </a:r>
          </a:p>
        </p:txBody>
      </p:sp>
      <p:pic>
        <p:nvPicPr>
          <p:cNvPr id="27" name="Graphic 26" descr="Internet with solid fill">
            <a:extLst>
              <a:ext uri="{FF2B5EF4-FFF2-40B4-BE49-F238E27FC236}">
                <a16:creationId xmlns:a16="http://schemas.microsoft.com/office/drawing/2014/main" id="{81163688-40EA-AAF2-A497-AB4BAB7F3B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92105" y="1701713"/>
            <a:ext cx="1612706" cy="1612706"/>
          </a:xfrm>
          <a:prstGeom prst="rect">
            <a:avLst/>
          </a:prstGeom>
        </p:spPr>
      </p:pic>
      <p:pic>
        <p:nvPicPr>
          <p:cNvPr id="29" name="Graphic 28" descr="Cloud Computing with solid fill">
            <a:extLst>
              <a:ext uri="{FF2B5EF4-FFF2-40B4-BE49-F238E27FC236}">
                <a16:creationId xmlns:a16="http://schemas.microsoft.com/office/drawing/2014/main" id="{574D25FC-CFCB-46CE-1635-D108F7F12C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55927" y="1575947"/>
            <a:ext cx="1452545" cy="1452545"/>
          </a:xfrm>
          <a:prstGeom prst="rect">
            <a:avLst/>
          </a:prstGeom>
        </p:spPr>
      </p:pic>
      <p:sp>
        <p:nvSpPr>
          <p:cNvPr id="30" name="TextBox 29">
            <a:extLst>
              <a:ext uri="{FF2B5EF4-FFF2-40B4-BE49-F238E27FC236}">
                <a16:creationId xmlns:a16="http://schemas.microsoft.com/office/drawing/2014/main" id="{4863A3BC-50AE-FE6C-D00A-DC4834C34A7F}"/>
              </a:ext>
            </a:extLst>
          </p:cNvPr>
          <p:cNvSpPr txBox="1"/>
          <p:nvPr/>
        </p:nvSpPr>
        <p:spPr>
          <a:xfrm>
            <a:off x="683821" y="3198167"/>
            <a:ext cx="3050406" cy="461665"/>
          </a:xfrm>
          <a:prstGeom prst="rect">
            <a:avLst/>
          </a:prstGeom>
          <a:noFill/>
        </p:spPr>
        <p:txBody>
          <a:bodyPr wrap="square" rtlCol="0">
            <a:spAutoFit/>
          </a:bodyPr>
          <a:lstStyle/>
          <a:p>
            <a:pPr algn="ctr"/>
            <a:r>
              <a:rPr lang="en-SA" sz="2400" dirty="0">
                <a:latin typeface="Cooper Black" panose="0208090404030B020404" pitchFamily="18" charset="77"/>
              </a:rPr>
              <a:t>FRONTEND</a:t>
            </a:r>
          </a:p>
        </p:txBody>
      </p:sp>
      <p:sp>
        <p:nvSpPr>
          <p:cNvPr id="31" name="TextBox 30">
            <a:extLst>
              <a:ext uri="{FF2B5EF4-FFF2-40B4-BE49-F238E27FC236}">
                <a16:creationId xmlns:a16="http://schemas.microsoft.com/office/drawing/2014/main" id="{1CE2E3D1-E2AE-A057-37ED-4719BFC8489A}"/>
              </a:ext>
            </a:extLst>
          </p:cNvPr>
          <p:cNvSpPr txBox="1"/>
          <p:nvPr/>
        </p:nvSpPr>
        <p:spPr>
          <a:xfrm>
            <a:off x="8623871" y="3170370"/>
            <a:ext cx="2537059" cy="461665"/>
          </a:xfrm>
          <a:prstGeom prst="rect">
            <a:avLst/>
          </a:prstGeom>
          <a:noFill/>
        </p:spPr>
        <p:txBody>
          <a:bodyPr wrap="square" rtlCol="0">
            <a:spAutoFit/>
          </a:bodyPr>
          <a:lstStyle/>
          <a:p>
            <a:pPr algn="ctr"/>
            <a:r>
              <a:rPr lang="en-SA" sz="2400" dirty="0">
                <a:latin typeface="Cooper Black" panose="0208090404030B020404" pitchFamily="18" charset="77"/>
              </a:rPr>
              <a:t>BACKEND</a:t>
            </a:r>
          </a:p>
        </p:txBody>
      </p:sp>
      <p:sp>
        <p:nvSpPr>
          <p:cNvPr id="32" name="TextBox 31">
            <a:extLst>
              <a:ext uri="{FF2B5EF4-FFF2-40B4-BE49-F238E27FC236}">
                <a16:creationId xmlns:a16="http://schemas.microsoft.com/office/drawing/2014/main" id="{682E386E-5FB3-62F4-29A7-DF812EEB17BC}"/>
              </a:ext>
            </a:extLst>
          </p:cNvPr>
          <p:cNvSpPr txBox="1"/>
          <p:nvPr/>
        </p:nvSpPr>
        <p:spPr>
          <a:xfrm>
            <a:off x="846676" y="3830140"/>
            <a:ext cx="3127694" cy="1323439"/>
          </a:xfrm>
          <a:prstGeom prst="rect">
            <a:avLst/>
          </a:prstGeom>
          <a:noFill/>
        </p:spPr>
        <p:txBody>
          <a:bodyPr wrap="square" rtlCol="0">
            <a:spAutoFit/>
          </a:bodyPr>
          <a:lstStyle/>
          <a:p>
            <a:r>
              <a:rPr lang="en-US" sz="1600" b="0" i="0" dirty="0">
                <a:effectLst/>
              </a:rPr>
              <a:t>1.⁠ ⁠Enhanced Dashboard Interface</a:t>
            </a:r>
            <a:br>
              <a:rPr lang="en-US" sz="1600" b="0" i="0" dirty="0">
                <a:effectLst/>
              </a:rPr>
            </a:br>
            <a:r>
              <a:rPr lang="en-US" sz="1600" b="0" i="0" dirty="0">
                <a:effectLst/>
              </a:rPr>
              <a:t>2.⁠ ⁠AI Chatbot Interface</a:t>
            </a:r>
          </a:p>
          <a:p>
            <a:r>
              <a:rPr lang="en-US" sz="1600" b="0" i="0" dirty="0">
                <a:effectLst/>
              </a:rPr>
              <a:t>3.⁠ ⁠Deepfake Generator Interface</a:t>
            </a:r>
            <a:endParaRPr lang="en-US" sz="1600" dirty="0"/>
          </a:p>
          <a:p>
            <a:r>
              <a:rPr lang="en-US" sz="1600" b="0" i="0" dirty="0">
                <a:effectLst/>
              </a:rPr>
              <a:t>4.⁠ ⁠Multilingual Support</a:t>
            </a:r>
          </a:p>
          <a:p>
            <a:r>
              <a:rPr lang="en-US" sz="1600" b="0" i="0" dirty="0">
                <a:effectLst/>
              </a:rPr>
              <a:t>5.⁠ ⁠Technical Reports Page</a:t>
            </a:r>
            <a:endParaRPr lang="en-SA" sz="1600" dirty="0"/>
          </a:p>
        </p:txBody>
      </p:sp>
      <p:sp>
        <p:nvSpPr>
          <p:cNvPr id="33" name="TextBox 32">
            <a:extLst>
              <a:ext uri="{FF2B5EF4-FFF2-40B4-BE49-F238E27FC236}">
                <a16:creationId xmlns:a16="http://schemas.microsoft.com/office/drawing/2014/main" id="{3CD11AF4-78FF-99F1-C2AD-64B8F5F74963}"/>
              </a:ext>
            </a:extLst>
          </p:cNvPr>
          <p:cNvSpPr txBox="1"/>
          <p:nvPr/>
        </p:nvSpPr>
        <p:spPr>
          <a:xfrm>
            <a:off x="8259455" y="3690704"/>
            <a:ext cx="3789450" cy="2062103"/>
          </a:xfrm>
          <a:prstGeom prst="rect">
            <a:avLst/>
          </a:prstGeom>
          <a:noFill/>
        </p:spPr>
        <p:txBody>
          <a:bodyPr wrap="square" rtlCol="0">
            <a:spAutoFit/>
          </a:bodyPr>
          <a:lstStyle/>
          <a:p>
            <a:r>
              <a:rPr lang="en-US" sz="1600" dirty="0"/>
              <a:t>1.⁠ ⁠Video Deepfake Detection Component</a:t>
            </a:r>
          </a:p>
          <a:p>
            <a:r>
              <a:rPr lang="en-US" sz="1600" b="0" i="0" dirty="0">
                <a:effectLst/>
              </a:rPr>
              <a:t>2.⁠ ⁠Audio Deepfake Detection Component</a:t>
            </a:r>
          </a:p>
          <a:p>
            <a:r>
              <a:rPr lang="en-US" sz="1600" b="0" i="0" dirty="0">
                <a:effectLst/>
              </a:rPr>
              <a:t>3.⁠ ⁠Text Fact-Checking System</a:t>
            </a:r>
            <a:endParaRPr lang="en-US" sz="1600" dirty="0"/>
          </a:p>
          <a:p>
            <a:r>
              <a:rPr lang="en-US" sz="1600" b="0" i="0" dirty="0">
                <a:effectLst/>
              </a:rPr>
              <a:t>4.⁠ ⁠Fusion Engine</a:t>
            </a:r>
          </a:p>
          <a:p>
            <a:r>
              <a:rPr lang="en-US" sz="1600" b="0" i="0" dirty="0">
                <a:effectLst/>
              </a:rPr>
              <a:t>5.⁠ ⁠AI Chatbot Backend (</a:t>
            </a:r>
            <a:r>
              <a:rPr lang="en-US" sz="1600" b="0" i="0" dirty="0" err="1">
                <a:effectLst/>
              </a:rPr>
              <a:t>Ollama</a:t>
            </a:r>
            <a:r>
              <a:rPr lang="en-US" sz="1600" b="0" i="0" dirty="0">
                <a:effectLst/>
              </a:rPr>
              <a:t> Integration)</a:t>
            </a:r>
            <a:endParaRPr lang="en-US" sz="1600" dirty="0"/>
          </a:p>
          <a:p>
            <a:r>
              <a:rPr lang="en-US" sz="1600" b="0" i="0" dirty="0">
                <a:effectLst/>
              </a:rPr>
              <a:t>6.⁠ ⁠Deepfake Generator System</a:t>
            </a:r>
          </a:p>
          <a:p>
            <a:r>
              <a:rPr lang="en-US" sz="1600" b="0" i="0" dirty="0">
                <a:effectLst/>
              </a:rPr>
              <a:t>7.⁠ ⁠Multilingual Support Infrastructure</a:t>
            </a:r>
            <a:endParaRPr lang="en-US" sz="1600" dirty="0"/>
          </a:p>
          <a:p>
            <a:r>
              <a:rPr lang="en-US" sz="1600" b="0" i="0" dirty="0">
                <a:effectLst/>
              </a:rPr>
              <a:t>8.⁠ ⁠API Endpoints for Frontend</a:t>
            </a:r>
            <a:endParaRPr lang="en-SA" sz="1600" dirty="0"/>
          </a:p>
        </p:txBody>
      </p:sp>
    </p:spTree>
    <p:extLst>
      <p:ext uri="{BB962C8B-B14F-4D97-AF65-F5344CB8AC3E}">
        <p14:creationId xmlns:p14="http://schemas.microsoft.com/office/powerpoint/2010/main" val="3221986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ppt_w</p:attrName>
                                        </p:attrNameLst>
                                      </p:cBhvr>
                                      <p:tavLst>
                                        <p:tav tm="0">
                                          <p:val>
                                            <p:fltVal val="0"/>
                                          </p:val>
                                        </p:tav>
                                        <p:tav tm="100000">
                                          <p:val>
                                            <p:strVal val="#ppt_w"/>
                                          </p:val>
                                        </p:tav>
                                      </p:tavLst>
                                    </p:anim>
                                    <p:anim calcmode="lin" valueType="num">
                                      <p:cBhvr>
                                        <p:cTn id="14" dur="500" fill="hold"/>
                                        <p:tgtEl>
                                          <p:spTgt spid="15"/>
                                        </p:tgtEl>
                                        <p:attrNameLst>
                                          <p:attrName>ppt_h</p:attrName>
                                        </p:attrNameLst>
                                      </p:cBhvr>
                                      <p:tavLst>
                                        <p:tav tm="0">
                                          <p:val>
                                            <p:fltVal val="0"/>
                                          </p:val>
                                        </p:tav>
                                        <p:tav tm="100000">
                                          <p:val>
                                            <p:strVal val="#ppt_h"/>
                                          </p:val>
                                        </p:tav>
                                      </p:tavLst>
                                    </p:anim>
                                    <p:anim calcmode="lin" valueType="num">
                                      <p:cBhvr>
                                        <p:cTn id="15" dur="500" fill="hold"/>
                                        <p:tgtEl>
                                          <p:spTgt spid="15"/>
                                        </p:tgtEl>
                                        <p:attrNameLst>
                                          <p:attrName>style.rotation</p:attrName>
                                        </p:attrNameLst>
                                      </p:cBhvr>
                                      <p:tavLst>
                                        <p:tav tm="0">
                                          <p:val>
                                            <p:fltVal val="360"/>
                                          </p:val>
                                        </p:tav>
                                        <p:tav tm="100000">
                                          <p:val>
                                            <p:fltVal val="0"/>
                                          </p:val>
                                        </p:tav>
                                      </p:tavLst>
                                    </p:anim>
                                    <p:animEffect transition="in" filter="fade">
                                      <p:cBhvr>
                                        <p:cTn id="16" dur="500"/>
                                        <p:tgtEl>
                                          <p:spTgt spid="15"/>
                                        </p:tgtEl>
                                      </p:cBhvr>
                                    </p:animEffec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30"/>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33"/>
                                        </p:tgtEl>
                                        <p:attrNameLst>
                                          <p:attrName>style.visibility</p:attrName>
                                        </p:attrNameLst>
                                      </p:cBhvr>
                                      <p:to>
                                        <p:strVal val="visible"/>
                                      </p:to>
                                    </p:se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nodeType="afterEffect">
                                  <p:stCondLst>
                                    <p:cond delay="0"/>
                                  </p:stCondLst>
                                  <p:childTnLst>
                                    <p:set>
                                      <p:cBhvr>
                                        <p:cTn id="37"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0" grpId="0"/>
      <p:bldP spid="31" grpId="0"/>
      <p:bldP spid="32" grpId="0"/>
      <p:bldP spid="3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8915</TotalTime>
  <Words>2094</Words>
  <Application>Microsoft Macintosh PowerPoint</Application>
  <PresentationFormat>Widescreen</PresentationFormat>
  <Paragraphs>196</Paragraphs>
  <Slides>15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-apple-system</vt:lpstr>
      <vt:lpstr>Arial</vt:lpstr>
      <vt:lpstr>Bookman Old Style</vt:lpstr>
      <vt:lpstr>Calibri</vt:lpstr>
      <vt:lpstr>Calibri Light</vt:lpstr>
      <vt:lpstr>Cooper Black</vt:lpstr>
      <vt:lpstr>Copperplate</vt:lpstr>
      <vt:lpstr>Segoe Print</vt:lpstr>
      <vt:lpstr>Symbol</vt:lpstr>
      <vt:lpstr>Times New Roman</vt:lpstr>
      <vt:lpstr>Wingdings</vt:lpstr>
      <vt:lpstr>Office Theme</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Things(18CS81)</dc:title>
  <dc:creator>Vaneeta M</dc:creator>
  <cp:lastModifiedBy>MOHAMMED SINAN</cp:lastModifiedBy>
  <cp:revision>97</cp:revision>
  <dcterms:created xsi:type="dcterms:W3CDTF">2022-03-31T14:34:30Z</dcterms:created>
  <dcterms:modified xsi:type="dcterms:W3CDTF">2025-10-13T13:50:18Z</dcterms:modified>
</cp:coreProperties>
</file>