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de3d8970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fde3d89708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363bb905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4363bb905c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6e695a4cb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6e695a4cb5_0_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6e695a4cb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16e695a4cb5_0_1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6e695a4cb5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16e695a4cb5_0_2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fde3d8970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fde3d89708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ec5436b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16ec5436ba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e695a4c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16e695a4cb5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6e695a4cb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6e695a4cb5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6e695a4cb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6e695a4cb5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6e695a4cb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6e695a4cb5_0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6e695a4cb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6e695a4cb5_0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e695a4cb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6e695a4cb5_0_1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de3d8970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fde3d89708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65520" y="95760"/>
            <a:ext cx="845280" cy="3794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1009060" y="4181085"/>
            <a:ext cx="23694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Denilson Bonatti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958675" y="1889150"/>
            <a:ext cx="74043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35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GITLAB CI/CD - Introdução: </a:t>
            </a:r>
            <a:r>
              <a:rPr b="1" lang="en-US" sz="35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um CI/CD?</a:t>
            </a:r>
            <a:endParaRPr b="0" i="0" sz="35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/>
          <p:nvPr/>
        </p:nvSpPr>
        <p:spPr>
          <a:xfrm>
            <a:off x="565560" y="255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Deploy?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540000" y="3196440"/>
            <a:ext cx="8100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608100" y="959575"/>
            <a:ext cx="78405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Os ambientes mais comuns são: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Desenvolvimento (Dev) </a:t>
            </a:r>
            <a:r>
              <a:rPr lang="en-US" sz="1800">
                <a:solidFill>
                  <a:schemeClr val="dk1"/>
                </a:solidFill>
              </a:rPr>
              <a:t>: É aqui que os desenvolvedores constroem o código.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Integração (Staging):</a:t>
            </a:r>
            <a:r>
              <a:rPr lang="en-US" sz="1800">
                <a:solidFill>
                  <a:schemeClr val="dk1"/>
                </a:solidFill>
              </a:rPr>
              <a:t> Aqui, o novo código é combinado e validado para funcionar com o código existente. O papel do ambiente de staging é ser o mais próximo da realidade, ou seja, ele deve ser uma réplica perfeita do ambiente de produção.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Teste:</a:t>
            </a:r>
            <a:r>
              <a:rPr lang="en-US" sz="1800"/>
              <a:t> É aqui que os testes funcionais e não funcionais são realizados no código mesclado para confirmar que ele atende aos requisitos da organização e do cliente.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Produção: </a:t>
            </a:r>
            <a:r>
              <a:rPr lang="en-US" sz="1800"/>
              <a:t>É aqui que o software é disponibilizado aos usuários.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7" name="Google Shape;177;p24"/>
          <p:cNvSpPr txBox="1"/>
          <p:nvPr/>
        </p:nvSpPr>
        <p:spPr>
          <a:xfrm>
            <a:off x="693925" y="4699975"/>
            <a:ext cx="3183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Fonte: ITL4</a:t>
            </a:r>
            <a:endParaRPr sz="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Integração contínua (CI)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540000" y="3196440"/>
            <a:ext cx="8100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636675" y="1645375"/>
            <a:ext cx="7811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 integração contínua é uma prática de desenvolvimento de software em que os desenvolvedores, com frequência, juntam suas alterações de código em um repositório central. Depois disso, criações e testes são executados. Os principais objetivos da integração contínua são encontrar e investigar erros mais rapidamente, melhorar a qualidade do software e reduzir o tempo necessário para validar e lançar novas atualizações de software.</a:t>
            </a:r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693925" y="4699975"/>
            <a:ext cx="3183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Fonte: https://aws.amazon.com/pt/devops/what-is-devops/</a:t>
            </a:r>
            <a:endParaRPr sz="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175" y="3948725"/>
            <a:ext cx="865825" cy="86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 txBox="1"/>
          <p:nvPr/>
        </p:nvSpPr>
        <p:spPr>
          <a:xfrm>
            <a:off x="2146388" y="4813275"/>
            <a:ext cx="114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 José</a:t>
            </a:r>
            <a:endParaRPr/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900" y="3947450"/>
            <a:ext cx="865825" cy="86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 txBox="1"/>
          <p:nvPr/>
        </p:nvSpPr>
        <p:spPr>
          <a:xfrm>
            <a:off x="672813" y="4807100"/>
            <a:ext cx="114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 Maria</a:t>
            </a: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2208625" y="3405725"/>
            <a:ext cx="11454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- 1</a:t>
            </a: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736375" y="3405725"/>
            <a:ext cx="11454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Correção de Bugs</a:t>
            </a:r>
            <a:endParaRPr/>
          </a:p>
        </p:txBody>
      </p:sp>
      <p:sp>
        <p:nvSpPr>
          <p:cNvPr id="196" name="Google Shape;196;p26"/>
          <p:cNvSpPr/>
          <p:nvPr/>
        </p:nvSpPr>
        <p:spPr>
          <a:xfrm>
            <a:off x="3816000" y="3368600"/>
            <a:ext cx="12354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</a:t>
            </a:r>
            <a:endParaRPr/>
          </a:p>
        </p:txBody>
      </p:sp>
      <p:pic>
        <p:nvPicPr>
          <p:cNvPr id="197" name="Google Shape;19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4300" y="3214013"/>
            <a:ext cx="656300" cy="6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6"/>
          <p:cNvSpPr/>
          <p:nvPr/>
        </p:nvSpPr>
        <p:spPr>
          <a:xfrm>
            <a:off x="4233950" y="2719925"/>
            <a:ext cx="471600" cy="40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6"/>
          <p:cNvSpPr/>
          <p:nvPr/>
        </p:nvSpPr>
        <p:spPr>
          <a:xfrm>
            <a:off x="4233950" y="2002525"/>
            <a:ext cx="471600" cy="40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6"/>
          <p:cNvSpPr/>
          <p:nvPr/>
        </p:nvSpPr>
        <p:spPr>
          <a:xfrm rot="-5400000">
            <a:off x="4263800" y="2350400"/>
            <a:ext cx="411900" cy="31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6"/>
          <p:cNvSpPr/>
          <p:nvPr/>
        </p:nvSpPr>
        <p:spPr>
          <a:xfrm rot="-5400000">
            <a:off x="4263800" y="1686725"/>
            <a:ext cx="411900" cy="31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6"/>
          <p:cNvSpPr/>
          <p:nvPr/>
        </p:nvSpPr>
        <p:spPr>
          <a:xfrm>
            <a:off x="2545525" y="2862725"/>
            <a:ext cx="471600" cy="40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6"/>
          <p:cNvSpPr/>
          <p:nvPr/>
        </p:nvSpPr>
        <p:spPr>
          <a:xfrm>
            <a:off x="2545525" y="2145325"/>
            <a:ext cx="471600" cy="40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6"/>
          <p:cNvSpPr/>
          <p:nvPr/>
        </p:nvSpPr>
        <p:spPr>
          <a:xfrm rot="-5400000">
            <a:off x="2575375" y="2493200"/>
            <a:ext cx="411900" cy="31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6"/>
          <p:cNvSpPr/>
          <p:nvPr/>
        </p:nvSpPr>
        <p:spPr>
          <a:xfrm>
            <a:off x="2545525" y="1459200"/>
            <a:ext cx="471600" cy="400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6"/>
          <p:cNvSpPr/>
          <p:nvPr/>
        </p:nvSpPr>
        <p:spPr>
          <a:xfrm rot="-5400000">
            <a:off x="2575375" y="1829525"/>
            <a:ext cx="411900" cy="31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6"/>
          <p:cNvSpPr/>
          <p:nvPr/>
        </p:nvSpPr>
        <p:spPr>
          <a:xfrm>
            <a:off x="2545525" y="756775"/>
            <a:ext cx="471600" cy="400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6"/>
          <p:cNvSpPr/>
          <p:nvPr/>
        </p:nvSpPr>
        <p:spPr>
          <a:xfrm rot="-5400000">
            <a:off x="2575375" y="1127100"/>
            <a:ext cx="411900" cy="31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6"/>
          <p:cNvSpPr/>
          <p:nvPr/>
        </p:nvSpPr>
        <p:spPr>
          <a:xfrm>
            <a:off x="2559500" y="54350"/>
            <a:ext cx="471600" cy="400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6"/>
          <p:cNvSpPr/>
          <p:nvPr/>
        </p:nvSpPr>
        <p:spPr>
          <a:xfrm rot="-5400000">
            <a:off x="2589350" y="424675"/>
            <a:ext cx="411900" cy="31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6"/>
          <p:cNvSpPr/>
          <p:nvPr/>
        </p:nvSpPr>
        <p:spPr>
          <a:xfrm>
            <a:off x="1102213" y="2894000"/>
            <a:ext cx="471600" cy="40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1102213" y="2176600"/>
            <a:ext cx="471600" cy="40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/>
          <p:nvPr/>
        </p:nvSpPr>
        <p:spPr>
          <a:xfrm rot="-5400000">
            <a:off x="1132063" y="2524475"/>
            <a:ext cx="411900" cy="31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1102225" y="1481225"/>
            <a:ext cx="471600" cy="400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1102213" y="788050"/>
            <a:ext cx="471600" cy="40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/>
          <p:nvPr/>
        </p:nvSpPr>
        <p:spPr>
          <a:xfrm rot="-5400000">
            <a:off x="1132063" y="1158375"/>
            <a:ext cx="411900" cy="31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6"/>
          <p:cNvSpPr/>
          <p:nvPr/>
        </p:nvSpPr>
        <p:spPr>
          <a:xfrm rot="-5400000">
            <a:off x="1132063" y="1860800"/>
            <a:ext cx="411900" cy="31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 txBox="1"/>
          <p:nvPr/>
        </p:nvSpPr>
        <p:spPr>
          <a:xfrm>
            <a:off x="6296475" y="1078125"/>
            <a:ext cx="2515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Cada desenvolvedor trabalha com a sua própria cópia da aplicação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Alterações serão integradas (merged) na branch principal (Main)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175" y="3948725"/>
            <a:ext cx="865825" cy="86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7"/>
          <p:cNvSpPr txBox="1"/>
          <p:nvPr/>
        </p:nvSpPr>
        <p:spPr>
          <a:xfrm>
            <a:off x="2146388" y="4813275"/>
            <a:ext cx="114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 José</a:t>
            </a:r>
            <a:endParaRPr/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900" y="3947450"/>
            <a:ext cx="865825" cy="86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7"/>
          <p:cNvSpPr txBox="1"/>
          <p:nvPr/>
        </p:nvSpPr>
        <p:spPr>
          <a:xfrm>
            <a:off x="672813" y="4807100"/>
            <a:ext cx="114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 Maria</a:t>
            </a:r>
            <a:endParaRPr/>
          </a:p>
        </p:txBody>
      </p:sp>
      <p:sp>
        <p:nvSpPr>
          <p:cNvPr id="227" name="Google Shape;227;p27"/>
          <p:cNvSpPr/>
          <p:nvPr/>
        </p:nvSpPr>
        <p:spPr>
          <a:xfrm>
            <a:off x="2208625" y="3405725"/>
            <a:ext cx="11454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- 1</a:t>
            </a:r>
            <a:endParaRPr/>
          </a:p>
        </p:txBody>
      </p:sp>
      <p:sp>
        <p:nvSpPr>
          <p:cNvPr id="228" name="Google Shape;228;p27"/>
          <p:cNvSpPr/>
          <p:nvPr/>
        </p:nvSpPr>
        <p:spPr>
          <a:xfrm>
            <a:off x="736375" y="3405725"/>
            <a:ext cx="11454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Correção de Bugs</a:t>
            </a:r>
            <a:endParaRPr/>
          </a:p>
        </p:txBody>
      </p:sp>
      <p:sp>
        <p:nvSpPr>
          <p:cNvPr id="229" name="Google Shape;229;p27"/>
          <p:cNvSpPr/>
          <p:nvPr/>
        </p:nvSpPr>
        <p:spPr>
          <a:xfrm>
            <a:off x="3816000" y="4664000"/>
            <a:ext cx="12354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</a:t>
            </a:r>
            <a:endParaRPr/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4300" y="4509413"/>
            <a:ext cx="656300" cy="6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/>
          <p:nvPr/>
        </p:nvSpPr>
        <p:spPr>
          <a:xfrm>
            <a:off x="4233950" y="4015325"/>
            <a:ext cx="471600" cy="40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7"/>
          <p:cNvSpPr/>
          <p:nvPr/>
        </p:nvSpPr>
        <p:spPr>
          <a:xfrm>
            <a:off x="4233950" y="3297925"/>
            <a:ext cx="471600" cy="40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"/>
          <p:cNvSpPr/>
          <p:nvPr/>
        </p:nvSpPr>
        <p:spPr>
          <a:xfrm rot="-5400000">
            <a:off x="4263800" y="3645800"/>
            <a:ext cx="411900" cy="31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7"/>
          <p:cNvSpPr/>
          <p:nvPr/>
        </p:nvSpPr>
        <p:spPr>
          <a:xfrm>
            <a:off x="2545525" y="2862725"/>
            <a:ext cx="471600" cy="40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7"/>
          <p:cNvSpPr/>
          <p:nvPr/>
        </p:nvSpPr>
        <p:spPr>
          <a:xfrm>
            <a:off x="2545525" y="2145325"/>
            <a:ext cx="471600" cy="40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7"/>
          <p:cNvSpPr/>
          <p:nvPr/>
        </p:nvSpPr>
        <p:spPr>
          <a:xfrm rot="-5400000">
            <a:off x="2575375" y="2493200"/>
            <a:ext cx="411900" cy="31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7"/>
          <p:cNvSpPr/>
          <p:nvPr/>
        </p:nvSpPr>
        <p:spPr>
          <a:xfrm>
            <a:off x="2545525" y="1459200"/>
            <a:ext cx="471600" cy="400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7"/>
          <p:cNvSpPr/>
          <p:nvPr/>
        </p:nvSpPr>
        <p:spPr>
          <a:xfrm rot="-5400000">
            <a:off x="2575375" y="1829525"/>
            <a:ext cx="411900" cy="31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7"/>
          <p:cNvSpPr/>
          <p:nvPr/>
        </p:nvSpPr>
        <p:spPr>
          <a:xfrm>
            <a:off x="2545525" y="756775"/>
            <a:ext cx="471600" cy="400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7"/>
          <p:cNvSpPr/>
          <p:nvPr/>
        </p:nvSpPr>
        <p:spPr>
          <a:xfrm rot="-5400000">
            <a:off x="2575375" y="1127100"/>
            <a:ext cx="411900" cy="31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/>
          <p:nvPr/>
        </p:nvSpPr>
        <p:spPr>
          <a:xfrm>
            <a:off x="2559500" y="54350"/>
            <a:ext cx="471600" cy="400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7"/>
          <p:cNvSpPr/>
          <p:nvPr/>
        </p:nvSpPr>
        <p:spPr>
          <a:xfrm rot="-5400000">
            <a:off x="2589350" y="424675"/>
            <a:ext cx="411900" cy="31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7"/>
          <p:cNvSpPr/>
          <p:nvPr/>
        </p:nvSpPr>
        <p:spPr>
          <a:xfrm>
            <a:off x="1102213" y="2894000"/>
            <a:ext cx="471600" cy="40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7"/>
          <p:cNvSpPr/>
          <p:nvPr/>
        </p:nvSpPr>
        <p:spPr>
          <a:xfrm>
            <a:off x="1102213" y="2176600"/>
            <a:ext cx="471600" cy="40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7"/>
          <p:cNvSpPr/>
          <p:nvPr/>
        </p:nvSpPr>
        <p:spPr>
          <a:xfrm rot="-5400000">
            <a:off x="1132063" y="2524475"/>
            <a:ext cx="411900" cy="31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7"/>
          <p:cNvSpPr/>
          <p:nvPr/>
        </p:nvSpPr>
        <p:spPr>
          <a:xfrm>
            <a:off x="1102225" y="1481225"/>
            <a:ext cx="471600" cy="400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7"/>
          <p:cNvSpPr/>
          <p:nvPr/>
        </p:nvSpPr>
        <p:spPr>
          <a:xfrm>
            <a:off x="1102213" y="788050"/>
            <a:ext cx="471600" cy="40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7"/>
          <p:cNvSpPr/>
          <p:nvPr/>
        </p:nvSpPr>
        <p:spPr>
          <a:xfrm rot="-5400000">
            <a:off x="1132063" y="1158375"/>
            <a:ext cx="411900" cy="31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7"/>
          <p:cNvSpPr/>
          <p:nvPr/>
        </p:nvSpPr>
        <p:spPr>
          <a:xfrm rot="-5400000">
            <a:off x="1132063" y="1860800"/>
            <a:ext cx="411900" cy="31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7"/>
          <p:cNvSpPr txBox="1"/>
          <p:nvPr/>
        </p:nvSpPr>
        <p:spPr>
          <a:xfrm>
            <a:off x="6296475" y="1078125"/>
            <a:ext cx="2515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Cada desenvolvedor trabalha com a sua própria cópia da aplicação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Alterações serão integradas (merged) na branch principal (Main)</a:t>
            </a:r>
            <a:endParaRPr/>
          </a:p>
        </p:txBody>
      </p:sp>
      <p:sp>
        <p:nvSpPr>
          <p:cNvPr id="251" name="Google Shape;251;p27"/>
          <p:cNvSpPr/>
          <p:nvPr/>
        </p:nvSpPr>
        <p:spPr>
          <a:xfrm>
            <a:off x="4221925" y="2678400"/>
            <a:ext cx="471600" cy="400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7"/>
          <p:cNvSpPr/>
          <p:nvPr/>
        </p:nvSpPr>
        <p:spPr>
          <a:xfrm>
            <a:off x="4221925" y="1975975"/>
            <a:ext cx="471600" cy="400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7"/>
          <p:cNvSpPr/>
          <p:nvPr/>
        </p:nvSpPr>
        <p:spPr>
          <a:xfrm rot="-5400000">
            <a:off x="4251775" y="2346300"/>
            <a:ext cx="411900" cy="31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7"/>
          <p:cNvSpPr/>
          <p:nvPr/>
        </p:nvSpPr>
        <p:spPr>
          <a:xfrm>
            <a:off x="4235900" y="1273550"/>
            <a:ext cx="471600" cy="400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7"/>
          <p:cNvSpPr/>
          <p:nvPr/>
        </p:nvSpPr>
        <p:spPr>
          <a:xfrm rot="-5400000">
            <a:off x="4265750" y="1643875"/>
            <a:ext cx="411900" cy="31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7"/>
          <p:cNvSpPr/>
          <p:nvPr/>
        </p:nvSpPr>
        <p:spPr>
          <a:xfrm rot="-5400000">
            <a:off x="4263800" y="2982125"/>
            <a:ext cx="411900" cy="31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7"/>
          <p:cNvSpPr/>
          <p:nvPr/>
        </p:nvSpPr>
        <p:spPr>
          <a:xfrm>
            <a:off x="4221925" y="747525"/>
            <a:ext cx="471600" cy="400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7"/>
          <p:cNvSpPr/>
          <p:nvPr/>
        </p:nvSpPr>
        <p:spPr>
          <a:xfrm>
            <a:off x="4221913" y="54350"/>
            <a:ext cx="471600" cy="40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7"/>
          <p:cNvSpPr/>
          <p:nvPr/>
        </p:nvSpPr>
        <p:spPr>
          <a:xfrm rot="-5400000">
            <a:off x="4251763" y="424675"/>
            <a:ext cx="411900" cy="31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7"/>
          <p:cNvSpPr/>
          <p:nvPr/>
        </p:nvSpPr>
        <p:spPr>
          <a:xfrm rot="-5400000">
            <a:off x="4251763" y="1127100"/>
            <a:ext cx="411900" cy="31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175" y="3948725"/>
            <a:ext cx="865825" cy="86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8"/>
          <p:cNvSpPr txBox="1"/>
          <p:nvPr/>
        </p:nvSpPr>
        <p:spPr>
          <a:xfrm>
            <a:off x="2146388" y="4813275"/>
            <a:ext cx="114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 José</a:t>
            </a:r>
            <a:endParaRPr/>
          </a:p>
        </p:txBody>
      </p:sp>
      <p:pic>
        <p:nvPicPr>
          <p:cNvPr id="267" name="Google Shape;2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900" y="3947450"/>
            <a:ext cx="865825" cy="86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8"/>
          <p:cNvSpPr txBox="1"/>
          <p:nvPr/>
        </p:nvSpPr>
        <p:spPr>
          <a:xfrm>
            <a:off x="672813" y="4807100"/>
            <a:ext cx="114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 Maria</a:t>
            </a:r>
            <a:endParaRPr/>
          </a:p>
        </p:txBody>
      </p:sp>
      <p:sp>
        <p:nvSpPr>
          <p:cNvPr id="269" name="Google Shape;269;p28"/>
          <p:cNvSpPr/>
          <p:nvPr/>
        </p:nvSpPr>
        <p:spPr>
          <a:xfrm>
            <a:off x="2208625" y="3405725"/>
            <a:ext cx="11454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- 1</a:t>
            </a:r>
            <a:endParaRPr/>
          </a:p>
        </p:txBody>
      </p:sp>
      <p:sp>
        <p:nvSpPr>
          <p:cNvPr id="270" name="Google Shape;270;p28"/>
          <p:cNvSpPr/>
          <p:nvPr/>
        </p:nvSpPr>
        <p:spPr>
          <a:xfrm>
            <a:off x="736375" y="3405725"/>
            <a:ext cx="11454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Correção de Bugs</a:t>
            </a:r>
            <a:endParaRPr/>
          </a:p>
        </p:txBody>
      </p:sp>
      <p:sp>
        <p:nvSpPr>
          <p:cNvPr id="271" name="Google Shape;271;p28"/>
          <p:cNvSpPr/>
          <p:nvPr/>
        </p:nvSpPr>
        <p:spPr>
          <a:xfrm>
            <a:off x="3816000" y="4664000"/>
            <a:ext cx="12354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</a:t>
            </a:r>
            <a:endParaRPr/>
          </a:p>
        </p:txBody>
      </p:sp>
      <p:pic>
        <p:nvPicPr>
          <p:cNvPr id="272" name="Google Shape;27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4300" y="4509413"/>
            <a:ext cx="656300" cy="6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8"/>
          <p:cNvSpPr/>
          <p:nvPr/>
        </p:nvSpPr>
        <p:spPr>
          <a:xfrm>
            <a:off x="4233950" y="4015325"/>
            <a:ext cx="471600" cy="40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8"/>
          <p:cNvSpPr/>
          <p:nvPr/>
        </p:nvSpPr>
        <p:spPr>
          <a:xfrm>
            <a:off x="4233950" y="3297925"/>
            <a:ext cx="471600" cy="40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8"/>
          <p:cNvSpPr/>
          <p:nvPr/>
        </p:nvSpPr>
        <p:spPr>
          <a:xfrm rot="-5400000">
            <a:off x="4263800" y="3645800"/>
            <a:ext cx="411900" cy="31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8"/>
          <p:cNvSpPr txBox="1"/>
          <p:nvPr/>
        </p:nvSpPr>
        <p:spPr>
          <a:xfrm>
            <a:off x="6296475" y="1078125"/>
            <a:ext cx="2515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Cada desenvolvedor trabalha com a sua própria cópia da aplicação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Alterações serão integradas (merged) na branch principal (Main)</a:t>
            </a:r>
            <a:endParaRPr/>
          </a:p>
        </p:txBody>
      </p:sp>
      <p:sp>
        <p:nvSpPr>
          <p:cNvPr id="277" name="Google Shape;277;p28"/>
          <p:cNvSpPr/>
          <p:nvPr/>
        </p:nvSpPr>
        <p:spPr>
          <a:xfrm>
            <a:off x="4221925" y="2678400"/>
            <a:ext cx="471600" cy="40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8"/>
          <p:cNvSpPr/>
          <p:nvPr/>
        </p:nvSpPr>
        <p:spPr>
          <a:xfrm>
            <a:off x="4221925" y="1975975"/>
            <a:ext cx="471600" cy="40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8"/>
          <p:cNvSpPr/>
          <p:nvPr/>
        </p:nvSpPr>
        <p:spPr>
          <a:xfrm rot="-5400000">
            <a:off x="4251775" y="2346300"/>
            <a:ext cx="411900" cy="31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4235900" y="1273550"/>
            <a:ext cx="471600" cy="40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8"/>
          <p:cNvSpPr/>
          <p:nvPr/>
        </p:nvSpPr>
        <p:spPr>
          <a:xfrm rot="-5400000">
            <a:off x="4265750" y="1643875"/>
            <a:ext cx="411900" cy="31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8"/>
          <p:cNvSpPr/>
          <p:nvPr/>
        </p:nvSpPr>
        <p:spPr>
          <a:xfrm rot="-5400000">
            <a:off x="4263800" y="2982125"/>
            <a:ext cx="411900" cy="31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8"/>
          <p:cNvSpPr/>
          <p:nvPr/>
        </p:nvSpPr>
        <p:spPr>
          <a:xfrm>
            <a:off x="4221925" y="747525"/>
            <a:ext cx="471600" cy="40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8"/>
          <p:cNvSpPr/>
          <p:nvPr/>
        </p:nvSpPr>
        <p:spPr>
          <a:xfrm>
            <a:off x="4221913" y="54350"/>
            <a:ext cx="471600" cy="40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8"/>
          <p:cNvSpPr/>
          <p:nvPr/>
        </p:nvSpPr>
        <p:spPr>
          <a:xfrm rot="-5400000">
            <a:off x="4251763" y="424675"/>
            <a:ext cx="411900" cy="31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8"/>
          <p:cNvSpPr/>
          <p:nvPr/>
        </p:nvSpPr>
        <p:spPr>
          <a:xfrm rot="-5400000">
            <a:off x="4251763" y="1127100"/>
            <a:ext cx="411900" cy="31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Entrega contínua (CD)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9"/>
          <p:cNvSpPr/>
          <p:nvPr/>
        </p:nvSpPr>
        <p:spPr>
          <a:xfrm>
            <a:off x="540000" y="3196440"/>
            <a:ext cx="8100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9"/>
          <p:cNvSpPr txBox="1"/>
          <p:nvPr/>
        </p:nvSpPr>
        <p:spPr>
          <a:xfrm>
            <a:off x="680400" y="1910075"/>
            <a:ext cx="7783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 entrega contínua é uma prática de desenvolvimento de software em que alterações de código são criadas, testadas e preparadas automaticamente para liberação para produção. Ela expande com base na integração contínua, pela implantação de todas as alterações de código em um ambiente de teste e/ou ambiente de produção, após o estágio de criação. Quando a integração contínua for implementada adequadamente, os desenvolvedores sempre terão um artefato de criação pronto para ser implantado, e que passou por um processo de teste padronizado.</a:t>
            </a:r>
            <a:endParaRPr/>
          </a:p>
        </p:txBody>
      </p:sp>
      <p:sp>
        <p:nvSpPr>
          <p:cNvPr id="294" name="Google Shape;294;p29"/>
          <p:cNvSpPr txBox="1"/>
          <p:nvPr/>
        </p:nvSpPr>
        <p:spPr>
          <a:xfrm>
            <a:off x="693925" y="4699975"/>
            <a:ext cx="3183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Fonte: https://aws.amazon.com/pt/devops/what-is-devops/</a:t>
            </a:r>
            <a:endParaRPr sz="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1078200" y="1833120"/>
            <a:ext cx="7132800" cy="23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41190" l="0" r="0" t="0"/>
          <a:stretch/>
        </p:blipFill>
        <p:spPr>
          <a:xfrm>
            <a:off x="2011320" y="1980000"/>
            <a:ext cx="4828679" cy="125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260760" y="1792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Ciclo de desenvolvimento de software</a:t>
            </a:r>
            <a:endParaRPr b="0" sz="29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0" l="6594" r="0" t="0"/>
          <a:stretch/>
        </p:blipFill>
        <p:spPr>
          <a:xfrm>
            <a:off x="204004" y="1520800"/>
            <a:ext cx="932081" cy="115104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11824" y="2705289"/>
            <a:ext cx="131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Ideia inicial</a:t>
            </a:r>
            <a:endParaRPr b="1" sz="130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7582" y="1520801"/>
            <a:ext cx="1383174" cy="1184488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1432400" y="2705289"/>
            <a:ext cx="149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Funcionalidades</a:t>
            </a:r>
            <a:endParaRPr b="1" sz="13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7779" y="1520800"/>
            <a:ext cx="1316441" cy="111894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3049234" y="2705289"/>
            <a:ext cx="149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Codificação</a:t>
            </a:r>
            <a:endParaRPr b="1" sz="13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5460" y="1520800"/>
            <a:ext cx="1068143" cy="118448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4599863" y="2712623"/>
            <a:ext cx="149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Teste</a:t>
            </a:r>
            <a:endParaRPr b="1" sz="13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0129" y="1536511"/>
            <a:ext cx="1316442" cy="113791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6093396" y="2660076"/>
            <a:ext cx="1493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Criação do executável</a:t>
            </a:r>
            <a:endParaRPr b="1" sz="1300"/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8">
            <a:alphaModFix/>
          </a:blip>
          <a:srcRect b="23873" l="0" r="0" t="0"/>
          <a:stretch/>
        </p:blipFill>
        <p:spPr>
          <a:xfrm>
            <a:off x="7623528" y="1538375"/>
            <a:ext cx="1532296" cy="108379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7642909" y="2673634"/>
            <a:ext cx="149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Lançamento</a:t>
            </a:r>
            <a:endParaRPr b="1" sz="1300"/>
          </a:p>
        </p:txBody>
      </p:sp>
      <p:sp>
        <p:nvSpPr>
          <p:cNvPr id="92" name="Google Shape;92;p17"/>
          <p:cNvSpPr/>
          <p:nvPr/>
        </p:nvSpPr>
        <p:spPr>
          <a:xfrm>
            <a:off x="1063125" y="1913013"/>
            <a:ext cx="494100" cy="38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2802750" y="1938625"/>
            <a:ext cx="494100" cy="38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4407600" y="1938638"/>
            <a:ext cx="494100" cy="38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5877675" y="1942288"/>
            <a:ext cx="494100" cy="38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7287875" y="1942288"/>
            <a:ext cx="494100" cy="38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7800" y="3878576"/>
            <a:ext cx="1243121" cy="128882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1411375" y="3932300"/>
            <a:ext cx="242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Novas </a:t>
            </a:r>
            <a:r>
              <a:rPr b="1" lang="en-US" sz="1300"/>
              <a:t>Funcionalidades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Correções de erros (bugs)</a:t>
            </a:r>
            <a:endParaRPr b="1" sz="130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291425" y="3975301"/>
            <a:ext cx="1914525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6324575" y="4077225"/>
            <a:ext cx="2420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Melhorar a performance</a:t>
            </a:r>
            <a:endParaRPr b="1" sz="1300"/>
          </a:p>
        </p:txBody>
      </p:sp>
      <p:sp>
        <p:nvSpPr>
          <p:cNvPr id="101" name="Google Shape;101;p17"/>
          <p:cNvSpPr/>
          <p:nvPr/>
        </p:nvSpPr>
        <p:spPr>
          <a:xfrm>
            <a:off x="3731100" y="878625"/>
            <a:ext cx="1847100" cy="5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Lançamento Inicial</a:t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3724650" y="3273013"/>
            <a:ext cx="1847100" cy="5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Melhorias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/>
          <p:nvPr/>
        </p:nvSpPr>
        <p:spPr>
          <a:xfrm>
            <a:off x="209625" y="1167753"/>
            <a:ext cx="4215000" cy="178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260760" y="1792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Versionamento</a:t>
            </a:r>
            <a:endParaRPr b="0" sz="33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007" y="1399086"/>
            <a:ext cx="1150855" cy="93120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309599" y="2384831"/>
            <a:ext cx="130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Codificação</a:t>
            </a:r>
            <a:endParaRPr b="1" sz="1300"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9891" y="1399087"/>
            <a:ext cx="933789" cy="98574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1665186" y="2390935"/>
            <a:ext cx="130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Teste</a:t>
            </a:r>
            <a:endParaRPr b="1" sz="1300"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1713" y="1412161"/>
            <a:ext cx="1150856" cy="946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2970858" y="2347205"/>
            <a:ext cx="1305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Criação do executável</a:t>
            </a:r>
            <a:endParaRPr b="1" sz="1300"/>
          </a:p>
        </p:txBody>
      </p:sp>
      <p:sp>
        <p:nvSpPr>
          <p:cNvPr id="115" name="Google Shape;115;p18"/>
          <p:cNvSpPr/>
          <p:nvPr/>
        </p:nvSpPr>
        <p:spPr>
          <a:xfrm>
            <a:off x="1872102" y="1018225"/>
            <a:ext cx="1098600" cy="2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Versão 1.0</a:t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4681950" y="1164878"/>
            <a:ext cx="4215000" cy="178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9332" y="1396211"/>
            <a:ext cx="1150855" cy="93120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4781924" y="2381956"/>
            <a:ext cx="130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Codificação</a:t>
            </a:r>
            <a:endParaRPr b="1" sz="1300"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2216" y="1396212"/>
            <a:ext cx="933789" cy="98574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6137511" y="2388060"/>
            <a:ext cx="130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Teste</a:t>
            </a:r>
            <a:endParaRPr b="1" sz="1300"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84038" y="1409286"/>
            <a:ext cx="1150856" cy="946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7443183" y="2344330"/>
            <a:ext cx="1305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Criação do executável</a:t>
            </a:r>
            <a:endParaRPr b="1" sz="1300"/>
          </a:p>
        </p:txBody>
      </p:sp>
      <p:sp>
        <p:nvSpPr>
          <p:cNvPr id="123" name="Google Shape;123;p18"/>
          <p:cNvSpPr/>
          <p:nvPr/>
        </p:nvSpPr>
        <p:spPr>
          <a:xfrm>
            <a:off x="6344427" y="1015350"/>
            <a:ext cx="1098600" cy="2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Versão 2.0</a:t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2311250" y="3361503"/>
            <a:ext cx="4215000" cy="178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8632" y="3592836"/>
            <a:ext cx="1150855" cy="93120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/>
        </p:nvSpPr>
        <p:spPr>
          <a:xfrm>
            <a:off x="2411224" y="4578581"/>
            <a:ext cx="130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Codificação</a:t>
            </a:r>
            <a:endParaRPr b="1" sz="1300"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1516" y="3592837"/>
            <a:ext cx="933789" cy="98574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3766811" y="4584685"/>
            <a:ext cx="130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Teste</a:t>
            </a:r>
            <a:endParaRPr b="1" sz="1300"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3338" y="3605911"/>
            <a:ext cx="1150856" cy="94698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5072483" y="4540955"/>
            <a:ext cx="1305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Criação do executável</a:t>
            </a:r>
            <a:endParaRPr b="1" sz="1300"/>
          </a:p>
        </p:txBody>
      </p:sp>
      <p:sp>
        <p:nvSpPr>
          <p:cNvPr id="131" name="Google Shape;131;p18"/>
          <p:cNvSpPr/>
          <p:nvPr/>
        </p:nvSpPr>
        <p:spPr>
          <a:xfrm>
            <a:off x="3973727" y="3211975"/>
            <a:ext cx="1098600" cy="2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Versão 3.0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Versionamento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3327200" y="1984025"/>
            <a:ext cx="1886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1.4.2</a:t>
            </a:r>
            <a:endParaRPr b="1" sz="2500"/>
          </a:p>
        </p:txBody>
      </p:sp>
      <p:cxnSp>
        <p:nvCxnSpPr>
          <p:cNvPr id="138" name="Google Shape;138;p19"/>
          <p:cNvCxnSpPr/>
          <p:nvPr/>
        </p:nvCxnSpPr>
        <p:spPr>
          <a:xfrm flipH="1">
            <a:off x="2919925" y="2328425"/>
            <a:ext cx="1003200" cy="441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9"/>
          <p:cNvSpPr txBox="1"/>
          <p:nvPr/>
        </p:nvSpPr>
        <p:spPr>
          <a:xfrm>
            <a:off x="97125" y="2553425"/>
            <a:ext cx="282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Atualizações Importantes (major)</a:t>
            </a:r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 rot="5400000">
            <a:off x="3563850" y="2645550"/>
            <a:ext cx="975900" cy="476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9"/>
          <p:cNvSpPr txBox="1"/>
          <p:nvPr/>
        </p:nvSpPr>
        <p:spPr>
          <a:xfrm>
            <a:off x="2488100" y="3371700"/>
            <a:ext cx="282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Atualizações Menores (minor)</a:t>
            </a:r>
            <a:endParaRPr/>
          </a:p>
        </p:txBody>
      </p:sp>
      <p:cxnSp>
        <p:nvCxnSpPr>
          <p:cNvPr id="142" name="Google Shape;142;p19"/>
          <p:cNvCxnSpPr/>
          <p:nvPr/>
        </p:nvCxnSpPr>
        <p:spPr>
          <a:xfrm flipH="1">
            <a:off x="4622100" y="1836950"/>
            <a:ext cx="1003200" cy="441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19"/>
          <p:cNvSpPr txBox="1"/>
          <p:nvPr/>
        </p:nvSpPr>
        <p:spPr>
          <a:xfrm>
            <a:off x="5625300" y="1568675"/>
            <a:ext cx="282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Pequenas </a:t>
            </a:r>
            <a:r>
              <a:rPr lang="en-US"/>
              <a:t>Atualizações Menores (Patch)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Versionamento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329425" y="1834300"/>
            <a:ext cx="84078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1.0 -&gt; Versão Inicial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1.1 -&gt; Atualizações menores (adição de novas features)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1.1.1 -&gt; Patch (correção de um pequeno bug)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1.2 -&gt; Atualizações menores (melhoria de desempenho)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2.0 -&gt; Atualização Importante (troca de layout)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2.0.1 -&gt; Patch (correção na tradução)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Ciclo de entrega de software</a:t>
            </a:r>
            <a:endParaRPr b="0" sz="36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950" y="1679330"/>
            <a:ext cx="4489583" cy="3358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CI/CD é o coração do DevOps</a:t>
            </a:r>
            <a:endParaRPr b="0" sz="36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950" y="1679330"/>
            <a:ext cx="4489583" cy="3358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Deploy?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3"/>
          <p:cNvSpPr/>
          <p:nvPr/>
        </p:nvSpPr>
        <p:spPr>
          <a:xfrm>
            <a:off x="540000" y="3196440"/>
            <a:ext cx="8100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608100" y="2254975"/>
            <a:ext cx="7840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 implantação (Deploy) envolve mover o software de um ambiente controlado para outro. Um ambiente é um subconjunto de infraestrutura de TI usado para uma finalidade específica.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9" name="Google Shape;169;p23"/>
          <p:cNvSpPr txBox="1"/>
          <p:nvPr/>
        </p:nvSpPr>
        <p:spPr>
          <a:xfrm>
            <a:off x="693925" y="4699975"/>
            <a:ext cx="3183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Fonte: ITL4</a:t>
            </a:r>
            <a:endParaRPr sz="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