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8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99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727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57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620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85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947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315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7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88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45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26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4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49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48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81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4B9389-AEF6-41D2-ADA8-DC0446AC218E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B8E14F-1BCA-48BA-9477-55627855406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1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5BA4-7635-16F0-519C-B757862E6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Pizza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F562A-5A94-558D-3867-D29A5AE60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highlight>
                  <a:srgbClr val="FFFF00"/>
                </a:highlight>
                <a:latin typeface="Bahnschrift SemiBold SemiConden" panose="020B0502040204020203" pitchFamily="34" charset="0"/>
              </a:rPr>
              <a:t>The goal of this SQL project is to analyze pizza sales data to gain insights into customer behavior, popular pizza types, sales trends, and overall performance.</a:t>
            </a:r>
            <a:endParaRPr lang="en-IN" sz="1600" b="1" dirty="0">
              <a:highlight>
                <a:srgbClr val="FFFF00"/>
              </a:highligh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1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D38C-74F6-715A-A94D-838BB57F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Q9: The average number of pizzas ordered per day.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5E50-67EB-5A43-2813-EE95FEEF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SELECT </a:t>
            </a:r>
          </a:p>
          <a:p>
            <a:pPr marL="0" indent="0">
              <a:buNone/>
            </a:pPr>
            <a:r>
              <a:rPr lang="en-IN" sz="1600" dirty="0"/>
              <a:t>AVG(</a:t>
            </a:r>
            <a:r>
              <a:rPr lang="en-IN" sz="1600" dirty="0" err="1"/>
              <a:t>daily_pizzas</a:t>
            </a:r>
            <a:r>
              <a:rPr lang="en-IN" sz="1600" dirty="0"/>
              <a:t>) AS </a:t>
            </a:r>
            <a:r>
              <a:rPr lang="en-IN" sz="1600" dirty="0" err="1"/>
              <a:t>average_pizzas_per_day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FROM (    SELECT date, SUM(</a:t>
            </a:r>
            <a:r>
              <a:rPr lang="en-IN" sz="1600" dirty="0" err="1"/>
              <a:t>od.quantity</a:t>
            </a:r>
            <a:r>
              <a:rPr lang="en-IN" sz="1600" dirty="0"/>
              <a:t>) AS </a:t>
            </a:r>
            <a:r>
              <a:rPr lang="en-IN" sz="1600" dirty="0" err="1"/>
              <a:t>daily_pizzas</a:t>
            </a:r>
            <a:r>
              <a:rPr lang="en-IN" sz="1600" dirty="0"/>
              <a:t>    </a:t>
            </a:r>
          </a:p>
          <a:p>
            <a:pPr marL="0" indent="0">
              <a:buNone/>
            </a:pPr>
            <a:r>
              <a:rPr lang="en-IN" sz="1600" dirty="0"/>
              <a:t>FROM orders o    </a:t>
            </a:r>
          </a:p>
          <a:p>
            <a:pPr marL="0" indent="0">
              <a:buNone/>
            </a:pPr>
            <a:r>
              <a:rPr lang="en-IN" sz="1600" dirty="0"/>
              <a:t>JOIN </a:t>
            </a:r>
            <a:r>
              <a:rPr lang="en-IN" sz="1600" dirty="0" err="1"/>
              <a:t>order_details</a:t>
            </a:r>
            <a:r>
              <a:rPr lang="en-IN" sz="1600" dirty="0"/>
              <a:t> od ON </a:t>
            </a:r>
            <a:r>
              <a:rPr lang="en-IN" sz="1600" dirty="0" err="1"/>
              <a:t>o.order_id</a:t>
            </a:r>
            <a:r>
              <a:rPr lang="en-IN" sz="1600" dirty="0"/>
              <a:t> = </a:t>
            </a:r>
            <a:r>
              <a:rPr lang="en-IN" sz="1600" dirty="0" err="1"/>
              <a:t>od.order_id</a:t>
            </a:r>
            <a:r>
              <a:rPr lang="en-IN" sz="1600" dirty="0"/>
              <a:t>    </a:t>
            </a:r>
          </a:p>
          <a:p>
            <a:pPr marL="0" indent="0">
              <a:buNone/>
            </a:pPr>
            <a:r>
              <a:rPr lang="en-IN" sz="1600" dirty="0"/>
              <a:t>GROUP BY date) </a:t>
            </a:r>
            <a:r>
              <a:rPr lang="en-IN" sz="1600" dirty="0" err="1"/>
              <a:t>daily_totals</a:t>
            </a:r>
            <a:r>
              <a:rPr lang="en-IN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902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9408-4B53-D292-DFD8-82147CC2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Q10: Top 3 most ordered pizza type base on revenue.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F67A-1724-AE93-0FC8-67C3E9BA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SELECT</a:t>
            </a:r>
          </a:p>
          <a:p>
            <a:pPr marL="0" indent="0">
              <a:buNone/>
            </a:pPr>
            <a:r>
              <a:rPr lang="en-IN" dirty="0" err="1"/>
              <a:t>p.pizza_type_id</a:t>
            </a:r>
            <a:r>
              <a:rPr lang="en-IN" dirty="0"/>
              <a:t> AS </a:t>
            </a:r>
            <a:r>
              <a:rPr lang="en-IN" dirty="0" err="1"/>
              <a:t>pizza_name</a:t>
            </a:r>
            <a:r>
              <a:rPr lang="en-IN" dirty="0"/>
              <a:t>, SUM(</a:t>
            </a:r>
            <a:r>
              <a:rPr lang="en-IN" dirty="0" err="1"/>
              <a:t>od.quantity</a:t>
            </a:r>
            <a:r>
              <a:rPr lang="en-IN" dirty="0"/>
              <a:t> * </a:t>
            </a:r>
            <a:r>
              <a:rPr lang="en-IN" dirty="0" err="1"/>
              <a:t>p.price</a:t>
            </a:r>
            <a:r>
              <a:rPr lang="en-IN" dirty="0"/>
              <a:t>) AS </a:t>
            </a:r>
            <a:r>
              <a:rPr lang="en-IN" dirty="0" err="1"/>
              <a:t>total_revenue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order_details</a:t>
            </a:r>
            <a:r>
              <a:rPr lang="en-IN" dirty="0"/>
              <a:t> od</a:t>
            </a:r>
          </a:p>
          <a:p>
            <a:pPr marL="0" indent="0">
              <a:buNone/>
            </a:pPr>
            <a:r>
              <a:rPr lang="en-IN" dirty="0"/>
              <a:t>JOIN pizza p ON </a:t>
            </a:r>
            <a:r>
              <a:rPr lang="en-IN" dirty="0" err="1"/>
              <a:t>od.pizza_id</a:t>
            </a:r>
            <a:r>
              <a:rPr lang="en-IN" dirty="0"/>
              <a:t> = </a:t>
            </a:r>
            <a:r>
              <a:rPr lang="en-IN" dirty="0" err="1"/>
              <a:t>p.pizza_id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GROUP BY </a:t>
            </a:r>
            <a:r>
              <a:rPr lang="en-IN" dirty="0" err="1"/>
              <a:t>p.pizza_type_id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total_revenue</a:t>
            </a:r>
            <a:r>
              <a:rPr lang="en-IN" dirty="0"/>
              <a:t> DESCLIMIT 3;</a:t>
            </a:r>
          </a:p>
        </p:txBody>
      </p:sp>
    </p:spTree>
    <p:extLst>
      <p:ext uri="{BB962C8B-B14F-4D97-AF65-F5344CB8AC3E}">
        <p14:creationId xmlns:p14="http://schemas.microsoft.com/office/powerpoint/2010/main" val="157225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47F7-A9BB-CB84-3933-299EA499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Q11: The percentage contribution of each pizza type to revenue</a:t>
            </a:r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0A91-5E62-CAE1-1D29-C5A14958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WITH </a:t>
            </a:r>
            <a:r>
              <a:rPr lang="en-IN" sz="1400" dirty="0" err="1"/>
              <a:t>pizza_revenue</a:t>
            </a:r>
            <a:r>
              <a:rPr lang="en-IN" sz="1400" dirty="0"/>
              <a:t> AS (    SELECT </a:t>
            </a:r>
            <a:r>
              <a:rPr lang="en-IN" sz="1400" dirty="0" err="1"/>
              <a:t>p.pizza_type_id</a:t>
            </a:r>
            <a:r>
              <a:rPr lang="en-IN" sz="1400" dirty="0"/>
              <a:t> AS </a:t>
            </a:r>
            <a:r>
              <a:rPr lang="en-IN" sz="1400" dirty="0" err="1"/>
              <a:t>pizza_name</a:t>
            </a:r>
            <a:r>
              <a:rPr lang="en-IN" sz="1400" dirty="0"/>
              <a:t>, SUM(</a:t>
            </a:r>
            <a:r>
              <a:rPr lang="en-IN" sz="1400" dirty="0" err="1"/>
              <a:t>od.quantity</a:t>
            </a:r>
            <a:r>
              <a:rPr lang="en-IN" sz="1400" dirty="0"/>
              <a:t> * </a:t>
            </a:r>
            <a:r>
              <a:rPr lang="en-IN" sz="1400" dirty="0" err="1"/>
              <a:t>p.price</a:t>
            </a:r>
            <a:r>
              <a:rPr lang="en-IN" sz="1400" dirty="0"/>
              <a:t>) AS </a:t>
            </a:r>
            <a:r>
              <a:rPr lang="en-IN" sz="1400" dirty="0" err="1"/>
              <a:t>total_revenue</a:t>
            </a:r>
            <a:r>
              <a:rPr lang="en-IN" sz="1400" dirty="0"/>
              <a:t>   </a:t>
            </a:r>
          </a:p>
          <a:p>
            <a:pPr marL="0" indent="0">
              <a:buNone/>
            </a:pPr>
            <a:r>
              <a:rPr lang="en-IN" sz="1400" dirty="0"/>
              <a:t>FROM </a:t>
            </a:r>
            <a:r>
              <a:rPr lang="en-IN" sz="1400" dirty="0" err="1"/>
              <a:t>order_details</a:t>
            </a:r>
            <a:r>
              <a:rPr lang="en-IN" sz="1400" dirty="0"/>
              <a:t> od    </a:t>
            </a:r>
          </a:p>
          <a:p>
            <a:pPr marL="0" indent="0">
              <a:buNone/>
            </a:pPr>
            <a:r>
              <a:rPr lang="en-IN" sz="1400" dirty="0"/>
              <a:t>JOIN pizza p ON </a:t>
            </a:r>
            <a:r>
              <a:rPr lang="en-IN" sz="1400" dirty="0" err="1"/>
              <a:t>od.pizza_id</a:t>
            </a:r>
            <a:r>
              <a:rPr lang="en-IN" sz="1400" dirty="0"/>
              <a:t> = </a:t>
            </a:r>
            <a:r>
              <a:rPr lang="en-IN" sz="1400" dirty="0" err="1"/>
              <a:t>p.pizza_id</a:t>
            </a:r>
            <a:r>
              <a:rPr lang="en-IN" sz="1400" dirty="0"/>
              <a:t>    </a:t>
            </a:r>
          </a:p>
          <a:p>
            <a:pPr marL="0" indent="0">
              <a:buNone/>
            </a:pPr>
            <a:r>
              <a:rPr lang="en-IN" sz="1400" dirty="0"/>
              <a:t>GROUP BY </a:t>
            </a:r>
            <a:r>
              <a:rPr lang="en-IN" sz="1400" dirty="0" err="1"/>
              <a:t>p.pizza_type_id</a:t>
            </a:r>
            <a:r>
              <a:rPr lang="en-IN" sz="1400" dirty="0"/>
              <a:t>),</a:t>
            </a:r>
            <a:r>
              <a:rPr lang="en-IN" sz="1400" dirty="0" err="1"/>
              <a:t>total_revenue</a:t>
            </a:r>
            <a:r>
              <a:rPr lang="en-IN" sz="1400" dirty="0"/>
              <a:t> AS (    SELECT SUM(</a:t>
            </a:r>
            <a:r>
              <a:rPr lang="en-IN" sz="1400" dirty="0" err="1"/>
              <a:t>total_revenue</a:t>
            </a:r>
            <a:r>
              <a:rPr lang="en-IN" sz="1400" dirty="0"/>
              <a:t>) AS </a:t>
            </a:r>
            <a:r>
              <a:rPr lang="en-IN" sz="1400" dirty="0" err="1"/>
              <a:t>overall_total_revenue</a:t>
            </a:r>
            <a:r>
              <a:rPr lang="en-IN" sz="1400" dirty="0"/>
              <a:t>    </a:t>
            </a:r>
          </a:p>
          <a:p>
            <a:pPr marL="0" indent="0">
              <a:buNone/>
            </a:pPr>
            <a:r>
              <a:rPr lang="en-IN" sz="1400" dirty="0"/>
              <a:t>FROM </a:t>
            </a:r>
            <a:r>
              <a:rPr lang="en-IN" sz="1400" dirty="0" err="1"/>
              <a:t>pizza_revenue</a:t>
            </a:r>
            <a:r>
              <a:rPr lang="en-IN" sz="1400" dirty="0"/>
              <a:t>)SELECT     </a:t>
            </a:r>
            <a:r>
              <a:rPr lang="en-IN" sz="1400" dirty="0" err="1"/>
              <a:t>pr.pizza_name</a:t>
            </a:r>
            <a:r>
              <a:rPr lang="en-IN" sz="1400" dirty="0"/>
              <a:t>,     </a:t>
            </a:r>
            <a:r>
              <a:rPr lang="en-IN" sz="1400" dirty="0" err="1"/>
              <a:t>pr.total_revenue</a:t>
            </a:r>
            <a:r>
              <a:rPr lang="en-IN" sz="1400" dirty="0"/>
              <a:t>,    (</a:t>
            </a:r>
            <a:r>
              <a:rPr lang="en-IN" sz="1400" dirty="0" err="1"/>
              <a:t>pr.total_revenue</a:t>
            </a:r>
            <a:r>
              <a:rPr lang="en-IN" sz="1400" dirty="0"/>
              <a:t> / </a:t>
            </a:r>
            <a:r>
              <a:rPr lang="en-IN" sz="1400" dirty="0" err="1"/>
              <a:t>tr.overall_total_revenue</a:t>
            </a:r>
            <a:r>
              <a:rPr lang="en-IN" sz="1400" dirty="0"/>
              <a:t>) * 100 AS </a:t>
            </a:r>
            <a:r>
              <a:rPr lang="en-IN" sz="1400" dirty="0" err="1"/>
              <a:t>percentage_contributionFROM</a:t>
            </a:r>
            <a:r>
              <a:rPr lang="en-IN" sz="1400" dirty="0"/>
              <a:t>     </a:t>
            </a:r>
            <a:r>
              <a:rPr lang="en-IN" sz="1400" dirty="0" err="1"/>
              <a:t>pizza_revenue</a:t>
            </a:r>
            <a:r>
              <a:rPr lang="en-IN" sz="1400" dirty="0"/>
              <a:t> pr,    </a:t>
            </a:r>
            <a:r>
              <a:rPr lang="en-IN" sz="1400" dirty="0" err="1"/>
              <a:t>total_revenue</a:t>
            </a:r>
            <a:r>
              <a:rPr lang="en-IN" sz="1400" dirty="0"/>
              <a:t> tr</a:t>
            </a:r>
          </a:p>
          <a:p>
            <a:pPr marL="0" indent="0">
              <a:buNone/>
            </a:pPr>
            <a:r>
              <a:rPr lang="en-IN" sz="1400" dirty="0"/>
              <a:t>ORDER BY     </a:t>
            </a:r>
            <a:r>
              <a:rPr lang="en-IN" sz="1400" dirty="0" err="1"/>
              <a:t>percentage_contribution</a:t>
            </a:r>
            <a:r>
              <a:rPr lang="en-IN" sz="1400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075434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39FA-8D79-DFBD-F60F-4438AE64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Q12: The cumulative revenue generated over 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FAC7-51F5-2E5B-92B0-D279435E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SELECT    </a:t>
            </a:r>
          </a:p>
          <a:p>
            <a:pPr marL="0" indent="0">
              <a:buNone/>
            </a:pPr>
            <a:r>
              <a:rPr lang="en-IN" dirty="0" err="1"/>
              <a:t>o.date</a:t>
            </a:r>
            <a:r>
              <a:rPr lang="en-IN" dirty="0"/>
              <a:t>,    SUM(</a:t>
            </a:r>
            <a:r>
              <a:rPr lang="en-IN" dirty="0" err="1"/>
              <a:t>od.quantity</a:t>
            </a:r>
            <a:r>
              <a:rPr lang="en-IN" dirty="0"/>
              <a:t> * </a:t>
            </a:r>
            <a:r>
              <a:rPr lang="en-IN" dirty="0" err="1"/>
              <a:t>p.price</a:t>
            </a:r>
            <a:r>
              <a:rPr lang="en-IN" dirty="0"/>
              <a:t>) AS </a:t>
            </a:r>
            <a:r>
              <a:rPr lang="en-IN" dirty="0" err="1"/>
              <a:t>daily_revenue</a:t>
            </a:r>
            <a:r>
              <a:rPr lang="en-IN" dirty="0"/>
              <a:t>,    SUM(SUM(</a:t>
            </a:r>
            <a:r>
              <a:rPr lang="en-IN" dirty="0" err="1"/>
              <a:t>od.quantity</a:t>
            </a:r>
            <a:r>
              <a:rPr lang="en-IN" dirty="0"/>
              <a:t> * </a:t>
            </a:r>
            <a:r>
              <a:rPr lang="en-IN" dirty="0" err="1"/>
              <a:t>p.price</a:t>
            </a:r>
            <a:r>
              <a:rPr lang="en-IN" dirty="0"/>
              <a:t>)) OVER (ORDER BY </a:t>
            </a:r>
            <a:r>
              <a:rPr lang="en-IN" dirty="0" err="1"/>
              <a:t>o.date</a:t>
            </a:r>
            <a:r>
              <a:rPr lang="en-IN" dirty="0"/>
              <a:t>) AS </a:t>
            </a:r>
            <a:r>
              <a:rPr lang="en-IN" dirty="0" err="1"/>
              <a:t>cumulative_revenue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    orders o </a:t>
            </a:r>
          </a:p>
          <a:p>
            <a:pPr marL="0" indent="0">
              <a:buNone/>
            </a:pPr>
            <a:r>
              <a:rPr lang="en-IN" dirty="0"/>
              <a:t>JOIN     </a:t>
            </a:r>
            <a:r>
              <a:rPr lang="en-IN" dirty="0" err="1"/>
              <a:t>order_details</a:t>
            </a:r>
            <a:r>
              <a:rPr lang="en-IN" dirty="0"/>
              <a:t> od   ON </a:t>
            </a:r>
            <a:r>
              <a:rPr lang="en-IN" dirty="0" err="1"/>
              <a:t>o.order_id</a:t>
            </a:r>
            <a:r>
              <a:rPr lang="en-IN" dirty="0"/>
              <a:t> =  </a:t>
            </a:r>
            <a:r>
              <a:rPr lang="en-IN" dirty="0" err="1"/>
              <a:t>od.order_id</a:t>
            </a: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JOIN         pizza p ON </a:t>
            </a:r>
            <a:r>
              <a:rPr lang="en-IN" dirty="0" err="1"/>
              <a:t>p.pizza_type_id</a:t>
            </a:r>
            <a:r>
              <a:rPr lang="en-IN" dirty="0"/>
              <a:t> = </a:t>
            </a:r>
            <a:r>
              <a:rPr lang="en-IN" dirty="0" err="1"/>
              <a:t>p.pizza_type_id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GROUP BY     </a:t>
            </a:r>
            <a:r>
              <a:rPr lang="en-IN" dirty="0" err="1"/>
              <a:t>o.date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ORDER BY     </a:t>
            </a:r>
            <a:r>
              <a:rPr lang="en-IN" dirty="0" err="1"/>
              <a:t>o.date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5705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7007-90A5-64FA-2F90-D66EEA25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Q13: The top 3 most ordered pizza type based on revenue for each pizza category</a:t>
            </a:r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E431-14D3-93C2-81C4-ECBF4536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WITH </a:t>
            </a:r>
            <a:r>
              <a:rPr lang="en-IN" sz="1600" dirty="0" err="1"/>
              <a:t>pizza_revenue</a:t>
            </a:r>
            <a:r>
              <a:rPr lang="en-IN" sz="1600" dirty="0"/>
              <a:t> AS (    SELECT         </a:t>
            </a:r>
            <a:r>
              <a:rPr lang="en-IN" sz="1600" dirty="0" err="1"/>
              <a:t>pt.category</a:t>
            </a:r>
            <a:r>
              <a:rPr lang="en-IN" sz="1600" dirty="0"/>
              <a:t>,        </a:t>
            </a:r>
            <a:r>
              <a:rPr lang="en-IN" sz="1600" dirty="0" err="1"/>
              <a:t>p.pizza_id</a:t>
            </a:r>
            <a:r>
              <a:rPr lang="en-IN" sz="1600" dirty="0"/>
              <a:t>,        pt.name AS </a:t>
            </a:r>
            <a:r>
              <a:rPr lang="en-IN" sz="1600" dirty="0" err="1"/>
              <a:t>pizza_name</a:t>
            </a:r>
            <a:r>
              <a:rPr lang="en-IN" sz="1600" dirty="0"/>
              <a:t>,        SUM(</a:t>
            </a:r>
            <a:r>
              <a:rPr lang="en-IN" sz="1600" dirty="0" err="1"/>
              <a:t>od.quantity</a:t>
            </a:r>
            <a:r>
              <a:rPr lang="en-IN" sz="1600" dirty="0"/>
              <a:t> * </a:t>
            </a:r>
            <a:r>
              <a:rPr lang="en-IN" sz="1600" dirty="0" err="1"/>
              <a:t>p.price</a:t>
            </a:r>
            <a:r>
              <a:rPr lang="en-IN" sz="1600" dirty="0"/>
              <a:t>) AS </a:t>
            </a:r>
            <a:r>
              <a:rPr lang="en-IN" sz="1600" dirty="0" err="1"/>
              <a:t>total_revenue</a:t>
            </a:r>
            <a:r>
              <a:rPr lang="en-IN" sz="1600" dirty="0"/>
              <a:t>,        ROW_NUMBER() OVER (PARTITION BY </a:t>
            </a:r>
            <a:r>
              <a:rPr lang="en-IN" sz="1600" dirty="0" err="1"/>
              <a:t>pt.category</a:t>
            </a: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ORDER BY SUM(</a:t>
            </a:r>
            <a:r>
              <a:rPr lang="en-IN" sz="1600" dirty="0" err="1"/>
              <a:t>od.quantity</a:t>
            </a:r>
            <a:r>
              <a:rPr lang="en-IN" sz="1600" dirty="0"/>
              <a:t> * </a:t>
            </a:r>
            <a:r>
              <a:rPr lang="en-IN" sz="1600" dirty="0" err="1"/>
              <a:t>p.price</a:t>
            </a:r>
            <a:r>
              <a:rPr lang="en-IN" sz="1600" dirty="0"/>
              <a:t>) DESC) As top_3_rank    </a:t>
            </a:r>
          </a:p>
          <a:p>
            <a:pPr marL="0" indent="0">
              <a:buNone/>
            </a:pPr>
            <a:r>
              <a:rPr lang="en-IN" sz="1600" dirty="0"/>
              <a:t>FROM         </a:t>
            </a:r>
            <a:r>
              <a:rPr lang="en-IN" sz="1600" dirty="0" err="1"/>
              <a:t>order_details</a:t>
            </a:r>
            <a:r>
              <a:rPr lang="en-IN" sz="1600" dirty="0"/>
              <a:t> od    </a:t>
            </a:r>
          </a:p>
          <a:p>
            <a:pPr marL="0" indent="0">
              <a:buNone/>
            </a:pPr>
            <a:r>
              <a:rPr lang="en-IN" sz="1600" dirty="0"/>
              <a:t>JOIN         pizza p ON </a:t>
            </a:r>
            <a:r>
              <a:rPr lang="en-IN" sz="1600" dirty="0" err="1"/>
              <a:t>od.pizza_id</a:t>
            </a:r>
            <a:r>
              <a:rPr lang="en-IN" sz="1600" dirty="0"/>
              <a:t> = </a:t>
            </a:r>
            <a:r>
              <a:rPr lang="en-IN" sz="1600" dirty="0" err="1"/>
              <a:t>p.pizza_id</a:t>
            </a:r>
            <a:r>
              <a:rPr lang="en-IN" sz="1600" dirty="0"/>
              <a:t>    </a:t>
            </a:r>
          </a:p>
          <a:p>
            <a:pPr marL="0" indent="0">
              <a:buNone/>
            </a:pPr>
            <a:r>
              <a:rPr lang="en-IN" sz="1600" dirty="0"/>
              <a:t>JOIN         </a:t>
            </a:r>
            <a:r>
              <a:rPr lang="en-IN" sz="1600" dirty="0" err="1"/>
              <a:t>pizza_types</a:t>
            </a:r>
            <a:r>
              <a:rPr lang="en-IN" sz="1600" dirty="0"/>
              <a:t> pt ON </a:t>
            </a:r>
            <a:r>
              <a:rPr lang="en-IN" sz="1600" dirty="0" err="1"/>
              <a:t>p.pizza_type_id</a:t>
            </a:r>
            <a:r>
              <a:rPr lang="en-IN" sz="1600" dirty="0"/>
              <a:t> = </a:t>
            </a:r>
            <a:r>
              <a:rPr lang="en-IN" sz="1600" dirty="0" err="1"/>
              <a:t>pt.pizza_type_id</a:t>
            </a:r>
            <a:r>
              <a:rPr lang="en-IN" sz="1600" dirty="0"/>
              <a:t>    GROUP BY         </a:t>
            </a:r>
            <a:r>
              <a:rPr lang="en-IN" sz="1600" dirty="0" err="1"/>
              <a:t>pt.category</a:t>
            </a:r>
            <a:r>
              <a:rPr lang="en-IN" sz="1600" dirty="0"/>
              <a:t>, </a:t>
            </a:r>
            <a:r>
              <a:rPr lang="en-IN" sz="1600" dirty="0" err="1"/>
              <a:t>p.pizza_id</a:t>
            </a:r>
            <a:r>
              <a:rPr lang="en-IN" sz="1600" dirty="0"/>
              <a:t>, pt.name)SELECT     category,    </a:t>
            </a:r>
            <a:r>
              <a:rPr lang="en-IN" sz="1600" dirty="0" err="1"/>
              <a:t>pizza_name</a:t>
            </a:r>
            <a:r>
              <a:rPr lang="en-IN" sz="1600" dirty="0"/>
              <a:t>,    </a:t>
            </a:r>
            <a:r>
              <a:rPr lang="en-IN" sz="1600" dirty="0" err="1"/>
              <a:t>total_revenueFROM</a:t>
            </a:r>
            <a:r>
              <a:rPr lang="en-IN" sz="1600" dirty="0"/>
              <a:t>     </a:t>
            </a:r>
            <a:r>
              <a:rPr lang="en-IN" sz="1600" dirty="0" err="1"/>
              <a:t>pizza_revenueWHERE</a:t>
            </a:r>
            <a:r>
              <a:rPr lang="en-IN" sz="1600" dirty="0"/>
              <a:t>     top_3_rank &lt;= 3ORDER BY     category, </a:t>
            </a:r>
            <a:r>
              <a:rPr lang="en-IN" sz="1600" dirty="0" err="1"/>
              <a:t>total_revenue</a:t>
            </a:r>
            <a:r>
              <a:rPr lang="en-IN" sz="1600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90583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51BC-C8BD-49A8-7A2C-76384CFC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/>
              <a:t>Q1: The total number of order place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8FE9-9D6C-D5F8-7A6D-5E275740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COUNT(*) AS </a:t>
            </a:r>
            <a:r>
              <a:rPr lang="en-US" dirty="0" err="1"/>
              <a:t>total_orders</a:t>
            </a:r>
            <a:endParaRPr lang="en-US" dirty="0"/>
          </a:p>
          <a:p>
            <a:r>
              <a:rPr lang="en-US" dirty="0"/>
              <a:t>FROM orders;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19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5BE4-001B-0CD6-A0D9-688EDF8F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Q2: The total revenue generated from pizza sales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6D1C-288A-2C9B-6F09-0DF83A15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SUM(</a:t>
            </a:r>
            <a:r>
              <a:rPr lang="en-IN" dirty="0" err="1"/>
              <a:t>od.quantity</a:t>
            </a:r>
            <a:r>
              <a:rPr lang="en-IN" dirty="0"/>
              <a:t> * </a:t>
            </a:r>
            <a:r>
              <a:rPr lang="en-IN" dirty="0" err="1"/>
              <a:t>p.price</a:t>
            </a:r>
            <a:r>
              <a:rPr lang="en-IN" dirty="0"/>
              <a:t>) AS </a:t>
            </a:r>
            <a:r>
              <a:rPr lang="en-IN" dirty="0" err="1"/>
              <a:t>total_revenue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order_details</a:t>
            </a:r>
            <a:r>
              <a:rPr lang="en-IN" dirty="0"/>
              <a:t> </a:t>
            </a:r>
          </a:p>
          <a:p>
            <a:r>
              <a:rPr lang="en-IN" dirty="0" err="1"/>
              <a:t>odJOIN</a:t>
            </a:r>
            <a:r>
              <a:rPr lang="en-IN" dirty="0"/>
              <a:t> pizza p ON </a:t>
            </a:r>
            <a:r>
              <a:rPr lang="en-IN" dirty="0" err="1"/>
              <a:t>od.pizza_id</a:t>
            </a:r>
            <a:r>
              <a:rPr lang="en-IN" dirty="0"/>
              <a:t> = </a:t>
            </a:r>
            <a:r>
              <a:rPr lang="en-IN" dirty="0" err="1"/>
              <a:t>p.pizza_id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528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2963-33F4-03F1-A4F8-C1DCB22A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Q3: The highest priced pizza.</a:t>
            </a:r>
            <a:br>
              <a:rPr lang="en-US" sz="1600" dirty="0"/>
            </a:b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116A-0060-14BD-274B-F9F98980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pizza_id</a:t>
            </a:r>
            <a:r>
              <a:rPr lang="en-US" dirty="0"/>
              <a:t>, size , price</a:t>
            </a:r>
          </a:p>
          <a:p>
            <a:r>
              <a:rPr lang="en-US" dirty="0"/>
              <a:t>FROM pizza</a:t>
            </a:r>
          </a:p>
          <a:p>
            <a:r>
              <a:rPr lang="en-US" dirty="0"/>
              <a:t>ORDER BY price DESCLIMIT 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0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F3E8-4EC6-A44F-A7AB-F818CC02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Q4: The most common pizza size ordered.</a:t>
            </a:r>
            <a:br>
              <a:rPr lang="en-US" sz="1600" dirty="0"/>
            </a:b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5059-71B2-0877-6076-0C9F088F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pizza_id</a:t>
            </a:r>
            <a:r>
              <a:rPr lang="en-US" dirty="0"/>
              <a:t>, COUNT(*) AS </a:t>
            </a:r>
            <a:r>
              <a:rPr lang="en-US" dirty="0" err="1"/>
              <a:t>order_count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order_details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pizza_id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order_count</a:t>
            </a:r>
            <a:r>
              <a:rPr lang="en-US" dirty="0"/>
              <a:t> DESC</a:t>
            </a:r>
          </a:p>
          <a:p>
            <a:r>
              <a:rPr lang="en-US" dirty="0"/>
              <a:t>LIMIT 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91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17FB-6243-CEDF-2911-E4A03885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Q5: The top 5 most ordered pizza types along their quantities.</a:t>
            </a:r>
            <a:br>
              <a:rPr lang="en-US" sz="1600" dirty="0"/>
            </a:br>
            <a:r>
              <a:rPr lang="en-US" sz="1600" dirty="0"/>
              <a:t>	pizzas p</a:t>
            </a:r>
            <a:br>
              <a:rPr lang="en-US" sz="1600" dirty="0"/>
            </a:b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7FB5-489F-397C-9026-F9C86E043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p.name AS </a:t>
            </a:r>
            <a:r>
              <a:rPr lang="en-IN" dirty="0" err="1"/>
              <a:t>pizza_name</a:t>
            </a:r>
            <a:r>
              <a:rPr lang="en-IN" dirty="0"/>
              <a:t>, SUM(</a:t>
            </a:r>
            <a:r>
              <a:rPr lang="en-IN" dirty="0" err="1"/>
              <a:t>od.quantity</a:t>
            </a:r>
            <a:r>
              <a:rPr lang="en-IN" dirty="0"/>
              <a:t>) AS </a:t>
            </a:r>
            <a:r>
              <a:rPr lang="en-IN" dirty="0" err="1"/>
              <a:t>total_quantity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order_details</a:t>
            </a:r>
            <a:r>
              <a:rPr lang="en-IN" dirty="0"/>
              <a:t> od</a:t>
            </a:r>
          </a:p>
          <a:p>
            <a:r>
              <a:rPr lang="en-IN" dirty="0"/>
              <a:t>JOIN </a:t>
            </a:r>
            <a:r>
              <a:rPr lang="en-IN" dirty="0" err="1"/>
              <a:t>pizza_types</a:t>
            </a:r>
            <a:r>
              <a:rPr lang="en-IN" dirty="0"/>
              <a:t> p ON </a:t>
            </a:r>
            <a:r>
              <a:rPr lang="en-IN" dirty="0" err="1"/>
              <a:t>od.pizza_id</a:t>
            </a:r>
            <a:r>
              <a:rPr lang="en-IN" dirty="0"/>
              <a:t> = </a:t>
            </a:r>
            <a:r>
              <a:rPr lang="en-IN" dirty="0" err="1"/>
              <a:t>pizza_id</a:t>
            </a:r>
            <a:endParaRPr lang="en-IN" dirty="0"/>
          </a:p>
          <a:p>
            <a:r>
              <a:rPr lang="en-IN" dirty="0"/>
              <a:t>GROUP BY p.name</a:t>
            </a:r>
          </a:p>
          <a:p>
            <a:r>
              <a:rPr lang="en-IN" dirty="0"/>
              <a:t>ORDER BY </a:t>
            </a:r>
            <a:r>
              <a:rPr lang="en-IN" dirty="0" err="1"/>
              <a:t>total_quantity</a:t>
            </a:r>
            <a:r>
              <a:rPr lang="en-IN" dirty="0"/>
              <a:t> DESC</a:t>
            </a:r>
          </a:p>
          <a:p>
            <a:r>
              <a:rPr lang="en-IN" dirty="0"/>
              <a:t>LIMIT 5;</a:t>
            </a:r>
          </a:p>
        </p:txBody>
      </p:sp>
    </p:spTree>
    <p:extLst>
      <p:ext uri="{BB962C8B-B14F-4D97-AF65-F5344CB8AC3E}">
        <p14:creationId xmlns:p14="http://schemas.microsoft.com/office/powerpoint/2010/main" val="323604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BA1B-0736-5B39-559C-C777DC1C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Q6: The quantity of each pizza categories ordered</a:t>
            </a:r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8B2FD-1058-C354-8CA9-7CECD498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pt.category</a:t>
            </a:r>
            <a:r>
              <a:rPr lang="en-IN" dirty="0"/>
              <a:t>, SUM(</a:t>
            </a:r>
            <a:r>
              <a:rPr lang="en-IN" dirty="0" err="1"/>
              <a:t>od.quantity</a:t>
            </a:r>
            <a:r>
              <a:rPr lang="en-IN" dirty="0"/>
              <a:t>) AS </a:t>
            </a:r>
            <a:r>
              <a:rPr lang="en-IN" dirty="0" err="1"/>
              <a:t>total_quantity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order_details</a:t>
            </a:r>
            <a:r>
              <a:rPr lang="en-IN" dirty="0"/>
              <a:t> od</a:t>
            </a:r>
          </a:p>
          <a:p>
            <a:pPr marL="0" indent="0">
              <a:buNone/>
            </a:pPr>
            <a:r>
              <a:rPr lang="en-IN" dirty="0"/>
              <a:t>JOIN pizza p ON </a:t>
            </a:r>
            <a:r>
              <a:rPr lang="en-IN" dirty="0" err="1"/>
              <a:t>od.pizza_id</a:t>
            </a:r>
            <a:r>
              <a:rPr lang="en-IN" dirty="0"/>
              <a:t> = </a:t>
            </a:r>
            <a:r>
              <a:rPr lang="en-IN" dirty="0" err="1"/>
              <a:t>p.pizza_id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JOIN </a:t>
            </a:r>
            <a:r>
              <a:rPr lang="en-IN" dirty="0" err="1"/>
              <a:t>pizza_types</a:t>
            </a:r>
            <a:r>
              <a:rPr lang="en-IN" dirty="0"/>
              <a:t> pt ON </a:t>
            </a:r>
            <a:r>
              <a:rPr lang="en-IN" dirty="0" err="1"/>
              <a:t>p.pizza_type_id</a:t>
            </a:r>
            <a:r>
              <a:rPr lang="en-IN" dirty="0"/>
              <a:t> = </a:t>
            </a:r>
            <a:r>
              <a:rPr lang="en-IN" dirty="0" err="1"/>
              <a:t>pt.pizza_type_id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GROUP BY </a:t>
            </a:r>
            <a:r>
              <a:rPr lang="en-IN" dirty="0" err="1"/>
              <a:t>pt.category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total_quantity</a:t>
            </a:r>
            <a:r>
              <a:rPr lang="en-IN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48969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922D-5766-9F42-A016-B0F26FEF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Q7: The distribution of orders by hours of the day.</a:t>
            </a:r>
            <a:endParaRPr lang="en-IN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B12A-465F-6578-39CD-2222E6EC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SELECT EXTRACT(HOUR FROM time) AS </a:t>
            </a:r>
            <a:r>
              <a:rPr lang="en-US" sz="1600" dirty="0" err="1"/>
              <a:t>order_hour</a:t>
            </a:r>
            <a:r>
              <a:rPr lang="en-US" sz="1600" dirty="0"/>
              <a:t>, COUNT(*) AS </a:t>
            </a:r>
            <a:r>
              <a:rPr lang="en-US" sz="1600" dirty="0" err="1"/>
              <a:t>order_count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orders</a:t>
            </a:r>
          </a:p>
          <a:p>
            <a:pPr marL="0" indent="0">
              <a:buNone/>
            </a:pPr>
            <a:r>
              <a:rPr lang="en-US" sz="1600" dirty="0"/>
              <a:t>GROUP BY </a:t>
            </a:r>
            <a:r>
              <a:rPr lang="en-US" sz="1600" dirty="0" err="1"/>
              <a:t>order_hour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ORDER BY </a:t>
            </a:r>
            <a:r>
              <a:rPr lang="en-US" sz="1600" dirty="0" err="1"/>
              <a:t>order_hour</a:t>
            </a:r>
            <a:r>
              <a:rPr lang="en-US" sz="1600" dirty="0"/>
              <a:t>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9691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E807-FD79-7E5E-1D28-FE6B80BF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600" dirty="0"/>
              <a:t>Q8: The category-wise distribution of pizzas.</a:t>
            </a:r>
            <a:endParaRPr lang="en-IN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9F16-7187-1326-50F0-93BE4946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SELECT </a:t>
            </a:r>
            <a:r>
              <a:rPr lang="en-IN" sz="1600" dirty="0" err="1"/>
              <a:t>pt.category</a:t>
            </a:r>
            <a:r>
              <a:rPr lang="en-IN" sz="1600" dirty="0"/>
              <a:t>, COUNT(*) AS </a:t>
            </a:r>
            <a:r>
              <a:rPr lang="en-IN" sz="1600" dirty="0" err="1"/>
              <a:t>pizza_count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FROM pizza p</a:t>
            </a:r>
          </a:p>
          <a:p>
            <a:pPr marL="0" indent="0">
              <a:buNone/>
            </a:pPr>
            <a:r>
              <a:rPr lang="en-IN" sz="1600" dirty="0"/>
              <a:t>JOIN </a:t>
            </a:r>
            <a:r>
              <a:rPr lang="en-IN" sz="1600" dirty="0" err="1"/>
              <a:t>pizza_types</a:t>
            </a:r>
            <a:r>
              <a:rPr lang="en-IN" sz="1600" dirty="0"/>
              <a:t> pt ON </a:t>
            </a:r>
            <a:r>
              <a:rPr lang="en-IN" sz="1600" dirty="0" err="1"/>
              <a:t>p.pizza_type_id</a:t>
            </a:r>
            <a:r>
              <a:rPr lang="en-IN" sz="1600" dirty="0"/>
              <a:t> = </a:t>
            </a:r>
            <a:r>
              <a:rPr lang="en-IN" sz="1600" dirty="0" err="1"/>
              <a:t>pt.pizza_type_id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GROUP BY </a:t>
            </a:r>
            <a:r>
              <a:rPr lang="en-IN" sz="1600" dirty="0" err="1"/>
              <a:t>pt.category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ORDER BY </a:t>
            </a:r>
            <a:r>
              <a:rPr lang="en-IN" sz="1600" dirty="0" err="1"/>
              <a:t>pizza_count</a:t>
            </a:r>
            <a:r>
              <a:rPr lang="en-IN" sz="1600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663835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977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Bahnschrift SemiBold SemiConden</vt:lpstr>
      <vt:lpstr>Century Gothic</vt:lpstr>
      <vt:lpstr>Wingdings 3</vt:lpstr>
      <vt:lpstr>Ion Boardroom</vt:lpstr>
      <vt:lpstr>Pizza Sales Analysis</vt:lpstr>
      <vt:lpstr>Q1: The total number of order place </vt:lpstr>
      <vt:lpstr>Q2: The total revenue generated from pizza sales  </vt:lpstr>
      <vt:lpstr>Q3: The highest priced pizza. </vt:lpstr>
      <vt:lpstr>Q4: The most common pizza size ordered. </vt:lpstr>
      <vt:lpstr>Q5: The top 5 most ordered pizza types along their quantities.  pizzas p </vt:lpstr>
      <vt:lpstr>Q6: The quantity of each pizza categories ordered.</vt:lpstr>
      <vt:lpstr>Q7: The distribution of orders by hours of the day.</vt:lpstr>
      <vt:lpstr>Q8: The category-wise distribution of pizzas.</vt:lpstr>
      <vt:lpstr>Q9: The average number of pizzas ordered per day.</vt:lpstr>
      <vt:lpstr>Q10: Top 3 most ordered pizza type base on revenue.</vt:lpstr>
      <vt:lpstr>Q11: The percentage contribution of each pizza type to revenue.</vt:lpstr>
      <vt:lpstr>Q12: The cumulative revenue generated over time.</vt:lpstr>
      <vt:lpstr>Q13: The top 3 most ordered pizza type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Tanzeem</dc:creator>
  <cp:lastModifiedBy>Md Tanzeem</cp:lastModifiedBy>
  <cp:revision>1</cp:revision>
  <dcterms:created xsi:type="dcterms:W3CDTF">2024-08-01T06:35:53Z</dcterms:created>
  <dcterms:modified xsi:type="dcterms:W3CDTF">2024-08-01T07:09:32Z</dcterms:modified>
</cp:coreProperties>
</file>