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9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4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5" Type="http://schemas.openxmlformats.org/officeDocument/2006/relationships/image" Target="../media/image26.emf"/><Relationship Id="rId4" Type="http://schemas.openxmlformats.org/officeDocument/2006/relationships/image" Target="../media/image32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w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4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DCA2C-65C2-4B25-B65A-301594FE9EED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A359A-7A7C-485B-9073-2958B9404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29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801EF6D2-4E76-46B0-A679-7C97E5FC42C4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40801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A9E18CFF-A69F-4E4D-B6DA-124D2D13278A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10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639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0371E2DF-4D55-4A6E-B85A-6396125AD0D4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11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780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A3C1F047-5F5C-41AD-BA86-C6706640B02D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12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666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13CA59F2-B4EC-46AA-B3DD-52F5AB5DB6F7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13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047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079A6D8-F395-4941-B1C0-CDD26D8220E5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14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27123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0B791A69-4632-4D8D-A02A-7EE0DA30E1EE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15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494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33AE9724-C0EC-49F0-BE9C-57077327BB17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16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586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FC355736-67B0-4462-8C84-66BA2C27EA75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17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072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2536FAA8-1542-4AFA-8ED0-E35BDDB6A120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18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370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9674674A-5578-43D1-9957-3808B0AE5182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19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873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6B458A8D-5BE3-4610-B47F-0C5B815E1AF2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53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34510F83-8508-474C-A60D-922D09F26ED8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20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75697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D24FB30B-572B-4A60-A5D4-FDF0B6B9431D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21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260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04321593-71EE-4C73-819D-BDC1B45FCBD1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22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499487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0D35AF16-D27B-48AF-A1C3-28FB202FE89F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23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011468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E9BBB0EE-5128-4F5E-A94E-947FFE98F1C7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24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3783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A138D30B-9F50-405C-8E8F-966EF91A34DD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25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8027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FE94EFFA-D346-4706-9E4F-60441A3A7F73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26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2319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A84FA02D-041B-46AF-A4BF-9A710FE0F26A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27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4467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203A0EC2-47B4-4004-99DF-647A2B9A0F1D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28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2932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6F144B28-AB41-4E69-9C81-AB03C641A376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29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617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EEF00BA1-5E14-4B10-9D18-98A187950B65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1644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46FD39C2-7B37-423F-91A5-E6A59B69E5C0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30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替换原因：原文法</a:t>
            </a:r>
            <a:r>
              <a:rPr lang="en-US" altLang="zh-CN" smtClean="0"/>
              <a:t>G3.3</a:t>
            </a:r>
            <a:r>
              <a:rPr lang="zh-CN" altLang="en-US" smtClean="0"/>
              <a:t>没有乘法运算</a:t>
            </a:r>
          </a:p>
        </p:txBody>
      </p:sp>
    </p:spTree>
    <p:extLst>
      <p:ext uri="{BB962C8B-B14F-4D97-AF65-F5344CB8AC3E}">
        <p14:creationId xmlns:p14="http://schemas.microsoft.com/office/powerpoint/2010/main" val="31469399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F6A2131D-5AAE-415F-8BE5-B6C2F4C531C8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31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0814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CA6525B4-C644-4E36-985D-5FE1ABD1C96F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32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反向验证文法体现的</a:t>
            </a:r>
            <a:r>
              <a:rPr lang="en-US" altLang="zh-CN" smtClean="0"/>
              <a:t>else</a:t>
            </a:r>
            <a:r>
              <a:rPr lang="zh-CN" altLang="en-US" smtClean="0"/>
              <a:t>具有右结合性</a:t>
            </a:r>
          </a:p>
        </p:txBody>
      </p:sp>
    </p:spTree>
    <p:extLst>
      <p:ext uri="{BB962C8B-B14F-4D97-AF65-F5344CB8AC3E}">
        <p14:creationId xmlns:p14="http://schemas.microsoft.com/office/powerpoint/2010/main" val="35096731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E026E76-35EE-41CE-99E6-4F04F1E0C0C0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33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905497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11DBBD14-13A6-4B50-A5F7-997CE3BE9054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34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3003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82D1E540-E028-4AFF-841F-A4D025B7A3E1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35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781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A99350C9-512B-4ADA-898E-399A5AD5269B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36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8134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123723C-5F4A-456B-8427-35D8E46294AA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37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6405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09B803DD-9856-4C69-BECC-67C540E7C908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38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685884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44B6959A-1D80-4ECE-B118-672BA68DE50C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39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6542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ECDE6521-D64C-4A1F-9ACA-EB72B5080F5F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4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6686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A7EC9564-B551-4AC6-BC15-55EDC6C95909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40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617237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BC53E690-A1F2-4A5B-9F58-63444774BF70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41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630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C628A644-455D-4396-895B-44E85B966DE9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42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45110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3639BC34-B397-4010-BBFA-19B3060BA0F2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5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644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3C309709-A725-4A11-8B91-CC10907128AA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6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16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2ABAC4C3-6045-42C9-8D0D-A6176273A60C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7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075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9C39FB3F-7015-401D-BDB9-FB080CAA8711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8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728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40A7BD6F-AE73-496D-B61D-D907A95A8C4C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9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9343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4611-187C-43FD-825C-EC18ED9EAD9D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8C28-1570-46BF-A60B-6A7F53BFA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60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4611-187C-43FD-825C-EC18ED9EAD9D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8C28-1570-46BF-A60B-6A7F53BFA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05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4611-187C-43FD-825C-EC18ED9EAD9D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58C28-1570-46BF-A60B-6A7F53BFA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4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6.e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15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23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2.bin"/><Relationship Id="rId5" Type="http://schemas.openxmlformats.org/officeDocument/2006/relationships/image" Target="../media/image10.wmf"/><Relationship Id="rId10" Type="http://schemas.openxmlformats.org/officeDocument/2006/relationships/image" Target="../media/image12.emf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e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emf"/><Relationship Id="rId5" Type="http://schemas.openxmlformats.org/officeDocument/2006/relationships/image" Target="../media/image1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18.emf"/><Relationship Id="rId5" Type="http://schemas.openxmlformats.org/officeDocument/2006/relationships/image" Target="../media/image15.e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17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3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2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3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28.emf"/><Relationship Id="rId5" Type="http://schemas.openxmlformats.org/officeDocument/2006/relationships/image" Target="../media/image25.e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27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oleObject" Target="../embeddings/oleObject45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30.emf"/><Relationship Id="rId12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7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32.emf"/><Relationship Id="rId5" Type="http://schemas.openxmlformats.org/officeDocument/2006/relationships/image" Target="../media/image29.emf"/><Relationship Id="rId15" Type="http://schemas.openxmlformats.org/officeDocument/2006/relationships/oleObject" Target="../embeddings/oleObject46.bin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31.emf"/><Relationship Id="rId14" Type="http://schemas.openxmlformats.org/officeDocument/2006/relationships/image" Target="../media/image26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33.emf"/><Relationship Id="rId4" Type="http://schemas.openxmlformats.org/officeDocument/2006/relationships/oleObject" Target="../embeddings/oleObject48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3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35.e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37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notesSlide" Target="../notesSlides/notesSlide40.xml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40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28600"/>
            <a:ext cx="5334000" cy="533400"/>
          </a:xfrm>
        </p:spPr>
        <p:txBody>
          <a:bodyPr anchor="ctr">
            <a:normAutofit fontScale="90000"/>
          </a:bodyPr>
          <a:lstStyle/>
          <a:p>
            <a:pPr algn="l" eaLnBrk="1" hangingPunct="1"/>
            <a:r>
              <a:rPr lang="zh-CN" altLang="en-US" sz="44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第三章 语法分析</a:t>
            </a:r>
            <a:r>
              <a:rPr lang="zh-CN" altLang="en-US" sz="4400" smtClean="0"/>
              <a:t> 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5CEB7-B2F9-4C91-A874-EC569661110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273050" y="779463"/>
            <a:ext cx="8763000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词法分析：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记号的集合，字符串由字母组成，线性结构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语法分析：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句子的集合，句子由记号组成， 非线性结构（树）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语法的双重含意：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语法规则：上下文无关文法（子集：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文法或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文法）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语法分析：自上而下分析、自下而上分析、</a:t>
            </a:r>
            <a:b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     下推自动机（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或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分析器），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95288" y="3594100"/>
            <a:ext cx="8305800" cy="235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本章主要内容：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与语法分析相关的若干问题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上下文无关文法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自上而下分析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自下而上分析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上机作业－第二部分：函数绘图语言的语法分析器</a:t>
            </a:r>
          </a:p>
        </p:txBody>
      </p:sp>
    </p:spTree>
    <p:extLst>
      <p:ext uri="{BB962C8B-B14F-4D97-AF65-F5344CB8AC3E}">
        <p14:creationId xmlns:p14="http://schemas.microsoft.com/office/powerpoint/2010/main" val="102148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20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build="p" autoUpdateAnimBg="0"/>
      <p:bldP spid="2054" grpId="0" build="p" bldLvl="2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724400" y="0"/>
            <a:ext cx="4495800" cy="6096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3.2.1 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的定义与表示（续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16F8B4-F85D-4453-BD29-19BAFF029F1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57200" y="685800"/>
            <a:ext cx="8458200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当若干个产生式具有相同的左部非终结符时，可以将它们合并为一个产生式：</a:t>
            </a:r>
          </a:p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其左部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 该非终结符，且产生式以此非终结符命名；</a:t>
            </a:r>
          </a:p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右部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 所有原来右部的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或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运算（并集合）。</a:t>
            </a:r>
          </a:p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G3.1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可以重写为如下形式：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39750" y="3175000"/>
            <a:ext cx="467995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 E + E       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 * E       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       （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 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(G3.2)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-E          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id          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2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5486400" y="3030538"/>
            <a:ext cx="3276600" cy="176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P: E → E + E  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 E * E  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  （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 -E     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 id     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381000" y="228600"/>
            <a:ext cx="3543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&lt;4&gt;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产生式的缩写形式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533400" y="4941888"/>
            <a:ext cx="8215313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称其为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产生式。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“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|</a:t>
            </a:r>
            <a:r>
              <a:rPr lang="en-US" altLang="zh-CN" sz="2400">
                <a:solidFill>
                  <a:srgbClr val="000000"/>
                </a:solidFill>
                <a:ea typeface="华文行楷" panose="02010800040101010101" pitchFamily="2" charset="-122"/>
              </a:rPr>
              <a:t>”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连接的每个右部称为一个候选项，具有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平等的地位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   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即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是一个表达式，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-E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也是一个表达式。</a:t>
            </a:r>
          </a:p>
        </p:txBody>
      </p:sp>
    </p:spTree>
    <p:extLst>
      <p:ext uri="{BB962C8B-B14F-4D97-AF65-F5344CB8AC3E}">
        <p14:creationId xmlns:p14="http://schemas.microsoft.com/office/powerpoint/2010/main" val="395851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0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0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 autoUpdateAnimBg="0"/>
      <p:bldP spid="10245" grpId="0" autoUpdateAnimBg="0"/>
      <p:bldP spid="1024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3.2.2 </a:t>
            </a:r>
            <a:r>
              <a:rPr lang="en-US" altLang="zh-CN" sz="32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产生语言的基本方法－推导 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451AEE-3F3C-48C1-BBDC-C28EDD08262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81000" y="901700"/>
            <a:ext cx="843915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CFG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（产生式）通过推导的方法产生语言，即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（通俗地讲）从开始符号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开始，反复使用产生式：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将产生式左部的非终结符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替换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为右部的文法符号序列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展开产生式，用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=&gt;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表示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，直到得到一个终结符序列。 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938713" y="4032250"/>
            <a:ext cx="3810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=&gt; -E	  by(4)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=&gt; -(E) 	  by(3)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=&gt; -(E+E)   by(1)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=&gt; -(id+E)  by(5)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=&gt;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-(id+id)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by(5)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609600" y="4076700"/>
            <a:ext cx="4343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 E + E   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 E * E   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   （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(G3.2)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| -E      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 id      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40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609600" y="3352800"/>
            <a:ext cx="688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(G3.2)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产生终结符序列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-(id+id)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可如下：</a:t>
            </a:r>
          </a:p>
        </p:txBody>
      </p:sp>
    </p:spTree>
    <p:extLst>
      <p:ext uri="{BB962C8B-B14F-4D97-AF65-F5344CB8AC3E}">
        <p14:creationId xmlns:p14="http://schemas.microsoft.com/office/powerpoint/2010/main" val="46080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 autoUpdateAnimBg="0"/>
      <p:bldP spid="11269" grpId="0" build="p" autoUpdateAnimBg="0"/>
      <p:bldP spid="11271" grpId="0" autoUpdateAnimBg="0"/>
      <p:bldP spid="1127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3.2.2 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产生语言的基本方法－推导（续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F362EA-1E7A-43FE-B7B8-44B8F238D92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95288" y="2154238"/>
            <a:ext cx="8497887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若对于任意文法符号序列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α1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α2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...αn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有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α1=&gt;α2=&gt;...=&gt;αn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则称此过程为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零步或多步推导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，记为：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α1   αn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其中</a:t>
            </a: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α1=αn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则称此过程（情况）为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零步推导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α1≠αn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即推导过程中至少使用一次产生式，则称此过程为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至少一步推导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，记为：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α1   αn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         </a:t>
            </a:r>
            <a:r>
              <a:rPr lang="zh-CN" altLang="en-US" sz="20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57200" y="4797425"/>
            <a:ext cx="8305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强调了两点：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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有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 α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即推导具有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自反性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；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 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α   β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β   γ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则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α   γ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即推导具有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传递性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7654" name="Rectangle 10"/>
          <p:cNvSpPr>
            <a:spLocks noChangeArrowheads="1"/>
          </p:cNvSpPr>
          <p:nvPr/>
        </p:nvSpPr>
        <p:spPr bwMode="auto">
          <a:xfrm>
            <a:off x="395288" y="549275"/>
            <a:ext cx="8424862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利用产生式产生句子的过程中，将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用产生式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</a:t>
            </a: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γ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的右部</a:t>
            </a:r>
            <a:r>
              <a:rPr lang="zh-CN" altLang="en-US" sz="2400" b="1" u="sng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代替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文法符号序列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αAβ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得到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γ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的过程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称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αAβ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直接推导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γ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记作：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αAβ=&gt;α</a:t>
            </a:r>
            <a:r>
              <a:rPr lang="en-US" altLang="zh-CN" sz="24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γ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977900" y="3043238"/>
          <a:ext cx="4254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4" imgW="425501" imgH="440131" progId="Visio.Drawing.11">
                  <p:embed/>
                </p:oleObj>
              </mc:Choice>
              <mc:Fallback>
                <p:oleObj name="Visio" r:id="rId4" imgW="425501" imgH="44013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3043238"/>
                        <a:ext cx="4254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17"/>
          <p:cNvGraphicFramePr>
            <a:graphicFrameLocks noChangeAspect="1"/>
          </p:cNvGraphicFramePr>
          <p:nvPr/>
        </p:nvGraphicFramePr>
        <p:xfrm>
          <a:off x="5248275" y="4314825"/>
          <a:ext cx="4254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6" imgW="425501" imgH="400141" progId="Visio.Drawing.11">
                  <p:embed/>
                </p:oleObj>
              </mc:Choice>
              <mc:Fallback>
                <p:oleObj name="Visio" r:id="rId6" imgW="425501" imgH="40014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275" y="4314825"/>
                        <a:ext cx="4254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6" name="Object 18"/>
          <p:cNvGraphicFramePr>
            <a:graphicFrameLocks noChangeAspect="1"/>
          </p:cNvGraphicFramePr>
          <p:nvPr/>
        </p:nvGraphicFramePr>
        <p:xfrm>
          <a:off x="2268538" y="5157788"/>
          <a:ext cx="4254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8" imgW="425501" imgH="440131" progId="Visio.Drawing.11">
                  <p:embed/>
                </p:oleObj>
              </mc:Choice>
              <mc:Fallback>
                <p:oleObj name="Visio" r:id="rId8" imgW="425501" imgH="44013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157788"/>
                        <a:ext cx="4254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1403350" y="5591175"/>
          <a:ext cx="4254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9" imgW="425501" imgH="440131" progId="Visio.Drawing.11">
                  <p:embed/>
                </p:oleObj>
              </mc:Choice>
              <mc:Fallback>
                <p:oleObj name="Visio" r:id="rId9" imgW="425501" imgH="44013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591175"/>
                        <a:ext cx="4254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8" name="Object 20"/>
          <p:cNvGraphicFramePr>
            <a:graphicFrameLocks noChangeAspect="1"/>
          </p:cNvGraphicFramePr>
          <p:nvPr/>
        </p:nvGraphicFramePr>
        <p:xfrm>
          <a:off x="2770188" y="5591175"/>
          <a:ext cx="4254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10" imgW="425501" imgH="440131" progId="Visio.Drawing.11">
                  <p:embed/>
                </p:oleObj>
              </mc:Choice>
              <mc:Fallback>
                <p:oleObj name="Visio" r:id="rId10" imgW="425501" imgH="44013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5591175"/>
                        <a:ext cx="4254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Object 21"/>
          <p:cNvGraphicFramePr>
            <a:graphicFrameLocks noChangeAspect="1"/>
          </p:cNvGraphicFramePr>
          <p:nvPr/>
        </p:nvGraphicFramePr>
        <p:xfrm>
          <a:off x="4427538" y="5583238"/>
          <a:ext cx="4254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11" imgW="425501" imgH="440131" progId="Visio.Drawing.11">
                  <p:embed/>
                </p:oleObj>
              </mc:Choice>
              <mc:Fallback>
                <p:oleObj name="Visio" r:id="rId11" imgW="425501" imgH="44013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583238"/>
                        <a:ext cx="4254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900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 autoUpdateAnimBg="0"/>
      <p:bldP spid="12293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772400" cy="381000"/>
          </a:xfrm>
        </p:spPr>
        <p:txBody>
          <a:bodyPr>
            <a:normAutofit fontScale="90000"/>
          </a:bodyPr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3.2.2 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产生语言的基本方法－推导（续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A570C9-4EA0-4A3F-BF67-2A89BBC63B0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457200" y="596900"/>
            <a:ext cx="81534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由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CFG G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所产生的语言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L(G)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被定义为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L(G) = { ω┃S   ω and ω∈T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}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   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L(G)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称为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上下文无关语言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(Context Free Language, CFL)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ω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称为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句子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   α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α∈(N∪T)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则称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的一个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句型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r>
              <a:rPr lang="zh-CN" altLang="en-US" sz="20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457200" y="2971800"/>
            <a:ext cx="81534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在推导过程中，若每次直接推导均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替换句型中最左边的非终结符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，则称为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最左推导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，由最左推导产生的句型被称为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左句型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 						  </a:t>
            </a:r>
            <a:r>
              <a:rPr lang="zh-CN" altLang="en-US" sz="20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533400" y="4495800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类似的可以定义最右推导与右句型，最右推导也被称为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规范推导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 </a:t>
            </a:r>
          </a:p>
        </p:txBody>
      </p:sp>
      <p:graphicFrame>
        <p:nvGraphicFramePr>
          <p:cNvPr id="29703" name="Object 11"/>
          <p:cNvGraphicFramePr>
            <a:graphicFrameLocks noChangeAspect="1"/>
          </p:cNvGraphicFramePr>
          <p:nvPr/>
        </p:nvGraphicFramePr>
        <p:xfrm>
          <a:off x="3924300" y="1052513"/>
          <a:ext cx="4254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4" imgW="425501" imgH="400141" progId="Visio.Drawing.11">
                  <p:embed/>
                </p:oleObj>
              </mc:Choice>
              <mc:Fallback>
                <p:oleObj name="Visio" r:id="rId4" imgW="425501" imgH="40014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052513"/>
                        <a:ext cx="4254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14"/>
          <p:cNvGraphicFramePr>
            <a:graphicFrameLocks noChangeAspect="1"/>
          </p:cNvGraphicFramePr>
          <p:nvPr/>
        </p:nvGraphicFramePr>
        <p:xfrm>
          <a:off x="1644650" y="2354263"/>
          <a:ext cx="4254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Visio" r:id="rId6" imgW="425501" imgH="440131" progId="Visio.Drawing.11">
                  <p:embed/>
                </p:oleObj>
              </mc:Choice>
              <mc:Fallback>
                <p:oleObj name="Visio" r:id="rId6" imgW="425501" imgH="44013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2354263"/>
                        <a:ext cx="4254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492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utoUpdateAnimBg="0"/>
      <p:bldP spid="4506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3.2.2 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产生语言的基本方法－推导（续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8E2986-41FA-4FFB-BA6F-8313C347346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381000" y="1238250"/>
            <a:ext cx="83820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048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 =&gt; -E =&gt; -(E) =&gt; -(E+E) =&gt; -(id+E) =&gt; -(id+id) </a:t>
            </a:r>
          </a:p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α1  α2    α3      α4       α5       α6</a:t>
            </a: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2124075" y="4076700"/>
            <a:ext cx="4343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 E + E   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 E * E   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   （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(G3.2)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| -E      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 id      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40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1750" name="Rectangle 8"/>
          <p:cNvSpPr>
            <a:spLocks noChangeArrowheads="1"/>
          </p:cNvSpPr>
          <p:nvPr/>
        </p:nvSpPr>
        <p:spPr bwMode="auto">
          <a:xfrm>
            <a:off x="609600" y="609600"/>
            <a:ext cx="71945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再考察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-(id+id)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的推导过程（这是一个最左推导）：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68313" y="2124075"/>
            <a:ext cx="8424862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其中，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α1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是文法开始符号，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α6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是句子，其他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αi (i=2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均是句型。</a:t>
            </a:r>
          </a:p>
          <a:p>
            <a:pPr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根据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hlinkClick r:id="rId3" action="ppaction://hlinksldjump"/>
              </a:rPr>
              <a:t>定义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3" action="ppaction://hlinksldjump"/>
              </a:rPr>
              <a:t>3.3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可知，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α1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α6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同样也是句型。句型是一个相当广泛的概念。 </a:t>
            </a:r>
          </a:p>
        </p:txBody>
      </p:sp>
    </p:spTree>
    <p:extLst>
      <p:ext uri="{BB962C8B-B14F-4D97-AF65-F5344CB8AC3E}">
        <p14:creationId xmlns:p14="http://schemas.microsoft.com/office/powerpoint/2010/main" val="133279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3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5943600" cy="5334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3.2.3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推导、分析树与语法树 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3D5F3E-F52A-4309-977C-D9B6D560325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33400" y="1184275"/>
            <a:ext cx="8305800" cy="370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对于推导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   -(id+id)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=&gt; -E =&gt; -(E) =&gt; -(E+E) =&gt; -(id+E) =&gt; -(id+id)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它产生句子的方式很不直观，看起来十分困难。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分析树是推导的图形表示，它的表示很直观，并且同时反映语言结构的实质。 </a:t>
            </a:r>
          </a:p>
        </p:txBody>
      </p:sp>
      <p:graphicFrame>
        <p:nvGraphicFramePr>
          <p:cNvPr id="33797" name="Object 15"/>
          <p:cNvGraphicFramePr>
            <a:graphicFrameLocks noChangeAspect="1"/>
          </p:cNvGraphicFramePr>
          <p:nvPr/>
        </p:nvGraphicFramePr>
        <p:xfrm>
          <a:off x="2124075" y="1128713"/>
          <a:ext cx="4254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Visio" r:id="rId4" imgW="425501" imgH="400141" progId="Visio.Drawing.11">
                  <p:embed/>
                </p:oleObj>
              </mc:Choice>
              <mc:Fallback>
                <p:oleObj name="Visio" r:id="rId4" imgW="425501" imgH="40014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128713"/>
                        <a:ext cx="4254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075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3650" y="-26988"/>
            <a:ext cx="7772400" cy="457201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3.2.3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推导、分析树与语法树（续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endParaRPr lang="zh-CN" altLang="en-US" sz="320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A2316-62A5-4DF2-8E61-C954093BAB3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395288" y="620713"/>
            <a:ext cx="8435975" cy="370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3.5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CFG G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的句型，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分析树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被定义为具有下述性质的一棵树。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（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 根由开始符号所标记；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（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 每个叶子由一个终结符、非终结符、或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ε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标记；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（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 每个内部结点由一个非终结符标记；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（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 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非叶子节点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的标记，且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="1" baseline="-1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="1" baseline="-1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="1" baseline="-1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是该节点从左到右所有孩子的标记，则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A→X</a:t>
            </a:r>
            <a:r>
              <a:rPr lang="en-US" altLang="zh-CN" b="1" baseline="-1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="1" baseline="-1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...X</a:t>
            </a:r>
            <a:r>
              <a:rPr lang="en-US" altLang="zh-CN" b="1" baseline="-1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是一个产生式。若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ε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，则标记为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的结点可以仅有一个标记为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ε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的孩子。 		 					             	</a:t>
            </a:r>
            <a:r>
              <a:rPr lang="zh-CN" altLang="en-US" sz="20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685800" y="4608513"/>
            <a:ext cx="80010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2425" indent="-3524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81088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17675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354263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99085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44805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90525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6245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81965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每一直接推导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或每个产生式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，对应一棵仅有父子关系的子树，即产生式左部非终结符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“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长出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”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右部的孩子；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分析树的叶子，从左到右构成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的一个句型。若叶子仅由终结符标记，则构成一个句子。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468313" y="4076700"/>
            <a:ext cx="41465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分析树与语言和文法的关系：</a:t>
            </a:r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>
            <a:off x="2987675" y="4868863"/>
            <a:ext cx="1944688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53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7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7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7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7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build="p" autoUpdateAnimBg="0"/>
      <p:bldP spid="47108" grpId="0" build="p" autoUpdateAnimBg="0"/>
      <p:bldP spid="47109" grpId="0"/>
      <p:bldP spid="471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3.2.3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推导、分析树与语法树（续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F44953-2CAB-4F6D-9ABA-7B85CEF2708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423" name="Rectangle 63"/>
          <p:cNvSpPr>
            <a:spLocks noChangeArrowheads="1"/>
          </p:cNvSpPr>
          <p:nvPr/>
        </p:nvSpPr>
        <p:spPr bwMode="auto">
          <a:xfrm>
            <a:off x="4800600" y="1700213"/>
            <a:ext cx="4343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 E + E   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 E * E   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   （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(G3.2)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| -E      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 id      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40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57200" y="854075"/>
            <a:ext cx="8305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E =&gt; -E =&gt; -(E) =&gt; -(E+E) =&gt; -(id+E) =&gt;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-(id+id)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用分析树的方式如下：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271463" y="4437063"/>
            <a:ext cx="8764587" cy="129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最左推导和最右推导的中间过程对应的分析树可能不同，因为句型不同：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-(id+E)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或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-(E+id)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但是最终的分析树相同，因为最终是同一个句子：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-(id+id)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37895" name="Rectangle 23"/>
          <p:cNvSpPr>
            <a:spLocks noChangeArrowheads="1"/>
          </p:cNvSpPr>
          <p:nvPr/>
        </p:nvSpPr>
        <p:spPr bwMode="auto">
          <a:xfrm>
            <a:off x="501650" y="457200"/>
            <a:ext cx="521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3.5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再考察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-(id+id)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的推导过程。</a:t>
            </a:r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5148263" y="1700213"/>
            <a:ext cx="3779837" cy="2305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ea typeface="华文行楷" panose="02010800040101010101" pitchFamily="2" charset="-122"/>
              </a:rPr>
              <a:t>        </a:t>
            </a:r>
            <a:r>
              <a:rPr lang="zh-CN" altLang="en-US" sz="2400">
                <a:solidFill>
                  <a:srgbClr val="0000FF"/>
                </a:solidFill>
                <a:ea typeface="华文行楷" panose="02010800040101010101" pitchFamily="2" charset="-122"/>
              </a:rPr>
              <a:t>分析树既反映了产生句型的推导过程，又反映了句型的结构。</a:t>
            </a:r>
          </a:p>
        </p:txBody>
      </p:sp>
      <p:graphicFrame>
        <p:nvGraphicFramePr>
          <p:cNvPr id="15398" name="Object 38"/>
          <p:cNvGraphicFramePr>
            <a:graphicFrameLocks noChangeAspect="1"/>
          </p:cNvGraphicFramePr>
          <p:nvPr/>
        </p:nvGraphicFramePr>
        <p:xfrm>
          <a:off x="3348038" y="1628775"/>
          <a:ext cx="1601787" cy="251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Visio" r:id="rId4" imgW="741274" imgH="1167384" progId="Visio.Drawing.11">
                  <p:embed/>
                </p:oleObj>
              </mc:Choice>
              <mc:Fallback>
                <p:oleObj name="Visio" r:id="rId4" imgW="741274" imgH="116738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628775"/>
                        <a:ext cx="1601787" cy="251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9" name="Object 39"/>
          <p:cNvGraphicFramePr>
            <a:graphicFrameLocks noChangeAspect="1"/>
          </p:cNvGraphicFramePr>
          <p:nvPr/>
        </p:nvGraphicFramePr>
        <p:xfrm>
          <a:off x="3535363" y="3503613"/>
          <a:ext cx="46037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Visio" r:id="rId6" imgW="201473" imgH="282854" progId="Visio.Drawing.11">
                  <p:embed/>
                </p:oleObj>
              </mc:Choice>
              <mc:Fallback>
                <p:oleObj name="Visio" r:id="rId6" imgW="201473" imgH="2828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363" y="3503613"/>
                        <a:ext cx="460375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1" name="Object 41"/>
          <p:cNvGraphicFramePr>
            <a:graphicFrameLocks noChangeAspect="1"/>
          </p:cNvGraphicFramePr>
          <p:nvPr/>
        </p:nvGraphicFramePr>
        <p:xfrm>
          <a:off x="2024063" y="3524250"/>
          <a:ext cx="46037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Visio" r:id="rId8" imgW="201473" imgH="282854" progId="Visio.Drawing.11">
                  <p:embed/>
                </p:oleObj>
              </mc:Choice>
              <mc:Fallback>
                <p:oleObj name="Visio" r:id="rId8" imgW="201473" imgH="2828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3524250"/>
                        <a:ext cx="460375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4" name="Rectangle 44"/>
          <p:cNvSpPr>
            <a:spLocks noChangeArrowheads="1"/>
          </p:cNvSpPr>
          <p:nvPr/>
        </p:nvSpPr>
        <p:spPr bwMode="auto">
          <a:xfrm>
            <a:off x="1042988" y="3787775"/>
            <a:ext cx="3667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 </a:t>
            </a:r>
            <a:endParaRPr lang="en-US" altLang="zh-CN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405" name="Line 45"/>
          <p:cNvSpPr>
            <a:spLocks noChangeShapeType="1"/>
          </p:cNvSpPr>
          <p:nvPr/>
        </p:nvSpPr>
        <p:spPr bwMode="auto">
          <a:xfrm>
            <a:off x="1119188" y="3532188"/>
            <a:ext cx="1587" cy="292100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406" name="Rectangle 46"/>
          <p:cNvSpPr>
            <a:spLocks noChangeArrowheads="1"/>
          </p:cNvSpPr>
          <p:nvPr/>
        </p:nvSpPr>
        <p:spPr bwMode="auto">
          <a:xfrm>
            <a:off x="1217613" y="1638300"/>
            <a:ext cx="1222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en-US" altLang="zh-CN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407" name="Rectangle 47"/>
          <p:cNvSpPr>
            <a:spLocks noChangeArrowheads="1"/>
          </p:cNvSpPr>
          <p:nvPr/>
        </p:nvSpPr>
        <p:spPr bwMode="auto">
          <a:xfrm>
            <a:off x="755650" y="2173288"/>
            <a:ext cx="1222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endParaRPr lang="en-US" altLang="zh-CN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408" name="Rectangle 48"/>
          <p:cNvSpPr>
            <a:spLocks noChangeArrowheads="1"/>
          </p:cNvSpPr>
          <p:nvPr/>
        </p:nvSpPr>
        <p:spPr bwMode="auto">
          <a:xfrm>
            <a:off x="1628775" y="2173288"/>
            <a:ext cx="1222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en-US" altLang="zh-CN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409" name="Rectangle 49"/>
          <p:cNvSpPr>
            <a:spLocks noChangeArrowheads="1"/>
          </p:cNvSpPr>
          <p:nvPr/>
        </p:nvSpPr>
        <p:spPr bwMode="auto">
          <a:xfrm>
            <a:off x="987425" y="2728913"/>
            <a:ext cx="4889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   </a:t>
            </a:r>
            <a:endParaRPr lang="en-US" altLang="zh-CN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410" name="Rectangle 50"/>
          <p:cNvSpPr>
            <a:spLocks noChangeArrowheads="1"/>
          </p:cNvSpPr>
          <p:nvPr/>
        </p:nvSpPr>
        <p:spPr bwMode="auto">
          <a:xfrm>
            <a:off x="1562100" y="2708275"/>
            <a:ext cx="4889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  </a:t>
            </a:r>
            <a:endParaRPr lang="en-US" altLang="zh-CN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411" name="Rectangle 51"/>
          <p:cNvSpPr>
            <a:spLocks noChangeArrowheads="1"/>
          </p:cNvSpPr>
          <p:nvPr/>
        </p:nvSpPr>
        <p:spPr bwMode="auto">
          <a:xfrm>
            <a:off x="2143125" y="2728913"/>
            <a:ext cx="1222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412" name="Rectangle 52"/>
          <p:cNvSpPr>
            <a:spLocks noChangeArrowheads="1"/>
          </p:cNvSpPr>
          <p:nvPr/>
        </p:nvSpPr>
        <p:spPr bwMode="auto">
          <a:xfrm>
            <a:off x="1116013" y="3213100"/>
            <a:ext cx="4889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  </a:t>
            </a:r>
            <a:endParaRPr lang="en-US" altLang="zh-CN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413" name="Rectangle 53"/>
          <p:cNvSpPr>
            <a:spLocks noChangeArrowheads="1"/>
          </p:cNvSpPr>
          <p:nvPr/>
        </p:nvSpPr>
        <p:spPr bwMode="auto">
          <a:xfrm>
            <a:off x="1547813" y="3213100"/>
            <a:ext cx="4889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  </a:t>
            </a:r>
            <a:endParaRPr lang="en-US" altLang="zh-CN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414" name="Rectangle 54"/>
          <p:cNvSpPr>
            <a:spLocks noChangeArrowheads="1"/>
          </p:cNvSpPr>
          <p:nvPr/>
        </p:nvSpPr>
        <p:spPr bwMode="auto">
          <a:xfrm>
            <a:off x="2124075" y="3213100"/>
            <a:ext cx="1222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en-US" altLang="zh-CN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415" name="Line 55"/>
          <p:cNvSpPr>
            <a:spLocks noChangeShapeType="1"/>
          </p:cNvSpPr>
          <p:nvPr/>
        </p:nvSpPr>
        <p:spPr bwMode="auto">
          <a:xfrm flipH="1">
            <a:off x="1150938" y="2473325"/>
            <a:ext cx="484187" cy="233363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416" name="Line 56"/>
          <p:cNvSpPr>
            <a:spLocks noChangeShapeType="1"/>
          </p:cNvSpPr>
          <p:nvPr/>
        </p:nvSpPr>
        <p:spPr bwMode="auto">
          <a:xfrm>
            <a:off x="1635125" y="2473325"/>
            <a:ext cx="1588" cy="222250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417" name="Line 57"/>
          <p:cNvSpPr>
            <a:spLocks noChangeShapeType="1"/>
          </p:cNvSpPr>
          <p:nvPr/>
        </p:nvSpPr>
        <p:spPr bwMode="auto">
          <a:xfrm>
            <a:off x="1635125" y="2473325"/>
            <a:ext cx="447675" cy="215900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418" name="Line 58"/>
          <p:cNvSpPr>
            <a:spLocks noChangeShapeType="1"/>
          </p:cNvSpPr>
          <p:nvPr/>
        </p:nvSpPr>
        <p:spPr bwMode="auto">
          <a:xfrm flipH="1">
            <a:off x="839788" y="1928813"/>
            <a:ext cx="388937" cy="233362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419" name="Line 59"/>
          <p:cNvSpPr>
            <a:spLocks noChangeShapeType="1"/>
          </p:cNvSpPr>
          <p:nvPr/>
        </p:nvSpPr>
        <p:spPr bwMode="auto">
          <a:xfrm>
            <a:off x="1228725" y="1928813"/>
            <a:ext cx="387350" cy="233362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420" name="Line 60"/>
          <p:cNvSpPr>
            <a:spLocks noChangeShapeType="1"/>
          </p:cNvSpPr>
          <p:nvPr/>
        </p:nvSpPr>
        <p:spPr bwMode="auto">
          <a:xfrm flipH="1">
            <a:off x="1150938" y="3017838"/>
            <a:ext cx="484187" cy="233362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421" name="Line 61"/>
          <p:cNvSpPr>
            <a:spLocks noChangeShapeType="1"/>
          </p:cNvSpPr>
          <p:nvPr/>
        </p:nvSpPr>
        <p:spPr bwMode="auto">
          <a:xfrm>
            <a:off x="1635125" y="3017838"/>
            <a:ext cx="1588" cy="220662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422" name="Line 62"/>
          <p:cNvSpPr>
            <a:spLocks noChangeShapeType="1"/>
          </p:cNvSpPr>
          <p:nvPr/>
        </p:nvSpPr>
        <p:spPr bwMode="auto">
          <a:xfrm>
            <a:off x="1635125" y="3017838"/>
            <a:ext cx="447675" cy="215900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424" name="Rectangle 64"/>
          <p:cNvSpPr>
            <a:spLocks noChangeArrowheads="1"/>
          </p:cNvSpPr>
          <p:nvPr/>
        </p:nvSpPr>
        <p:spPr bwMode="auto">
          <a:xfrm>
            <a:off x="3490913" y="1243013"/>
            <a:ext cx="5184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最右推导：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=&gt; -(E+id) =&gt;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-(id+id)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229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42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42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0" dur="5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6" dur="500"/>
                                        <p:tgtEl>
                                          <p:spTgt spid="15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9" dur="500"/>
                                        <p:tgtEl>
                                          <p:spTgt spid="15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2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5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5" dur="500"/>
                                        <p:tgtEl>
                                          <p:spTgt spid="15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23" grpId="0"/>
      <p:bldP spid="15364" grpId="0" autoUpdateAnimBg="0"/>
      <p:bldP spid="15396" grpId="0" animBg="1"/>
      <p:bldP spid="15404" grpId="0"/>
      <p:bldP spid="15405" grpId="0" animBg="1"/>
      <p:bldP spid="15406" grpId="0"/>
      <p:bldP spid="15407" grpId="0"/>
      <p:bldP spid="15408" grpId="0"/>
      <p:bldP spid="15409" grpId="0"/>
      <p:bldP spid="15410" grpId="0"/>
      <p:bldP spid="15411" grpId="0"/>
      <p:bldP spid="15412" grpId="0"/>
      <p:bldP spid="15413" grpId="0"/>
      <p:bldP spid="15414" grpId="0"/>
      <p:bldP spid="15415" grpId="0" animBg="1"/>
      <p:bldP spid="15416" grpId="0" animBg="1"/>
      <p:bldP spid="15417" grpId="0" animBg="1"/>
      <p:bldP spid="15418" grpId="0" animBg="1"/>
      <p:bldP spid="15419" grpId="0" animBg="1"/>
      <p:bldP spid="15420" grpId="0" animBg="1"/>
      <p:bldP spid="15421" grpId="0" animBg="1"/>
      <p:bldP spid="15422" grpId="0" animBg="1"/>
      <p:bldP spid="1542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3.2.3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推导、分析树与语法树（续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1A033-F48D-4F2F-8970-A0344CAABAB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501650" y="620713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更多的情况下，仅关注句型结构，而忽略推导过程。 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30225" y="1125538"/>
            <a:ext cx="8002588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3.6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CFG G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的句型，表达式的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语法树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被定义为具有下述性质的一棵树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 根与内部节点由表达式中的操作符标记；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（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 叶子由表达式中的操作数标记；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（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）用于改变运算优先级和结合性的括号，被隐含在语法树的结构中。				 </a:t>
            </a:r>
            <a:r>
              <a:rPr lang="zh-CN" altLang="en-US" sz="24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466725" y="4105275"/>
            <a:ext cx="8137525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388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语法树与分析树的最根本区别在于它们的内部（根）节点：</a:t>
            </a:r>
          </a:p>
          <a:p>
            <a: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    </a:t>
            </a:r>
            <a:r>
              <a:rPr lang="zh-CN" altLang="en-US" sz="1200">
                <a:solidFill>
                  <a:srgbClr val="000000"/>
                </a:solidFill>
                <a:ea typeface="华文行楷" panose="02010800040101010101" pitchFamily="2" charset="-122"/>
              </a:rPr>
              <a:t>●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 分析树的内部（根）节点是非终结符；</a:t>
            </a:r>
          </a:p>
          <a:p>
            <a: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000000"/>
                </a:solidFill>
                <a:ea typeface="华文行楷" panose="02010800040101010101" pitchFamily="2" charset="-122"/>
              </a:rPr>
              <a:t>        ●  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语法树的内部（根）节点是操作符（运算符）；</a:t>
            </a:r>
          </a:p>
          <a:p>
            <a: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或者说语法树中：省略了反映分析过程的非终结符。</a:t>
            </a:r>
          </a:p>
        </p:txBody>
      </p:sp>
    </p:spTree>
    <p:extLst>
      <p:ext uri="{BB962C8B-B14F-4D97-AF65-F5344CB8AC3E}">
        <p14:creationId xmlns:p14="http://schemas.microsoft.com/office/powerpoint/2010/main" val="217358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6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6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6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6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6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6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build="p" autoUpdateAnimBg="0"/>
      <p:bldP spid="16393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3.2.3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推导、分析树与语法树（续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D6210E-1F4E-4404-8346-56E1728258D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381000" y="6858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3.6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句子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-(id+id)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和句型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C then s1 else s2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</p:txBody>
      </p:sp>
      <p:graphicFrame>
        <p:nvGraphicFramePr>
          <p:cNvPr id="41989" name="Object 6"/>
          <p:cNvGraphicFramePr>
            <a:graphicFrameLocks noChangeAspect="1"/>
          </p:cNvGraphicFramePr>
          <p:nvPr/>
        </p:nvGraphicFramePr>
        <p:xfrm>
          <a:off x="2362200" y="3581400"/>
          <a:ext cx="304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Visio" r:id="rId4" imgW="142910" imgH="284703" progId="Visio.Drawing.6">
                  <p:embed/>
                </p:oleObj>
              </mc:Choice>
              <mc:Fallback>
                <p:oleObj name="Visio" r:id="rId4" imgW="142910" imgH="28470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304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7"/>
          <p:cNvGraphicFramePr>
            <a:graphicFrameLocks noChangeAspect="1"/>
          </p:cNvGraphicFramePr>
          <p:nvPr/>
        </p:nvGraphicFramePr>
        <p:xfrm>
          <a:off x="914400" y="3581400"/>
          <a:ext cx="304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Visio" r:id="rId6" imgW="142910" imgH="284703" progId="Visio.Drawing.6">
                  <p:embed/>
                </p:oleObj>
              </mc:Choice>
              <mc:Fallback>
                <p:oleObj name="Visio" r:id="rId6" imgW="142910" imgH="28470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81400"/>
                        <a:ext cx="304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688975" y="4365625"/>
            <a:ext cx="776922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分析树：左部非终结符“产生出”右部文法符号序列；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语法树：操作符（运算）“作用于”操作数（运算对象）；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习惯上：它们分别被称为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具体语法树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抽象语法树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 </a:t>
            </a:r>
          </a:p>
        </p:txBody>
      </p:sp>
      <p:graphicFrame>
        <p:nvGraphicFramePr>
          <p:cNvPr id="17424" name="Object 16"/>
          <p:cNvGraphicFramePr>
            <a:graphicFrameLocks noChangeAspect="1"/>
          </p:cNvGraphicFramePr>
          <p:nvPr/>
        </p:nvGraphicFramePr>
        <p:xfrm>
          <a:off x="800100" y="1196975"/>
          <a:ext cx="1827213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Visio" r:id="rId7" imgW="759257" imgH="1167384" progId="Visio.Drawing.11">
                  <p:embed/>
                </p:oleObj>
              </mc:Choice>
              <mc:Fallback>
                <p:oleObj name="Visio" r:id="rId7" imgW="759257" imgH="116738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1196975"/>
                        <a:ext cx="1827213" cy="280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17"/>
          <p:cNvGraphicFramePr>
            <a:graphicFrameLocks noChangeAspect="1"/>
          </p:cNvGraphicFramePr>
          <p:nvPr/>
        </p:nvGraphicFramePr>
        <p:xfrm>
          <a:off x="2570163" y="2276475"/>
          <a:ext cx="1209675" cy="171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Visio" r:id="rId9" imgW="489204" imgH="694030" progId="Visio.Drawing.11">
                  <p:embed/>
                </p:oleObj>
              </mc:Choice>
              <mc:Fallback>
                <p:oleObj name="Visio" r:id="rId9" imgW="489204" imgH="69403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2276475"/>
                        <a:ext cx="1209675" cy="171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18"/>
          <p:cNvGraphicFramePr>
            <a:graphicFrameLocks noChangeAspect="1"/>
          </p:cNvGraphicFramePr>
          <p:nvPr/>
        </p:nvGraphicFramePr>
        <p:xfrm>
          <a:off x="4414838" y="1662113"/>
          <a:ext cx="3470275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Visio" r:id="rId11" imgW="1468526" imgH="443179" progId="Visio.Drawing.11">
                  <p:embed/>
                </p:oleObj>
              </mc:Choice>
              <mc:Fallback>
                <p:oleObj name="Visio" r:id="rId11" imgW="1468526" imgH="44317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838" y="1662113"/>
                        <a:ext cx="3470275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19"/>
          <p:cNvGraphicFramePr>
            <a:graphicFrameLocks noChangeAspect="1"/>
          </p:cNvGraphicFramePr>
          <p:nvPr/>
        </p:nvGraphicFramePr>
        <p:xfrm>
          <a:off x="5076825" y="2736850"/>
          <a:ext cx="1798638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Visio" r:id="rId13" imgW="719633" imgH="448666" progId="Visio.Drawing.11">
                  <p:embed/>
                </p:oleObj>
              </mc:Choice>
              <mc:Fallback>
                <p:oleObj name="Visio" r:id="rId13" imgW="719633" imgH="44866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736850"/>
                        <a:ext cx="1798638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431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7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7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7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2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1066800"/>
          </a:xfrm>
        </p:spPr>
        <p:txBody>
          <a:bodyPr/>
          <a:lstStyle/>
          <a:p>
            <a:pPr algn="l" eaLnBrk="1" hangingPunct="1"/>
            <a:r>
              <a:rPr lang="en-US" altLang="zh-CN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3.1 </a:t>
            </a:r>
            <a:r>
              <a:rPr lang="zh-CN" altLang="en-US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语法分析的若干问题 </a:t>
            </a:r>
            <a:br>
              <a:rPr lang="zh-CN" altLang="en-US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3.1.1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语法分析器的作用 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5F999-B306-4D61-87C1-31573439D1B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515938" y="1300163"/>
            <a:ext cx="81597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位置：</a:t>
            </a:r>
          </a:p>
        </p:txBody>
      </p:sp>
      <p:graphicFrame>
        <p:nvGraphicFramePr>
          <p:cNvPr id="7173" name="Object 19"/>
          <p:cNvGraphicFramePr>
            <a:graphicFrameLocks noChangeAspect="1"/>
          </p:cNvGraphicFramePr>
          <p:nvPr/>
        </p:nvGraphicFramePr>
        <p:xfrm>
          <a:off x="3349625" y="2363788"/>
          <a:ext cx="21590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4" imgW="831494" imgH="301752" progId="Visio.Drawing.11">
                  <p:embed/>
                </p:oleObj>
              </mc:Choice>
              <mc:Fallback>
                <p:oleObj name="Visio" r:id="rId4" imgW="831494" imgH="30175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2363788"/>
                        <a:ext cx="21590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20"/>
          <p:cNvGraphicFramePr>
            <a:graphicFrameLocks noChangeAspect="1"/>
          </p:cNvGraphicFramePr>
          <p:nvPr/>
        </p:nvGraphicFramePr>
        <p:xfrm>
          <a:off x="12700" y="2349500"/>
          <a:ext cx="34194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6" imgW="1440607" imgH="310652" progId="Visio.Drawing.11">
                  <p:embed/>
                </p:oleObj>
              </mc:Choice>
              <mc:Fallback>
                <p:oleObj name="Visio" r:id="rId6" imgW="1440607" imgH="31065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" y="2349500"/>
                        <a:ext cx="3419475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21"/>
          <p:cNvGraphicFramePr>
            <a:graphicFrameLocks noChangeAspect="1"/>
          </p:cNvGraphicFramePr>
          <p:nvPr/>
        </p:nvGraphicFramePr>
        <p:xfrm>
          <a:off x="5364163" y="2339975"/>
          <a:ext cx="36004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8" imgW="1504493" imgH="322478" progId="Visio.Drawing.11">
                  <p:embed/>
                </p:oleObj>
              </mc:Choice>
              <mc:Fallback>
                <p:oleObj name="Visio" r:id="rId8" imgW="1504493" imgH="32247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339975"/>
                        <a:ext cx="360045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600075" y="3933825"/>
            <a:ext cx="807561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作用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任务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根据词法分析器提供的记号流，为语法正确的输入构造分析树（或语法树），这是本章的重点；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检查输入中的语法（可能包括词法）错误，并调用出错处理器进行适当处理。 </a:t>
            </a:r>
          </a:p>
        </p:txBody>
      </p:sp>
      <p:graphicFrame>
        <p:nvGraphicFramePr>
          <p:cNvPr id="7177" name="Object 40"/>
          <p:cNvGraphicFramePr>
            <a:graphicFrameLocks noChangeAspect="1"/>
          </p:cNvGraphicFramePr>
          <p:nvPr/>
        </p:nvGraphicFramePr>
        <p:xfrm>
          <a:off x="4459288" y="2852738"/>
          <a:ext cx="1192212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10" imgW="637398" imgH="560100" progId="Visio.Drawing.11">
                  <p:embed/>
                </p:oleObj>
              </mc:Choice>
              <mc:Fallback>
                <p:oleObj name="Visio" r:id="rId10" imgW="637398" imgH="5601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288" y="2852738"/>
                        <a:ext cx="1192212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43"/>
          <p:cNvGraphicFramePr>
            <a:graphicFrameLocks noChangeAspect="1"/>
          </p:cNvGraphicFramePr>
          <p:nvPr/>
        </p:nvGraphicFramePr>
        <p:xfrm>
          <a:off x="3059113" y="2852738"/>
          <a:ext cx="1192212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12" imgW="637398" imgH="560100" progId="Visio.Drawing.11">
                  <p:embed/>
                </p:oleObj>
              </mc:Choice>
              <mc:Fallback>
                <p:oleObj name="Visio" r:id="rId12" imgW="637398" imgH="5601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852738"/>
                        <a:ext cx="1192212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468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0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CAFE2-DF7F-440A-877B-46A010E8580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455738" y="1204913"/>
            <a:ext cx="6811962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CFG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直接推导、零或多步推导、至少一步推导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CFL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、句子、句型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最左推导、左句型（最右推导、右句型）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3.5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分析树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3.6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语法树</a:t>
            </a:r>
          </a:p>
        </p:txBody>
      </p:sp>
      <p:sp>
        <p:nvSpPr>
          <p:cNvPr id="44036" name="Text Box 5"/>
          <p:cNvSpPr txBox="1">
            <a:spLocks noChangeArrowheads="1"/>
          </p:cNvSpPr>
          <p:nvPr/>
        </p:nvSpPr>
        <p:spPr bwMode="auto">
          <a:xfrm>
            <a:off x="3111500" y="442913"/>
            <a:ext cx="2397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重要概念</a:t>
            </a:r>
          </a:p>
        </p:txBody>
      </p:sp>
    </p:spTree>
    <p:extLst>
      <p:ext uri="{BB962C8B-B14F-4D97-AF65-F5344CB8AC3E}">
        <p14:creationId xmlns:p14="http://schemas.microsoft.com/office/powerpoint/2010/main" val="4222486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zh-CN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3.2.4 </a:t>
            </a:r>
            <a:r>
              <a:rPr lang="zh-CN" altLang="en-US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二义性与二义性的消除</a:t>
            </a:r>
            <a:br>
              <a:rPr lang="zh-CN" altLang="en-US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3.2.4.1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二义性（歧义，</a:t>
            </a:r>
            <a:r>
              <a:rPr lang="en-US" altLang="zh-CN" sz="32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Ambiguity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 </a:t>
            </a:r>
          </a:p>
        </p:txBody>
      </p:sp>
      <p:sp>
        <p:nvSpPr>
          <p:cNvPr id="9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AECD71-DB92-4B88-8FF6-E8AA96AA454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09600" y="1219200"/>
            <a:ext cx="7418388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上节：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句子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-(id+id)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棵分析树相同</a:t>
            </a:r>
            <a:endParaRPr lang="zh-CN" altLang="en-US" sz="2400">
              <a:solidFill>
                <a:srgbClr val="99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问题：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是否任何一个句子的分析树只有一棵？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3.7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句子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id+id*id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id+id+id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可能的分析树：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116013" y="2636838"/>
            <a:ext cx="691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 E + E | E * E |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 -E | id   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(G3.2) </a:t>
            </a:r>
          </a:p>
        </p:txBody>
      </p:sp>
      <p:sp>
        <p:nvSpPr>
          <p:cNvPr id="18484" name="Text Box 52"/>
          <p:cNvSpPr txBox="1">
            <a:spLocks noChangeArrowheads="1"/>
          </p:cNvSpPr>
          <p:nvPr/>
        </p:nvSpPr>
        <p:spPr bwMode="auto">
          <a:xfrm>
            <a:off x="512763" y="5418138"/>
            <a:ext cx="168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*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优先级高</a:t>
            </a:r>
          </a:p>
        </p:txBody>
      </p:sp>
      <p:sp>
        <p:nvSpPr>
          <p:cNvPr id="18486" name="Text Box 54"/>
          <p:cNvSpPr txBox="1">
            <a:spLocks noChangeArrowheads="1"/>
          </p:cNvSpPr>
          <p:nvPr/>
        </p:nvSpPr>
        <p:spPr bwMode="auto">
          <a:xfrm>
            <a:off x="2671763" y="5419725"/>
            <a:ext cx="1684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优先级高</a:t>
            </a:r>
          </a:p>
        </p:txBody>
      </p:sp>
      <p:sp>
        <p:nvSpPr>
          <p:cNvPr id="18492" name="Text Box 60"/>
          <p:cNvSpPr txBox="1">
            <a:spLocks noChangeArrowheads="1"/>
          </p:cNvSpPr>
          <p:nvPr/>
        </p:nvSpPr>
        <p:spPr bwMode="auto">
          <a:xfrm>
            <a:off x="5048250" y="5418138"/>
            <a:ext cx="1468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左结合</a:t>
            </a:r>
          </a:p>
        </p:txBody>
      </p:sp>
      <p:sp>
        <p:nvSpPr>
          <p:cNvPr id="18494" name="Text Box 62"/>
          <p:cNvSpPr txBox="1">
            <a:spLocks noChangeArrowheads="1"/>
          </p:cNvSpPr>
          <p:nvPr/>
        </p:nvSpPr>
        <p:spPr bwMode="auto">
          <a:xfrm>
            <a:off x="7092950" y="5418138"/>
            <a:ext cx="151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右结合</a:t>
            </a:r>
          </a:p>
        </p:txBody>
      </p:sp>
      <p:sp>
        <p:nvSpPr>
          <p:cNvPr id="18501" name="Rectangle 69"/>
          <p:cNvSpPr>
            <a:spLocks noChangeArrowheads="1"/>
          </p:cNvSpPr>
          <p:nvPr/>
        </p:nvSpPr>
        <p:spPr bwMode="auto">
          <a:xfrm>
            <a:off x="1039813" y="3402013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en-US" altLang="zh-CN" sz="20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502" name="Rectangle 70"/>
          <p:cNvSpPr>
            <a:spLocks noChangeArrowheads="1"/>
          </p:cNvSpPr>
          <p:nvPr/>
        </p:nvSpPr>
        <p:spPr bwMode="auto">
          <a:xfrm>
            <a:off x="439738" y="3978275"/>
            <a:ext cx="250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   </a:t>
            </a:r>
            <a:endParaRPr lang="en-US" altLang="zh-CN" sz="20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503" name="Rectangle 71"/>
          <p:cNvSpPr>
            <a:spLocks noChangeArrowheads="1"/>
          </p:cNvSpPr>
          <p:nvPr/>
        </p:nvSpPr>
        <p:spPr bwMode="auto">
          <a:xfrm>
            <a:off x="989013" y="3978275"/>
            <a:ext cx="242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   </a:t>
            </a:r>
            <a:endParaRPr lang="en-US" altLang="zh-CN" sz="20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504" name="Rectangle 72"/>
          <p:cNvSpPr>
            <a:spLocks noChangeArrowheads="1"/>
          </p:cNvSpPr>
          <p:nvPr/>
        </p:nvSpPr>
        <p:spPr bwMode="auto">
          <a:xfrm>
            <a:off x="1573213" y="3965575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en-US" altLang="zh-CN" sz="20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520" name="Group 88"/>
          <p:cNvGrpSpPr>
            <a:grpSpLocks/>
          </p:cNvGrpSpPr>
          <p:nvPr/>
        </p:nvGrpSpPr>
        <p:grpSpPr bwMode="auto">
          <a:xfrm>
            <a:off x="571500" y="3724275"/>
            <a:ext cx="1060450" cy="290513"/>
            <a:chOff x="332" y="1592"/>
            <a:chExt cx="668" cy="183"/>
          </a:xfrm>
        </p:grpSpPr>
        <p:sp>
          <p:nvSpPr>
            <p:cNvPr id="46173" name="Line 73"/>
            <p:cNvSpPr>
              <a:spLocks noChangeShapeType="1"/>
            </p:cNvSpPr>
            <p:nvPr/>
          </p:nvSpPr>
          <p:spPr bwMode="auto">
            <a:xfrm>
              <a:off x="666" y="1592"/>
              <a:ext cx="1" cy="174"/>
            </a:xfrm>
            <a:prstGeom prst="line">
              <a:avLst/>
            </a:prstGeom>
            <a:noFill/>
            <a:ln w="22225" cap="rnd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46174" name="Line 74"/>
            <p:cNvSpPr>
              <a:spLocks noChangeShapeType="1"/>
            </p:cNvSpPr>
            <p:nvPr/>
          </p:nvSpPr>
          <p:spPr bwMode="auto">
            <a:xfrm flipH="1">
              <a:off x="332" y="1592"/>
              <a:ext cx="334" cy="183"/>
            </a:xfrm>
            <a:prstGeom prst="line">
              <a:avLst/>
            </a:prstGeom>
            <a:noFill/>
            <a:ln w="22225" cap="rnd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46175" name="Line 75"/>
            <p:cNvSpPr>
              <a:spLocks noChangeShapeType="1"/>
            </p:cNvSpPr>
            <p:nvPr/>
          </p:nvSpPr>
          <p:spPr bwMode="auto">
            <a:xfrm>
              <a:off x="666" y="1592"/>
              <a:ext cx="334" cy="183"/>
            </a:xfrm>
            <a:prstGeom prst="line">
              <a:avLst/>
            </a:prstGeom>
            <a:noFill/>
            <a:ln w="22225" cap="rnd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18521" name="Group 89"/>
          <p:cNvGrpSpPr>
            <a:grpSpLocks/>
          </p:cNvGrpSpPr>
          <p:nvPr/>
        </p:nvGrpSpPr>
        <p:grpSpPr bwMode="auto">
          <a:xfrm>
            <a:off x="1158875" y="4276725"/>
            <a:ext cx="1060450" cy="252413"/>
            <a:chOff x="702" y="1940"/>
            <a:chExt cx="668" cy="159"/>
          </a:xfrm>
        </p:grpSpPr>
        <p:sp>
          <p:nvSpPr>
            <p:cNvPr id="46170" name="Line 76"/>
            <p:cNvSpPr>
              <a:spLocks noChangeShapeType="1"/>
            </p:cNvSpPr>
            <p:nvPr/>
          </p:nvSpPr>
          <p:spPr bwMode="auto">
            <a:xfrm>
              <a:off x="1036" y="1940"/>
              <a:ext cx="1" cy="151"/>
            </a:xfrm>
            <a:prstGeom prst="line">
              <a:avLst/>
            </a:prstGeom>
            <a:noFill/>
            <a:ln w="22225" cap="rnd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46171" name="Line 77"/>
            <p:cNvSpPr>
              <a:spLocks noChangeShapeType="1"/>
            </p:cNvSpPr>
            <p:nvPr/>
          </p:nvSpPr>
          <p:spPr bwMode="auto">
            <a:xfrm flipH="1">
              <a:off x="702" y="1940"/>
              <a:ext cx="334" cy="159"/>
            </a:xfrm>
            <a:prstGeom prst="line">
              <a:avLst/>
            </a:prstGeom>
            <a:noFill/>
            <a:ln w="22225" cap="rnd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46172" name="Line 78"/>
            <p:cNvSpPr>
              <a:spLocks noChangeShapeType="1"/>
            </p:cNvSpPr>
            <p:nvPr/>
          </p:nvSpPr>
          <p:spPr bwMode="auto">
            <a:xfrm>
              <a:off x="1036" y="1940"/>
              <a:ext cx="334" cy="159"/>
            </a:xfrm>
            <a:prstGeom prst="line">
              <a:avLst/>
            </a:prstGeom>
            <a:noFill/>
            <a:ln w="22225" cap="rnd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18511" name="Rectangle 79"/>
          <p:cNvSpPr>
            <a:spLocks noChangeArrowheads="1"/>
          </p:cNvSpPr>
          <p:nvPr/>
        </p:nvSpPr>
        <p:spPr bwMode="auto">
          <a:xfrm>
            <a:off x="1041400" y="4494213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  </a:t>
            </a:r>
            <a:endParaRPr lang="en-US" altLang="zh-CN" sz="20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12" name="Rectangle 80"/>
          <p:cNvSpPr>
            <a:spLocks noChangeArrowheads="1"/>
          </p:cNvSpPr>
          <p:nvPr/>
        </p:nvSpPr>
        <p:spPr bwMode="auto">
          <a:xfrm>
            <a:off x="1546225" y="4481513"/>
            <a:ext cx="25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    </a:t>
            </a:r>
            <a:endParaRPr lang="en-US" altLang="zh-CN" sz="20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13" name="Rectangle 81"/>
          <p:cNvSpPr>
            <a:spLocks noChangeArrowheads="1"/>
          </p:cNvSpPr>
          <p:nvPr/>
        </p:nvSpPr>
        <p:spPr bwMode="auto">
          <a:xfrm>
            <a:off x="2162175" y="4481513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en-US" altLang="zh-CN" sz="20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14" name="Line 82"/>
          <p:cNvSpPr>
            <a:spLocks noChangeShapeType="1"/>
          </p:cNvSpPr>
          <p:nvPr/>
        </p:nvSpPr>
        <p:spPr bwMode="auto">
          <a:xfrm>
            <a:off x="538163" y="4308475"/>
            <a:ext cx="1587" cy="228600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15" name="Rectangle 83"/>
          <p:cNvSpPr>
            <a:spLocks noChangeArrowheads="1"/>
          </p:cNvSpPr>
          <p:nvPr/>
        </p:nvSpPr>
        <p:spPr bwMode="auto">
          <a:xfrm>
            <a:off x="427038" y="4498975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en-US" altLang="zh-CN" sz="20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16" name="Line 84"/>
          <p:cNvSpPr>
            <a:spLocks noChangeShapeType="1"/>
          </p:cNvSpPr>
          <p:nvPr/>
        </p:nvSpPr>
        <p:spPr bwMode="auto">
          <a:xfrm>
            <a:off x="1160463" y="4783138"/>
            <a:ext cx="1587" cy="227012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17" name="Rectangle 85"/>
          <p:cNvSpPr>
            <a:spLocks noChangeArrowheads="1"/>
          </p:cNvSpPr>
          <p:nvPr/>
        </p:nvSpPr>
        <p:spPr bwMode="auto">
          <a:xfrm>
            <a:off x="1016000" y="4994275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en-US" altLang="zh-CN" sz="20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18" name="Line 86"/>
          <p:cNvSpPr>
            <a:spLocks noChangeShapeType="1"/>
          </p:cNvSpPr>
          <p:nvPr/>
        </p:nvSpPr>
        <p:spPr bwMode="auto">
          <a:xfrm>
            <a:off x="2212975" y="4783138"/>
            <a:ext cx="1588" cy="227012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19" name="Rectangle 87"/>
          <p:cNvSpPr>
            <a:spLocks noChangeArrowheads="1"/>
          </p:cNvSpPr>
          <p:nvPr/>
        </p:nvSpPr>
        <p:spPr bwMode="auto">
          <a:xfrm>
            <a:off x="2063750" y="4994275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en-US" altLang="zh-CN" sz="20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24" name="Rectangle 92"/>
          <p:cNvSpPr>
            <a:spLocks noChangeArrowheads="1"/>
          </p:cNvSpPr>
          <p:nvPr/>
        </p:nvSpPr>
        <p:spPr bwMode="auto">
          <a:xfrm>
            <a:off x="3584575" y="3402013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en-US" altLang="zh-CN" sz="20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25" name="Rectangle 93"/>
          <p:cNvSpPr>
            <a:spLocks noChangeArrowheads="1"/>
          </p:cNvSpPr>
          <p:nvPr/>
        </p:nvSpPr>
        <p:spPr bwMode="auto">
          <a:xfrm>
            <a:off x="3006725" y="3978275"/>
            <a:ext cx="288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   </a:t>
            </a:r>
            <a:endParaRPr lang="en-US" altLang="zh-CN" sz="20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26" name="Rectangle 94"/>
          <p:cNvSpPr>
            <a:spLocks noChangeArrowheads="1"/>
          </p:cNvSpPr>
          <p:nvPr/>
        </p:nvSpPr>
        <p:spPr bwMode="auto">
          <a:xfrm>
            <a:off x="3524250" y="3960813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    </a:t>
            </a:r>
            <a:endParaRPr lang="en-US" altLang="zh-CN" sz="20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27" name="Rectangle 95"/>
          <p:cNvSpPr>
            <a:spLocks noChangeArrowheads="1"/>
          </p:cNvSpPr>
          <p:nvPr/>
        </p:nvSpPr>
        <p:spPr bwMode="auto">
          <a:xfrm>
            <a:off x="4127500" y="3978275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en-US" altLang="zh-CN" sz="20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18543" name="Group 111"/>
          <p:cNvGrpSpPr>
            <a:grpSpLocks/>
          </p:cNvGrpSpPr>
          <p:nvPr/>
        </p:nvGrpSpPr>
        <p:grpSpPr bwMode="auto">
          <a:xfrm>
            <a:off x="3135313" y="3717925"/>
            <a:ext cx="1041400" cy="285750"/>
            <a:chOff x="1947" y="1588"/>
            <a:chExt cx="656" cy="180"/>
          </a:xfrm>
        </p:grpSpPr>
        <p:sp>
          <p:nvSpPr>
            <p:cNvPr id="46167" name="Line 96"/>
            <p:cNvSpPr>
              <a:spLocks noChangeShapeType="1"/>
            </p:cNvSpPr>
            <p:nvPr/>
          </p:nvSpPr>
          <p:spPr bwMode="auto">
            <a:xfrm>
              <a:off x="2275" y="1588"/>
              <a:ext cx="1" cy="171"/>
            </a:xfrm>
            <a:prstGeom prst="line">
              <a:avLst/>
            </a:prstGeom>
            <a:noFill/>
            <a:ln w="22225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46168" name="Line 97"/>
            <p:cNvSpPr>
              <a:spLocks noChangeShapeType="1"/>
            </p:cNvSpPr>
            <p:nvPr/>
          </p:nvSpPr>
          <p:spPr bwMode="auto">
            <a:xfrm flipH="1">
              <a:off x="1947" y="1588"/>
              <a:ext cx="328" cy="180"/>
            </a:xfrm>
            <a:prstGeom prst="line">
              <a:avLst/>
            </a:prstGeom>
            <a:noFill/>
            <a:ln w="22225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46169" name="Line 98"/>
            <p:cNvSpPr>
              <a:spLocks noChangeShapeType="1"/>
            </p:cNvSpPr>
            <p:nvPr/>
          </p:nvSpPr>
          <p:spPr bwMode="auto">
            <a:xfrm>
              <a:off x="2275" y="1588"/>
              <a:ext cx="328" cy="180"/>
            </a:xfrm>
            <a:prstGeom prst="line">
              <a:avLst/>
            </a:prstGeom>
            <a:noFill/>
            <a:ln w="22225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18544" name="Group 112"/>
          <p:cNvGrpSpPr>
            <a:grpSpLocks/>
          </p:cNvGrpSpPr>
          <p:nvPr/>
        </p:nvGrpSpPr>
        <p:grpSpPr bwMode="auto">
          <a:xfrm>
            <a:off x="2568575" y="4337050"/>
            <a:ext cx="1041400" cy="249238"/>
            <a:chOff x="1590" y="1978"/>
            <a:chExt cx="656" cy="157"/>
          </a:xfrm>
        </p:grpSpPr>
        <p:sp>
          <p:nvSpPr>
            <p:cNvPr id="46164" name="Line 99"/>
            <p:cNvSpPr>
              <a:spLocks noChangeShapeType="1"/>
            </p:cNvSpPr>
            <p:nvPr/>
          </p:nvSpPr>
          <p:spPr bwMode="auto">
            <a:xfrm>
              <a:off x="1918" y="1978"/>
              <a:ext cx="1" cy="149"/>
            </a:xfrm>
            <a:prstGeom prst="line">
              <a:avLst/>
            </a:prstGeom>
            <a:noFill/>
            <a:ln w="22225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46165" name="Line 100"/>
            <p:cNvSpPr>
              <a:spLocks noChangeShapeType="1"/>
            </p:cNvSpPr>
            <p:nvPr/>
          </p:nvSpPr>
          <p:spPr bwMode="auto">
            <a:xfrm flipH="1">
              <a:off x="1590" y="1978"/>
              <a:ext cx="328" cy="157"/>
            </a:xfrm>
            <a:prstGeom prst="line">
              <a:avLst/>
            </a:prstGeom>
            <a:noFill/>
            <a:ln w="22225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46166" name="Line 101"/>
            <p:cNvSpPr>
              <a:spLocks noChangeShapeType="1"/>
            </p:cNvSpPr>
            <p:nvPr/>
          </p:nvSpPr>
          <p:spPr bwMode="auto">
            <a:xfrm>
              <a:off x="1918" y="1978"/>
              <a:ext cx="328" cy="157"/>
            </a:xfrm>
            <a:prstGeom prst="line">
              <a:avLst/>
            </a:prstGeom>
            <a:noFill/>
            <a:ln w="22225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18534" name="Rectangle 102"/>
          <p:cNvSpPr>
            <a:spLocks noChangeArrowheads="1"/>
          </p:cNvSpPr>
          <p:nvPr/>
        </p:nvSpPr>
        <p:spPr bwMode="auto">
          <a:xfrm>
            <a:off x="2455863" y="4554538"/>
            <a:ext cx="260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  </a:t>
            </a:r>
            <a:endParaRPr lang="en-US" altLang="zh-CN" sz="20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35" name="Rectangle 103"/>
          <p:cNvSpPr>
            <a:spLocks noChangeArrowheads="1"/>
          </p:cNvSpPr>
          <p:nvPr/>
        </p:nvSpPr>
        <p:spPr bwMode="auto">
          <a:xfrm>
            <a:off x="2960688" y="4554538"/>
            <a:ext cx="2365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   </a:t>
            </a:r>
            <a:endParaRPr lang="en-US" altLang="zh-CN" sz="20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36" name="Rectangle 104"/>
          <p:cNvSpPr>
            <a:spLocks noChangeArrowheads="1"/>
          </p:cNvSpPr>
          <p:nvPr/>
        </p:nvSpPr>
        <p:spPr bwMode="auto">
          <a:xfrm>
            <a:off x="3632200" y="4554538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en-US" altLang="zh-CN" sz="20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37" name="Line 105"/>
          <p:cNvSpPr>
            <a:spLocks noChangeShapeType="1"/>
          </p:cNvSpPr>
          <p:nvPr/>
        </p:nvSpPr>
        <p:spPr bwMode="auto">
          <a:xfrm>
            <a:off x="2598738" y="4833938"/>
            <a:ext cx="1587" cy="223837"/>
          </a:xfrm>
          <a:prstGeom prst="line">
            <a:avLst/>
          </a:prstGeom>
          <a:noFill/>
          <a:ln w="22225" cap="rnd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38" name="Rectangle 106"/>
          <p:cNvSpPr>
            <a:spLocks noChangeArrowheads="1"/>
          </p:cNvSpPr>
          <p:nvPr/>
        </p:nvSpPr>
        <p:spPr bwMode="auto">
          <a:xfrm>
            <a:off x="2455863" y="4986338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en-US" altLang="zh-CN" sz="20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39" name="Line 107"/>
          <p:cNvSpPr>
            <a:spLocks noChangeShapeType="1"/>
          </p:cNvSpPr>
          <p:nvPr/>
        </p:nvSpPr>
        <p:spPr bwMode="auto">
          <a:xfrm>
            <a:off x="3705225" y="4838700"/>
            <a:ext cx="1588" cy="223838"/>
          </a:xfrm>
          <a:prstGeom prst="line">
            <a:avLst/>
          </a:prstGeom>
          <a:noFill/>
          <a:ln w="22225" cap="rnd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40" name="Rectangle 108"/>
          <p:cNvSpPr>
            <a:spLocks noChangeArrowheads="1"/>
          </p:cNvSpPr>
          <p:nvPr/>
        </p:nvSpPr>
        <p:spPr bwMode="auto">
          <a:xfrm>
            <a:off x="3505200" y="4986338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en-US" altLang="zh-CN" sz="20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41" name="Line 109"/>
          <p:cNvSpPr>
            <a:spLocks noChangeShapeType="1"/>
          </p:cNvSpPr>
          <p:nvPr/>
        </p:nvSpPr>
        <p:spPr bwMode="auto">
          <a:xfrm>
            <a:off x="4203700" y="4337050"/>
            <a:ext cx="1588" cy="223838"/>
          </a:xfrm>
          <a:prstGeom prst="line">
            <a:avLst/>
          </a:prstGeom>
          <a:noFill/>
          <a:ln w="22225" cap="rnd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42" name="Rectangle 110"/>
          <p:cNvSpPr>
            <a:spLocks noChangeArrowheads="1"/>
          </p:cNvSpPr>
          <p:nvPr/>
        </p:nvSpPr>
        <p:spPr bwMode="auto">
          <a:xfrm>
            <a:off x="4098925" y="4545013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en-US" altLang="zh-CN" sz="20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71" name="Rectangle 139"/>
          <p:cNvSpPr>
            <a:spLocks noChangeArrowheads="1"/>
          </p:cNvSpPr>
          <p:nvPr/>
        </p:nvSpPr>
        <p:spPr bwMode="auto">
          <a:xfrm>
            <a:off x="5611813" y="3414713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en-US" altLang="zh-CN" sz="20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572" name="Rectangle 140"/>
          <p:cNvSpPr>
            <a:spLocks noChangeArrowheads="1"/>
          </p:cNvSpPr>
          <p:nvPr/>
        </p:nvSpPr>
        <p:spPr bwMode="auto">
          <a:xfrm>
            <a:off x="5011738" y="3990975"/>
            <a:ext cx="250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   </a:t>
            </a:r>
            <a:endParaRPr lang="en-US" altLang="zh-CN" sz="20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573" name="Rectangle 141"/>
          <p:cNvSpPr>
            <a:spLocks noChangeArrowheads="1"/>
          </p:cNvSpPr>
          <p:nvPr/>
        </p:nvSpPr>
        <p:spPr bwMode="auto">
          <a:xfrm>
            <a:off x="5561013" y="3990975"/>
            <a:ext cx="242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   </a:t>
            </a:r>
            <a:endParaRPr lang="en-US" altLang="zh-CN" sz="20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574" name="Rectangle 142"/>
          <p:cNvSpPr>
            <a:spLocks noChangeArrowheads="1"/>
          </p:cNvSpPr>
          <p:nvPr/>
        </p:nvSpPr>
        <p:spPr bwMode="auto">
          <a:xfrm>
            <a:off x="6145213" y="3978275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en-US" altLang="zh-CN" sz="20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575" name="Group 143"/>
          <p:cNvGrpSpPr>
            <a:grpSpLocks/>
          </p:cNvGrpSpPr>
          <p:nvPr/>
        </p:nvGrpSpPr>
        <p:grpSpPr bwMode="auto">
          <a:xfrm>
            <a:off x="5143500" y="3736975"/>
            <a:ext cx="1060450" cy="290513"/>
            <a:chOff x="332" y="1592"/>
            <a:chExt cx="668" cy="183"/>
          </a:xfrm>
        </p:grpSpPr>
        <p:sp>
          <p:nvSpPr>
            <p:cNvPr id="46161" name="Line 144"/>
            <p:cNvSpPr>
              <a:spLocks noChangeShapeType="1"/>
            </p:cNvSpPr>
            <p:nvPr/>
          </p:nvSpPr>
          <p:spPr bwMode="auto">
            <a:xfrm>
              <a:off x="666" y="1592"/>
              <a:ext cx="1" cy="174"/>
            </a:xfrm>
            <a:prstGeom prst="line">
              <a:avLst/>
            </a:prstGeom>
            <a:noFill/>
            <a:ln w="22225" cap="rnd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46162" name="Line 145"/>
            <p:cNvSpPr>
              <a:spLocks noChangeShapeType="1"/>
            </p:cNvSpPr>
            <p:nvPr/>
          </p:nvSpPr>
          <p:spPr bwMode="auto">
            <a:xfrm flipH="1">
              <a:off x="332" y="1592"/>
              <a:ext cx="334" cy="183"/>
            </a:xfrm>
            <a:prstGeom prst="line">
              <a:avLst/>
            </a:prstGeom>
            <a:noFill/>
            <a:ln w="22225" cap="rnd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46163" name="Line 146"/>
            <p:cNvSpPr>
              <a:spLocks noChangeShapeType="1"/>
            </p:cNvSpPr>
            <p:nvPr/>
          </p:nvSpPr>
          <p:spPr bwMode="auto">
            <a:xfrm>
              <a:off x="666" y="1592"/>
              <a:ext cx="334" cy="183"/>
            </a:xfrm>
            <a:prstGeom prst="line">
              <a:avLst/>
            </a:prstGeom>
            <a:noFill/>
            <a:ln w="22225" cap="rnd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18579" name="Group 147"/>
          <p:cNvGrpSpPr>
            <a:grpSpLocks/>
          </p:cNvGrpSpPr>
          <p:nvPr/>
        </p:nvGrpSpPr>
        <p:grpSpPr bwMode="auto">
          <a:xfrm>
            <a:off x="4610100" y="4289425"/>
            <a:ext cx="1060450" cy="252413"/>
            <a:chOff x="702" y="1940"/>
            <a:chExt cx="668" cy="159"/>
          </a:xfrm>
        </p:grpSpPr>
        <p:sp>
          <p:nvSpPr>
            <p:cNvPr id="46158" name="Line 148"/>
            <p:cNvSpPr>
              <a:spLocks noChangeShapeType="1"/>
            </p:cNvSpPr>
            <p:nvPr/>
          </p:nvSpPr>
          <p:spPr bwMode="auto">
            <a:xfrm>
              <a:off x="1036" y="1940"/>
              <a:ext cx="1" cy="151"/>
            </a:xfrm>
            <a:prstGeom prst="line">
              <a:avLst/>
            </a:prstGeom>
            <a:noFill/>
            <a:ln w="22225" cap="rnd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46159" name="Line 149"/>
            <p:cNvSpPr>
              <a:spLocks noChangeShapeType="1"/>
            </p:cNvSpPr>
            <p:nvPr/>
          </p:nvSpPr>
          <p:spPr bwMode="auto">
            <a:xfrm flipH="1">
              <a:off x="702" y="1940"/>
              <a:ext cx="334" cy="159"/>
            </a:xfrm>
            <a:prstGeom prst="line">
              <a:avLst/>
            </a:prstGeom>
            <a:noFill/>
            <a:ln w="22225" cap="rnd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46160" name="Line 150"/>
            <p:cNvSpPr>
              <a:spLocks noChangeShapeType="1"/>
            </p:cNvSpPr>
            <p:nvPr/>
          </p:nvSpPr>
          <p:spPr bwMode="auto">
            <a:xfrm>
              <a:off x="1036" y="1940"/>
              <a:ext cx="334" cy="159"/>
            </a:xfrm>
            <a:prstGeom prst="line">
              <a:avLst/>
            </a:prstGeom>
            <a:noFill/>
            <a:ln w="22225" cap="rnd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18583" name="Rectangle 151"/>
          <p:cNvSpPr>
            <a:spLocks noChangeArrowheads="1"/>
          </p:cNvSpPr>
          <p:nvPr/>
        </p:nvSpPr>
        <p:spPr bwMode="auto">
          <a:xfrm>
            <a:off x="4492625" y="4506913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  </a:t>
            </a:r>
            <a:endParaRPr lang="en-US" altLang="zh-CN" sz="20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84" name="Rectangle 152"/>
          <p:cNvSpPr>
            <a:spLocks noChangeArrowheads="1"/>
          </p:cNvSpPr>
          <p:nvPr/>
        </p:nvSpPr>
        <p:spPr bwMode="auto">
          <a:xfrm>
            <a:off x="4997450" y="4494213"/>
            <a:ext cx="25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   </a:t>
            </a:r>
            <a:endParaRPr lang="en-US" altLang="zh-CN" sz="20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85" name="Rectangle 153"/>
          <p:cNvSpPr>
            <a:spLocks noChangeArrowheads="1"/>
          </p:cNvSpPr>
          <p:nvPr/>
        </p:nvSpPr>
        <p:spPr bwMode="auto">
          <a:xfrm>
            <a:off x="5613400" y="4494213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en-US" altLang="zh-CN" sz="20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86" name="Line 154"/>
          <p:cNvSpPr>
            <a:spLocks noChangeShapeType="1"/>
          </p:cNvSpPr>
          <p:nvPr/>
        </p:nvSpPr>
        <p:spPr bwMode="auto">
          <a:xfrm>
            <a:off x="6202363" y="4275138"/>
            <a:ext cx="1587" cy="228600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87" name="Rectangle 155"/>
          <p:cNvSpPr>
            <a:spLocks noChangeArrowheads="1"/>
          </p:cNvSpPr>
          <p:nvPr/>
        </p:nvSpPr>
        <p:spPr bwMode="auto">
          <a:xfrm>
            <a:off x="6091238" y="4465638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en-US" altLang="zh-CN" sz="20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88" name="Line 156"/>
          <p:cNvSpPr>
            <a:spLocks noChangeShapeType="1"/>
          </p:cNvSpPr>
          <p:nvPr/>
        </p:nvSpPr>
        <p:spPr bwMode="auto">
          <a:xfrm>
            <a:off x="4611688" y="4795838"/>
            <a:ext cx="1587" cy="227012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89" name="Rectangle 157"/>
          <p:cNvSpPr>
            <a:spLocks noChangeArrowheads="1"/>
          </p:cNvSpPr>
          <p:nvPr/>
        </p:nvSpPr>
        <p:spPr bwMode="auto">
          <a:xfrm>
            <a:off x="4467225" y="5006975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en-US" altLang="zh-CN" sz="20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90" name="Line 158"/>
          <p:cNvSpPr>
            <a:spLocks noChangeShapeType="1"/>
          </p:cNvSpPr>
          <p:nvPr/>
        </p:nvSpPr>
        <p:spPr bwMode="auto">
          <a:xfrm>
            <a:off x="5664200" y="4795838"/>
            <a:ext cx="1588" cy="227012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91" name="Rectangle 159"/>
          <p:cNvSpPr>
            <a:spLocks noChangeArrowheads="1"/>
          </p:cNvSpPr>
          <p:nvPr/>
        </p:nvSpPr>
        <p:spPr bwMode="auto">
          <a:xfrm>
            <a:off x="5514975" y="5006975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en-US" altLang="zh-CN" sz="20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93" name="Rectangle 161"/>
          <p:cNvSpPr>
            <a:spLocks noChangeArrowheads="1"/>
          </p:cNvSpPr>
          <p:nvPr/>
        </p:nvSpPr>
        <p:spPr bwMode="auto">
          <a:xfrm>
            <a:off x="7245350" y="3330575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en-US" altLang="zh-CN" sz="20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594" name="Rectangle 162"/>
          <p:cNvSpPr>
            <a:spLocks noChangeArrowheads="1"/>
          </p:cNvSpPr>
          <p:nvPr/>
        </p:nvSpPr>
        <p:spPr bwMode="auto">
          <a:xfrm>
            <a:off x="6645275" y="3906838"/>
            <a:ext cx="250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   </a:t>
            </a:r>
            <a:endParaRPr lang="en-US" altLang="zh-CN" sz="20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595" name="Rectangle 163"/>
          <p:cNvSpPr>
            <a:spLocks noChangeArrowheads="1"/>
          </p:cNvSpPr>
          <p:nvPr/>
        </p:nvSpPr>
        <p:spPr bwMode="auto">
          <a:xfrm>
            <a:off x="7194550" y="3906838"/>
            <a:ext cx="242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   </a:t>
            </a:r>
            <a:endParaRPr lang="en-US" altLang="zh-CN" sz="20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596" name="Rectangle 164"/>
          <p:cNvSpPr>
            <a:spLocks noChangeArrowheads="1"/>
          </p:cNvSpPr>
          <p:nvPr/>
        </p:nvSpPr>
        <p:spPr bwMode="auto">
          <a:xfrm>
            <a:off x="7778750" y="3894138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en-US" altLang="zh-CN" sz="20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597" name="Group 165"/>
          <p:cNvGrpSpPr>
            <a:grpSpLocks/>
          </p:cNvGrpSpPr>
          <p:nvPr/>
        </p:nvGrpSpPr>
        <p:grpSpPr bwMode="auto">
          <a:xfrm>
            <a:off x="6777038" y="3652838"/>
            <a:ext cx="1060450" cy="290512"/>
            <a:chOff x="332" y="1592"/>
            <a:chExt cx="668" cy="183"/>
          </a:xfrm>
        </p:grpSpPr>
        <p:sp>
          <p:nvSpPr>
            <p:cNvPr id="46155" name="Line 166"/>
            <p:cNvSpPr>
              <a:spLocks noChangeShapeType="1"/>
            </p:cNvSpPr>
            <p:nvPr/>
          </p:nvSpPr>
          <p:spPr bwMode="auto">
            <a:xfrm>
              <a:off x="666" y="1592"/>
              <a:ext cx="1" cy="174"/>
            </a:xfrm>
            <a:prstGeom prst="line">
              <a:avLst/>
            </a:prstGeom>
            <a:noFill/>
            <a:ln w="22225" cap="rnd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46156" name="Line 167"/>
            <p:cNvSpPr>
              <a:spLocks noChangeShapeType="1"/>
            </p:cNvSpPr>
            <p:nvPr/>
          </p:nvSpPr>
          <p:spPr bwMode="auto">
            <a:xfrm flipH="1">
              <a:off x="332" y="1592"/>
              <a:ext cx="334" cy="183"/>
            </a:xfrm>
            <a:prstGeom prst="line">
              <a:avLst/>
            </a:prstGeom>
            <a:noFill/>
            <a:ln w="22225" cap="rnd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46157" name="Line 168"/>
            <p:cNvSpPr>
              <a:spLocks noChangeShapeType="1"/>
            </p:cNvSpPr>
            <p:nvPr/>
          </p:nvSpPr>
          <p:spPr bwMode="auto">
            <a:xfrm>
              <a:off x="666" y="1592"/>
              <a:ext cx="334" cy="183"/>
            </a:xfrm>
            <a:prstGeom prst="line">
              <a:avLst/>
            </a:prstGeom>
            <a:noFill/>
            <a:ln w="22225" cap="rnd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18601" name="Group 169"/>
          <p:cNvGrpSpPr>
            <a:grpSpLocks/>
          </p:cNvGrpSpPr>
          <p:nvPr/>
        </p:nvGrpSpPr>
        <p:grpSpPr bwMode="auto">
          <a:xfrm>
            <a:off x="7364413" y="4205288"/>
            <a:ext cx="1060450" cy="252412"/>
            <a:chOff x="702" y="1940"/>
            <a:chExt cx="668" cy="159"/>
          </a:xfrm>
        </p:grpSpPr>
        <p:sp>
          <p:nvSpPr>
            <p:cNvPr id="46152" name="Line 170"/>
            <p:cNvSpPr>
              <a:spLocks noChangeShapeType="1"/>
            </p:cNvSpPr>
            <p:nvPr/>
          </p:nvSpPr>
          <p:spPr bwMode="auto">
            <a:xfrm>
              <a:off x="1036" y="1940"/>
              <a:ext cx="1" cy="151"/>
            </a:xfrm>
            <a:prstGeom prst="line">
              <a:avLst/>
            </a:prstGeom>
            <a:noFill/>
            <a:ln w="22225" cap="rnd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46153" name="Line 171"/>
            <p:cNvSpPr>
              <a:spLocks noChangeShapeType="1"/>
            </p:cNvSpPr>
            <p:nvPr/>
          </p:nvSpPr>
          <p:spPr bwMode="auto">
            <a:xfrm flipH="1">
              <a:off x="702" y="1940"/>
              <a:ext cx="334" cy="159"/>
            </a:xfrm>
            <a:prstGeom prst="line">
              <a:avLst/>
            </a:prstGeom>
            <a:noFill/>
            <a:ln w="22225" cap="rnd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46154" name="Line 172"/>
            <p:cNvSpPr>
              <a:spLocks noChangeShapeType="1"/>
            </p:cNvSpPr>
            <p:nvPr/>
          </p:nvSpPr>
          <p:spPr bwMode="auto">
            <a:xfrm>
              <a:off x="1036" y="1940"/>
              <a:ext cx="334" cy="159"/>
            </a:xfrm>
            <a:prstGeom prst="line">
              <a:avLst/>
            </a:prstGeom>
            <a:noFill/>
            <a:ln w="22225" cap="rnd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18605" name="Rectangle 173"/>
          <p:cNvSpPr>
            <a:spLocks noChangeArrowheads="1"/>
          </p:cNvSpPr>
          <p:nvPr/>
        </p:nvSpPr>
        <p:spPr bwMode="auto">
          <a:xfrm>
            <a:off x="7246938" y="4422775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  </a:t>
            </a:r>
            <a:endParaRPr lang="en-US" altLang="zh-CN" sz="20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606" name="Rectangle 174"/>
          <p:cNvSpPr>
            <a:spLocks noChangeArrowheads="1"/>
          </p:cNvSpPr>
          <p:nvPr/>
        </p:nvSpPr>
        <p:spPr bwMode="auto">
          <a:xfrm>
            <a:off x="7751763" y="4410075"/>
            <a:ext cx="25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   </a:t>
            </a:r>
            <a:endParaRPr lang="en-US" altLang="zh-CN" sz="20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607" name="Rectangle 175"/>
          <p:cNvSpPr>
            <a:spLocks noChangeArrowheads="1"/>
          </p:cNvSpPr>
          <p:nvPr/>
        </p:nvSpPr>
        <p:spPr bwMode="auto">
          <a:xfrm>
            <a:off x="8367713" y="4410075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en-US" altLang="zh-CN" sz="20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608" name="Line 176"/>
          <p:cNvSpPr>
            <a:spLocks noChangeShapeType="1"/>
          </p:cNvSpPr>
          <p:nvPr/>
        </p:nvSpPr>
        <p:spPr bwMode="auto">
          <a:xfrm>
            <a:off x="6743700" y="4237038"/>
            <a:ext cx="1588" cy="228600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609" name="Rectangle 177"/>
          <p:cNvSpPr>
            <a:spLocks noChangeArrowheads="1"/>
          </p:cNvSpPr>
          <p:nvPr/>
        </p:nvSpPr>
        <p:spPr bwMode="auto">
          <a:xfrm>
            <a:off x="6632575" y="4427538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en-US" altLang="zh-CN" sz="20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610" name="Line 178"/>
          <p:cNvSpPr>
            <a:spLocks noChangeShapeType="1"/>
          </p:cNvSpPr>
          <p:nvPr/>
        </p:nvSpPr>
        <p:spPr bwMode="auto">
          <a:xfrm>
            <a:off x="7366000" y="4711700"/>
            <a:ext cx="1588" cy="227013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611" name="Rectangle 179"/>
          <p:cNvSpPr>
            <a:spLocks noChangeArrowheads="1"/>
          </p:cNvSpPr>
          <p:nvPr/>
        </p:nvSpPr>
        <p:spPr bwMode="auto">
          <a:xfrm>
            <a:off x="7221538" y="4922838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en-US" altLang="zh-CN" sz="20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612" name="Line 180"/>
          <p:cNvSpPr>
            <a:spLocks noChangeShapeType="1"/>
          </p:cNvSpPr>
          <p:nvPr/>
        </p:nvSpPr>
        <p:spPr bwMode="auto">
          <a:xfrm>
            <a:off x="8418513" y="4711700"/>
            <a:ext cx="1587" cy="227013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613" name="Rectangle 181"/>
          <p:cNvSpPr>
            <a:spLocks noChangeArrowheads="1"/>
          </p:cNvSpPr>
          <p:nvPr/>
        </p:nvSpPr>
        <p:spPr bwMode="auto">
          <a:xfrm>
            <a:off x="8269288" y="4922838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en-US" altLang="zh-CN" sz="20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614" name="Text Box 182"/>
          <p:cNvSpPr txBox="1">
            <a:spLocks noChangeArrowheads="1"/>
          </p:cNvSpPr>
          <p:nvPr/>
        </p:nvSpPr>
        <p:spPr bwMode="auto">
          <a:xfrm>
            <a:off x="7308850" y="6308725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  <a:hlinkClick r:id="rId3" action="ppaction://hlinksldjump"/>
              </a:rPr>
              <a:t>下页</a:t>
            </a:r>
            <a:endParaRPr lang="zh-CN" altLang="en-US" sz="2400">
              <a:solidFill>
                <a:srgbClr val="99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615" name="Text Box 183"/>
          <p:cNvSpPr txBox="1">
            <a:spLocks noChangeArrowheads="1"/>
          </p:cNvSpPr>
          <p:nvPr/>
        </p:nvSpPr>
        <p:spPr bwMode="auto">
          <a:xfrm>
            <a:off x="1906588" y="3001963"/>
            <a:ext cx="532923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200" b="1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(1)     (2)     (3)    (4)  (5)</a:t>
            </a:r>
          </a:p>
        </p:txBody>
      </p:sp>
    </p:spTree>
    <p:extLst>
      <p:ext uri="{BB962C8B-B14F-4D97-AF65-F5344CB8AC3E}">
        <p14:creationId xmlns:p14="http://schemas.microsoft.com/office/powerpoint/2010/main" val="272129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8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8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1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8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8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8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8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8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8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8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8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8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8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4" dur="500"/>
                                        <p:tgtEl>
                                          <p:spTgt spid="1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18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1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1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1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1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1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4" dur="500"/>
                                        <p:tgtEl>
                                          <p:spTgt spid="1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1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1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1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1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1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1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1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1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1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18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18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1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1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1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" dur="500"/>
                                        <p:tgtEl>
                                          <p:spTgt spid="1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4" dur="500"/>
                                        <p:tgtEl>
                                          <p:spTgt spid="1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 autoUpdateAnimBg="0"/>
      <p:bldP spid="18438" grpId="0" autoUpdateAnimBg="0"/>
      <p:bldP spid="18484" grpId="0"/>
      <p:bldP spid="18486" grpId="0"/>
      <p:bldP spid="18492" grpId="0"/>
      <p:bldP spid="18494" grpId="0"/>
      <p:bldP spid="18501" grpId="0"/>
      <p:bldP spid="18502" grpId="0"/>
      <p:bldP spid="18503" grpId="0"/>
      <p:bldP spid="18504" grpId="0"/>
      <p:bldP spid="18511" grpId="0"/>
      <p:bldP spid="18512" grpId="0"/>
      <p:bldP spid="18513" grpId="0"/>
      <p:bldP spid="18514" grpId="0" animBg="1"/>
      <p:bldP spid="18515" grpId="0"/>
      <p:bldP spid="18516" grpId="0" animBg="1"/>
      <p:bldP spid="18517" grpId="0"/>
      <p:bldP spid="18518" grpId="0" animBg="1"/>
      <p:bldP spid="18519" grpId="0"/>
      <p:bldP spid="18524" grpId="0"/>
      <p:bldP spid="18525" grpId="0"/>
      <p:bldP spid="18526" grpId="0"/>
      <p:bldP spid="18527" grpId="0"/>
      <p:bldP spid="18534" grpId="0"/>
      <p:bldP spid="18535" grpId="0"/>
      <p:bldP spid="18536" grpId="0"/>
      <p:bldP spid="18537" grpId="0" animBg="1"/>
      <p:bldP spid="18538" grpId="0"/>
      <p:bldP spid="18539" grpId="0" animBg="1"/>
      <p:bldP spid="18540" grpId="0"/>
      <p:bldP spid="18541" grpId="0" animBg="1"/>
      <p:bldP spid="18542" grpId="0"/>
      <p:bldP spid="18571" grpId="0"/>
      <p:bldP spid="18572" grpId="0"/>
      <p:bldP spid="18573" grpId="0"/>
      <p:bldP spid="18574" grpId="0"/>
      <p:bldP spid="18583" grpId="0"/>
      <p:bldP spid="18584" grpId="0"/>
      <p:bldP spid="18585" grpId="0"/>
      <p:bldP spid="18586" grpId="0" animBg="1"/>
      <p:bldP spid="18587" grpId="0"/>
      <p:bldP spid="18588" grpId="0" animBg="1"/>
      <p:bldP spid="18589" grpId="0"/>
      <p:bldP spid="18590" grpId="0" animBg="1"/>
      <p:bldP spid="18591" grpId="0"/>
      <p:bldP spid="18593" grpId="0"/>
      <p:bldP spid="18594" grpId="0"/>
      <p:bldP spid="18595" grpId="0"/>
      <p:bldP spid="18596" grpId="0"/>
      <p:bldP spid="18605" grpId="0"/>
      <p:bldP spid="18606" grpId="0"/>
      <p:bldP spid="18607" grpId="0"/>
      <p:bldP spid="18608" grpId="0" animBg="1"/>
      <p:bldP spid="18609" grpId="0"/>
      <p:bldP spid="18610" grpId="0" animBg="1"/>
      <p:bldP spid="18611" grpId="0"/>
      <p:bldP spid="18612" grpId="0" animBg="1"/>
      <p:bldP spid="18613" grpId="0"/>
      <p:bldP spid="18614" grpId="0"/>
      <p:bldP spid="186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5029200" y="152400"/>
            <a:ext cx="396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3.2.4.1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二义性（续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6BF88-2FE8-4A8F-B0DA-8A0F352661B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8131" name="Rectangle 9"/>
          <p:cNvSpPr>
            <a:spLocks noChangeArrowheads="1"/>
          </p:cNvSpPr>
          <p:nvPr/>
        </p:nvSpPr>
        <p:spPr bwMode="auto">
          <a:xfrm>
            <a:off x="3027363" y="1125538"/>
            <a:ext cx="433387" cy="4318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8132" name="Rectangle 7"/>
          <p:cNvSpPr>
            <a:spLocks noChangeArrowheads="1"/>
          </p:cNvSpPr>
          <p:nvPr/>
        </p:nvSpPr>
        <p:spPr bwMode="auto">
          <a:xfrm>
            <a:off x="395288" y="1052513"/>
            <a:ext cx="831532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3.7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若文法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 同 一句子产生不止一棵分析树，则称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是二义的。  						       </a:t>
            </a:r>
            <a:r>
              <a:rPr lang="zh-CN" altLang="en-US" sz="20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468313" y="2276475"/>
            <a:ext cx="800100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原因：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在产生句子的过程中某些直接推导有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多于一种选择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对比 例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3.5 (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-(id+id)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 例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3.7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可知：</a:t>
            </a:r>
          </a:p>
          <a:p>
            <a: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1. 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一个句子有多于一棵分析树，</a:t>
            </a:r>
            <a:r>
              <a:rPr lang="zh-CN" altLang="en-US" sz="2400">
                <a:solidFill>
                  <a:srgbClr val="0000FF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仅与文法和句子有关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，</a:t>
            </a:r>
            <a:r>
              <a:rPr lang="zh-CN" altLang="en-US" sz="2400">
                <a:solidFill>
                  <a:srgbClr val="0000FF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与采用的推导方法无关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；</a:t>
            </a:r>
            <a:endParaRPr lang="zh-CN" altLang="en-US" sz="2400">
              <a:solidFill>
                <a:srgbClr val="000000"/>
              </a:solidFill>
              <a:ea typeface="华文行楷" panose="02010800040101010101" pitchFamily="2" charset="-122"/>
            </a:endParaRP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造成文法二义的根本原因：</a:t>
            </a:r>
            <a:b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</a:br>
            <a:r>
              <a:rPr lang="zh-CN" altLang="en-US" sz="2400">
                <a:solidFill>
                  <a:srgbClr val="0000FF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文法中缺少对文法符号优先级和结合性的规定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。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48136" name="AutoShape 8"/>
          <p:cNvSpPr>
            <a:spLocks noChangeArrowheads="1"/>
          </p:cNvSpPr>
          <p:nvPr/>
        </p:nvSpPr>
        <p:spPr bwMode="auto">
          <a:xfrm>
            <a:off x="3276600" y="404813"/>
            <a:ext cx="1295400" cy="577850"/>
          </a:xfrm>
          <a:prstGeom prst="wedgeRoundRectCallout">
            <a:avLst>
              <a:gd name="adj1" fmla="val -52083"/>
              <a:gd name="adj2" fmla="val 82968"/>
              <a:gd name="adj3" fmla="val 16667"/>
            </a:avLst>
          </a:prstGeom>
          <a:noFill/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86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至少</a:t>
            </a:r>
          </a:p>
        </p:txBody>
      </p:sp>
      <p:sp>
        <p:nvSpPr>
          <p:cNvPr id="48138" name="Rectangle 1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116013" y="2809875"/>
            <a:ext cx="6264275" cy="4699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DDDDDD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如上例</a:t>
            </a:r>
            <a:r>
              <a:rPr lang="en-US" altLang="zh-CN" sz="240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3.7</a:t>
            </a:r>
            <a:r>
              <a:rPr lang="zh-CN" altLang="en-US" sz="240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中，</a:t>
            </a:r>
            <a:r>
              <a:rPr lang="en-US" altLang="zh-CN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id+id*id </a:t>
            </a:r>
            <a:r>
              <a:rPr lang="zh-CN" altLang="en-US" sz="240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的第一步直接推导</a:t>
            </a:r>
          </a:p>
        </p:txBody>
      </p:sp>
    </p:spTree>
    <p:extLst>
      <p:ext uri="{BB962C8B-B14F-4D97-AF65-F5344CB8AC3E}">
        <p14:creationId xmlns:p14="http://schemas.microsoft.com/office/powerpoint/2010/main" val="24753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 animBg="1"/>
      <p:bldP spid="481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5791200" y="0"/>
            <a:ext cx="34290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3.2.4.1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二义性（续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1D2BE-541F-418C-B938-A4575B51BB5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565150" y="438150"/>
            <a:ext cx="7462838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 → 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C then S		  (1)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| 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C then S else S     (2)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| id := E		    	  (3)	           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(G3.3)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→ E = E | E &lt; E | E &gt; E  (4)...(6)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 E + E | - E | id | n   (7)...(10)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50825" y="2276475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3.8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条件语句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x&lt;3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 if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x&gt;0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x:=5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x:=-5 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5508625" y="2708275"/>
            <a:ext cx="347345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根据产生式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，有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	x&lt;3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	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x&gt;0 then x:=5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	x:=-5</a:t>
            </a:r>
          </a:p>
        </p:txBody>
      </p:sp>
      <p:sp>
        <p:nvSpPr>
          <p:cNvPr id="50183" name="Rectangle 27"/>
          <p:cNvSpPr>
            <a:spLocks noChangeArrowheads="1"/>
          </p:cNvSpPr>
          <p:nvPr/>
        </p:nvSpPr>
        <p:spPr bwMode="auto">
          <a:xfrm>
            <a:off x="152400" y="76200"/>
            <a:ext cx="445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“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悬空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dangling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r>
              <a:rPr lang="en-US" altLang="zh-CN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”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问题</a:t>
            </a:r>
          </a:p>
        </p:txBody>
      </p:sp>
      <p:graphicFrame>
        <p:nvGraphicFramePr>
          <p:cNvPr id="19495" name="Object 39"/>
          <p:cNvGraphicFramePr>
            <a:graphicFrameLocks noChangeAspect="1"/>
          </p:cNvGraphicFramePr>
          <p:nvPr/>
        </p:nvGraphicFramePr>
        <p:xfrm>
          <a:off x="250825" y="2781300"/>
          <a:ext cx="4968875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Visio" r:id="rId4" imgW="2044598" imgH="515417" progId="Visio.Drawing.11">
                  <p:embed/>
                </p:oleObj>
              </mc:Choice>
              <mc:Fallback>
                <p:oleObj name="Visio" r:id="rId4" imgW="2044598" imgH="51541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781300"/>
                        <a:ext cx="4968875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6" name="Object 40"/>
          <p:cNvGraphicFramePr>
            <a:graphicFrameLocks noChangeAspect="1"/>
          </p:cNvGraphicFramePr>
          <p:nvPr/>
        </p:nvGraphicFramePr>
        <p:xfrm>
          <a:off x="539750" y="3895725"/>
          <a:ext cx="129698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Visio" r:id="rId6" imgW="476402" imgH="332537" progId="Visio.Drawing.11">
                  <p:embed/>
                </p:oleObj>
              </mc:Choice>
              <mc:Fallback>
                <p:oleObj name="Visio" r:id="rId6" imgW="476402" imgH="33253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895725"/>
                        <a:ext cx="1296988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7" name="Object 41"/>
          <p:cNvGraphicFramePr>
            <a:graphicFrameLocks noChangeAspect="1"/>
          </p:cNvGraphicFramePr>
          <p:nvPr/>
        </p:nvGraphicFramePr>
        <p:xfrm>
          <a:off x="1619250" y="3886200"/>
          <a:ext cx="3165475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Visio" r:id="rId8" imgW="1246632" imgH="616610" progId="Visio.Drawing.11">
                  <p:embed/>
                </p:oleObj>
              </mc:Choice>
              <mc:Fallback>
                <p:oleObj name="Visio" r:id="rId8" imgW="1246632" imgH="61661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886200"/>
                        <a:ext cx="3165475" cy="163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8" name="Object 42"/>
          <p:cNvGraphicFramePr>
            <a:graphicFrameLocks noChangeAspect="1"/>
          </p:cNvGraphicFramePr>
          <p:nvPr/>
        </p:nvGraphicFramePr>
        <p:xfrm>
          <a:off x="4649788" y="3935413"/>
          <a:ext cx="100171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Visio" r:id="rId10" imgW="355702" imgH="332537" progId="Visio.Drawing.11">
                  <p:embed/>
                </p:oleObj>
              </mc:Choice>
              <mc:Fallback>
                <p:oleObj name="Visio" r:id="rId10" imgW="355702" imgH="33253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788" y="3935413"/>
                        <a:ext cx="100171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99" name="AutoShape 43"/>
          <p:cNvSpPr>
            <a:spLocks/>
          </p:cNvSpPr>
          <p:nvPr/>
        </p:nvSpPr>
        <p:spPr bwMode="auto">
          <a:xfrm>
            <a:off x="6011863" y="4437063"/>
            <a:ext cx="2767012" cy="792162"/>
          </a:xfrm>
          <a:prstGeom prst="borderCallout2">
            <a:avLst>
              <a:gd name="adj1" fmla="val 14431"/>
              <a:gd name="adj2" fmla="val -2755"/>
              <a:gd name="adj3" fmla="val 14431"/>
              <a:gd name="adj4" fmla="val -5222"/>
              <a:gd name="adj5" fmla="val -36273"/>
              <a:gd name="adj6" fmla="val -7801"/>
            </a:avLst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与离它远的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匹配</a:t>
            </a: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823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9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9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9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9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1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  <p:bldP spid="19463" grpId="0" build="allAtOnce" autoUpdateAnimBg="0"/>
      <p:bldP spid="1949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5791200" y="0"/>
            <a:ext cx="34290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3.2.4.1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二义性（续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0B1A11-542A-42A6-9309-DF3BBE66563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565150" y="438150"/>
            <a:ext cx="7462838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 → 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C then S		  (1)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| 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C then S else S     (2)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| id := E		    	  (3)	           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(G3.3)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→ E = E | E &lt; E | E &gt; E  (4)...(6)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 E + E | - E | id | n   (7)...(10)</a:t>
            </a:r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250825" y="2276475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3.8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条件语句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x&lt;3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 if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x&gt;0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x:=5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x:=-5 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152400" y="76200"/>
            <a:ext cx="445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“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悬空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dangling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r>
              <a:rPr lang="en-US" altLang="zh-CN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”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问题</a:t>
            </a:r>
          </a:p>
        </p:txBody>
      </p:sp>
      <p:sp>
        <p:nvSpPr>
          <p:cNvPr id="116748" name="Rectangle 12"/>
          <p:cNvSpPr>
            <a:spLocks noChangeArrowheads="1"/>
          </p:cNvSpPr>
          <p:nvPr/>
        </p:nvSpPr>
        <p:spPr bwMode="auto">
          <a:xfrm>
            <a:off x="5651500" y="2755900"/>
            <a:ext cx="3024188" cy="182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根据产生式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，有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	x&lt;3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	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	x&gt;0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then 	x:=5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else 	x:=-5</a:t>
            </a:r>
          </a:p>
        </p:txBody>
      </p:sp>
      <p:graphicFrame>
        <p:nvGraphicFramePr>
          <p:cNvPr id="116750" name="Object 14"/>
          <p:cNvGraphicFramePr>
            <a:graphicFrameLocks noChangeAspect="1"/>
          </p:cNvGraphicFramePr>
          <p:nvPr/>
        </p:nvGraphicFramePr>
        <p:xfrm>
          <a:off x="468313" y="2852738"/>
          <a:ext cx="243363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Visio" r:id="rId4" imgW="1122883" imgH="515417" progId="Visio.Drawing.11">
                  <p:embed/>
                </p:oleObj>
              </mc:Choice>
              <mc:Fallback>
                <p:oleObj name="Visio" r:id="rId4" imgW="1122883" imgH="51541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852738"/>
                        <a:ext cx="2433637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1" name="Object 15"/>
          <p:cNvGraphicFramePr>
            <a:graphicFrameLocks noChangeAspect="1"/>
          </p:cNvGraphicFramePr>
          <p:nvPr/>
        </p:nvGraphicFramePr>
        <p:xfrm>
          <a:off x="749300" y="3860800"/>
          <a:ext cx="115887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Visio" r:id="rId6" imgW="445008" imgH="390754" progId="Visio.Drawing.11">
                  <p:embed/>
                </p:oleObj>
              </mc:Choice>
              <mc:Fallback>
                <p:oleObj name="Visio" r:id="rId6" imgW="445008" imgH="3907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860800"/>
                        <a:ext cx="1158875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2" name="Object 16"/>
          <p:cNvGraphicFramePr>
            <a:graphicFrameLocks noChangeAspect="1"/>
          </p:cNvGraphicFramePr>
          <p:nvPr/>
        </p:nvGraphicFramePr>
        <p:xfrm>
          <a:off x="1909763" y="3860800"/>
          <a:ext cx="4319587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Visio" r:id="rId8" imgW="2056790" imgH="724510" progId="Visio.Drawing.11">
                  <p:embed/>
                </p:oleObj>
              </mc:Choice>
              <mc:Fallback>
                <p:oleObj name="Visio" r:id="rId8" imgW="2056790" imgH="72451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3860800"/>
                        <a:ext cx="4319587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1042988" y="2752725"/>
            <a:ext cx="6094412" cy="8921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82800" anchor="ctr" anchorCtr="1"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程序设计语言不能二义的！</a:t>
            </a:r>
          </a:p>
        </p:txBody>
      </p:sp>
      <p:sp>
        <p:nvSpPr>
          <p:cNvPr id="116755" name="AutoShape 19"/>
          <p:cNvSpPr>
            <a:spLocks/>
          </p:cNvSpPr>
          <p:nvPr/>
        </p:nvSpPr>
        <p:spPr bwMode="auto">
          <a:xfrm>
            <a:off x="3995738" y="5373688"/>
            <a:ext cx="2767012" cy="792162"/>
          </a:xfrm>
          <a:prstGeom prst="borderCallout2">
            <a:avLst>
              <a:gd name="adj1" fmla="val 14431"/>
              <a:gd name="adj2" fmla="val 102755"/>
              <a:gd name="adj3" fmla="val 14431"/>
              <a:gd name="adj4" fmla="val 106829"/>
              <a:gd name="adj5" fmla="val -99199"/>
              <a:gd name="adj6" fmla="val 111130"/>
            </a:avLst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与离它近的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匹配</a:t>
            </a: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138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6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6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16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16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16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8" grpId="0" build="allAtOnce" autoUpdateAnimBg="0"/>
      <p:bldP spid="116754" grpId="0" animBg="1"/>
      <p:bldP spid="11675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4724400" cy="6096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3.2.4.2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二义性的消除 </a:t>
            </a:r>
          </a:p>
        </p:txBody>
      </p:sp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89E20-8286-439C-8987-60A566A8F88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50825" y="762000"/>
            <a:ext cx="519906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消除文法二义的两种方法：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① 改写二义文法为非二义文法；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② 规定二义文法中符号的优先级和结合性，使仅产生一棵分析树。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改写二义文法为非二义文法</a:t>
            </a: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4921250" y="304800"/>
            <a:ext cx="414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再推导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id+id*id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id+id+id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381000" y="3357563"/>
            <a:ext cx="4983163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3.9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G3.2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等价的非二义文法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 E + T  | T			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T → T * F  | F      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(G3.4)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F →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  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 -F | id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304800" y="5278438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华文行楷" panose="02010800040101010101" pitchFamily="2" charset="-122"/>
              </a:rPr>
              <a:t>问题：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如何将二义文法改写为非二义文法？</a:t>
            </a:r>
          </a:p>
        </p:txBody>
      </p:sp>
      <p:sp>
        <p:nvSpPr>
          <p:cNvPr id="20514" name="Rectangle 34"/>
          <p:cNvSpPr>
            <a:spLocks noChangeArrowheads="1"/>
          </p:cNvSpPr>
          <p:nvPr/>
        </p:nvSpPr>
        <p:spPr bwMode="auto">
          <a:xfrm>
            <a:off x="6156325" y="4221163"/>
            <a:ext cx="26638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 + E 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| E * E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|</a:t>
            </a:r>
            <a:r>
              <a:rPr lang="zh-CN" altLang="en-US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  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(G3.2)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| -E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| id</a:t>
            </a:r>
          </a:p>
        </p:txBody>
      </p:sp>
      <p:graphicFrame>
        <p:nvGraphicFramePr>
          <p:cNvPr id="20517" name="Object 37"/>
          <p:cNvGraphicFramePr>
            <a:graphicFrameLocks noChangeAspect="1"/>
          </p:cNvGraphicFramePr>
          <p:nvPr/>
        </p:nvGraphicFramePr>
        <p:xfrm>
          <a:off x="7235825" y="1076325"/>
          <a:ext cx="1755775" cy="271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Visio" r:id="rId4" imgW="1681582" imgH="1319174" progId="Visio.Drawing.11">
                  <p:embed/>
                </p:oleObj>
              </mc:Choice>
              <mc:Fallback>
                <p:oleObj name="Visio" r:id="rId4" imgW="1681582" imgH="131917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9239"/>
                      <a:stretch>
                        <a:fillRect/>
                      </a:stretch>
                    </p:blipFill>
                    <p:spPr bwMode="auto">
                      <a:xfrm>
                        <a:off x="7235825" y="1076325"/>
                        <a:ext cx="1755775" cy="271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0" name="Rectangle 40"/>
          <p:cNvSpPr>
            <a:spLocks noChangeArrowheads="1"/>
          </p:cNvSpPr>
          <p:nvPr/>
        </p:nvSpPr>
        <p:spPr bwMode="auto">
          <a:xfrm>
            <a:off x="5611813" y="908050"/>
            <a:ext cx="7127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                     </a:t>
            </a:r>
            <a:endParaRPr lang="en-US" altLang="zh-CN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521" name="Rectangle 41"/>
          <p:cNvSpPr>
            <a:spLocks noChangeArrowheads="1"/>
          </p:cNvSpPr>
          <p:nvPr/>
        </p:nvSpPr>
        <p:spPr bwMode="auto">
          <a:xfrm>
            <a:off x="5564188" y="1498600"/>
            <a:ext cx="3667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 </a:t>
            </a:r>
            <a:endParaRPr lang="en-US" altLang="zh-CN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522" name="Rectangle 42"/>
          <p:cNvSpPr>
            <a:spLocks noChangeArrowheads="1"/>
          </p:cNvSpPr>
          <p:nvPr/>
        </p:nvSpPr>
        <p:spPr bwMode="auto">
          <a:xfrm>
            <a:off x="5965825" y="1484313"/>
            <a:ext cx="2936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  </a:t>
            </a:r>
            <a:endParaRPr lang="en-US" altLang="zh-CN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523" name="Rectangle 43"/>
          <p:cNvSpPr>
            <a:spLocks noChangeArrowheads="1"/>
          </p:cNvSpPr>
          <p:nvPr/>
        </p:nvSpPr>
        <p:spPr bwMode="auto">
          <a:xfrm>
            <a:off x="6403975" y="1498600"/>
            <a:ext cx="1222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endParaRPr lang="en-US" altLang="zh-CN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524" name="Rectangle 44"/>
          <p:cNvSpPr>
            <a:spLocks noChangeArrowheads="1"/>
          </p:cNvSpPr>
          <p:nvPr/>
        </p:nvSpPr>
        <p:spPr bwMode="auto">
          <a:xfrm>
            <a:off x="5395913" y="2082800"/>
            <a:ext cx="342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  </a:t>
            </a:r>
            <a:endParaRPr lang="en-US" altLang="zh-CN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525" name="Rectangle 45"/>
          <p:cNvSpPr>
            <a:spLocks noChangeArrowheads="1"/>
          </p:cNvSpPr>
          <p:nvPr/>
        </p:nvSpPr>
        <p:spPr bwMode="auto">
          <a:xfrm>
            <a:off x="6424613" y="2039938"/>
            <a:ext cx="1222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endParaRPr lang="en-US" altLang="zh-CN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526" name="Rectangle 46"/>
          <p:cNvSpPr>
            <a:spLocks noChangeArrowheads="1"/>
          </p:cNvSpPr>
          <p:nvPr/>
        </p:nvSpPr>
        <p:spPr bwMode="auto">
          <a:xfrm>
            <a:off x="6784975" y="2039938"/>
            <a:ext cx="1222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endParaRPr lang="en-US" altLang="zh-CN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527" name="Rectangle 47"/>
          <p:cNvSpPr>
            <a:spLocks noChangeArrowheads="1"/>
          </p:cNvSpPr>
          <p:nvPr/>
        </p:nvSpPr>
        <p:spPr bwMode="auto">
          <a:xfrm>
            <a:off x="5546725" y="2614613"/>
            <a:ext cx="1222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endParaRPr lang="en-US" altLang="zh-CN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528" name="Rectangle 48"/>
          <p:cNvSpPr>
            <a:spLocks noChangeArrowheads="1"/>
          </p:cNvSpPr>
          <p:nvPr/>
        </p:nvSpPr>
        <p:spPr bwMode="auto">
          <a:xfrm>
            <a:off x="5467350" y="3119438"/>
            <a:ext cx="32861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en-US" altLang="zh-CN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20539" name="Group 59"/>
          <p:cNvGrpSpPr>
            <a:grpSpLocks/>
          </p:cNvGrpSpPr>
          <p:nvPr/>
        </p:nvGrpSpPr>
        <p:grpSpPr bwMode="auto">
          <a:xfrm>
            <a:off x="5597525" y="1268413"/>
            <a:ext cx="882650" cy="261937"/>
            <a:chOff x="3597" y="890"/>
            <a:chExt cx="556" cy="165"/>
          </a:xfrm>
        </p:grpSpPr>
        <p:sp>
          <p:nvSpPr>
            <p:cNvPr id="54305" name="Freeform 49"/>
            <p:cNvSpPr>
              <a:spLocks/>
            </p:cNvSpPr>
            <p:nvPr/>
          </p:nvSpPr>
          <p:spPr bwMode="auto">
            <a:xfrm>
              <a:off x="3597" y="890"/>
              <a:ext cx="324" cy="165"/>
            </a:xfrm>
            <a:custGeom>
              <a:avLst/>
              <a:gdLst>
                <a:gd name="T0" fmla="*/ 324 w 324"/>
                <a:gd name="T1" fmla="*/ 165 h 165"/>
                <a:gd name="T2" fmla="*/ 232 w 324"/>
                <a:gd name="T3" fmla="*/ 0 h 165"/>
                <a:gd name="T4" fmla="*/ 0 w 324"/>
                <a:gd name="T5" fmla="*/ 165 h 1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4" h="165">
                  <a:moveTo>
                    <a:pt x="324" y="165"/>
                  </a:moveTo>
                  <a:lnTo>
                    <a:pt x="232" y="0"/>
                  </a:lnTo>
                  <a:lnTo>
                    <a:pt x="0" y="165"/>
                  </a:lnTo>
                </a:path>
              </a:pathLst>
            </a:custGeom>
            <a:noFill/>
            <a:ln w="22225" cap="rnd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54306" name="Line 50"/>
            <p:cNvSpPr>
              <a:spLocks noChangeShapeType="1"/>
            </p:cNvSpPr>
            <p:nvPr/>
          </p:nvSpPr>
          <p:spPr bwMode="auto">
            <a:xfrm>
              <a:off x="3829" y="890"/>
              <a:ext cx="324" cy="165"/>
            </a:xfrm>
            <a:prstGeom prst="line">
              <a:avLst/>
            </a:prstGeom>
            <a:noFill/>
            <a:ln w="22225" cap="rnd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20545" name="Group 65"/>
          <p:cNvGrpSpPr>
            <a:grpSpLocks/>
          </p:cNvGrpSpPr>
          <p:nvPr/>
        </p:nvGrpSpPr>
        <p:grpSpPr bwMode="auto">
          <a:xfrm>
            <a:off x="6111875" y="1843088"/>
            <a:ext cx="735013" cy="261937"/>
            <a:chOff x="3921" y="1220"/>
            <a:chExt cx="463" cy="165"/>
          </a:xfrm>
        </p:grpSpPr>
        <p:sp>
          <p:nvSpPr>
            <p:cNvPr id="54303" name="Freeform 51"/>
            <p:cNvSpPr>
              <a:spLocks/>
            </p:cNvSpPr>
            <p:nvPr/>
          </p:nvSpPr>
          <p:spPr bwMode="auto">
            <a:xfrm>
              <a:off x="3921" y="1220"/>
              <a:ext cx="232" cy="165"/>
            </a:xfrm>
            <a:custGeom>
              <a:avLst/>
              <a:gdLst>
                <a:gd name="T0" fmla="*/ 232 w 232"/>
                <a:gd name="T1" fmla="*/ 165 h 165"/>
                <a:gd name="T2" fmla="*/ 232 w 232"/>
                <a:gd name="T3" fmla="*/ 0 h 165"/>
                <a:gd name="T4" fmla="*/ 0 w 232"/>
                <a:gd name="T5" fmla="*/ 165 h 1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2" h="165">
                  <a:moveTo>
                    <a:pt x="232" y="165"/>
                  </a:moveTo>
                  <a:lnTo>
                    <a:pt x="232" y="0"/>
                  </a:lnTo>
                  <a:lnTo>
                    <a:pt x="0" y="165"/>
                  </a:lnTo>
                </a:path>
              </a:pathLst>
            </a:custGeom>
            <a:noFill/>
            <a:ln w="22225" cap="rnd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54304" name="Line 52"/>
            <p:cNvSpPr>
              <a:spLocks noChangeShapeType="1"/>
            </p:cNvSpPr>
            <p:nvPr/>
          </p:nvSpPr>
          <p:spPr bwMode="auto">
            <a:xfrm>
              <a:off x="4153" y="1220"/>
              <a:ext cx="231" cy="165"/>
            </a:xfrm>
            <a:prstGeom prst="line">
              <a:avLst/>
            </a:prstGeom>
            <a:noFill/>
            <a:ln w="22225" cap="rnd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0533" name="Line 53"/>
          <p:cNvSpPr>
            <a:spLocks noChangeShapeType="1"/>
          </p:cNvSpPr>
          <p:nvPr/>
        </p:nvSpPr>
        <p:spPr bwMode="auto">
          <a:xfrm>
            <a:off x="5597525" y="1843088"/>
            <a:ext cx="1588" cy="261937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534" name="Line 54"/>
          <p:cNvSpPr>
            <a:spLocks noChangeShapeType="1"/>
          </p:cNvSpPr>
          <p:nvPr/>
        </p:nvSpPr>
        <p:spPr bwMode="auto">
          <a:xfrm>
            <a:off x="5597525" y="2366963"/>
            <a:ext cx="1588" cy="261937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535" name="Line 55"/>
          <p:cNvSpPr>
            <a:spLocks noChangeShapeType="1"/>
          </p:cNvSpPr>
          <p:nvPr/>
        </p:nvSpPr>
        <p:spPr bwMode="auto">
          <a:xfrm>
            <a:off x="5597525" y="2890838"/>
            <a:ext cx="1588" cy="261937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536" name="Line 56"/>
          <p:cNvSpPr>
            <a:spLocks noChangeShapeType="1"/>
          </p:cNvSpPr>
          <p:nvPr/>
        </p:nvSpPr>
        <p:spPr bwMode="auto">
          <a:xfrm>
            <a:off x="6111875" y="2366963"/>
            <a:ext cx="1588" cy="261937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537" name="Line 57"/>
          <p:cNvSpPr>
            <a:spLocks noChangeShapeType="1"/>
          </p:cNvSpPr>
          <p:nvPr/>
        </p:nvSpPr>
        <p:spPr bwMode="auto">
          <a:xfrm>
            <a:off x="6111875" y="2890838"/>
            <a:ext cx="1588" cy="261937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538" name="Line 58"/>
          <p:cNvSpPr>
            <a:spLocks noChangeShapeType="1"/>
          </p:cNvSpPr>
          <p:nvPr/>
        </p:nvSpPr>
        <p:spPr bwMode="auto">
          <a:xfrm>
            <a:off x="6846888" y="2366963"/>
            <a:ext cx="1587" cy="261937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540" name="Rectangle 60"/>
          <p:cNvSpPr>
            <a:spLocks noChangeArrowheads="1"/>
          </p:cNvSpPr>
          <p:nvPr/>
        </p:nvSpPr>
        <p:spPr bwMode="auto">
          <a:xfrm>
            <a:off x="5899150" y="2039938"/>
            <a:ext cx="342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  </a:t>
            </a:r>
            <a:endParaRPr lang="en-US" altLang="zh-CN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542" name="Rectangle 62"/>
          <p:cNvSpPr>
            <a:spLocks noChangeArrowheads="1"/>
          </p:cNvSpPr>
          <p:nvPr/>
        </p:nvSpPr>
        <p:spPr bwMode="auto">
          <a:xfrm>
            <a:off x="6043613" y="2614613"/>
            <a:ext cx="1222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endParaRPr lang="en-US" altLang="zh-CN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543" name="Rectangle 63"/>
          <p:cNvSpPr>
            <a:spLocks noChangeArrowheads="1"/>
          </p:cNvSpPr>
          <p:nvPr/>
        </p:nvSpPr>
        <p:spPr bwMode="auto">
          <a:xfrm>
            <a:off x="6704013" y="2614613"/>
            <a:ext cx="3889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en-US" altLang="zh-CN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544" name="Rectangle 64"/>
          <p:cNvSpPr>
            <a:spLocks noChangeArrowheads="1"/>
          </p:cNvSpPr>
          <p:nvPr/>
        </p:nvSpPr>
        <p:spPr bwMode="auto">
          <a:xfrm>
            <a:off x="5972175" y="3119438"/>
            <a:ext cx="388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en-US" altLang="zh-CN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29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4" dur="500"/>
                                        <p:tgtEl>
                                          <p:spTgt spid="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3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800" decel="1000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800" decel="100000" fill="hold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800" decel="100000" fill="hold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800" decel="100000" fill="hold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7" dur="80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8" dur="80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80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p" autoUpdateAnimBg="0"/>
      <p:bldP spid="20500" grpId="0" autoUpdateAnimBg="0"/>
      <p:bldP spid="20501" grpId="0" autoUpdateAnimBg="0"/>
      <p:bldP spid="20502" grpId="0" autoUpdateAnimBg="0"/>
      <p:bldP spid="20502" grpId="1"/>
      <p:bldP spid="20514" grpId="0" autoUpdateAnimBg="0"/>
      <p:bldP spid="20520" grpId="0"/>
      <p:bldP spid="20521" grpId="0"/>
      <p:bldP spid="20522" grpId="0"/>
      <p:bldP spid="20523" grpId="0"/>
      <p:bldP spid="20524" grpId="0"/>
      <p:bldP spid="20525" grpId="0"/>
      <p:bldP spid="20526" grpId="0"/>
      <p:bldP spid="20527" grpId="0"/>
      <p:bldP spid="20528" grpId="0"/>
      <p:bldP spid="20533" grpId="0" animBg="1"/>
      <p:bldP spid="20534" grpId="0" animBg="1"/>
      <p:bldP spid="20535" grpId="0" animBg="1"/>
      <p:bldP spid="20536" grpId="0" animBg="1"/>
      <p:bldP spid="20537" grpId="0" animBg="1"/>
      <p:bldP spid="20538" grpId="0" animBg="1"/>
      <p:bldP spid="20540" grpId="0"/>
      <p:bldP spid="20542" grpId="0"/>
      <p:bldP spid="20543" grpId="0"/>
      <p:bldP spid="2054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76200"/>
            <a:ext cx="56388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改写二义文法为非二义文法（续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D5CEC9-E5BD-4196-A5D9-E284FFE8A3E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57200" y="841375"/>
            <a:ext cx="876300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新引入的非终结符，限制了每一步直接推导均有唯一选择；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最终分析树的形状，仅与文法有关，而与推导方法无关；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非终结符的引入，增加了推导步骤（分析树增高）；</a:t>
            </a:r>
          </a:p>
        </p:txBody>
      </p:sp>
      <p:sp>
        <p:nvSpPr>
          <p:cNvPr id="56325" name="Rectangle 13"/>
          <p:cNvSpPr>
            <a:spLocks noChangeArrowheads="1"/>
          </p:cNvSpPr>
          <p:nvPr/>
        </p:nvSpPr>
        <p:spPr bwMode="auto">
          <a:xfrm>
            <a:off x="425450" y="304800"/>
            <a:ext cx="371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可以看出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G3.4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的特点</a:t>
            </a:r>
          </a:p>
        </p:txBody>
      </p:sp>
      <p:graphicFrame>
        <p:nvGraphicFramePr>
          <p:cNvPr id="56326" name="Object 16"/>
          <p:cNvGraphicFramePr>
            <a:graphicFrameLocks noChangeAspect="1"/>
          </p:cNvGraphicFramePr>
          <p:nvPr/>
        </p:nvGraphicFramePr>
        <p:xfrm>
          <a:off x="6804025" y="3163888"/>
          <a:ext cx="3457575" cy="271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Visio" r:id="rId4" imgW="1681582" imgH="1319174" progId="Visio.Drawing.11">
                  <p:embed/>
                </p:oleObj>
              </mc:Choice>
              <mc:Fallback>
                <p:oleObj name="Visio" r:id="rId4" imgW="1681582" imgH="131917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3163888"/>
                        <a:ext cx="3457575" cy="271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27" name="Group 19"/>
          <p:cNvGrpSpPr>
            <a:grpSpLocks/>
          </p:cNvGrpSpPr>
          <p:nvPr/>
        </p:nvGrpSpPr>
        <p:grpSpPr bwMode="auto">
          <a:xfrm>
            <a:off x="971550" y="3573463"/>
            <a:ext cx="4049713" cy="2087562"/>
            <a:chOff x="1247" y="2160"/>
            <a:chExt cx="2551" cy="1315"/>
          </a:xfrm>
        </p:grpSpPr>
        <p:graphicFrame>
          <p:nvGraphicFramePr>
            <p:cNvPr id="56340" name="Object 17"/>
            <p:cNvGraphicFramePr>
              <a:graphicFrameLocks noChangeAspect="1"/>
            </p:cNvGraphicFramePr>
            <p:nvPr/>
          </p:nvGraphicFramePr>
          <p:xfrm>
            <a:off x="1247" y="2160"/>
            <a:ext cx="1181" cy="1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3" name="Visio" r:id="rId6" imgW="970788" imgH="1044854" progId="Visio.Drawing.11">
                    <p:embed/>
                  </p:oleObj>
                </mc:Choice>
                <mc:Fallback>
                  <p:oleObj name="Visio" r:id="rId6" imgW="970788" imgH="1044854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160"/>
                          <a:ext cx="1181" cy="1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1" name="Object 18"/>
            <p:cNvGraphicFramePr>
              <a:graphicFrameLocks noChangeAspect="1"/>
            </p:cNvGraphicFramePr>
            <p:nvPr/>
          </p:nvGraphicFramePr>
          <p:xfrm>
            <a:off x="2610" y="2205"/>
            <a:ext cx="1188" cy="1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4" name="Visio" r:id="rId8" imgW="995782" imgH="1062838" progId="Visio.Drawing.11">
                    <p:embed/>
                  </p:oleObj>
                </mc:Choice>
                <mc:Fallback>
                  <p:oleObj name="Visio" r:id="rId8" imgW="995782" imgH="1062838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0" y="2205"/>
                          <a:ext cx="1188" cy="1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28" name="Text Box 20"/>
          <p:cNvSpPr txBox="1">
            <a:spLocks noChangeArrowheads="1"/>
          </p:cNvSpPr>
          <p:nvPr/>
        </p:nvSpPr>
        <p:spPr bwMode="auto">
          <a:xfrm>
            <a:off x="1403350" y="5734050"/>
            <a:ext cx="3529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二义文法</a:t>
            </a:r>
            <a:r>
              <a:rPr lang="en-US" altLang="zh-CN" sz="24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G3.2</a:t>
            </a:r>
            <a:r>
              <a:rPr lang="zh-CN" altLang="en-US" sz="24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的分析树</a:t>
            </a:r>
          </a:p>
        </p:txBody>
      </p:sp>
      <p:sp>
        <p:nvSpPr>
          <p:cNvPr id="56329" name="Text Box 21"/>
          <p:cNvSpPr txBox="1">
            <a:spLocks noChangeArrowheads="1"/>
          </p:cNvSpPr>
          <p:nvPr/>
        </p:nvSpPr>
        <p:spPr bwMode="auto">
          <a:xfrm>
            <a:off x="5364163" y="5805488"/>
            <a:ext cx="3313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文法</a:t>
            </a:r>
            <a:r>
              <a:rPr lang="en-US" altLang="zh-CN" sz="24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G3.4 </a:t>
            </a:r>
            <a:r>
              <a:rPr lang="zh-CN" altLang="en-US" sz="24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的分析树</a:t>
            </a:r>
          </a:p>
        </p:txBody>
      </p:sp>
      <p:sp>
        <p:nvSpPr>
          <p:cNvPr id="21526" name="Oval 22"/>
          <p:cNvSpPr>
            <a:spLocks noChangeArrowheads="1"/>
          </p:cNvSpPr>
          <p:nvPr/>
        </p:nvSpPr>
        <p:spPr bwMode="auto">
          <a:xfrm>
            <a:off x="684213" y="4221163"/>
            <a:ext cx="1655762" cy="1008062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1527" name="Oval 23"/>
          <p:cNvSpPr>
            <a:spLocks noChangeArrowheads="1"/>
          </p:cNvSpPr>
          <p:nvPr/>
        </p:nvSpPr>
        <p:spPr bwMode="auto">
          <a:xfrm>
            <a:off x="2906713" y="4165600"/>
            <a:ext cx="720725" cy="1008063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1528" name="Oval 24"/>
          <p:cNvSpPr>
            <a:spLocks noChangeArrowheads="1"/>
          </p:cNvSpPr>
          <p:nvPr/>
        </p:nvSpPr>
        <p:spPr bwMode="auto">
          <a:xfrm>
            <a:off x="6732588" y="3716338"/>
            <a:ext cx="1008062" cy="865187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1529" name="Oval 25"/>
          <p:cNvSpPr>
            <a:spLocks noChangeArrowheads="1"/>
          </p:cNvSpPr>
          <p:nvPr/>
        </p:nvSpPr>
        <p:spPr bwMode="auto">
          <a:xfrm>
            <a:off x="827088" y="4652963"/>
            <a:ext cx="720725" cy="1008062"/>
          </a:xfrm>
          <a:prstGeom prst="ellips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1530" name="Oval 26"/>
          <p:cNvSpPr>
            <a:spLocks noChangeArrowheads="1"/>
          </p:cNvSpPr>
          <p:nvPr/>
        </p:nvSpPr>
        <p:spPr bwMode="auto">
          <a:xfrm>
            <a:off x="2916238" y="4221163"/>
            <a:ext cx="720725" cy="1008062"/>
          </a:xfrm>
          <a:prstGeom prst="ellips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1531" name="Oval 27"/>
          <p:cNvSpPr>
            <a:spLocks noChangeArrowheads="1"/>
          </p:cNvSpPr>
          <p:nvPr/>
        </p:nvSpPr>
        <p:spPr bwMode="auto">
          <a:xfrm>
            <a:off x="1763713" y="4652963"/>
            <a:ext cx="720725" cy="1008062"/>
          </a:xfrm>
          <a:prstGeom prst="ellips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1532" name="Oval 28"/>
          <p:cNvSpPr>
            <a:spLocks noChangeArrowheads="1"/>
          </p:cNvSpPr>
          <p:nvPr/>
        </p:nvSpPr>
        <p:spPr bwMode="auto">
          <a:xfrm>
            <a:off x="3563938" y="4724400"/>
            <a:ext cx="720725" cy="1008063"/>
          </a:xfrm>
          <a:prstGeom prst="ellips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1533" name="Oval 29"/>
          <p:cNvSpPr>
            <a:spLocks noChangeArrowheads="1"/>
          </p:cNvSpPr>
          <p:nvPr/>
        </p:nvSpPr>
        <p:spPr bwMode="auto">
          <a:xfrm>
            <a:off x="4500563" y="4724400"/>
            <a:ext cx="720725" cy="1008063"/>
          </a:xfrm>
          <a:prstGeom prst="ellips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1534" name="Oval 30"/>
          <p:cNvSpPr>
            <a:spLocks noChangeArrowheads="1"/>
          </p:cNvSpPr>
          <p:nvPr/>
        </p:nvSpPr>
        <p:spPr bwMode="auto">
          <a:xfrm>
            <a:off x="6588125" y="4149725"/>
            <a:ext cx="720725" cy="1655763"/>
          </a:xfrm>
          <a:prstGeom prst="ellips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6339" name="Text Box 31"/>
          <p:cNvSpPr txBox="1">
            <a:spLocks noChangeArrowheads="1"/>
          </p:cNvSpPr>
          <p:nvPr/>
        </p:nvSpPr>
        <p:spPr bwMode="auto">
          <a:xfrm>
            <a:off x="1547813" y="2708275"/>
            <a:ext cx="5688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句子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id+id+id </a:t>
            </a:r>
            <a:r>
              <a:rPr lang="zh-CN" altLang="en-US" sz="24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的分析树</a:t>
            </a:r>
          </a:p>
        </p:txBody>
      </p:sp>
    </p:spTree>
    <p:extLst>
      <p:ext uri="{BB962C8B-B14F-4D97-AF65-F5344CB8AC3E}">
        <p14:creationId xmlns:p14="http://schemas.microsoft.com/office/powerpoint/2010/main" val="405762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build="p" autoUpdateAnimBg="0"/>
      <p:bldP spid="21526" grpId="0" animBg="1"/>
      <p:bldP spid="21526" grpId="1" animBg="1"/>
      <p:bldP spid="21527" grpId="0" animBg="1"/>
      <p:bldP spid="21527" grpId="1" animBg="1"/>
      <p:bldP spid="21528" grpId="0" animBg="1"/>
      <p:bldP spid="21528" grpId="1" animBg="1"/>
      <p:bldP spid="21529" grpId="0" animBg="1"/>
      <p:bldP spid="21530" grpId="0" animBg="1"/>
      <p:bldP spid="21531" grpId="0" animBg="1"/>
      <p:bldP spid="21532" grpId="0" animBg="1"/>
      <p:bldP spid="21533" grpId="0" animBg="1"/>
      <p:bldP spid="215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76200"/>
            <a:ext cx="56388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改写二义文法为非二义文法（续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CEE47B-C0ED-4515-A6EA-1ADC4840884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8371" name="Rectangle 24"/>
          <p:cNvSpPr>
            <a:spLocks noChangeArrowheads="1"/>
          </p:cNvSpPr>
          <p:nvPr/>
        </p:nvSpPr>
        <p:spPr bwMode="auto">
          <a:xfrm>
            <a:off x="107950" y="3744913"/>
            <a:ext cx="4248150" cy="217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G3.2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等价的非二义文法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→ E 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T  | T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T → T 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F  | F</a:t>
            </a:r>
            <a:endParaRPr lang="en-US" altLang="zh-CN" sz="22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F →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  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 -F | id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(</a:t>
            </a:r>
            <a:r>
              <a:rPr lang="zh-CN" altLang="en-US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文法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G3.4)</a:t>
            </a:r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425450" y="304800"/>
            <a:ext cx="371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可以看出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G3.4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的特点</a:t>
            </a:r>
          </a:p>
        </p:txBody>
      </p:sp>
      <p:graphicFrame>
        <p:nvGraphicFramePr>
          <p:cNvPr id="58374" name="Object 5"/>
          <p:cNvGraphicFramePr>
            <a:graphicFrameLocks noChangeAspect="1"/>
          </p:cNvGraphicFramePr>
          <p:nvPr/>
        </p:nvGraphicFramePr>
        <p:xfrm>
          <a:off x="6804025" y="3163888"/>
          <a:ext cx="3457575" cy="271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Visio" r:id="rId4" imgW="1681582" imgH="1319174" progId="Visio.Drawing.11">
                  <p:embed/>
                </p:oleObj>
              </mc:Choice>
              <mc:Fallback>
                <p:oleObj name="Visio" r:id="rId4" imgW="1681582" imgH="131917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3163888"/>
                        <a:ext cx="3457575" cy="271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Text Box 10"/>
          <p:cNvSpPr txBox="1">
            <a:spLocks noChangeArrowheads="1"/>
          </p:cNvSpPr>
          <p:nvPr/>
        </p:nvSpPr>
        <p:spPr bwMode="auto">
          <a:xfrm>
            <a:off x="5364163" y="5805488"/>
            <a:ext cx="3313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文法</a:t>
            </a:r>
            <a:r>
              <a:rPr lang="en-US" altLang="zh-CN" sz="24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G3.4 </a:t>
            </a:r>
            <a:r>
              <a:rPr lang="zh-CN" altLang="en-US" sz="24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的分析树</a:t>
            </a:r>
          </a:p>
        </p:txBody>
      </p:sp>
      <p:sp>
        <p:nvSpPr>
          <p:cNvPr id="123925" name="Rectangle 21"/>
          <p:cNvSpPr>
            <a:spLocks noChangeArrowheads="1"/>
          </p:cNvSpPr>
          <p:nvPr/>
        </p:nvSpPr>
        <p:spPr bwMode="auto">
          <a:xfrm>
            <a:off x="457200" y="841375"/>
            <a:ext cx="8763000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新引入的非终结符，限制了每一步直接推导均有唯一选择；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最终分析树的形状，仅与文法有关，而与推导方法无关；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非终结符的引入，增加了推导步骤（分析树增高）；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4.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越接近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的文法符号的优先级越低；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5.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对于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A→αAβ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，其右部中，若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在终结符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左边出现（即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中包含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），则终结符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具有左结合性质。 </a:t>
            </a:r>
          </a:p>
        </p:txBody>
      </p:sp>
      <p:sp>
        <p:nvSpPr>
          <p:cNvPr id="58377" name="Oval 23"/>
          <p:cNvSpPr>
            <a:spLocks noChangeArrowheads="1"/>
          </p:cNvSpPr>
          <p:nvPr/>
        </p:nvSpPr>
        <p:spPr bwMode="auto">
          <a:xfrm>
            <a:off x="338138" y="4221163"/>
            <a:ext cx="1728787" cy="935037"/>
          </a:xfrm>
          <a:prstGeom prst="ellips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22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3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3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5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76200"/>
            <a:ext cx="56388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改写二义文法为非二义文法（续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53CD54-F9C8-439F-B551-15AD3C303CC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3563938" y="3429000"/>
            <a:ext cx="5414962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改写二义文法的关键步骤：</a:t>
            </a:r>
          </a:p>
          <a:p>
            <a:pPr lvl="1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引入一个新的非终结符，增加一个子结构并提高一级优先级；</a:t>
            </a:r>
          </a:p>
          <a:p>
            <a:pPr lvl="1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递归非终结符在终结符左边，使该终结符具有左结合性，否则具有右结合性。 </a:t>
            </a:r>
          </a:p>
        </p:txBody>
      </p:sp>
      <p:sp>
        <p:nvSpPr>
          <p:cNvPr id="60421" name="Rectangle 7"/>
          <p:cNvSpPr>
            <a:spLocks noChangeArrowheads="1"/>
          </p:cNvSpPr>
          <p:nvPr/>
        </p:nvSpPr>
        <p:spPr bwMode="auto">
          <a:xfrm>
            <a:off x="425450" y="304800"/>
            <a:ext cx="371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可以看出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G3.4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的特点</a:t>
            </a:r>
          </a:p>
        </p:txBody>
      </p:sp>
      <p:sp>
        <p:nvSpPr>
          <p:cNvPr id="60422" name="Rectangle 8"/>
          <p:cNvSpPr>
            <a:spLocks noChangeArrowheads="1"/>
          </p:cNvSpPr>
          <p:nvPr/>
        </p:nvSpPr>
        <p:spPr bwMode="auto">
          <a:xfrm>
            <a:off x="457200" y="841375"/>
            <a:ext cx="8763000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新引入的非终结符，限制了每一步直接推导均有唯一选择；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最终分析树的形状，仅与文法有关，而与推导方法无关；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非终结符的引入，增加了推导步骤（分析树增高）；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4.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越接近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的文法符号的优先级越低；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5.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对于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A→αAβ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，其右部中，若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在终结符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左边出现（即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中包含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），则终结符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具有左结合性质。 </a:t>
            </a:r>
          </a:p>
        </p:txBody>
      </p:sp>
      <p:sp>
        <p:nvSpPr>
          <p:cNvPr id="60423" name="Rectangle 9"/>
          <p:cNvSpPr>
            <a:spLocks noChangeArrowheads="1"/>
          </p:cNvSpPr>
          <p:nvPr/>
        </p:nvSpPr>
        <p:spPr bwMode="auto">
          <a:xfrm>
            <a:off x="107950" y="3744913"/>
            <a:ext cx="4248150" cy="217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G3.2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等价的非二义文法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→ E 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T  | T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T → T 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F  | F</a:t>
            </a:r>
            <a:endParaRPr lang="en-US" altLang="zh-CN" sz="22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F →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  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 -F | id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(</a:t>
            </a:r>
            <a:r>
              <a:rPr lang="zh-CN" altLang="en-US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文法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G3.4)</a:t>
            </a:r>
          </a:p>
        </p:txBody>
      </p:sp>
      <p:sp>
        <p:nvSpPr>
          <p:cNvPr id="121866" name="Rectangle 10"/>
          <p:cNvSpPr>
            <a:spLocks noChangeArrowheads="1"/>
          </p:cNvSpPr>
          <p:nvPr/>
        </p:nvSpPr>
        <p:spPr bwMode="auto">
          <a:xfrm>
            <a:off x="179388" y="2060575"/>
            <a:ext cx="8785225" cy="1296988"/>
          </a:xfrm>
          <a:prstGeom prst="rect">
            <a:avLst/>
          </a:prstGeom>
          <a:noFill/>
          <a:ln w="222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281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/>
      <p:bldP spid="12186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381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en-US" sz="24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3.10</a:t>
            </a:r>
            <a:r>
              <a:rPr lang="en-US" altLang="zh-CN" sz="2400" smtClean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 smtClean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改写二义文法</a:t>
            </a:r>
            <a:r>
              <a:rPr lang="en-US" altLang="zh-CN" sz="24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G3.2</a:t>
            </a:r>
            <a:r>
              <a:rPr lang="zh-CN" altLang="en-US" sz="2400" smtClean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</a:t>
            </a:r>
            <a:r>
              <a:rPr lang="en-US" altLang="zh-CN" sz="24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G3.4 </a:t>
            </a:r>
            <a:endParaRPr lang="en-US" altLang="zh-CN" sz="2400" smtClean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DEA83D-0DBE-42EE-9435-A34DC821B11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381000" y="2092325"/>
            <a:ext cx="54864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优先级：	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 ), -, id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结合性：	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左结合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+, *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右结合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无结合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 ( 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非终结符与运算：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E: +	</a:t>
            </a: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T: *	</a:t>
            </a: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F: -,( ),id</a:t>
            </a: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4427538" y="5084763"/>
            <a:ext cx="3384550" cy="1187450"/>
          </a:xfrm>
          <a:prstGeom prst="rect">
            <a:avLst/>
          </a:prstGeom>
          <a:solidFill>
            <a:schemeClr val="accent1">
              <a:alpha val="5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 E + T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 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 → T * F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 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 → -F | (E) | id</a:t>
            </a:r>
          </a:p>
        </p:txBody>
      </p:sp>
      <p:sp>
        <p:nvSpPr>
          <p:cNvPr id="62470" name="Rectangle 10"/>
          <p:cNvSpPr>
            <a:spLocks noChangeArrowheads="1"/>
          </p:cNvSpPr>
          <p:nvPr/>
        </p:nvSpPr>
        <p:spPr bwMode="auto">
          <a:xfrm>
            <a:off x="457200" y="566738"/>
            <a:ext cx="7620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circleNumDbPlain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引入一个新的非终结符，增加一个子结构并提高一级优先级；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circleNumDbPlain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递归非终结符在终结符左边，运算具有左结合性，否则具有右结合性。 </a:t>
            </a:r>
          </a:p>
        </p:txBody>
      </p:sp>
      <p:sp>
        <p:nvSpPr>
          <p:cNvPr id="62471" name="Rectangle 13"/>
          <p:cNvSpPr>
            <a:spLocks noChangeArrowheads="1"/>
          </p:cNvSpPr>
          <p:nvPr/>
        </p:nvSpPr>
        <p:spPr bwMode="auto">
          <a:xfrm>
            <a:off x="6227763" y="2133600"/>
            <a:ext cx="273685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 E + E 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| E * E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|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(G3.2)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| - E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| id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2500313" y="3889375"/>
            <a:ext cx="307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产生式，左递归）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2484438" y="4249738"/>
            <a:ext cx="307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产生式，左递归）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2484438" y="4610100"/>
            <a:ext cx="307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产生式，右递归）</a:t>
            </a:r>
          </a:p>
        </p:txBody>
      </p:sp>
      <p:sp>
        <p:nvSpPr>
          <p:cNvPr id="62475" name="Line 21"/>
          <p:cNvSpPr>
            <a:spLocks noChangeShapeType="1"/>
          </p:cNvSpPr>
          <p:nvPr/>
        </p:nvSpPr>
        <p:spPr bwMode="auto">
          <a:xfrm flipV="1">
            <a:off x="107950" y="1989138"/>
            <a:ext cx="8958263" cy="42862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834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9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97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97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build="p" bldLvl="2" autoUpdateAnimBg="0"/>
      <p:bldP spid="29704" grpId="0" animBg="1" autoUpdateAnimBg="0"/>
      <p:bldP spid="29711" grpId="0"/>
      <p:bldP spid="29713" grpId="0"/>
      <p:bldP spid="297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3.1.2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语法错误的处理原则 </a:t>
            </a: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E34B6B-868F-4DED-A87C-0A63B2FA397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84213" y="1052513"/>
            <a:ext cx="8280400" cy="454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circleNumDbPlain"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词法错误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circleNumDbPlain"/>
            </a:pP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circleNumDbPlain"/>
            </a:pPr>
            <a:endParaRPr lang="zh-CN" altLang="en-US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circleNumDbPlain"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语法错误</a:t>
            </a:r>
            <a:endParaRPr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circleNumDbPlain"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静态语义错误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circleNumDbPlain"/>
            </a:pPr>
            <a:endParaRPr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circleNumDbPlain"/>
            </a:pPr>
            <a:endParaRPr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circleNumDbPlain"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动态语义错误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逻辑错误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179388" y="549275"/>
            <a:ext cx="669766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源程序中可能出现的错误  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两大类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</p:txBody>
      </p:sp>
      <p:sp>
        <p:nvSpPr>
          <p:cNvPr id="9222" name="Text Box 8"/>
          <p:cNvSpPr txBox="1">
            <a:spLocks noChangeArrowheads="1"/>
          </p:cNvSpPr>
          <p:nvPr/>
        </p:nvSpPr>
        <p:spPr bwMode="auto">
          <a:xfrm>
            <a:off x="107950" y="1268413"/>
            <a:ext cx="6111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3888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语法错误</a:t>
            </a:r>
          </a:p>
        </p:txBody>
      </p:sp>
      <p:sp>
        <p:nvSpPr>
          <p:cNvPr id="9223" name="AutoShape 9"/>
          <p:cNvSpPr>
            <a:spLocks/>
          </p:cNvSpPr>
          <p:nvPr/>
        </p:nvSpPr>
        <p:spPr bwMode="auto">
          <a:xfrm>
            <a:off x="539750" y="1268413"/>
            <a:ext cx="215900" cy="1296987"/>
          </a:xfrm>
          <a:prstGeom prst="leftBrace">
            <a:avLst>
              <a:gd name="adj1" fmla="val 50061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224" name="Text Box 10"/>
          <p:cNvSpPr txBox="1">
            <a:spLocks noChangeArrowheads="1"/>
          </p:cNvSpPr>
          <p:nvPr/>
        </p:nvSpPr>
        <p:spPr bwMode="auto">
          <a:xfrm>
            <a:off x="144463" y="3821113"/>
            <a:ext cx="61118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3888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语义错误</a:t>
            </a:r>
          </a:p>
        </p:txBody>
      </p:sp>
      <p:sp>
        <p:nvSpPr>
          <p:cNvPr id="9225" name="AutoShape 11"/>
          <p:cNvSpPr>
            <a:spLocks/>
          </p:cNvSpPr>
          <p:nvPr/>
        </p:nvSpPr>
        <p:spPr bwMode="auto">
          <a:xfrm>
            <a:off x="539750" y="4005263"/>
            <a:ext cx="215900" cy="1296987"/>
          </a:xfrm>
          <a:prstGeom prst="leftBrace">
            <a:avLst>
              <a:gd name="adj1" fmla="val 50061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2544763" y="1052513"/>
            <a:ext cx="575945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指非法字符或拼写错关键字、标识符等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 	begn	20times</a:t>
            </a: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1692275" y="2192338"/>
            <a:ext cx="6840538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388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24025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360613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9972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454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911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68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826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指语法结构出错，如少分号、括号不匹配、 </a:t>
            </a:r>
            <a:b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                         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begin/end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不配对等</a:t>
            </a:r>
          </a:p>
          <a:p>
            <a: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x=(a+b*c	    y = 2*/3;</a:t>
            </a:r>
          </a:p>
        </p:txBody>
      </p:sp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1547813" y="3717925"/>
            <a:ext cx="7345362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388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24025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360613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9972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454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911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68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826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  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如类型不一致、参数不匹配等</a:t>
            </a:r>
          </a:p>
          <a:p>
            <a: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 a,  x[10];</a:t>
            </a:r>
          </a:p>
          <a:p>
            <a: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= a;    a = 3 + 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“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”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</p:txBody>
      </p:sp>
      <p:sp>
        <p:nvSpPr>
          <p:cNvPr id="5140" name="Rectangle 20"/>
          <p:cNvSpPr>
            <a:spLocks noChangeArrowheads="1"/>
          </p:cNvSpPr>
          <p:nvPr/>
        </p:nvSpPr>
        <p:spPr bwMode="auto">
          <a:xfrm>
            <a:off x="4572000" y="5046663"/>
            <a:ext cx="51117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如死循环、变量为零时作除数等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42" name="Rectangle 22"/>
          <p:cNvSpPr>
            <a:spLocks noChangeArrowheads="1"/>
          </p:cNvSpPr>
          <p:nvPr/>
        </p:nvSpPr>
        <p:spPr bwMode="auto">
          <a:xfrm>
            <a:off x="971550" y="5484813"/>
            <a:ext cx="7272338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30238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for(i=0; i!=a; i++) { ...} </a:t>
            </a:r>
            <a:r>
              <a:rPr lang="en-US" altLang="zh-CN" sz="24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//a&lt;0 </a:t>
            </a:r>
            <a:r>
              <a:rPr lang="zh-CN" altLang="en-US" sz="2400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时，死循环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 = a 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b;  </a:t>
            </a:r>
            <a:r>
              <a:rPr lang="en-US" altLang="zh-CN" sz="24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zh-CN" altLang="en-US" sz="2400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运行时</a:t>
            </a:r>
            <a:r>
              <a:rPr lang="zh-CN" altLang="en-US" sz="24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可能为</a:t>
            </a:r>
            <a:r>
              <a:rPr lang="en-US" altLang="zh-CN" sz="24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1209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5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5" grpId="0"/>
      <p:bldP spid="5136" grpId="0"/>
      <p:bldP spid="5138" grpId="0"/>
      <p:bldP spid="5140" grpId="0"/>
      <p:bldP spid="51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0" y="44450"/>
            <a:ext cx="49530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0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改写二义文法为非二义文法（续</a:t>
            </a:r>
            <a:r>
              <a:rPr lang="en-US" altLang="zh-CN" sz="20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0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D96DE-77AD-42C4-9E53-EE38CFD9F25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471488" y="5675313"/>
            <a:ext cx="7053262" cy="849312"/>
          </a:xfrm>
          <a:prstGeom prst="rect">
            <a:avLst/>
          </a:prstGeom>
          <a:noFill/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请用</a:t>
            </a:r>
            <a:r>
              <a:rPr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T</a:t>
            </a: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产生式替换教材中的产生式</a:t>
            </a:r>
            <a:r>
              <a:rPr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12~17(P58)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457200" y="533400"/>
            <a:ext cx="85344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if-then-else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if-then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在一个复合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语句中，可能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多于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使得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不知与哪个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结合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一般原则：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与其左边最靠近的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结合，即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右结合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改写文法的关键：是将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分为完全匹配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MS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和不完全匹配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UMS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两类，并且在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UMS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中规定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右结合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</a:p>
        </p:txBody>
      </p:sp>
      <p:sp>
        <p:nvSpPr>
          <p:cNvPr id="64518" name="Rectangle 5"/>
          <p:cNvSpPr>
            <a:spLocks noChangeArrowheads="1"/>
          </p:cNvSpPr>
          <p:nvPr/>
        </p:nvSpPr>
        <p:spPr bwMode="auto">
          <a:xfrm>
            <a:off x="5715000" y="2651125"/>
            <a:ext cx="3429000" cy="1631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 → if C then S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| if C then S else S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| id := E      </a:t>
            </a:r>
            <a:r>
              <a:rPr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(G3.3)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→ E=E | E&lt;E | E&gt;E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 E+E | -E | id | n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33400" y="2657475"/>
            <a:ext cx="67818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  → MS 			    (1)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| UMS			    (2)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MS → if C then MS else MS  (3)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| id := E		    (4)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UMS→ if C then S		    (5)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| if C then MS else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UMS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(6)     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(G3.5)</a:t>
            </a: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425450" y="152400"/>
            <a:ext cx="353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再讨论</a:t>
            </a:r>
            <a:r>
              <a:rPr lang="zh-CN" altLang="en-US" sz="2400">
                <a:solidFill>
                  <a:srgbClr val="99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“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悬空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r>
              <a:rPr lang="en-US" altLang="zh-CN" sz="2400">
                <a:solidFill>
                  <a:srgbClr val="99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”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问题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533400" y="5257800"/>
            <a:ext cx="6477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 → E + T | T		    (10)...(11)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  → -T | id | n	          (12)...(14)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533400" y="4876800"/>
            <a:ext cx="582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 → E = E | E &lt; E | E &gt; E (7)...(9)</a:t>
            </a:r>
          </a:p>
        </p:txBody>
      </p:sp>
    </p:spTree>
    <p:extLst>
      <p:ext uri="{BB962C8B-B14F-4D97-AF65-F5344CB8AC3E}">
        <p14:creationId xmlns:p14="http://schemas.microsoft.com/office/powerpoint/2010/main" val="224975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2" grpId="0" animBg="1"/>
      <p:bldP spid="30732" grpId="1" animBg="1"/>
      <p:bldP spid="30724" grpId="0" build="p" autoUpdateAnimBg="0"/>
      <p:bldP spid="30726" grpId="0" autoUpdateAnimBg="0"/>
      <p:bldP spid="30729" grpId="0" autoUpdateAnimBg="0"/>
      <p:bldP spid="3073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改写二义文法为非二义文法（续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2C7E4C-6AC6-4A6F-BADA-CD146FC8187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5684838" y="652463"/>
            <a:ext cx="2774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	x&lt;3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 	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	x&gt;0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then 	x:=5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else 	x:=-5</a:t>
            </a:r>
          </a:p>
        </p:txBody>
      </p:sp>
      <p:sp>
        <p:nvSpPr>
          <p:cNvPr id="66565" name="Rectangle 6"/>
          <p:cNvSpPr>
            <a:spLocks noChangeArrowheads="1"/>
          </p:cNvSpPr>
          <p:nvPr/>
        </p:nvSpPr>
        <p:spPr bwMode="auto">
          <a:xfrm>
            <a:off x="468313" y="3429000"/>
            <a:ext cx="6192837" cy="310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  → MS 			   (1)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| UMS			   (2)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MS → if C then MS else MS   (3)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| id := E			   (4)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UMS→ if C then S		   (5)    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(G3.5)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| if C then MS else 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UMS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(6)	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 → E = E | E &lt; E | E &gt; E  (7)...(9)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 → E + T | T		   (10)...(11)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  → -T | id | n		   (12)...(14)</a:t>
            </a:r>
          </a:p>
        </p:txBody>
      </p:sp>
      <p:graphicFrame>
        <p:nvGraphicFramePr>
          <p:cNvPr id="22559" name="Object 31"/>
          <p:cNvGraphicFramePr>
            <a:graphicFrameLocks noChangeAspect="1"/>
          </p:cNvGraphicFramePr>
          <p:nvPr/>
        </p:nvGraphicFramePr>
        <p:xfrm>
          <a:off x="827088" y="115888"/>
          <a:ext cx="2592387" cy="153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Visio" r:id="rId4" imgW="1122883" imgH="665683" progId="Visio.Drawing.11">
                  <p:embed/>
                </p:oleObj>
              </mc:Choice>
              <mc:Fallback>
                <p:oleObj name="Visio" r:id="rId4" imgW="1122883" imgH="66568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15888"/>
                        <a:ext cx="2592387" cy="15351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0" name="Object 32"/>
          <p:cNvGraphicFramePr>
            <a:graphicFrameLocks noChangeAspect="1"/>
          </p:cNvGraphicFramePr>
          <p:nvPr/>
        </p:nvGraphicFramePr>
        <p:xfrm>
          <a:off x="1116013" y="1581150"/>
          <a:ext cx="12239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Visio" r:id="rId6" imgW="445008" imgH="305105" progId="Visio.Drawing.11">
                  <p:embed/>
                </p:oleObj>
              </mc:Choice>
              <mc:Fallback>
                <p:oleObj name="Visio" r:id="rId6" imgW="445008" imgH="30510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581150"/>
                        <a:ext cx="122396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1" name="Object 33"/>
          <p:cNvGraphicFramePr>
            <a:graphicFrameLocks noChangeAspect="1"/>
          </p:cNvGraphicFramePr>
          <p:nvPr/>
        </p:nvGraphicFramePr>
        <p:xfrm>
          <a:off x="2266950" y="1512888"/>
          <a:ext cx="4537075" cy="133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Visio" r:id="rId8" imgW="2044598" imgH="602590" progId="Visio.Drawing.11">
                  <p:embed/>
                </p:oleObj>
              </mc:Choice>
              <mc:Fallback>
                <p:oleObj name="Visio" r:id="rId8" imgW="2044598" imgH="6025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1512888"/>
                        <a:ext cx="4537075" cy="1338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2" name="Object 34"/>
          <p:cNvGraphicFramePr>
            <a:graphicFrameLocks noChangeAspect="1"/>
          </p:cNvGraphicFramePr>
          <p:nvPr/>
        </p:nvGraphicFramePr>
        <p:xfrm>
          <a:off x="2700338" y="2744788"/>
          <a:ext cx="439261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Visio" r:id="rId10" imgW="1939747" imgH="332842" progId="Visio.Drawing.11">
                  <p:embed/>
                </p:oleObj>
              </mc:Choice>
              <mc:Fallback>
                <p:oleObj name="Visio" r:id="rId10" imgW="1939747" imgH="33284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744788"/>
                        <a:ext cx="4392612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3" name="Oval 35"/>
          <p:cNvSpPr>
            <a:spLocks noChangeArrowheads="1"/>
          </p:cNvSpPr>
          <p:nvPr/>
        </p:nvSpPr>
        <p:spPr bwMode="auto">
          <a:xfrm>
            <a:off x="5435600" y="406400"/>
            <a:ext cx="3457575" cy="2014538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2564" name="Oval 36"/>
          <p:cNvSpPr>
            <a:spLocks noChangeArrowheads="1"/>
          </p:cNvSpPr>
          <p:nvPr/>
        </p:nvSpPr>
        <p:spPr bwMode="auto">
          <a:xfrm>
            <a:off x="6372225" y="908050"/>
            <a:ext cx="2232025" cy="1511300"/>
          </a:xfrm>
          <a:prstGeom prst="ellips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2566" name="Text Box 38"/>
          <p:cNvSpPr txBox="1">
            <a:spLocks noChangeArrowheads="1"/>
          </p:cNvSpPr>
          <p:nvPr/>
        </p:nvSpPr>
        <p:spPr bwMode="auto">
          <a:xfrm>
            <a:off x="1547813" y="92075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</a:p>
        </p:txBody>
      </p:sp>
      <p:sp>
        <p:nvSpPr>
          <p:cNvPr id="22567" name="Oval 39"/>
          <p:cNvSpPr>
            <a:spLocks noChangeArrowheads="1"/>
          </p:cNvSpPr>
          <p:nvPr/>
        </p:nvSpPr>
        <p:spPr bwMode="auto">
          <a:xfrm>
            <a:off x="539750" y="0"/>
            <a:ext cx="3457575" cy="2014538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2568" name="Oval 40"/>
          <p:cNvSpPr>
            <a:spLocks noChangeArrowheads="1"/>
          </p:cNvSpPr>
          <p:nvPr/>
        </p:nvSpPr>
        <p:spPr bwMode="auto">
          <a:xfrm>
            <a:off x="1476375" y="0"/>
            <a:ext cx="576263" cy="647700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2569" name="Oval 41"/>
          <p:cNvSpPr>
            <a:spLocks noChangeArrowheads="1"/>
          </p:cNvSpPr>
          <p:nvPr/>
        </p:nvSpPr>
        <p:spPr bwMode="auto">
          <a:xfrm>
            <a:off x="3059113" y="1196975"/>
            <a:ext cx="576262" cy="503238"/>
          </a:xfrm>
          <a:prstGeom prst="ellips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14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utoUpdateAnimBg="0"/>
      <p:bldP spid="22563" grpId="0" animBg="1"/>
      <p:bldP spid="22563" grpId="1" animBg="1"/>
      <p:bldP spid="22564" grpId="0" animBg="1"/>
      <p:bldP spid="22566" grpId="0"/>
      <p:bldP spid="22567" grpId="0" animBg="1"/>
      <p:bldP spid="22567" grpId="1" animBg="1"/>
      <p:bldP spid="22568" grpId="0" animBg="1"/>
      <p:bldP spid="22568" grpId="1" animBg="1"/>
      <p:bldP spid="2256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6675" y="44450"/>
            <a:ext cx="7772400" cy="515938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改写二义文法为非二义文法（续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BD6CF2-96EA-46DA-8F02-A76FE034FCA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57367" name="Object 23"/>
          <p:cNvGraphicFramePr>
            <a:graphicFrameLocks noChangeAspect="1"/>
          </p:cNvGraphicFramePr>
          <p:nvPr/>
        </p:nvGraphicFramePr>
        <p:xfrm>
          <a:off x="4356100" y="746125"/>
          <a:ext cx="4176713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Visio" r:id="rId4" imgW="2044598" imgH="667817" progId="Visio.Drawing.11">
                  <p:embed/>
                </p:oleObj>
              </mc:Choice>
              <mc:Fallback>
                <p:oleObj name="Visio" r:id="rId4" imgW="2044598" imgH="66781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746125"/>
                        <a:ext cx="4176713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971550" y="4365625"/>
            <a:ext cx="6840538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  → MS 				(1)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| UMS				(2)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MS → if C then MS else MS   	(3)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| id := E				(4)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UMS→ if C then S			(5)   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(G3.5)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| if C then MS else 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UMS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(6)	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468313" y="765175"/>
            <a:ext cx="36893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	x&lt;3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if x&gt;0 then x:=5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 	x:=-5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5580063" y="1125538"/>
            <a:ext cx="14033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华文行楷" panose="02010800040101010101" pitchFamily="2" charset="-122"/>
              </a:rPr>
              <a:t>不可行！</a:t>
            </a:r>
          </a:p>
        </p:txBody>
      </p:sp>
      <p:sp>
        <p:nvSpPr>
          <p:cNvPr id="57366" name="Text Box 22"/>
          <p:cNvSpPr txBox="1">
            <a:spLocks noChangeArrowheads="1"/>
          </p:cNvSpPr>
          <p:nvPr/>
        </p:nvSpPr>
        <p:spPr bwMode="auto">
          <a:xfrm>
            <a:off x="2195513" y="692150"/>
            <a:ext cx="14033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华文行楷" panose="02010800040101010101" pitchFamily="2" charset="-122"/>
              </a:rPr>
              <a:t>不可能！</a:t>
            </a:r>
          </a:p>
        </p:txBody>
      </p:sp>
      <p:graphicFrame>
        <p:nvGraphicFramePr>
          <p:cNvPr id="57369" name="Object 25"/>
          <p:cNvGraphicFramePr>
            <a:graphicFrameLocks noChangeAspect="1"/>
          </p:cNvGraphicFramePr>
          <p:nvPr/>
        </p:nvGraphicFramePr>
        <p:xfrm>
          <a:off x="6227763" y="1989138"/>
          <a:ext cx="9366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Visio" r:id="rId6" imgW="355702" imgH="304800" progId="Visio.Drawing.11">
                  <p:embed/>
                </p:oleObj>
              </mc:Choice>
              <mc:Fallback>
                <p:oleObj name="Visio" r:id="rId6" imgW="355702" imgH="3048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989138"/>
                        <a:ext cx="93662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0" name="Object 26"/>
          <p:cNvGraphicFramePr>
            <a:graphicFrameLocks noChangeAspect="1"/>
          </p:cNvGraphicFramePr>
          <p:nvPr/>
        </p:nvGraphicFramePr>
        <p:xfrm>
          <a:off x="1187450" y="2133600"/>
          <a:ext cx="5683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Visio" r:id="rId8" imgW="259080" imgH="380695" progId="Visio.Drawing.11">
                  <p:embed/>
                </p:oleObj>
              </mc:Choice>
              <mc:Fallback>
                <p:oleObj name="Visio" r:id="rId8" imgW="259080" imgH="38069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133600"/>
                        <a:ext cx="5683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1" name="Object 27"/>
          <p:cNvGraphicFramePr>
            <a:graphicFrameLocks noChangeAspect="1"/>
          </p:cNvGraphicFramePr>
          <p:nvPr/>
        </p:nvGraphicFramePr>
        <p:xfrm>
          <a:off x="323850" y="2852738"/>
          <a:ext cx="46228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Visio" r:id="rId10" imgW="2044598" imgH="332537" progId="Visio.Drawing.11">
                  <p:embed/>
                </p:oleObj>
              </mc:Choice>
              <mc:Fallback>
                <p:oleObj name="Visio" r:id="rId10" imgW="2044598" imgH="33253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852738"/>
                        <a:ext cx="46228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1728788" y="2492375"/>
            <a:ext cx="14033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华文行楷" panose="02010800040101010101" pitchFamily="2" charset="-122"/>
              </a:rPr>
              <a:t>不可行！</a:t>
            </a:r>
          </a:p>
        </p:txBody>
      </p:sp>
      <p:graphicFrame>
        <p:nvGraphicFramePr>
          <p:cNvPr id="57373" name="Object 29"/>
          <p:cNvGraphicFramePr>
            <a:graphicFrameLocks noChangeAspect="1"/>
          </p:cNvGraphicFramePr>
          <p:nvPr/>
        </p:nvGraphicFramePr>
        <p:xfrm>
          <a:off x="4154488" y="3500438"/>
          <a:ext cx="9366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Visio" r:id="rId12" imgW="355702" imgH="304800" progId="Visio.Drawing.11">
                  <p:embed/>
                </p:oleObj>
              </mc:Choice>
              <mc:Fallback>
                <p:oleObj name="Visio" r:id="rId12" imgW="355702" imgH="3048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488" y="3500438"/>
                        <a:ext cx="93662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4" name="Object 30"/>
          <p:cNvGraphicFramePr>
            <a:graphicFrameLocks noChangeAspect="1"/>
          </p:cNvGraphicFramePr>
          <p:nvPr/>
        </p:nvGraphicFramePr>
        <p:xfrm>
          <a:off x="4657725" y="1989138"/>
          <a:ext cx="12239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Visio" r:id="rId13" imgW="445008" imgH="305105" progId="Visio.Drawing.11">
                  <p:embed/>
                </p:oleObj>
              </mc:Choice>
              <mc:Fallback>
                <p:oleObj name="Visio" r:id="rId13" imgW="445008" imgH="30510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25" y="1989138"/>
                        <a:ext cx="12239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5" name="Object 31"/>
          <p:cNvGraphicFramePr>
            <a:graphicFrameLocks noChangeAspect="1"/>
          </p:cNvGraphicFramePr>
          <p:nvPr/>
        </p:nvGraphicFramePr>
        <p:xfrm>
          <a:off x="741363" y="3486150"/>
          <a:ext cx="12239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Visio" r:id="rId15" imgW="445008" imgH="305105" progId="Visio.Drawing.11">
                  <p:embed/>
                </p:oleObj>
              </mc:Choice>
              <mc:Fallback>
                <p:oleObj name="Visio" r:id="rId15" imgW="445008" imgH="30510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3486150"/>
                        <a:ext cx="122396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6" name="Object 32"/>
          <p:cNvGraphicFramePr>
            <a:graphicFrameLocks noChangeAspect="1"/>
          </p:cNvGraphicFramePr>
          <p:nvPr/>
        </p:nvGraphicFramePr>
        <p:xfrm>
          <a:off x="2513013" y="3544888"/>
          <a:ext cx="9366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Visio" r:id="rId16" imgW="355702" imgH="304800" progId="Visio.Drawing.11">
                  <p:embed/>
                </p:oleObj>
              </mc:Choice>
              <mc:Fallback>
                <p:oleObj name="Visio" r:id="rId16" imgW="355702" imgH="3048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13" y="3544888"/>
                        <a:ext cx="93662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951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5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5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5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autoUpdateAnimBg="0"/>
      <p:bldP spid="57350" grpId="0" animBg="1"/>
      <p:bldP spid="5736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5638800" cy="4572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为文法符号规定优先级和结合性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5DF507-6A3E-476D-B355-37E0C2F051B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533400" y="1682750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对于：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id+id*id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533400" y="4267200"/>
            <a:ext cx="83058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为二义文法规定优先级和结合性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YACC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的方法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）：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 :  E '+' E | E '*' E | '-' E | '(' E ')' | id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685800" y="2352675"/>
            <a:ext cx="17526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→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 + 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| E * 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| - 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| ( E 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| id</a:t>
            </a: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4738688" y="1971675"/>
            <a:ext cx="22098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E→E+T|T	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T→T*F|F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F→(E)|-F|id</a:t>
            </a:r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990600" y="4572000"/>
            <a:ext cx="2362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%left '+'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%left '*'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%right '-'</a:t>
            </a:r>
          </a:p>
        </p:txBody>
      </p:sp>
      <p:graphicFrame>
        <p:nvGraphicFramePr>
          <p:cNvPr id="31773" name="Object 29"/>
          <p:cNvGraphicFramePr>
            <a:graphicFrameLocks noChangeAspect="1"/>
          </p:cNvGraphicFramePr>
          <p:nvPr/>
        </p:nvGraphicFramePr>
        <p:xfrm>
          <a:off x="6804025" y="1625600"/>
          <a:ext cx="195421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Visio" r:id="rId4" imgW="1575206" imgH="1167079" progId="Visio.Drawing.11">
                  <p:embed/>
                </p:oleObj>
              </mc:Choice>
              <mc:Fallback>
                <p:oleObj name="Visio" r:id="rId4" imgW="1575206" imgH="116707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5708"/>
                      <a:stretch>
                        <a:fillRect/>
                      </a:stretch>
                    </p:blipFill>
                    <p:spPr bwMode="auto">
                      <a:xfrm>
                        <a:off x="6804025" y="1625600"/>
                        <a:ext cx="1954213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4" name="Object 30"/>
          <p:cNvGraphicFramePr>
            <a:graphicFrameLocks noChangeAspect="1"/>
          </p:cNvGraphicFramePr>
          <p:nvPr/>
        </p:nvGraphicFramePr>
        <p:xfrm>
          <a:off x="2484438" y="2146300"/>
          <a:ext cx="2005012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Visio" r:id="rId6" imgW="983894" imgH="927811" progId="Visio.Drawing.11">
                  <p:embed/>
                </p:oleObj>
              </mc:Choice>
              <mc:Fallback>
                <p:oleObj name="Visio" r:id="rId6" imgW="983894" imgH="92781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146300"/>
                        <a:ext cx="2005012" cy="188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5" name="Rectangle 31"/>
          <p:cNvSpPr>
            <a:spLocks noChangeArrowheads="1"/>
          </p:cNvSpPr>
          <p:nvPr/>
        </p:nvSpPr>
        <p:spPr bwMode="auto">
          <a:xfrm>
            <a:off x="539750" y="441325"/>
            <a:ext cx="7467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二义文法的优点：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①  比非二义文法容易理解；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②  分析效率高（分析树低，直接推导步骤少）。</a:t>
            </a:r>
          </a:p>
        </p:txBody>
      </p:sp>
    </p:spTree>
    <p:extLst>
      <p:ext uri="{BB962C8B-B14F-4D97-AF65-F5344CB8AC3E}">
        <p14:creationId xmlns:p14="http://schemas.microsoft.com/office/powerpoint/2010/main" val="406779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uild="p" autoUpdateAnimBg="0"/>
      <p:bldP spid="31762" grpId="0" autoUpdateAnimBg="0"/>
      <p:bldP spid="31763" grpId="0" autoUpdateAnimBg="0"/>
      <p:bldP spid="31764" grpId="0" autoUpdateAnimBg="0"/>
      <p:bldP spid="31772" grpId="0" autoUpdateAnimBg="0"/>
      <p:bldP spid="31775" grpId="0" build="allAtOnce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6400800" cy="4572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修改语言的语法（表现形式被改变）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71A630-87AC-4066-A891-9177CB1A600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808038" y="2276475"/>
            <a:ext cx="29718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	x&lt;3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 	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x&gt;0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then x:=5;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if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 x:=-5;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if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788988" y="4797425"/>
            <a:ext cx="81041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给表达式加括号，如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Pascal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中关系运算和算术运算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a+b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c*d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685800" y="914400"/>
            <a:ext cx="734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①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明确给出结束标志，如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中用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if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，于是有：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4643438" y="2276475"/>
            <a:ext cx="31242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	x&lt;3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 	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x&gt;0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then x:=5;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else x:=-5;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if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if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96875" y="1412875"/>
            <a:ext cx="83518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x&lt;3 then if x&gt;0 then x:=5; 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if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else x:=-5; 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if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x&lt;3 then if x&gt;0 then x:=5; else x:=-5; 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if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if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1044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3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3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23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utoUpdateAnimBg="0"/>
      <p:bldP spid="23559" grpId="0" build="p" autoUpdateAnimBg="0"/>
      <p:bldP spid="23560" grpId="0" autoUpdateAnimBg="0"/>
      <p:bldP spid="23561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5257800" cy="609600"/>
          </a:xfrm>
        </p:spPr>
        <p:txBody>
          <a:bodyPr/>
          <a:lstStyle/>
          <a:p>
            <a:pPr algn="l" eaLnBrk="1" hangingPunct="1"/>
            <a:r>
              <a:rPr lang="en-US" altLang="zh-CN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3.3 </a:t>
            </a:r>
            <a:r>
              <a:rPr lang="zh-CN" altLang="en-US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语言与文法简介 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C6B10-03D3-4DBC-957C-02E66016B38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457200" y="3429000"/>
            <a:ext cx="81534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文法的重要作用：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给出精确、易于理解的语言结构说明；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以文法为基础的语言，便于加入新的、或修改、删除旧的语言结构；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有些类别的文法，可以自动生成高效的分析器。 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533400" y="1112838"/>
            <a:ext cx="8382000" cy="2100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本节从理论的角度对文法进行简单地讨论。讨论建立在形式语言与自动机的理论之上，且仅引用结论而忽略数学的证明，有兴趣的同学可以查阅相关文献。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希望通过本节的讨论，对文法的分类和它们在编译器构造中的作用有一定的了解。 </a:t>
            </a:r>
          </a:p>
        </p:txBody>
      </p:sp>
    </p:spTree>
    <p:extLst>
      <p:ext uri="{BB962C8B-B14F-4D97-AF65-F5344CB8AC3E}">
        <p14:creationId xmlns:p14="http://schemas.microsoft.com/office/powerpoint/2010/main" val="121763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6477000" cy="990600"/>
          </a:xfrm>
        </p:spPr>
        <p:txBody>
          <a:bodyPr>
            <a:normAutofit fontScale="90000"/>
          </a:bodyPr>
          <a:lstStyle/>
          <a:p>
            <a:pPr algn="l" eaLnBrk="1" hangingPunct="1">
              <a:lnSpc>
                <a:spcPct val="120000"/>
              </a:lnSpc>
            </a:pPr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3.3.1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正规式与上下文无关文法</a:t>
            </a:r>
            <a:r>
              <a:rPr lang="zh-CN" altLang="en-US" sz="3200" smtClean="0">
                <a:solidFill>
                  <a:srgbClr val="990000"/>
                </a:solidFill>
                <a:cs typeface="Times New Roman" panose="02020603050405020304" pitchFamily="18" charset="0"/>
              </a:rPr>
              <a:t/>
            </a:r>
            <a:br>
              <a:rPr lang="zh-CN" altLang="en-US" sz="3200" smtClean="0">
                <a:solidFill>
                  <a:srgbClr val="990000"/>
                </a:solidFill>
                <a:cs typeface="Times New Roman" panose="02020603050405020304" pitchFamily="18" charset="0"/>
              </a:rPr>
            </a:br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正规式到</a:t>
            </a:r>
            <a:r>
              <a:rPr lang="en-US" altLang="zh-CN" sz="24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的转换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6A733F-B99C-40D7-AF11-D99A04842ED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87338" y="1125538"/>
            <a:ext cx="874871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正规式所描述的语言结构均可用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描述，反之不一定。 </a:t>
            </a:r>
            <a:r>
              <a:rPr lang="zh-CN" altLang="en-US" sz="2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525463" y="1557338"/>
            <a:ext cx="5991225" cy="230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从正规式到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的构造方法</a:t>
            </a:r>
            <a:r>
              <a:rPr lang="en-US" altLang="zh-CN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对应关系</a:t>
            </a:r>
            <a:r>
              <a:rPr lang="en-US" altLang="zh-CN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 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构造正规式的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为初态，则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为开始符号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对于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move(i,a)=j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引入产生式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→aA</a:t>
            </a:r>
            <a:r>
              <a:rPr lang="en-US" altLang="zh-CN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对于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move(i,ε)=j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引入产生式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→A</a:t>
            </a:r>
            <a:r>
              <a:rPr lang="en-US" altLang="zh-CN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是终态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则引入产生式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→ε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179388" y="3938588"/>
            <a:ext cx="64770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3.11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从正规式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r=(a|b)</a:t>
            </a:r>
            <a:r>
              <a:rPr lang="en-US" altLang="zh-CN" sz="2200" baseline="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abb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990600" y="5165725"/>
            <a:ext cx="989013" cy="144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→</a:t>
            </a:r>
            <a:endParaRPr lang="en-US" altLang="zh-CN" baseline="-250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→</a:t>
            </a:r>
            <a:endParaRPr lang="en-US" altLang="zh-CN" baseline="-250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→</a:t>
            </a:r>
            <a:endParaRPr lang="en-US" altLang="zh-CN" baseline="-250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→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4164013" y="4518025"/>
            <a:ext cx="227965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经验的方法：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→ HT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 →ε| aH | bH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 → abb</a:t>
            </a:r>
          </a:p>
        </p:txBody>
      </p:sp>
      <p:sp>
        <p:nvSpPr>
          <p:cNvPr id="32786" name="Rectangle 18"/>
          <p:cNvSpPr>
            <a:spLocks noChangeArrowheads="1"/>
          </p:cNvSpPr>
          <p:nvPr/>
        </p:nvSpPr>
        <p:spPr bwMode="auto">
          <a:xfrm>
            <a:off x="5684838" y="1628775"/>
            <a:ext cx="25590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abb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的分析树：</a:t>
            </a:r>
          </a:p>
        </p:txBody>
      </p:sp>
      <p:graphicFrame>
        <p:nvGraphicFramePr>
          <p:cNvPr id="32790" name="Object 22"/>
          <p:cNvGraphicFramePr>
            <a:graphicFrameLocks noChangeAspect="1"/>
          </p:cNvGraphicFramePr>
          <p:nvPr/>
        </p:nvGraphicFramePr>
        <p:xfrm>
          <a:off x="684213" y="4356100"/>
          <a:ext cx="259238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Visio" r:id="rId4" imgW="1405738" imgH="473659" progId="Visio.Drawing.11">
                  <p:embed/>
                </p:oleObj>
              </mc:Choice>
              <mc:Fallback>
                <p:oleObj name="Visio" r:id="rId4" imgW="1405738" imgH="47365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356100"/>
                        <a:ext cx="2592387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1" name="Object 23"/>
          <p:cNvGraphicFramePr>
            <a:graphicFrameLocks noChangeAspect="1"/>
          </p:cNvGraphicFramePr>
          <p:nvPr/>
        </p:nvGraphicFramePr>
        <p:xfrm>
          <a:off x="6762750" y="2062163"/>
          <a:ext cx="16256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Visio" r:id="rId6" imgW="764438" imgH="1016203" progId="Visio.Drawing.11">
                  <p:embed/>
                </p:oleObj>
              </mc:Choice>
              <mc:Fallback>
                <p:oleObj name="Visio" r:id="rId6" imgW="764438" imgH="101620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0" y="2062163"/>
                        <a:ext cx="1625600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2" name="Object 24"/>
          <p:cNvGraphicFramePr>
            <a:graphicFrameLocks noChangeAspect="1"/>
          </p:cNvGraphicFramePr>
          <p:nvPr/>
        </p:nvGraphicFramePr>
        <p:xfrm>
          <a:off x="6699250" y="4292600"/>
          <a:ext cx="1544638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Visio" r:id="rId8" imgW="669036" imgH="686410" progId="Visio.Drawing.11">
                  <p:embed/>
                </p:oleObj>
              </mc:Choice>
              <mc:Fallback>
                <p:oleObj name="Visio" r:id="rId8" imgW="669036" imgH="68641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0" y="4292600"/>
                        <a:ext cx="1544638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803400" y="5153025"/>
            <a:ext cx="7524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aA</a:t>
            </a:r>
            <a:r>
              <a:rPr lang="en-US" altLang="zh-CN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</a:t>
            </a:r>
            <a:r>
              <a:rPr lang="en-US" altLang="zh-CN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</a:t>
            </a:r>
            <a:r>
              <a:rPr lang="en-US" altLang="zh-CN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 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2271713" y="5157788"/>
            <a:ext cx="90487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|bA</a:t>
            </a:r>
            <a:r>
              <a:rPr lang="en-US" altLang="zh-CN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2930525" y="5157788"/>
            <a:ext cx="957263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|aA</a:t>
            </a:r>
            <a:r>
              <a:rPr lang="en-US" altLang="zh-CN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6606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2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2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2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2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2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2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utoUpdateAnimBg="0"/>
      <p:bldP spid="32774" grpId="0" build="p" bldLvl="2" autoUpdateAnimBg="0"/>
      <p:bldP spid="32775" grpId="0" autoUpdateAnimBg="0"/>
      <p:bldP spid="32776" grpId="0" autoUpdateAnimBg="0"/>
      <p:bldP spid="32778" grpId="0" autoUpdateAnimBg="0"/>
      <p:bldP spid="32786" grpId="0" autoUpdateAnimBg="0"/>
      <p:bldP spid="13" grpId="0" build="p" autoUpdateAnimBg="0"/>
      <p:bldP spid="15" grpId="0" autoUpdateAnimBg="0"/>
      <p:bldP spid="16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5943600" cy="5334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为什么用正规式而不用</a:t>
            </a:r>
            <a:r>
              <a:rPr lang="en-US" altLang="zh-CN" sz="24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描述词法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43C488-643B-4499-834A-3FD885AF5ED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11175" y="620713"/>
            <a:ext cx="83820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词法规则简单，用正规式描述已足够；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正规式的表示比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更直观、简洁、易于理解；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有限自动机的构造比下推自动机简单，且分析效率高；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区分词法和语法，为编译器前端的模块划分提供方便。 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452438" y="2420938"/>
            <a:ext cx="8223250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贯穿词法分析和语法分析始终的思想：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语言的描述和语言的识别是表示一个语言的两个不同侧面，二者缺一不可；（文法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语言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Wingdings" panose="05000000000000000000" pitchFamily="2" charset="2"/>
              </a:rPr>
              <a:t>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自动机）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用正规式和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描述的语言，对应的识别方法（自动机）不同；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一般情况下，正规式适合描述线性结构，如标识符、关键字、注释等；</a:t>
            </a:r>
            <a:b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适合描述具有嵌套（层次）性质的非线性结构，如不同结构的句子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if-then-else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while-do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等。 </a:t>
            </a:r>
          </a:p>
        </p:txBody>
      </p:sp>
    </p:spTree>
    <p:extLst>
      <p:ext uri="{BB962C8B-B14F-4D97-AF65-F5344CB8AC3E}">
        <p14:creationId xmlns:p14="http://schemas.microsoft.com/office/powerpoint/2010/main" val="84438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utoUpdateAnimBg="0"/>
      <p:bldP spid="25605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9144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3.3.2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上下文有关语言</a:t>
            </a:r>
            <a:b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32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TW" sz="32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Context </a:t>
            </a:r>
            <a:r>
              <a:rPr lang="en-US" altLang="zh-CN" sz="32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Sensitive Language, CSL</a:t>
            </a:r>
            <a:r>
              <a:rPr lang="zh-CN" altLang="en-US" sz="32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A5555F-BE54-4B08-9705-A8D106A3219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304800" y="1374775"/>
            <a:ext cx="853440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程序设计语言中除了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可以描述的结构之外，还有一些是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无法描述的所谓上下文有关的结构。</a:t>
            </a:r>
          </a:p>
          <a:p>
            <a:pPr fontAlgn="base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典型的这类语言结构包括：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  <a:p>
            <a:pPr fontAlgn="base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·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变量的声明与引用必须一致、</a:t>
            </a: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fontAlgn="base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·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过程调用时实参与形参的个数、类型必须一致等。</a:t>
            </a:r>
          </a:p>
          <a:p>
            <a:pPr fontAlgn="base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描述它们的文法被称为上下文有关文法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Context Sensitive Grammar, CSG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35931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3.3.2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上下文有关语言（续）</a:t>
            </a:r>
            <a:endParaRPr lang="zh-CN" altLang="en-US" sz="240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A4B85-BAFB-475D-A508-8E65606B315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523875" y="1108075"/>
            <a:ext cx="851217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L1={ωcω|ω∈(a|b)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	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标识符声明与引用一致性的抽象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L2={a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|n≥1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m≥1}	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形参与实参一致性的抽象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L3={a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|n≥1}</a:t>
            </a:r>
            <a:r>
              <a:rPr lang="en-US" altLang="zh-CN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	(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计数问题的抽象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465138" y="2708275"/>
            <a:ext cx="37465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相近的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CFL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L1</a:t>
            </a:r>
            <a:r>
              <a:rPr lang="en-US" altLang="zh-CN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'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={ωcω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|ω∈(a|b)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L2</a:t>
            </a:r>
            <a:r>
              <a:rPr lang="en-US" altLang="zh-CN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'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={a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|n≥1, m≥1}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L2</a:t>
            </a:r>
            <a:r>
              <a:rPr lang="en-US" altLang="zh-CN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''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={a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|n≥1, m≥1}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L3</a:t>
            </a:r>
            <a:r>
              <a:rPr lang="en-US" altLang="zh-CN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'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={a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|m, n≥1}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L3</a:t>
            </a:r>
            <a:r>
              <a:rPr lang="en-US" altLang="zh-CN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''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={a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|k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n≥1}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正规集</a:t>
            </a: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3984625" y="3068638"/>
            <a:ext cx="49085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S→aSa|bSb|c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S→aSd|aAd    A→bAc|bc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S→AB  A→aAb|ab  B→cBd|cd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S→AC   A→aAb|ab   C→cC|c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aseline="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aseline="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aseline="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</a:p>
        </p:txBody>
      </p:sp>
      <p:sp>
        <p:nvSpPr>
          <p:cNvPr id="82951" name="Rectangle 10"/>
          <p:cNvSpPr>
            <a:spLocks noChangeArrowheads="1"/>
          </p:cNvSpPr>
          <p:nvPr/>
        </p:nvSpPr>
        <p:spPr bwMode="auto">
          <a:xfrm>
            <a:off x="457200" y="609600"/>
            <a:ext cx="452278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3.12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不能用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描述的语言： </a:t>
            </a:r>
          </a:p>
        </p:txBody>
      </p:sp>
    </p:spTree>
    <p:extLst>
      <p:ext uri="{BB962C8B-B14F-4D97-AF65-F5344CB8AC3E}">
        <p14:creationId xmlns:p14="http://schemas.microsoft.com/office/powerpoint/2010/main" val="350519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49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49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49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49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49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49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49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49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49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uild="p" autoUpdateAnimBg="0"/>
      <p:bldP spid="49157" grpId="0" build="p" autoUpdateAnimBg="0"/>
      <p:bldP spid="4916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9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772400" cy="457200"/>
          </a:xfrm>
          <a:noFill/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3.1.2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语法错误的处理原则（续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3F4FF-C43B-4643-989E-89584ECA098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468313" y="681038"/>
            <a:ext cx="8305800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对语法错误的处理，一般希望达到以下基本目标：</a:t>
            </a:r>
          </a:p>
          <a:p>
            <a:pPr lvl="1"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AutoNum type="circleNumDbPlain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清楚而准确地报告错误的出现，地点正确、不漏报、不错报也不多报；</a:t>
            </a:r>
          </a:p>
          <a:p>
            <a:pPr lvl="1"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AutoNum type="circleNumDbPlain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迅速从每个错误中恢复过来（以便分析继续进行）；</a:t>
            </a:r>
          </a:p>
          <a:p>
            <a:pPr lvl="1"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AutoNum type="circleNumDbPlain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对语法正确源程序的分析速度，不应降低太多。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250825" y="234950"/>
            <a:ext cx="410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语法错误处理的目标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828675" y="3500438"/>
            <a:ext cx="7775575" cy="290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AutoNum type="circleNumDbPlain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紧急方式恢复：抛弃若干输入，直到遇到同步记号。</a:t>
            </a:r>
          </a:p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AutoNum type="circleNumDbPlain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短语级恢复：采用串替换的方式对剩余输入进行局部纠正（替代、抛弃、插入）。</a:t>
            </a:r>
          </a:p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AutoNum type="circleNumDbPlain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出错产生式：用出错产生式捕捉错误（预测错误）。</a:t>
            </a:r>
            <a:b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      如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YACC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，预置型的短语级恢复方式。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AutoNum type="circleNumDbPlain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全局纠正：对错误输入序列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，找相近序列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，使得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变换成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所需的修改、插入、删除次数最少。 </a:t>
            </a:r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323850" y="2781300"/>
            <a:ext cx="453548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语法错误的基本恢复策略 </a:t>
            </a:r>
          </a:p>
        </p:txBody>
      </p:sp>
    </p:spTree>
    <p:extLst>
      <p:ext uri="{BB962C8B-B14F-4D97-AF65-F5344CB8AC3E}">
        <p14:creationId xmlns:p14="http://schemas.microsoft.com/office/powerpoint/2010/main" val="278263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4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4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4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4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54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build="p" bldLvl="2" autoUpdateAnimBg="0"/>
      <p:bldP spid="54282" grpId="0" build="p" bldLvl="2" autoUpdateAnimBg="0"/>
      <p:bldP spid="5428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4450"/>
            <a:ext cx="2438400" cy="533400"/>
          </a:xfrm>
        </p:spPr>
        <p:txBody>
          <a:bodyPr/>
          <a:lstStyle/>
          <a:p>
            <a:pPr algn="l" eaLnBrk="1" hangingPunct="1"/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计数问题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B8EA90-562C-402F-BC9C-0FE1B7268AE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4996" name="Rectangle 3"/>
          <p:cNvSpPr>
            <a:spLocks noChangeArrowheads="1"/>
          </p:cNvSpPr>
          <p:nvPr/>
        </p:nvSpPr>
        <p:spPr bwMode="auto">
          <a:xfrm>
            <a:off x="395288" y="509588"/>
            <a:ext cx="44069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L3={a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|n≥1}	    CSL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L3</a:t>
            </a:r>
            <a:r>
              <a:rPr kumimoji="1" lang="en-US" altLang="zh-CN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'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={a</a:t>
            </a:r>
            <a:r>
              <a:rPr kumimoji="1" lang="en-US" altLang="zh-CN" sz="2400" baseline="30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en-US" altLang="zh-CN" sz="2400" baseline="30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1" lang="en-US" altLang="zh-CN" sz="2400" baseline="30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|m,n≥1}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CFL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L3</a:t>
            </a:r>
            <a:r>
              <a:rPr kumimoji="1" lang="en-US" altLang="zh-CN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''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={a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|k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n≥1}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正规集</a:t>
            </a:r>
            <a:endParaRPr kumimoji="1"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323850" y="2046288"/>
            <a:ext cx="876300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命题：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L3</a:t>
            </a:r>
            <a:r>
              <a:rPr kumimoji="1" lang="en-US" altLang="zh-CN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'</a:t>
            </a:r>
            <a:r>
              <a:rPr kumimoji="1" lang="zh-CN" altLang="en-US" sz="2400">
                <a:solidFill>
                  <a:srgbClr val="FF0000"/>
                </a:solidFill>
                <a:ea typeface="华文行楷" panose="02010800040101010101" pitchFamily="2" charset="-122"/>
              </a:rPr>
              <a:t>不是正规</a:t>
            </a:r>
            <a:r>
              <a:rPr kumimoji="1"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集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，因为构造不出可以识别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L3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'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  </a:t>
            </a:r>
            <a:r>
              <a:rPr kumimoji="1" lang="zh-CN" altLang="en-US" sz="20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  <a:endParaRPr kumimoji="1" lang="zh-CN" altLang="en-US" sz="2400">
              <a:solidFill>
                <a:srgbClr val="99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ea typeface="黑体" panose="02010609060101010101" pitchFamily="49" charset="-122"/>
              </a:rPr>
              <a:t>证明：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（反证）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假设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L3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'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是正规集，则可构造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个状态的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 D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，它接受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L3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'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若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读完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aa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分别到达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S0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S1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共有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个状态。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根据鸽巢原理，序列中至少有两个状态相同，设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Si=Sj(j&gt;i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因为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∈L3</a:t>
            </a:r>
            <a:r>
              <a:rPr kumimoji="1" lang="en-US" altLang="zh-CN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'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(i&lt;n)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所以存在路径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400050" y="5851525"/>
            <a:ext cx="874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但是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中也有路径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L3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'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，矛盾。故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L3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'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不是正规集。 </a:t>
            </a:r>
            <a:r>
              <a:rPr kumimoji="1" lang="zh-CN" altLang="en-US" sz="20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sp>
        <p:nvSpPr>
          <p:cNvPr id="84999" name="Rectangle 6"/>
          <p:cNvSpPr>
            <a:spLocks noChangeArrowheads="1"/>
          </p:cNvSpPr>
          <p:nvPr/>
        </p:nvSpPr>
        <p:spPr bwMode="auto">
          <a:xfrm>
            <a:off x="4845050" y="908050"/>
            <a:ext cx="39941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S→AC  A→aAb|ab  C→cC|c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en-US" altLang="zh-CN" sz="2400" baseline="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en-US" altLang="zh-CN" sz="2400" baseline="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1" lang="en-US" altLang="zh-CN" sz="2400" baseline="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endParaRPr kumimoji="1"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9036" name="Picture 12" descr="图片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5805488"/>
            <a:ext cx="5016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9044" name="Object 20"/>
          <p:cNvGraphicFramePr>
            <a:graphicFrameLocks noChangeAspect="1"/>
          </p:cNvGraphicFramePr>
          <p:nvPr/>
        </p:nvGraphicFramePr>
        <p:xfrm>
          <a:off x="3492500" y="5133975"/>
          <a:ext cx="489585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Visio" r:id="rId5" imgW="2728918" imgH="396414" progId="Visio.Drawing.11">
                  <p:embed/>
                </p:oleObj>
              </mc:Choice>
              <mc:Fallback>
                <p:oleObj name="Visio" r:id="rId5" imgW="2728918" imgH="39641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133975"/>
                        <a:ext cx="489585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45" name="Rectangle 21"/>
          <p:cNvSpPr>
            <a:spLocks noChangeArrowheads="1"/>
          </p:cNvSpPr>
          <p:nvPr/>
        </p:nvSpPr>
        <p:spPr bwMode="auto">
          <a:xfrm>
            <a:off x="4284663" y="4221163"/>
            <a:ext cx="4464050" cy="503237"/>
          </a:xfrm>
          <a:prstGeom prst="rect">
            <a:avLst/>
          </a:prstGeom>
          <a:noFill/>
          <a:ln w="222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129051" name="Object 27"/>
          <p:cNvGraphicFramePr>
            <a:graphicFrameLocks noChangeAspect="1"/>
          </p:cNvGraphicFramePr>
          <p:nvPr/>
        </p:nvGraphicFramePr>
        <p:xfrm>
          <a:off x="5181600" y="4724400"/>
          <a:ext cx="80168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Visio" r:id="rId7" imgW="415921" imgH="454587" progId="Visio.Drawing.11">
                  <p:embed/>
                </p:oleObj>
              </mc:Choice>
              <mc:Fallback>
                <p:oleObj name="Visio" r:id="rId7" imgW="415921" imgH="45458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724400"/>
                        <a:ext cx="801688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604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9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29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29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29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29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29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12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0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1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2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 build="p" autoUpdateAnimBg="0"/>
      <p:bldP spid="129029" grpId="0" autoUpdateAnimBg="0"/>
      <p:bldP spid="12904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4450"/>
            <a:ext cx="5791200" cy="5334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3.3.3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形式语言与自动机简介 </a:t>
            </a:r>
          </a:p>
        </p:txBody>
      </p:sp>
      <p:sp>
        <p:nvSpPr>
          <p:cNvPr id="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B80D2-80F5-440B-989C-33F918D27BA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457200" y="1816100"/>
            <a:ext cx="8458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1813" indent="-3524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24025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360613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9972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454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911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68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826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型文法施加以下第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条限制</a:t>
            </a:r>
            <a:r>
              <a: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即得到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型文法</a:t>
            </a:r>
            <a:r>
              <a: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lvl="1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的任何产生式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α→β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S→ε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除外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满足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|α|≤|β|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lvl="1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的任何产生式形如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A→β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其中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A∈N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β∈(N∪T)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lvl="1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的任何产生式形如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A→a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或者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A→aB(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或者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A→Ba)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其中</a:t>
            </a:r>
            <a:b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B∈N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a∈T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 				          </a:t>
            </a:r>
            <a:r>
              <a:rPr kumimoji="1" lang="zh-CN" altLang="en-US" sz="20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2667000" y="3862388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ea typeface="华文行楷" panose="02010800040101010101" pitchFamily="2" charset="-122"/>
              </a:rPr>
              <a:t>文法、语言与自动机</a:t>
            </a:r>
          </a:p>
        </p:txBody>
      </p:sp>
      <p:graphicFrame>
        <p:nvGraphicFramePr>
          <p:cNvPr id="152581" name="Group 5"/>
          <p:cNvGraphicFramePr>
            <a:graphicFrameLocks noGrp="1"/>
          </p:cNvGraphicFramePr>
          <p:nvPr/>
        </p:nvGraphicFramePr>
        <p:xfrm>
          <a:off x="533400" y="4319588"/>
          <a:ext cx="8229600" cy="22860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文     法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语     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自  动  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短语文法 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(0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型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短语结构语言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图灵机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CSG      (1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型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CSL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线性界线自动机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CFG      (2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型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CFL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下推自动机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正规文法 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(3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型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正规集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有限自动机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2607" name="Rectangle 31"/>
          <p:cNvSpPr>
            <a:spLocks noChangeArrowheads="1"/>
          </p:cNvSpPr>
          <p:nvPr/>
        </p:nvSpPr>
        <p:spPr bwMode="auto">
          <a:xfrm>
            <a:off x="457200" y="549275"/>
            <a:ext cx="815340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3.8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若文法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G=(N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S)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的每个产生式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α→β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均有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α∈(N∪T)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且至少含有一个非终结符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β∈(N∪T)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则称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型文法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0249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 bldLvl="2" autoUpdateAnimBg="0"/>
      <p:bldP spid="152580" grpId="0" autoUpdateAnimBg="0"/>
      <p:bldP spid="15260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3733800" y="76200"/>
            <a:ext cx="5486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3.3.3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形式语言与自动机简介（续）</a:t>
            </a:r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BD277E-9765-48A0-82F8-B61889C2183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9092" name="Rectangle 3"/>
          <p:cNvSpPr>
            <a:spLocks noChangeArrowheads="1"/>
          </p:cNvSpPr>
          <p:nvPr/>
        </p:nvSpPr>
        <p:spPr bwMode="auto">
          <a:xfrm>
            <a:off x="295275" y="565150"/>
            <a:ext cx="83153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L3={a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|n≥1}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L3</a:t>
            </a:r>
            <a:r>
              <a:rPr kumimoji="1" lang="en-US" altLang="zh-CN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'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={a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|m,n≥1}     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S→AC   A→aAb|ab   C→cC|c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L3</a:t>
            </a:r>
            <a:r>
              <a:rPr kumimoji="1" lang="en-US" altLang="zh-CN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''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={a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|k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n≥1} 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323850" y="1787525"/>
            <a:ext cx="43434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3.15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L3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可用下述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CSG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描述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S→aSBC  (1)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S→aBC   (2)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CB→BC   (3)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aB→ab   (4)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bB→bb	(5)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bC→bc	(6)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cC→cc	(7)</a:t>
            </a:r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4303713" y="1828800"/>
            <a:ext cx="4535487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句子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en-US" altLang="zh-CN" sz="2400" baseline="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en-US" altLang="zh-CN" sz="2400" baseline="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1" lang="en-US" altLang="zh-CN" sz="2400" baseline="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的推导</a:t>
            </a:r>
            <a:r>
              <a: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 =&gt;...=&gt; a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S(BC)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(by 1)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=&gt; a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(BC)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	   (by 2)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=&gt;...=&gt; a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	   (by 3)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=&gt; a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bB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	   (by 4)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=&gt;...=&gt; a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	   (by 5)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=&gt; a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cC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	   (by 6)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=&gt;...=&gt; a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1"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	   (by 7)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381000" y="4953000"/>
            <a:ext cx="84137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结论：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型文法、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CSG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正规式能力递减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但是：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能力越强的文法，其文法的设计和自动机的构造越困难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因此：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语法分析仅用到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（除特别指出，文法即指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89096" name="Rectangle 7"/>
          <p:cNvSpPr>
            <a:spLocks noChangeArrowheads="1"/>
          </p:cNvSpPr>
          <p:nvPr/>
        </p:nvSpPr>
        <p:spPr bwMode="auto">
          <a:xfrm>
            <a:off x="228600" y="152400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再考察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L3</a:t>
            </a:r>
            <a:r>
              <a: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154632" name="Text Box 8"/>
          <p:cNvSpPr txBox="1">
            <a:spLocks noChangeArrowheads="1"/>
          </p:cNvSpPr>
          <p:nvPr/>
        </p:nvSpPr>
        <p:spPr bwMode="auto">
          <a:xfrm>
            <a:off x="755650" y="1989138"/>
            <a:ext cx="7632700" cy="2735262"/>
          </a:xfrm>
          <a:prstGeom prst="rect">
            <a:avLst/>
          </a:prstGeom>
          <a:solidFill>
            <a:schemeClr val="bg1"/>
          </a:solidFill>
          <a:ln w="2222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en-US" altLang="zh-CN" sz="2400" b="1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0</a:t>
            </a:r>
            <a:r>
              <a:rPr kumimoji="1" lang="zh-CN" altLang="en-US" sz="2400" b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型文法   </a:t>
            </a:r>
            <a:r>
              <a:rPr kumimoji="1" lang="en-US" altLang="zh-CN" sz="2400" b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CSG     CFG     </a:t>
            </a:r>
            <a:r>
              <a:rPr kumimoji="1" lang="zh-CN" altLang="en-US" sz="2400" b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正规文法</a:t>
            </a:r>
          </a:p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zh-CN" altLang="en-US" sz="2400" b="1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语言        </a:t>
            </a:r>
            <a:r>
              <a:rPr kumimoji="1" lang="en-US" altLang="zh-CN" sz="2400" b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kumimoji="1" lang="zh-CN" altLang="en-US" sz="2400" b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型语言    </a:t>
            </a:r>
            <a:r>
              <a:rPr kumimoji="1" lang="en-US" altLang="zh-CN" sz="2400" b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CSL     CFL     </a:t>
            </a:r>
            <a:r>
              <a:rPr kumimoji="1" lang="zh-CN" altLang="en-US" sz="2400" b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正规集</a:t>
            </a:r>
          </a:p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en-US" altLang="zh-CN" sz="2400" b="1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54633" name="Rectangle 9"/>
          <p:cNvSpPr>
            <a:spLocks noChangeArrowheads="1"/>
          </p:cNvSpPr>
          <p:nvPr/>
        </p:nvSpPr>
        <p:spPr bwMode="auto">
          <a:xfrm rot="-5400000">
            <a:off x="3758407" y="3663156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∪</a:t>
            </a:r>
          </a:p>
        </p:txBody>
      </p:sp>
      <p:sp>
        <p:nvSpPr>
          <p:cNvPr id="154634" name="Rectangle 10"/>
          <p:cNvSpPr>
            <a:spLocks noChangeArrowheads="1"/>
          </p:cNvSpPr>
          <p:nvPr/>
        </p:nvSpPr>
        <p:spPr bwMode="auto">
          <a:xfrm rot="-5400000">
            <a:off x="4964907" y="3648868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∪</a:t>
            </a:r>
          </a:p>
        </p:txBody>
      </p:sp>
      <p:sp>
        <p:nvSpPr>
          <p:cNvPr id="154635" name="Rectangle 11"/>
          <p:cNvSpPr>
            <a:spLocks noChangeArrowheads="1"/>
          </p:cNvSpPr>
          <p:nvPr/>
        </p:nvSpPr>
        <p:spPr bwMode="auto">
          <a:xfrm rot="-5400000">
            <a:off x="6188869" y="3618707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∪</a:t>
            </a:r>
          </a:p>
        </p:txBody>
      </p:sp>
      <p:sp>
        <p:nvSpPr>
          <p:cNvPr id="154636" name="Line 12"/>
          <p:cNvSpPr>
            <a:spLocks noChangeShapeType="1"/>
          </p:cNvSpPr>
          <p:nvPr/>
        </p:nvSpPr>
        <p:spPr bwMode="auto">
          <a:xfrm>
            <a:off x="2916238" y="2995613"/>
            <a:ext cx="0" cy="720725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4637" name="Line 13"/>
          <p:cNvSpPr>
            <a:spLocks noChangeShapeType="1"/>
          </p:cNvSpPr>
          <p:nvPr/>
        </p:nvSpPr>
        <p:spPr bwMode="auto">
          <a:xfrm>
            <a:off x="3203575" y="2995613"/>
            <a:ext cx="1223963" cy="720725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4638" name="Line 14"/>
          <p:cNvSpPr>
            <a:spLocks noChangeShapeType="1"/>
          </p:cNvSpPr>
          <p:nvPr/>
        </p:nvSpPr>
        <p:spPr bwMode="auto">
          <a:xfrm>
            <a:off x="3490913" y="2995613"/>
            <a:ext cx="2233612" cy="720725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4639" name="Line 15"/>
          <p:cNvSpPr>
            <a:spLocks noChangeShapeType="1"/>
          </p:cNvSpPr>
          <p:nvPr/>
        </p:nvSpPr>
        <p:spPr bwMode="auto">
          <a:xfrm>
            <a:off x="3779838" y="2995613"/>
            <a:ext cx="3240087" cy="720725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4640" name="Line 16"/>
          <p:cNvSpPr>
            <a:spLocks noChangeShapeType="1"/>
          </p:cNvSpPr>
          <p:nvPr/>
        </p:nvSpPr>
        <p:spPr bwMode="auto">
          <a:xfrm>
            <a:off x="4498975" y="2997200"/>
            <a:ext cx="0" cy="720725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4641" name="Line 17"/>
          <p:cNvSpPr>
            <a:spLocks noChangeShapeType="1"/>
          </p:cNvSpPr>
          <p:nvPr/>
        </p:nvSpPr>
        <p:spPr bwMode="auto">
          <a:xfrm>
            <a:off x="4572000" y="2997200"/>
            <a:ext cx="1223963" cy="719138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4642" name="Line 18"/>
          <p:cNvSpPr>
            <a:spLocks noChangeShapeType="1"/>
          </p:cNvSpPr>
          <p:nvPr/>
        </p:nvSpPr>
        <p:spPr bwMode="auto">
          <a:xfrm>
            <a:off x="4716463" y="2997200"/>
            <a:ext cx="2663825" cy="719138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4643" name="Line 19"/>
          <p:cNvSpPr>
            <a:spLocks noChangeShapeType="1"/>
          </p:cNvSpPr>
          <p:nvPr/>
        </p:nvSpPr>
        <p:spPr bwMode="auto">
          <a:xfrm>
            <a:off x="5795963" y="2924175"/>
            <a:ext cx="0" cy="720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4644" name="Line 20"/>
          <p:cNvSpPr>
            <a:spLocks noChangeShapeType="1"/>
          </p:cNvSpPr>
          <p:nvPr/>
        </p:nvSpPr>
        <p:spPr bwMode="auto">
          <a:xfrm>
            <a:off x="5840413" y="2924175"/>
            <a:ext cx="1727200" cy="7921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4645" name="Line 21"/>
          <p:cNvSpPr>
            <a:spLocks noChangeShapeType="1"/>
          </p:cNvSpPr>
          <p:nvPr/>
        </p:nvSpPr>
        <p:spPr bwMode="auto">
          <a:xfrm>
            <a:off x="7596188" y="2997200"/>
            <a:ext cx="0" cy="7207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734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5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5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5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154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4" dur="500"/>
                                        <p:tgtEl>
                                          <p:spTgt spid="154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154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 autoUpdateAnimBg="0"/>
      <p:bldP spid="154628" grpId="1"/>
      <p:bldP spid="154629" grpId="0"/>
      <p:bldP spid="154629" grpId="1"/>
      <p:bldP spid="154630" grpId="0" build="p" autoUpdateAnimBg="0"/>
      <p:bldP spid="154632" grpId="0" animBg="1"/>
      <p:bldP spid="154635" grpId="0"/>
      <p:bldP spid="154636" grpId="0" animBg="1"/>
      <p:bldP spid="154637" grpId="0" animBg="1"/>
      <p:bldP spid="154638" grpId="0" animBg="1"/>
      <p:bldP spid="154639" grpId="0" animBg="1"/>
      <p:bldP spid="154640" grpId="0" animBg="1"/>
      <p:bldP spid="154641" grpId="0" animBg="1"/>
      <p:bldP spid="154642" grpId="0" animBg="1"/>
      <p:bldP spid="154643" grpId="0" animBg="1"/>
      <p:bldP spid="154644" grpId="0" animBg="1"/>
      <p:bldP spid="1546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3.1.2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语法错误的处理原则（续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36D365-CEF8-4ED4-8869-ABD019DF737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84213" y="3233738"/>
            <a:ext cx="78486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紧急恢复：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:= a + b 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d; 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	--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丢弃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后若干记号，直到遇到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”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+</a:t>
            </a:r>
            <a:r>
              <a:rPr lang="en-US" altLang="zh-CN" sz="2400">
                <a:solidFill>
                  <a:srgbClr val="000000"/>
                </a:solidFill>
                <a:ea typeface="华文行楷" panose="02010800040101010101" pitchFamily="2" charset="-122"/>
              </a:rPr>
              <a:t>”</a:t>
            </a: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或：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:= a + b 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	--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丢弃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后若干记号，直到遇到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”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r>
              <a:rPr lang="en-US" altLang="zh-CN" sz="2400">
                <a:solidFill>
                  <a:srgbClr val="000000"/>
                </a:solidFill>
                <a:ea typeface="华文行楷" panose="02010800040101010101" pitchFamily="2" charset="-122"/>
              </a:rPr>
              <a:t>”</a:t>
            </a: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短语级恢复：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:= a + b 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	--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加入分号，使之成为一个赋值句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 		  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 := c + d;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533400" y="838200"/>
            <a:ext cx="83058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下述输入中存在语法错误：第一条赋值句结束时忘记加分号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</p:txBody>
      </p:sp>
      <p:sp>
        <p:nvSpPr>
          <p:cNvPr id="13318" name="Rectangle 8"/>
          <p:cNvSpPr>
            <a:spLocks noChangeArrowheads="1"/>
          </p:cNvSpPr>
          <p:nvPr/>
        </p:nvSpPr>
        <p:spPr bwMode="auto">
          <a:xfrm>
            <a:off x="2087563" y="1628775"/>
            <a:ext cx="45720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:= a + b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 := c + d;</a:t>
            </a:r>
          </a:p>
        </p:txBody>
      </p:sp>
      <p:sp>
        <p:nvSpPr>
          <p:cNvPr id="13319" name="Rectangle 10"/>
          <p:cNvSpPr>
            <a:spLocks noChangeArrowheads="1"/>
          </p:cNvSpPr>
          <p:nvPr/>
        </p:nvSpPr>
        <p:spPr bwMode="auto">
          <a:xfrm>
            <a:off x="250825" y="2708275"/>
            <a:ext cx="806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采用紧急恢复策略和短语级恢复策略的可能结果如下。</a:t>
            </a:r>
          </a:p>
        </p:txBody>
      </p:sp>
    </p:spTree>
    <p:extLst>
      <p:ext uri="{BB962C8B-B14F-4D97-AF65-F5344CB8AC3E}">
        <p14:creationId xmlns:p14="http://schemas.microsoft.com/office/powerpoint/2010/main" val="86291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1066800"/>
          </a:xfrm>
        </p:spPr>
        <p:txBody>
          <a:bodyPr>
            <a:normAutofit fontScale="90000"/>
          </a:bodyPr>
          <a:lstStyle/>
          <a:p>
            <a:pPr algn="l" eaLnBrk="1" hangingPunct="1">
              <a:lnSpc>
                <a:spcPct val="120000"/>
              </a:lnSpc>
            </a:pPr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3.2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上下文无关文法</a:t>
            </a:r>
            <a:r>
              <a:rPr lang="en-US" altLang="zh-CN" sz="32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(Context Free Grammar,CFG)</a:t>
            </a:r>
            <a:br>
              <a:rPr lang="en-US" altLang="zh-CN" sz="32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3.2.1 </a:t>
            </a:r>
            <a:r>
              <a:rPr lang="en-US" altLang="zh-CN" sz="28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的定义与表示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91D6D-DAB9-4273-9B27-01F96646A88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1628775"/>
            <a:ext cx="8740775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1524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CFG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是一个四元组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 =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其中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非终结符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Nonterminals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的有限集合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终结符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Terminals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的有限集合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且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N∩T=Φ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Productions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的有限集合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A→α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其中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A∈N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左部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α∈(N∪T)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右部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α=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则称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为空产生式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也可以记为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→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）；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是非终结符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称为文法的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开始符号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Start symbol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注：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 ∈ N                                    </a:t>
            </a:r>
            <a:r>
              <a:rPr lang="en-US" altLang="zh-CN" sz="24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</p:spTree>
    <p:extLst>
      <p:ext uri="{BB962C8B-B14F-4D97-AF65-F5344CB8AC3E}">
        <p14:creationId xmlns:p14="http://schemas.microsoft.com/office/powerpoint/2010/main" val="281148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44450"/>
            <a:ext cx="7772400" cy="503238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3.2.1 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的定义与表示（续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8CA6B2-0071-41AE-9984-D95ECF01815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1042988" y="836613"/>
            <a:ext cx="69850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      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                	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179388" y="476250"/>
            <a:ext cx="74993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简单算术表达式的上下文无关文法可表示如下：</a:t>
            </a: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539750" y="3573463"/>
            <a:ext cx="8001000" cy="275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产生式的一般读法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可以将产生式中的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→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读作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“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定义为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”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或者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“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可导出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”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更一般的，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“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 E + E</a:t>
            </a:r>
            <a:r>
              <a:rPr lang="en-US" altLang="zh-CN" sz="2400">
                <a:solidFill>
                  <a:srgbClr val="000000"/>
                </a:solidFill>
                <a:ea typeface="华文行楷" panose="02010800040101010101" pitchFamily="2" charset="-122"/>
              </a:rPr>
              <a:t>”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可用自然语言表述为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“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算术表达式定义为两个算术表达式相加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”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  或者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“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一个算术表达式加上另一个算术表达式，仍然是一个算术表达式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”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 </a:t>
            </a:r>
          </a:p>
        </p:txBody>
      </p:sp>
      <p:sp>
        <p:nvSpPr>
          <p:cNvPr id="135174" name="Rectangle 6"/>
          <p:cNvSpPr>
            <a:spLocks noChangeArrowheads="1"/>
          </p:cNvSpPr>
          <p:nvPr/>
        </p:nvSpPr>
        <p:spPr bwMode="auto">
          <a:xfrm>
            <a:off x="1042988" y="836613"/>
            <a:ext cx="7416800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{ E }   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{+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，*，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id}	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  E → E + E      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 E * E      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       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       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(G3.1)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E → -E         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 id         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val="12656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5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5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35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35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35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35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3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35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35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135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3" grpId="0" build="p" autoUpdateAnimBg="0"/>
      <p:bldP spid="13517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419600" y="76200"/>
            <a:ext cx="48006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3.2.1 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的定义与表示（续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89E14-FB0B-48AA-909D-4DB65E66E8B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11188" y="765175"/>
            <a:ext cx="815340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对于一个正确的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CFG G=( N,T,P,S 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，定义中：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∵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每个产生式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A→α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，（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其中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A∈N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α∈(N∪T)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N∩T=Φ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∴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 可以    出现在产生式左边的符号的集合；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 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  绝不   出现在产生式左边的符号的集合（记号）。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再约定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第一个产生式的左部是文法开始符号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则：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可用产生式集表示。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403350" y="4325938"/>
            <a:ext cx="3505200" cy="176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P: E → E + E  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 E * E  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  （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 -E     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 id     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4878388" y="4364038"/>
            <a:ext cx="35814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S=E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N={E}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T={+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，*，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id}</a:t>
            </a:r>
          </a:p>
        </p:txBody>
      </p:sp>
      <p:sp>
        <p:nvSpPr>
          <p:cNvPr id="19463" name="Rectangle 10"/>
          <p:cNvSpPr>
            <a:spLocks noChangeArrowheads="1"/>
          </p:cNvSpPr>
          <p:nvPr/>
        </p:nvSpPr>
        <p:spPr bwMode="auto">
          <a:xfrm>
            <a:off x="250825" y="260350"/>
            <a:ext cx="367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由产生式集表示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</a:p>
        </p:txBody>
      </p:sp>
      <p:sp>
        <p:nvSpPr>
          <p:cNvPr id="9227" name="AutoShape 11"/>
          <p:cNvSpPr>
            <a:spLocks noChangeArrowheads="1"/>
          </p:cNvSpPr>
          <p:nvPr/>
        </p:nvSpPr>
        <p:spPr bwMode="auto">
          <a:xfrm>
            <a:off x="4356100" y="4724400"/>
            <a:ext cx="504825" cy="287338"/>
          </a:xfrm>
          <a:prstGeom prst="rightArrow">
            <a:avLst>
              <a:gd name="adj1" fmla="val 50000"/>
              <a:gd name="adj2" fmla="val 43923"/>
            </a:avLst>
          </a:prstGeom>
          <a:solidFill>
            <a:schemeClr val="accent2"/>
          </a:solidFill>
          <a:ln w="222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1331913" y="6092825"/>
            <a:ext cx="511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巴克斯范式</a:t>
            </a:r>
            <a:r>
              <a:rPr lang="en-US" altLang="zh-CN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(BNF)</a:t>
            </a:r>
          </a:p>
        </p:txBody>
      </p:sp>
    </p:spTree>
    <p:extLst>
      <p:ext uri="{BB962C8B-B14F-4D97-AF65-F5344CB8AC3E}">
        <p14:creationId xmlns:p14="http://schemas.microsoft.com/office/powerpoint/2010/main" val="258708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 autoUpdateAnimBg="0"/>
      <p:bldP spid="9221" grpId="0" autoUpdateAnimBg="0"/>
      <p:bldP spid="9225" grpId="0"/>
      <p:bldP spid="9227" grpId="0" animBg="1"/>
      <p:bldP spid="92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192213" y="4445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3.2.1 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的定义与表示（续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1CC8B-A874-4BEE-ACB7-0E567D5E290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609600" y="1371600"/>
            <a:ext cx="822960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</a:t>
            </a:r>
            <a:r>
              <a:rPr lang="en-US" altLang="zh-TW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用大小写区分：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 id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(b</a:t>
            </a:r>
            <a:r>
              <a:rPr lang="en-US" altLang="zh-TW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</a:t>
            </a:r>
            <a:r>
              <a:rPr lang="en-US" altLang="zh-CN" sz="2400">
                <a:solidFill>
                  <a:srgbClr val="000000"/>
                </a:solidFill>
              </a:rPr>
              <a:t>""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区分：        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 "id"     E → E "+" E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(c</a:t>
            </a:r>
            <a:r>
              <a:rPr lang="en-US" altLang="zh-TW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&lt;&gt;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区分：      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&lt;E&gt; → &lt;E&gt; + &lt;E&gt; 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99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本课程</a:t>
            </a: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及考试中</a:t>
            </a: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的约定：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大写英文字母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等表示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非终结符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小写英文字母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等表示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终结符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小写希腊字母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δ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等表示任意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文法符号序列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 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838200" y="685800"/>
            <a:ext cx="567848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终结符与非终结符书写上的区分</a:t>
            </a:r>
          </a:p>
        </p:txBody>
      </p:sp>
    </p:spTree>
    <p:extLst>
      <p:ext uri="{BB962C8B-B14F-4D97-AF65-F5344CB8AC3E}">
        <p14:creationId xmlns:p14="http://schemas.microsoft.com/office/powerpoint/2010/main" val="135335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build="p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5147</Words>
  <Application>Microsoft Office PowerPoint</Application>
  <PresentationFormat>全屏显示(4:3)</PresentationFormat>
  <Paragraphs>723</Paragraphs>
  <Slides>42</Slides>
  <Notes>42</Notes>
  <HiddenSlides>1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60" baseType="lpstr">
      <vt:lpstr>黑体</vt:lpstr>
      <vt:lpstr>华文行楷</vt:lpstr>
      <vt:lpstr>华文楷体</vt:lpstr>
      <vt:lpstr>华文细黑</vt:lpstr>
      <vt:lpstr>华文中宋</vt:lpstr>
      <vt:lpstr>楷体_GB2312</vt:lpstr>
      <vt:lpstr>隶书</vt:lpstr>
      <vt:lpstr>宋体</vt:lpstr>
      <vt:lpstr>新宋体</vt:lpstr>
      <vt:lpstr>Arial</vt:lpstr>
      <vt:lpstr>Calibri</vt:lpstr>
      <vt:lpstr>Calibri Light</vt:lpstr>
      <vt:lpstr>Symbol</vt:lpstr>
      <vt:lpstr>Times New Roman</vt:lpstr>
      <vt:lpstr>Wingdings</vt:lpstr>
      <vt:lpstr>Office 主题</vt:lpstr>
      <vt:lpstr>Microsoft Visio 绘图</vt:lpstr>
      <vt:lpstr>Microsoft Visio Drawing</vt:lpstr>
      <vt:lpstr>第三章 语法分析 </vt:lpstr>
      <vt:lpstr>3.1 语法分析的若干问题  3.1.1 语法分析器的作用 </vt:lpstr>
      <vt:lpstr>3.1.2 语法错误的处理原则 </vt:lpstr>
      <vt:lpstr>3.1.2 语法错误的处理原则（续1）</vt:lpstr>
      <vt:lpstr>3.1.2 语法错误的处理原则（续2）</vt:lpstr>
      <vt:lpstr>3.2 上下文无关文法(Context Free Grammar,CFG) 3.2.1 CFG的定义与表示 </vt:lpstr>
      <vt:lpstr>3.2.1 CFG的定义与表示（续1）</vt:lpstr>
      <vt:lpstr>3.2.1 CFG的定义与表示（续2）</vt:lpstr>
      <vt:lpstr>3.2.1 CFG的定义与表示（续3）</vt:lpstr>
      <vt:lpstr>3.2.1 CFG的定义与表示（续4）</vt:lpstr>
      <vt:lpstr>3.2.2 CFG产生语言的基本方法－推导 </vt:lpstr>
      <vt:lpstr>3.2.2 CFG产生语言的基本方法－推导（续1）</vt:lpstr>
      <vt:lpstr>3.2.2 CFG产生语言的基本方法－推导（续2）</vt:lpstr>
      <vt:lpstr>3.2.2 CFG产生语言的基本方法－推导（续3）</vt:lpstr>
      <vt:lpstr>3.2.3 推导、分析树与语法树 </vt:lpstr>
      <vt:lpstr>3.2.3 推导、分析树与语法树（续1）</vt:lpstr>
      <vt:lpstr>3.2.3 推导、分析树与语法树（续2）</vt:lpstr>
      <vt:lpstr>3.2.3 推导、分析树与语法树（续3）</vt:lpstr>
      <vt:lpstr>3.2.3 推导、分析树与语法树（续4）</vt:lpstr>
      <vt:lpstr>PowerPoint 演示文稿</vt:lpstr>
      <vt:lpstr>3.2.4 二义性与二义性的消除 3.2.4.1 二义性（歧义，Ambiguity） </vt:lpstr>
      <vt:lpstr>3.2.4.1 二义性（续1）</vt:lpstr>
      <vt:lpstr>3.2.4.1 二义性（续2）</vt:lpstr>
      <vt:lpstr>3.2.4.1 二义性（续2）</vt:lpstr>
      <vt:lpstr>3.2.4.2 二义性的消除 </vt:lpstr>
      <vt:lpstr>&lt;1&gt; 改写二义文法为非二义文法（续1）</vt:lpstr>
      <vt:lpstr>&lt;1&gt; 改写二义文法为非二义文法（续1）</vt:lpstr>
      <vt:lpstr>&lt;1&gt; 改写二义文法为非二义文法（续1）</vt:lpstr>
      <vt:lpstr>例3.10 改写二义文法G3.2为G3.4 </vt:lpstr>
      <vt:lpstr>&lt;1&gt; 改写二义文法为非二义文法（续2）</vt:lpstr>
      <vt:lpstr>&lt;1&gt; 改写二义文法为非二义文法（续3）</vt:lpstr>
      <vt:lpstr>&lt;1&gt; 改写二义文法为非二义文法（续4）</vt:lpstr>
      <vt:lpstr>&lt;2&gt; 为文法符号规定优先级和结合性</vt:lpstr>
      <vt:lpstr>&lt;3&gt; 修改语言的语法（表现形式被改变）</vt:lpstr>
      <vt:lpstr>3.3 语言与文法简介 </vt:lpstr>
      <vt:lpstr>3.3.1 正规式与上下文无关文法 &lt;1&gt; 正规式到CFG的转换</vt:lpstr>
      <vt:lpstr>&lt;2&gt; 为什么用正规式而不用CFG描述词法 </vt:lpstr>
      <vt:lpstr>3.3.2 上下文有关语言 （Context Sensitive Language, CSL）</vt:lpstr>
      <vt:lpstr> 3.3.2 上下文有关语言（续）</vt:lpstr>
      <vt:lpstr>计数问题</vt:lpstr>
      <vt:lpstr>3.3.3 形式语言与自动机简介 </vt:lpstr>
      <vt:lpstr>3.3.3 形式语言与自动机简介（续）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语法分析 </dc:title>
  <dc:creator>EZ123</dc:creator>
  <cp:lastModifiedBy>EZ123</cp:lastModifiedBy>
  <cp:revision>1</cp:revision>
  <dcterms:created xsi:type="dcterms:W3CDTF">2018-09-28T13:43:38Z</dcterms:created>
  <dcterms:modified xsi:type="dcterms:W3CDTF">2018-09-28T13:44:56Z</dcterms:modified>
</cp:coreProperties>
</file>