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429" autoAdjust="0"/>
  </p:normalViewPr>
  <p:slideViewPr>
    <p:cSldViewPr snapToGrid="0">
      <p:cViewPr varScale="1">
        <p:scale>
          <a:sx n="113" d="100"/>
          <a:sy n="113" d="100"/>
        </p:scale>
        <p:origin x="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C5E35-1AEC-4A7E-8151-985BA3B7430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15659-1BA0-4E28-BC59-80A895EE5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9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9A5F954-6013-43B4-99C3-3FD6ACF4E26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215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7F8CD34-582C-4554-BF9D-D38DBAA9EC3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651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BC2C88F-7628-412F-B755-3630275DB9B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816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2652048-024B-488A-B9EB-FA70A181005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963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11A3687-9BDB-4FCA-9C82-32F054327E2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2923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B66A4D5-4765-4F81-B601-7347C8C2A35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185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80CE881-CA53-402B-A2A8-8DB17F276EE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638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4DD4C53-093D-423D-86A8-1030D96C5D5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2960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797FAE-D1B8-456F-A0BD-CC0E3AFE38C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4191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01E8A9C-8165-41EA-968B-747198DD419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10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5701E32-89A7-4E6D-8AEE-D762F55ED33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552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272722E-3B70-4304-A9E2-742221E457C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3363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F1A7850-C3CC-446C-B690-380B0979C28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8011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73BA80A-B075-4EB0-9AA5-E5E3F36376E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990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50AFF24-03DC-419D-AC29-062B98FA1AE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9152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42BF43F-98C2-4229-8670-C2ABBB59A49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126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58C9B4F-2BDD-437A-8F5A-B86AD2A80B5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5034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E0E02B3-3BA7-4FD7-ABD3-EF1B51E1B1C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85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E369523-C1A1-4509-95E1-B5A42BF17FE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2848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7631E47-837B-4105-B6E4-BE0FE6233DB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3343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0C1E430-2F41-4516-A30A-84C74A9557D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3356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FCD497A-B251-419C-84FE-2C25E68D504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998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CD70E97-930C-490C-BDB2-BDBE5967DC5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4232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EE8BCDC-48C7-42DE-88FB-08C1409D7AA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6821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5986598-B4DE-4E68-BD23-F766E2FF7F5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4018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6F45145-472A-4CC2-815F-B5116AC137F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8765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BA822D5-AA17-4EA6-8C81-551396FB936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本质上：该算法是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层循环： </a:t>
            </a:r>
            <a:r>
              <a:rPr lang="en-US" altLang="zh-CN" dirty="0" smtClean="0"/>
              <a:t>for-each( J</a:t>
            </a:r>
            <a:r>
              <a:rPr lang="zh-CN" altLang="en-US" dirty="0" smtClean="0"/>
              <a:t>的每个项目</a:t>
            </a:r>
            <a:r>
              <a:rPr lang="en-US" altLang="zh-CN" dirty="0" smtClean="0"/>
              <a:t>) { for-each( G</a:t>
            </a:r>
            <a:r>
              <a:rPr lang="zh-CN" altLang="en-US" dirty="0" smtClean="0"/>
              <a:t>的每个产生式</a:t>
            </a:r>
            <a:r>
              <a:rPr lang="en-US" altLang="zh-CN" dirty="0" smtClean="0"/>
              <a:t>B-&gt;γ) { …. } } </a:t>
            </a:r>
          </a:p>
          <a:p>
            <a:pPr eaLnBrk="1" hangingPunct="1"/>
            <a:r>
              <a:rPr lang="zh-CN" altLang="en-US" dirty="0" smtClean="0"/>
              <a:t>每次内层循环结束，都会造成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的扩张（加入了新项目），这些新项目在外层的后续循环中被处理。</a:t>
            </a:r>
          </a:p>
        </p:txBody>
      </p:sp>
    </p:spTree>
    <p:extLst>
      <p:ext uri="{BB962C8B-B14F-4D97-AF65-F5344CB8AC3E}">
        <p14:creationId xmlns:p14="http://schemas.microsoft.com/office/powerpoint/2010/main" val="2470761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E34B2A2-3428-45D9-B196-279C7EF2B87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2162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A2FC96B-A813-4F12-B902-3438A04B69A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3094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C3FCCF6-BEAA-4D3A-BD2B-36CA3C0E441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567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CF8618F-CFC3-4869-9B9A-CE953E6D58D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617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78E28CF-B00F-4C24-958D-2864E6E1881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311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0F56BCE-7E82-40DD-B3F7-AF235C98C49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494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35C69A3-71EA-4E28-B6AF-CA1B4015CEF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970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72A3106-D535-4FD4-8B10-976F877FE4D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512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7AA746C-B5E9-47DC-A5FB-AF63AE031A9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90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ACD0-0401-48F4-AACD-0A310F467DA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F3A-65F2-447C-BAEF-E6D801ED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ACD0-0401-48F4-AACD-0A310F467DA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F3A-65F2-447C-BAEF-E6D801ED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ACD0-0401-48F4-AACD-0A310F467DA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4F3A-65F2-447C-BAEF-E6D801ED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8.emf"/><Relationship Id="rId10" Type="http://schemas.openxmlformats.org/officeDocument/2006/relationships/slide" Target="slide31.xml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30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om0309&#22797;&#20064;.ppt#-1,1,3.8 &#26412;&#31456;&#23567;&#32467;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com0308-prj2.ppt#-1,1,&#12298;&#32534;&#35793;&#21407;&#29702;&#12299;&#19978;&#26426;&#20316;&#19994;&#65288;2&#65289;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1.bin"/><Relationship Id="rId4" Type="http://schemas.openxmlformats.org/officeDocument/2006/relationships/slide" Target="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2.bin"/><Relationship Id="rId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7772400" cy="838200"/>
          </a:xfrm>
        </p:spPr>
        <p:txBody>
          <a:bodyPr anchor="ctr"/>
          <a:lstStyle/>
          <a:p>
            <a:pPr algn="l" eaLnBrk="1" hangingPunct="1"/>
            <a:r>
              <a:rPr lang="en-US" altLang="zh-CN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 </a:t>
            </a:r>
            <a:r>
              <a:rPr lang="zh-CN" altLang="en-US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自下而上语法分析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56DD9-DF75-407E-B3CD-3CF7B62A20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1000" y="1206500"/>
            <a:ext cx="836771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自上而下分析的方法是产生语言的自然过程。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但是对于分析源程序来讲，自下而上分析的方法更自然，因为语法分析处理的对象一开始都是终结符组成的序列，而不是文法的开始符号。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同时，自下而上分析中最一般的方法－－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方法的能力比自上而下分析的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方法要强，从而使得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分析成为最为实用的语法分析方法。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4470400"/>
            <a:ext cx="4451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两种主要的自下而上分析方法：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算符优先分析（不讨论）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9001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9530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6A638-B2CB-4BF4-A786-0EA90DC347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785813"/>
            <a:ext cx="853281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分析的特点：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采用最一般的无回溯移进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归约方法；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可分析的文法是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文法的真超集；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能够及时发现错误，并能最快地从左到右扫描输入序列。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分析表较复杂，难以手工构造；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31825" y="3141663"/>
            <a:ext cx="761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分析器的核心：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分析表＋驱动器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1188" y="3702050"/>
            <a:ext cx="6584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首先了解工作原理（分析表的组成、分析算法）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然后讨论分析表的构造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依据的文法及特点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华文行楷" panose="02010800040101010101" pitchFamily="2" charset="-122"/>
                <a:sym typeface="Wingdings" panose="05000000000000000000" pitchFamily="2" charset="2"/>
              </a:rPr>
              <a:t>:(p82)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华文行楷" panose="02010800040101010101" pitchFamily="2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427538" y="4565650"/>
            <a:ext cx="4321175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T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T*F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(G3.12)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00113" y="5157788"/>
            <a:ext cx="316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允许左递归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－：一元，二元 </a:t>
            </a:r>
          </a:p>
        </p:txBody>
      </p:sp>
    </p:spTree>
    <p:extLst>
      <p:ext uri="{BB962C8B-B14F-4D97-AF65-F5344CB8AC3E}">
        <p14:creationId xmlns:p14="http://schemas.microsoft.com/office/powerpoint/2010/main" val="2824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8" grpId="0" autoUpdateAnimBg="0"/>
      <p:bldP spid="13319" grpId="0" autoUpdateAnimBg="0"/>
      <p:bldP spid="133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800600" cy="685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3.5.2.1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 </a:t>
            </a:r>
          </a:p>
        </p:txBody>
      </p:sp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8D272-2762-4B58-9140-B1D08F8278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" y="609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归约分析表 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862513" y="130175"/>
            <a:ext cx="4267200" cy="4032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 T→T*F|F F→-F|id</a:t>
            </a:r>
          </a:p>
        </p:txBody>
      </p:sp>
      <p:graphicFrame>
        <p:nvGraphicFramePr>
          <p:cNvPr id="14628" name="Group 292"/>
          <p:cNvGraphicFramePr>
            <a:graphicFrameLocks noGrp="1"/>
          </p:cNvGraphicFramePr>
          <p:nvPr/>
        </p:nvGraphicFramePr>
        <p:xfrm>
          <a:off x="381000" y="1085850"/>
          <a:ext cx="3962400" cy="4022976"/>
        </p:xfrm>
        <a:graphic>
          <a:graphicData uri="http://schemas.openxmlformats.org/drawingml/2006/table">
            <a:tbl>
              <a:tblPr/>
              <a:tblGrid>
                <a:gridCol w="487363"/>
                <a:gridCol w="485775"/>
                <a:gridCol w="555625"/>
                <a:gridCol w="487362"/>
                <a:gridCol w="625475"/>
                <a:gridCol w="417513"/>
                <a:gridCol w="415925"/>
                <a:gridCol w="487362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91" name="Text Box 255"/>
          <p:cNvSpPr txBox="1">
            <a:spLocks noChangeArrowheads="1"/>
          </p:cNvSpPr>
          <p:nvPr/>
        </p:nvSpPr>
        <p:spPr bwMode="auto">
          <a:xfrm>
            <a:off x="298450" y="5181600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动作表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4592" name="Text Box 256"/>
          <p:cNvSpPr txBox="1">
            <a:spLocks noChangeArrowheads="1"/>
          </p:cNvSpPr>
          <p:nvPr/>
        </p:nvSpPr>
        <p:spPr bwMode="auto">
          <a:xfrm>
            <a:off x="2987675" y="51816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转移表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4594" name="Rectangle 258"/>
          <p:cNvSpPr>
            <a:spLocks noChangeArrowheads="1"/>
          </p:cNvSpPr>
          <p:nvPr/>
        </p:nvSpPr>
        <p:spPr bwMode="auto">
          <a:xfrm>
            <a:off x="395288" y="5589588"/>
            <a:ext cx="66389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action[s,a]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确定改变格局的动作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与输入有关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400" u="sng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goto[s,A]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指示非终结符的状态转移</a:t>
            </a:r>
          </a:p>
        </p:txBody>
      </p:sp>
      <p:sp>
        <p:nvSpPr>
          <p:cNvPr id="14610" name="Rectangle 274"/>
          <p:cNvSpPr>
            <a:spLocks noChangeArrowheads="1"/>
          </p:cNvSpPr>
          <p:nvPr/>
        </p:nvSpPr>
        <p:spPr bwMode="auto">
          <a:xfrm>
            <a:off x="4267200" y="533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格局与改变格局的动作 </a:t>
            </a:r>
          </a:p>
        </p:txBody>
      </p:sp>
      <p:sp>
        <p:nvSpPr>
          <p:cNvPr id="14611" name="Rectangle 275"/>
          <p:cNvSpPr>
            <a:spLocks noChangeArrowheads="1"/>
          </p:cNvSpPr>
          <p:nvPr/>
        </p:nvSpPr>
        <p:spPr bwMode="auto">
          <a:xfrm>
            <a:off x="4397375" y="990600"/>
            <a:ext cx="478313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开始格局：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(#0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接受格局：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(#0Si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接受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其他格局：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(#δ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ω'#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4612" name="Rectangle 276"/>
          <p:cNvSpPr>
            <a:spLocks noChangeArrowheads="1"/>
          </p:cNvSpPr>
          <p:nvPr/>
        </p:nvSpPr>
        <p:spPr bwMode="auto">
          <a:xfrm>
            <a:off x="4648200" y="2209800"/>
            <a:ext cx="4267200" cy="3167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改变格局的四个动作：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action[s,a]=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  =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：用第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个产生</a:t>
            </a:r>
            <a:b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式的左部替换栈顶中的句柄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  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  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 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空白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⑤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goto[s,A]=s'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状态下遇到</a:t>
            </a:r>
            <a:b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	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转移到状态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提示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：②和⑤共同完成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14622" name="Line 286"/>
          <p:cNvSpPr>
            <a:spLocks noChangeShapeType="1"/>
          </p:cNvSpPr>
          <p:nvPr/>
        </p:nvSpPr>
        <p:spPr bwMode="auto">
          <a:xfrm>
            <a:off x="3016250" y="1082675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5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1" grpId="0" autoUpdateAnimBg="0"/>
      <p:bldP spid="14592" grpId="0" autoUpdateAnimBg="0"/>
      <p:bldP spid="14594" grpId="0" build="p" autoUpdateAnimBg="0"/>
      <p:bldP spid="14610" grpId="0" autoUpdateAnimBg="0"/>
      <p:bldP spid="14611" grpId="0" build="p" autoUpdateAnimBg="0"/>
      <p:bldP spid="146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5603" name="Rectangle 127"/>
          <p:cNvSpPr>
            <a:spLocks noChangeArrowheads="1"/>
          </p:cNvSpPr>
          <p:nvPr/>
        </p:nvSpPr>
        <p:spPr bwMode="auto">
          <a:xfrm>
            <a:off x="228600" y="76200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驱动器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L(G)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的规范归约，否则指出一个错误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88" name="Rectangle 128"/>
          <p:cNvSpPr>
            <a:spLocks noChangeArrowheads="1"/>
          </p:cNvSpPr>
          <p:nvPr/>
        </p:nvSpPr>
        <p:spPr bwMode="auto">
          <a:xfrm>
            <a:off x="457200" y="1600200"/>
            <a:ext cx="7859713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中的第一个终结符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指向栈顶初始状态；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s:=top^; a:=ip^;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case action[s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shift s':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reduce by A→β: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accept:  return;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成功返回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others:  error;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出错处理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case;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					     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5489" name="Rectangle 129"/>
          <p:cNvSpPr>
            <a:spLocks noChangeArrowheads="1"/>
          </p:cNvSpPr>
          <p:nvPr/>
        </p:nvSpPr>
        <p:spPr bwMode="auto">
          <a:xfrm>
            <a:off x="4211638" y="2205038"/>
            <a:ext cx="4895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习惯上：实际的算法中仅存放状态</a:t>
            </a:r>
          </a:p>
        </p:txBody>
      </p:sp>
      <p:sp>
        <p:nvSpPr>
          <p:cNvPr id="15490" name="Rectangle 130"/>
          <p:cNvSpPr>
            <a:spLocks noChangeArrowheads="1"/>
          </p:cNvSpPr>
          <p:nvPr/>
        </p:nvSpPr>
        <p:spPr bwMode="auto">
          <a:xfrm>
            <a:off x="2895600" y="2708275"/>
            <a:ext cx="559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push(a); push(s'); next(ip); 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</p:txBody>
      </p:sp>
      <p:sp>
        <p:nvSpPr>
          <p:cNvPr id="15491" name="Rectangle 131"/>
          <p:cNvSpPr>
            <a:spLocks noChangeArrowheads="1"/>
          </p:cNvSpPr>
          <p:nvPr/>
        </p:nvSpPr>
        <p:spPr bwMode="auto">
          <a:xfrm>
            <a:off x="2101850" y="3382963"/>
            <a:ext cx="6934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pop(2*|β|);	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弹出句柄和相应状态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 := top^;  	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暴露出当前栈顶状态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push(A);     	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产生式左部符号进栈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push(goto(s'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A));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新栈顶状态进栈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write(A→β);    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完成归约，跟踪分析轨迹</a:t>
            </a:r>
          </a:p>
        </p:txBody>
      </p:sp>
      <p:graphicFrame>
        <p:nvGraphicFramePr>
          <p:cNvPr id="15497" name="Object 137"/>
          <p:cNvGraphicFramePr>
            <a:graphicFrameLocks noChangeAspect="1"/>
          </p:cNvGraphicFramePr>
          <p:nvPr/>
        </p:nvGraphicFramePr>
        <p:xfrm>
          <a:off x="323850" y="2852738"/>
          <a:ext cx="107950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590093" imgH="1751120" progId="Visio.Drawing.11">
                  <p:embed/>
                </p:oleObj>
              </mc:Choice>
              <mc:Fallback>
                <p:oleObj name="Visio" r:id="rId4" imgW="590093" imgH="1751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1079500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9" name="Rectangle 139"/>
          <p:cNvSpPr>
            <a:spLocks noChangeArrowheads="1"/>
          </p:cNvSpPr>
          <p:nvPr/>
        </p:nvSpPr>
        <p:spPr bwMode="auto">
          <a:xfrm>
            <a:off x="784225" y="1168400"/>
            <a:ext cx="782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初始格局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个动作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是初态</a:t>
            </a:r>
          </a:p>
        </p:txBody>
      </p:sp>
      <p:graphicFrame>
        <p:nvGraphicFramePr>
          <p:cNvPr id="15504" name="Object 144"/>
          <p:cNvGraphicFramePr>
            <a:graphicFrameLocks noChangeAspect="1"/>
          </p:cNvGraphicFramePr>
          <p:nvPr/>
        </p:nvGraphicFramePr>
        <p:xfrm>
          <a:off x="539750" y="4292600"/>
          <a:ext cx="719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307935" imgH="234435" progId="Visio.Drawing.11">
                  <p:embed/>
                </p:oleObj>
              </mc:Choice>
              <mc:Fallback>
                <p:oleObj name="Visio" r:id="rId6" imgW="307935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600"/>
                        <a:ext cx="719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7" name="Object 147"/>
          <p:cNvGraphicFramePr>
            <a:graphicFrameLocks noChangeAspect="1"/>
          </p:cNvGraphicFramePr>
          <p:nvPr/>
        </p:nvGraphicFramePr>
        <p:xfrm>
          <a:off x="539750" y="3860800"/>
          <a:ext cx="6588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8" imgW="282506" imgH="234435" progId="Visio.Drawing.11">
                  <p:embed/>
                </p:oleObj>
              </mc:Choice>
              <mc:Fallback>
                <p:oleObj name="Visio" r:id="rId8" imgW="282506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6588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10" name="Object 150"/>
          <p:cNvGraphicFramePr>
            <a:graphicFrameLocks noChangeAspect="1"/>
          </p:cNvGraphicFramePr>
          <p:nvPr/>
        </p:nvGraphicFramePr>
        <p:xfrm>
          <a:off x="539750" y="3429000"/>
          <a:ext cx="422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10" imgW="181138" imgH="234435" progId="Visio.Drawing.11">
                  <p:embed/>
                </p:oleObj>
              </mc:Choice>
              <mc:Fallback>
                <p:oleObj name="Visio" r:id="rId10" imgW="181138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22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13" name="Object 153"/>
          <p:cNvGraphicFramePr>
            <a:graphicFrameLocks noChangeAspect="1"/>
          </p:cNvGraphicFramePr>
          <p:nvPr/>
        </p:nvGraphicFramePr>
        <p:xfrm>
          <a:off x="539750" y="2924175"/>
          <a:ext cx="363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12" imgW="155709" imgH="234435" progId="Visio.Drawing.11">
                  <p:embed/>
                </p:oleObj>
              </mc:Choice>
              <mc:Fallback>
                <p:oleObj name="Visio" r:id="rId12" imgW="155709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3635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14" name="Line 154"/>
          <p:cNvSpPr>
            <a:spLocks noChangeShapeType="1"/>
          </p:cNvSpPr>
          <p:nvPr/>
        </p:nvSpPr>
        <p:spPr bwMode="auto">
          <a:xfrm flipH="1">
            <a:off x="1187450" y="4005263"/>
            <a:ext cx="936625" cy="144462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5517" name="Object 157"/>
          <p:cNvGraphicFramePr>
            <a:graphicFrameLocks noChangeAspect="1"/>
          </p:cNvGraphicFramePr>
          <p:nvPr/>
        </p:nvGraphicFramePr>
        <p:xfrm>
          <a:off x="654050" y="3400425"/>
          <a:ext cx="338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14" imgW="138640" imgH="234435" progId="Visio.Drawing.11">
                  <p:embed/>
                </p:oleObj>
              </mc:Choice>
              <mc:Fallback>
                <p:oleObj name="Visio" r:id="rId14" imgW="138640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400425"/>
                        <a:ext cx="338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0" name="Object 160"/>
          <p:cNvGraphicFramePr>
            <a:graphicFrameLocks noChangeAspect="1"/>
          </p:cNvGraphicFramePr>
          <p:nvPr/>
        </p:nvGraphicFramePr>
        <p:xfrm>
          <a:off x="654050" y="3040063"/>
          <a:ext cx="461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16" imgW="189499" imgH="234435" progId="Visio.Drawing.11">
                  <p:embed/>
                </p:oleObj>
              </mc:Choice>
              <mc:Fallback>
                <p:oleObj name="Visio" r:id="rId16" imgW="189499" imgH="2344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040063"/>
                        <a:ext cx="461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5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5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1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4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8" grpId="0" build="allAtOnce" autoUpdateAnimBg="0"/>
      <p:bldP spid="15489" grpId="0" animBg="1" autoUpdateAnimBg="0"/>
      <p:bldP spid="15490" grpId="0" autoUpdateAnimBg="0"/>
      <p:bldP spid="15491" grpId="0" autoUpdateAnimBg="0"/>
      <p:bldP spid="15499" grpId="0"/>
      <p:bldP spid="155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80E74-839E-4EA4-B116-C67D6E57D0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2" name="Rectangle 123"/>
          <p:cNvSpPr>
            <a:spLocks noChangeArrowheads="1"/>
          </p:cNvSpPr>
          <p:nvPr/>
        </p:nvSpPr>
        <p:spPr bwMode="auto">
          <a:xfrm>
            <a:off x="250825" y="4419600"/>
            <a:ext cx="4411663" cy="2081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 s':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push(a); push(s'); next(ip);</a:t>
            </a:r>
            <a:r>
              <a:rPr lang="en-US" altLang="zh-CN" sz="2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reduce by A→β: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pop(2*|β|);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s':=top^;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push(A);  push(goto(s'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A));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write(A→β);</a:t>
            </a:r>
          </a:p>
        </p:txBody>
      </p:sp>
      <p:sp>
        <p:nvSpPr>
          <p:cNvPr id="16509" name="Rectangle 125"/>
          <p:cNvSpPr>
            <a:spLocks noChangeArrowheads="1"/>
          </p:cNvSpPr>
          <p:nvPr/>
        </p:nvSpPr>
        <p:spPr bwMode="auto">
          <a:xfrm>
            <a:off x="4835525" y="609600"/>
            <a:ext cx="20415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id--id*id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</a:p>
        </p:txBody>
      </p:sp>
      <p:graphicFrame>
        <p:nvGraphicFramePr>
          <p:cNvPr id="16634" name="Group 250"/>
          <p:cNvGraphicFramePr>
            <a:graphicFrameLocks noGrp="1"/>
          </p:cNvGraphicFramePr>
          <p:nvPr/>
        </p:nvGraphicFramePr>
        <p:xfrm>
          <a:off x="381000" y="228600"/>
          <a:ext cx="3962400" cy="4022976"/>
        </p:xfrm>
        <a:graphic>
          <a:graphicData uri="http://schemas.openxmlformats.org/drawingml/2006/table">
            <a:tbl>
              <a:tblPr/>
              <a:tblGrid>
                <a:gridCol w="487363"/>
                <a:gridCol w="485775"/>
                <a:gridCol w="555625"/>
                <a:gridCol w="487362"/>
                <a:gridCol w="625475"/>
                <a:gridCol w="417513"/>
                <a:gridCol w="415925"/>
                <a:gridCol w="487362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29" name="Text Box 245"/>
          <p:cNvSpPr txBox="1">
            <a:spLocks noChangeArrowheads="1"/>
          </p:cNvSpPr>
          <p:nvPr/>
        </p:nvSpPr>
        <p:spPr bwMode="auto">
          <a:xfrm>
            <a:off x="4800600" y="1371600"/>
            <a:ext cx="292735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E-T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T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T*F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 -F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7774" name="Line 249"/>
          <p:cNvSpPr>
            <a:spLocks noChangeShapeType="1"/>
          </p:cNvSpPr>
          <p:nvPr/>
        </p:nvSpPr>
        <p:spPr bwMode="auto">
          <a:xfrm>
            <a:off x="3016250" y="260350"/>
            <a:ext cx="0" cy="396081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3924300" y="225425"/>
            <a:ext cx="4897438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  剩余输入	  动作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	 id--id*id#   s4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	   --id*id#   r6(F→id)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	   --id*id#   r4(T→F)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	   --id*id#   r2(E→T)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	   --id*id#   s5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  -id*id#   s5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 id*id#   s4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*id#   r6(F→id)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  *id#   r5(F→-F)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  *id#   r4(T→F)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    *id#   s7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id#   s4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#   r6(F→id)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  #   r3(T→T*F)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       #	  r1(E→E-T)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     #	  acc</a:t>
            </a:r>
          </a:p>
        </p:txBody>
      </p:sp>
    </p:spTree>
    <p:extLst>
      <p:ext uri="{BB962C8B-B14F-4D97-AF65-F5344CB8AC3E}">
        <p14:creationId xmlns:p14="http://schemas.microsoft.com/office/powerpoint/2010/main" val="14098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9" grpId="0"/>
      <p:bldP spid="16629" grpId="0" autoUpdateAnimBg="0"/>
      <p:bldP spid="1650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A2F2F-65DA-43BC-A372-68A5DC8CD1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765175"/>
            <a:ext cx="85121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3.15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若为文法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构造的移进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归约分析表中不含多重定义的条目，则称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，分析器被称为是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，它所识别的语言被称为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表示从左到右扫描输入序列，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表示逆序的最右推导，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表示为确定下一动作向前看的终结符个数，一般情况下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k&lt;=1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。当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时，简称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62000" y="3657600"/>
            <a:ext cx="80010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根据分析表的构造，有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它们功能的强弱和构造的难度依次递增。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k&gt;1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后，分析器的构造趋于复杂，一般情况下并不构造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k&gt;1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分析器。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我们仅构造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分析器。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" y="3187700"/>
            <a:ext cx="720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分析器是一大类（移进－归约）分析器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926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  <p:bldP spid="184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分析器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BC8B0-1DB8-4187-93E4-0D5926D36D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23875" y="476250"/>
            <a:ext cx="81518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思路：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首先构造一个可以识别文法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  	然后根据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和简单的向前看信息构造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分析表。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1000" y="1268413"/>
            <a:ext cx="8294688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活前缀与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3.16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出现在移进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归约分析器栈中的右句型的前缀，被称为文法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viable prefix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）。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67200" y="2895600"/>
            <a:ext cx="44815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 id*id#  	s4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7200" y="4170363"/>
            <a:ext cx="8458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这意味着：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归约分析中，只要保证已扫描过的输入序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列可以归约为一个活前缀，则分析到目前为止没有错误。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分析表的关键：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构造一个识别它的所有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57200" y="2514600"/>
            <a:ext cx="7467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活前缀的两个特点：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．右句型的前缀；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．已在分析栈中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活前缀＋若干终结符（不在栈中）＝ 右句型。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987675" y="5589588"/>
            <a:ext cx="47132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NFA→DFA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是什么？ </a:t>
            </a:r>
          </a:p>
        </p:txBody>
      </p:sp>
    </p:spTree>
    <p:extLst>
      <p:ext uri="{BB962C8B-B14F-4D97-AF65-F5344CB8AC3E}">
        <p14:creationId xmlns:p14="http://schemas.microsoft.com/office/powerpoint/2010/main" val="24104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nimBg="1" autoUpdateAnimBg="0"/>
      <p:bldP spid="19463" grpId="0" build="p" autoUpdateAnimBg="0"/>
      <p:bldP spid="19464" grpId="0" build="p" autoUpdateAnimBg="0"/>
      <p:bldP spid="1946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83830-1085-44B6-A4B5-192C3D8EA3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回顾产生式与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文法的状态转换图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(E→E+T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T→T*F)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06425" y="2276475"/>
            <a:ext cx="77104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它们是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，而且是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。因为从状态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既到达状态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也到达状态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（为什么？）；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那么，如何表示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的状态？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在产生式的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右部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加入一个点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，用它在右部的位置表示一个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的状态。 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11188" y="4581525"/>
            <a:ext cx="77057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3.17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简称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是这样一个产生式，在它右部的某个位置有一个点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。对于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，它仅有一个项目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			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84213" y="1341438"/>
          <a:ext cx="35290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1532534" imgH="299009" progId="Visio.Drawing.11">
                  <p:embed/>
                </p:oleObj>
              </mc:Choice>
              <mc:Fallback>
                <p:oleObj name="Visio" r:id="rId4" imgW="1532534" imgH="2990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35290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860925" y="1412875"/>
          <a:ext cx="34559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6" imgW="1532534" imgH="295961" progId="Visio.Drawing.11">
                  <p:embed/>
                </p:oleObj>
              </mc:Choice>
              <mc:Fallback>
                <p:oleObj name="Visio" r:id="rId6" imgW="1532534" imgH="2959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412875"/>
                        <a:ext cx="34559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4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uild="p" autoUpdateAnimBg="0"/>
      <p:bldP spid="204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76200"/>
            <a:ext cx="4752975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01E99-45BB-475E-A93D-B6B5A3750A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476250"/>
            <a:ext cx="73675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  T→T*F|F  F→-F|id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项目：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50825" y="836613"/>
            <a:ext cx="50466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  E→E.-T  E→E-.T  E→E-T.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    E→T.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  T→T.*F  T→T*.F  T→T*F.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    T→F.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   F→-.F   F→-F.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  F→id.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50825" y="2924175"/>
            <a:ext cx="8382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显示了分析过程中看到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了产生式的多少。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不为空的项目称为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可移进项目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为空的项目称为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可归约项目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" y="4149725"/>
            <a:ext cx="6096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项目与活前缀的关系：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若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的状态，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则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产生式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364163" y="1449388"/>
            <a:ext cx="3657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每个项目是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的一个状态；每个产生式是一个识别活前缀的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651500" y="3532188"/>
            <a:ext cx="34925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产生式构成识别文法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活前缀的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，将其确定化即得到识别活前缀的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250825" y="5805488"/>
          <a:ext cx="2665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1152144" imgH="305410" progId="Visio.Drawing.11">
                  <p:embed/>
                </p:oleObj>
              </mc:Choice>
              <mc:Fallback>
                <p:oleObj name="Visio" r:id="rId4" imgW="1152144" imgH="3054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805488"/>
                        <a:ext cx="26654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843213" y="5837238"/>
          <a:ext cx="20161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6" imgW="895502" imgH="305410" progId="Visio.Drawing.11">
                  <p:embed/>
                </p:oleObj>
              </mc:Choice>
              <mc:Fallback>
                <p:oleObj name="Visio" r:id="rId6" imgW="895502" imgH="3054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37238"/>
                        <a:ext cx="20161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4787900" y="5876925"/>
          <a:ext cx="2089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8" imgW="931774" imgH="305410" progId="Visio.Drawing.11">
                  <p:embed/>
                </p:oleObj>
              </mc:Choice>
              <mc:Fallback>
                <p:oleObj name="Visio" r:id="rId8" imgW="931774" imgH="3054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876925"/>
                        <a:ext cx="20891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6804025" y="6021388"/>
          <a:ext cx="1944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10" imgW="931774" imgH="241706" progId="Visio.Drawing.11">
                  <p:embed/>
                </p:oleObj>
              </mc:Choice>
              <mc:Fallback>
                <p:oleObj name="Visio" r:id="rId10" imgW="931774" imgH="2417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6021388"/>
                        <a:ext cx="19446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9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allAtOnce"/>
      <p:bldP spid="21510" grpId="0" build="p" autoUpdateAnimBg="0"/>
      <p:bldP spid="21511" grpId="0" build="p" autoUpdateAnimBg="0"/>
      <p:bldP spid="21520" grpId="0" animBg="1" autoUpdateAnimBg="0"/>
      <p:bldP spid="215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46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1A326-BA71-4CE8-9601-6C06A7E412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3838" y="811213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拓广文法与识别活前缀的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66713" y="1412875"/>
            <a:ext cx="82819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G' = G∪{S'→S}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目的是使最终构造的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具有唯一的初态和终态；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S'→.S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S'→S.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1175" y="382270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G3.12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  T→T*F|F  F→-F|id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唯一初态与终态：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'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→.E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9750" y="4411663"/>
            <a:ext cx="23034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的拓广文法：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916238" y="4411663"/>
            <a:ext cx="3384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 = G∪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{E'→E}</a:t>
            </a:r>
          </a:p>
        </p:txBody>
      </p:sp>
    </p:spTree>
    <p:extLst>
      <p:ext uri="{BB962C8B-B14F-4D97-AF65-F5344CB8AC3E}">
        <p14:creationId xmlns:p14="http://schemas.microsoft.com/office/powerpoint/2010/main" val="35689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  <p:bldP spid="22534" grpId="0" build="p" autoUpdateAnimBg="0"/>
      <p:bldP spid="22536" grpId="0" build="p" autoUpdateAnimBg="0"/>
      <p:bldP spid="2253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88913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126D6-3F4D-46FD-846E-F0A52B211C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07950" y="981075"/>
            <a:ext cx="89646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（项目）→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（项目集）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词法分析器－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①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ε_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不经任何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能到达的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所有从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 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类似的两个过程：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①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不经任何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goto(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所有从</a:t>
            </a:r>
            <a:r>
              <a:rPr lang="en-US" altLang="zh-CN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全体。 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000375" y="2324100"/>
            <a:ext cx="936625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987675" y="4076700"/>
            <a:ext cx="936625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7091363" y="2325688"/>
            <a:ext cx="720725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7405688" y="4078288"/>
            <a:ext cx="622300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5305425" y="2314575"/>
            <a:ext cx="635000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5292725" y="4067175"/>
            <a:ext cx="1295400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492500" y="27813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7524750" y="28067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5626100" y="27813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2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 autoUpdateAnimBg="0"/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3213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自下而上分析的基本方法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CC003-5EE2-4E6C-8489-4D2758BEDD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725" y="1439863"/>
            <a:ext cx="820896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思路：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对于每个输入序列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ω:</a:t>
            </a:r>
            <a:b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从左到右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扫描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ω;</a:t>
            </a:r>
            <a:b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用产生式的左部替换产生式的右部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、谋求对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的匹配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最终得到文法的开始符号，或者发现一个错误。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分析树：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自下而上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规范归约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</a:p>
        </p:txBody>
      </p:sp>
    </p:spTree>
    <p:extLst>
      <p:ext uri="{BB962C8B-B14F-4D97-AF65-F5344CB8AC3E}">
        <p14:creationId xmlns:p14="http://schemas.microsoft.com/office/powerpoint/2010/main" val="26082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231BD-98BB-441F-ADE6-9FF11B469A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49263" y="533400"/>
            <a:ext cx="82994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3.18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closure(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hlinkClick r:id="rId3" action="ppaction://hlinksldjump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是这样一个项目集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中的所有项目属于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A→α.Bβ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则所有形如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的项目属于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其它任何项目不属于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8313" y="3048000"/>
            <a:ext cx="82804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3.19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对所有属于项目集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且形如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[A→α.Xβ]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的项目（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X∈N∪T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goto(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是所有形如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[A→αX.β]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的项目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76275" y="4056063"/>
            <a:ext cx="4318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1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51275" y="549275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4210050"/>
            <a:ext cx="1524000" cy="235267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0" tIns="108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00338" y="4233863"/>
            <a:ext cx="61928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goto(J, E)= {                   }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6013" y="4287838"/>
            <a:ext cx="1295400" cy="6350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43438" y="4221163"/>
            <a:ext cx="381635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E'→E. , E→E.-T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6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autoUpdateAnimBg="0"/>
      <p:bldP spid="8" grpId="0" autoUpdateAnimBg="0"/>
      <p:bldP spid="8" grpId="1" animBg="1"/>
      <p:bldP spid="10" grpId="0" build="p" autoUpdateAnimBg="0"/>
      <p:bldP spid="2" grpId="0" animBg="1"/>
      <p:bldP spid="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583A9-B8AD-48CC-BFFD-19DD423A79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71550" y="2781300"/>
            <a:ext cx="77771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</a:t>
            </a:r>
            <a:r>
              <a:rPr lang="en-US" altLang="zh-CN" sz="2400" b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 b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状态下的每个文法符号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考察所有边的标记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0825" y="404813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的、基于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项目的、识别活前缀的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DFA=(C, Dtran)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是状态集，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是状态转移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0825" y="1989138"/>
            <a:ext cx="84312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closure(S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→.S)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中，作为唯一未标记状态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中还有未标记状态</a:t>
            </a:r>
            <a:r>
              <a:rPr lang="en-US" altLang="zh-CN" sz="2400" b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考察所有未标记状态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989138" y="3584575"/>
            <a:ext cx="67595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J:=closure(goto(</a:t>
            </a:r>
            <a:r>
              <a:rPr lang="en-US" altLang="zh-CN" sz="240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非空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有下一状态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827338" y="3963988"/>
            <a:ext cx="5921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</a:t>
            </a:r>
            <a:r>
              <a:rPr lang="en-US" altLang="zh-CN" sz="240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,x]:= 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记录下一状态转移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	         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新状态待考察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不标记加入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635375" y="1628775"/>
            <a:ext cx="3457575" cy="431800"/>
          </a:xfrm>
          <a:prstGeom prst="wedgeRectCallout">
            <a:avLst>
              <a:gd name="adj1" fmla="val -6773"/>
              <a:gd name="adj2" fmla="val -84926"/>
            </a:avLst>
          </a:prstGeom>
          <a:solidFill>
            <a:srgbClr val="FFFF00"/>
          </a:solidFill>
          <a:ln w="22225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楷体_GB2312"/>
                <a:ea typeface="楷体_GB2312"/>
                <a:cs typeface="楷体_GB2312"/>
              </a:rPr>
              <a:t>每个状态是一个项目集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859338" y="1527175"/>
            <a:ext cx="865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6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2" grpId="0" autoUpdateAnimBg="0"/>
      <p:bldP spid="24583" grpId="0" autoUpdateAnimBg="0"/>
      <p:bldP spid="24588" grpId="0" animBg="1"/>
      <p:bldP spid="245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FA6D5-CA28-4DC9-986B-B64750A6C5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093" name="Text Box 493"/>
          <p:cNvSpPr txBox="1">
            <a:spLocks noChangeArrowheads="1"/>
          </p:cNvSpPr>
          <p:nvPr/>
        </p:nvSpPr>
        <p:spPr bwMode="auto">
          <a:xfrm>
            <a:off x="539750" y="18923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</a:t>
            </a:r>
          </a:p>
        </p:txBody>
      </p:sp>
      <p:sp>
        <p:nvSpPr>
          <p:cNvPr id="26094" name="Text Box 494"/>
          <p:cNvSpPr txBox="1">
            <a:spLocks noChangeArrowheads="1"/>
          </p:cNvSpPr>
          <p:nvPr/>
        </p:nvSpPr>
        <p:spPr bwMode="auto">
          <a:xfrm>
            <a:off x="466725" y="2349500"/>
            <a:ext cx="1368425" cy="35369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95" name="Line 495"/>
          <p:cNvSpPr>
            <a:spLocks noChangeShapeType="1"/>
          </p:cNvSpPr>
          <p:nvPr/>
        </p:nvSpPr>
        <p:spPr bwMode="auto">
          <a:xfrm>
            <a:off x="73025" y="2565400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5994" name="Object 394"/>
          <p:cNvGraphicFramePr>
            <a:graphicFrameLocks noChangeAspect="1"/>
          </p:cNvGraphicFramePr>
          <p:nvPr/>
        </p:nvGraphicFramePr>
        <p:xfrm>
          <a:off x="3903663" y="1557338"/>
          <a:ext cx="4340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1908780" imgH="1931944" progId="Visio.Drawing.11">
                  <p:embed/>
                </p:oleObj>
              </mc:Choice>
              <mc:Fallback>
                <p:oleObj name="Visio" r:id="rId4" imgW="1908780" imgH="1931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557338"/>
                        <a:ext cx="43402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" name="Rectangle 410"/>
          <p:cNvSpPr>
            <a:spLocks noChangeArrowheads="1"/>
          </p:cNvSpPr>
          <p:nvPr/>
        </p:nvSpPr>
        <p:spPr bwMode="auto">
          <a:xfrm>
            <a:off x="7110413" y="4292600"/>
            <a:ext cx="17097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26001" name="Text Box 401"/>
          <p:cNvSpPr txBox="1">
            <a:spLocks noChangeArrowheads="1"/>
          </p:cNvSpPr>
          <p:nvPr/>
        </p:nvSpPr>
        <p:spPr bwMode="auto">
          <a:xfrm>
            <a:off x="7164388" y="4756150"/>
            <a:ext cx="16557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250825" y="115888"/>
            <a:ext cx="8151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I0=closure({S'→.S})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状态的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状态转移，即考察每个未标记状态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(closure(goto(I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,x)))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960" name="Rectangle 360"/>
          <p:cNvSpPr>
            <a:spLocks noChangeArrowheads="1"/>
          </p:cNvSpPr>
          <p:nvPr/>
        </p:nvSpPr>
        <p:spPr bwMode="auto">
          <a:xfrm>
            <a:off x="2779713" y="2260600"/>
            <a:ext cx="1287462" cy="5921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’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→E.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E→E.-T</a:t>
            </a:r>
          </a:p>
        </p:txBody>
      </p:sp>
      <p:sp>
        <p:nvSpPr>
          <p:cNvPr id="25961" name="Line 361"/>
          <p:cNvSpPr>
            <a:spLocks noChangeShapeType="1"/>
          </p:cNvSpPr>
          <p:nvPr/>
        </p:nvSpPr>
        <p:spPr bwMode="auto">
          <a:xfrm>
            <a:off x="1908175" y="25654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962" name="Text Box 362"/>
          <p:cNvSpPr txBox="1">
            <a:spLocks noChangeArrowheads="1"/>
          </p:cNvSpPr>
          <p:nvPr/>
        </p:nvSpPr>
        <p:spPr bwMode="auto">
          <a:xfrm>
            <a:off x="2124075" y="22050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E</a:t>
            </a:r>
          </a:p>
        </p:txBody>
      </p:sp>
      <p:sp>
        <p:nvSpPr>
          <p:cNvPr id="25963" name="Text Box 363"/>
          <p:cNvSpPr txBox="1">
            <a:spLocks noChangeArrowheads="1"/>
          </p:cNvSpPr>
          <p:nvPr/>
        </p:nvSpPr>
        <p:spPr bwMode="auto">
          <a:xfrm>
            <a:off x="2822575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I1</a:t>
            </a:r>
          </a:p>
        </p:txBody>
      </p:sp>
      <p:sp>
        <p:nvSpPr>
          <p:cNvPr id="25964" name="Rectangle 364"/>
          <p:cNvSpPr>
            <a:spLocks noChangeArrowheads="1"/>
          </p:cNvSpPr>
          <p:nvPr/>
        </p:nvSpPr>
        <p:spPr bwMode="auto">
          <a:xfrm>
            <a:off x="2771775" y="3125788"/>
            <a:ext cx="1287463" cy="5207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E→T.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</a:p>
        </p:txBody>
      </p:sp>
      <p:sp>
        <p:nvSpPr>
          <p:cNvPr id="25965" name="Line 365"/>
          <p:cNvSpPr>
            <a:spLocks noChangeShapeType="1"/>
          </p:cNvSpPr>
          <p:nvPr/>
        </p:nvSpPr>
        <p:spPr bwMode="auto">
          <a:xfrm>
            <a:off x="1900238" y="34305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966" name="Text Box 366"/>
          <p:cNvSpPr txBox="1">
            <a:spLocks noChangeArrowheads="1"/>
          </p:cNvSpPr>
          <p:nvPr/>
        </p:nvSpPr>
        <p:spPr bwMode="auto">
          <a:xfrm>
            <a:off x="2122488" y="3070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T</a:t>
            </a:r>
          </a:p>
        </p:txBody>
      </p:sp>
      <p:sp>
        <p:nvSpPr>
          <p:cNvPr id="25967" name="Text Box 367"/>
          <p:cNvSpPr txBox="1">
            <a:spLocks noChangeArrowheads="1"/>
          </p:cNvSpPr>
          <p:nvPr/>
        </p:nvSpPr>
        <p:spPr bwMode="auto">
          <a:xfrm>
            <a:off x="2814638" y="2781300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I2</a:t>
            </a:r>
          </a:p>
        </p:txBody>
      </p:sp>
      <p:sp>
        <p:nvSpPr>
          <p:cNvPr id="25968" name="Rectangle 368"/>
          <p:cNvSpPr>
            <a:spLocks noChangeArrowheads="1"/>
          </p:cNvSpPr>
          <p:nvPr/>
        </p:nvSpPr>
        <p:spPr bwMode="auto">
          <a:xfrm>
            <a:off x="2786063" y="3932238"/>
            <a:ext cx="1287462" cy="2889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T→F.</a:t>
            </a:r>
          </a:p>
        </p:txBody>
      </p:sp>
      <p:sp>
        <p:nvSpPr>
          <p:cNvPr id="25969" name="Line 369"/>
          <p:cNvSpPr>
            <a:spLocks noChangeShapeType="1"/>
          </p:cNvSpPr>
          <p:nvPr/>
        </p:nvSpPr>
        <p:spPr bwMode="auto">
          <a:xfrm>
            <a:off x="1914525" y="40767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970" name="Text Box 370"/>
          <p:cNvSpPr txBox="1">
            <a:spLocks noChangeArrowheads="1"/>
          </p:cNvSpPr>
          <p:nvPr/>
        </p:nvSpPr>
        <p:spPr bwMode="auto">
          <a:xfrm>
            <a:off x="2136775" y="3716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F</a:t>
            </a:r>
          </a:p>
        </p:txBody>
      </p:sp>
      <p:sp>
        <p:nvSpPr>
          <p:cNvPr id="25971" name="Text Box 371"/>
          <p:cNvSpPr txBox="1">
            <a:spLocks noChangeArrowheads="1"/>
          </p:cNvSpPr>
          <p:nvPr/>
        </p:nvSpPr>
        <p:spPr bwMode="auto">
          <a:xfrm>
            <a:off x="2828925" y="358775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I3</a:t>
            </a:r>
          </a:p>
        </p:txBody>
      </p:sp>
      <p:sp>
        <p:nvSpPr>
          <p:cNvPr id="25972" name="Rectangle 372"/>
          <p:cNvSpPr>
            <a:spLocks noChangeArrowheads="1"/>
          </p:cNvSpPr>
          <p:nvPr/>
        </p:nvSpPr>
        <p:spPr bwMode="auto">
          <a:xfrm>
            <a:off x="2771775" y="4581525"/>
            <a:ext cx="1287463" cy="2873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F→id.</a:t>
            </a:r>
          </a:p>
        </p:txBody>
      </p:sp>
      <p:sp>
        <p:nvSpPr>
          <p:cNvPr id="25973" name="Line 373"/>
          <p:cNvSpPr>
            <a:spLocks noChangeShapeType="1"/>
          </p:cNvSpPr>
          <p:nvPr/>
        </p:nvSpPr>
        <p:spPr bwMode="auto">
          <a:xfrm>
            <a:off x="1900238" y="47259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974" name="Text Box 374"/>
          <p:cNvSpPr txBox="1">
            <a:spLocks noChangeArrowheads="1"/>
          </p:cNvSpPr>
          <p:nvPr/>
        </p:nvSpPr>
        <p:spPr bwMode="auto">
          <a:xfrm>
            <a:off x="2101850" y="4365625"/>
            <a:ext cx="38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id</a:t>
            </a:r>
          </a:p>
        </p:txBody>
      </p:sp>
      <p:sp>
        <p:nvSpPr>
          <p:cNvPr id="25975" name="Text Box 375"/>
          <p:cNvSpPr txBox="1">
            <a:spLocks noChangeArrowheads="1"/>
          </p:cNvSpPr>
          <p:nvPr/>
        </p:nvSpPr>
        <p:spPr bwMode="auto">
          <a:xfrm>
            <a:off x="2814638" y="4237038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I4</a:t>
            </a:r>
          </a:p>
        </p:txBody>
      </p:sp>
      <p:sp>
        <p:nvSpPr>
          <p:cNvPr id="25976" name="Rectangle 376"/>
          <p:cNvSpPr>
            <a:spLocks noChangeArrowheads="1"/>
          </p:cNvSpPr>
          <p:nvPr/>
        </p:nvSpPr>
        <p:spPr bwMode="auto">
          <a:xfrm>
            <a:off x="2779713" y="5156200"/>
            <a:ext cx="1287462" cy="86518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-.F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.-F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.id</a:t>
            </a:r>
          </a:p>
        </p:txBody>
      </p:sp>
      <p:sp>
        <p:nvSpPr>
          <p:cNvPr id="25977" name="Line 377"/>
          <p:cNvSpPr>
            <a:spLocks noChangeShapeType="1"/>
          </p:cNvSpPr>
          <p:nvPr/>
        </p:nvSpPr>
        <p:spPr bwMode="auto">
          <a:xfrm>
            <a:off x="1908175" y="5300663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978" name="Text Box 378"/>
          <p:cNvSpPr txBox="1">
            <a:spLocks noChangeArrowheads="1"/>
          </p:cNvSpPr>
          <p:nvPr/>
        </p:nvSpPr>
        <p:spPr bwMode="auto">
          <a:xfrm>
            <a:off x="2014538" y="4940300"/>
            <a:ext cx="57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－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25979" name="Text Box 379"/>
          <p:cNvSpPr txBox="1">
            <a:spLocks noChangeArrowheads="1"/>
          </p:cNvSpPr>
          <p:nvPr/>
        </p:nvSpPr>
        <p:spPr bwMode="auto">
          <a:xfrm>
            <a:off x="2822575" y="4811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I5</a:t>
            </a:r>
          </a:p>
        </p:txBody>
      </p:sp>
      <p:graphicFrame>
        <p:nvGraphicFramePr>
          <p:cNvPr id="25997" name="Object 397"/>
          <p:cNvGraphicFramePr>
            <a:graphicFrameLocks noChangeAspect="1"/>
          </p:cNvGraphicFramePr>
          <p:nvPr/>
        </p:nvGraphicFramePr>
        <p:xfrm>
          <a:off x="2181225" y="5300663"/>
          <a:ext cx="61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6" imgW="274076" imgH="287244" progId="Visio.Drawing.11">
                  <p:embed/>
                </p:oleObj>
              </mc:Choice>
              <mc:Fallback>
                <p:oleObj name="Visio" r:id="rId6" imgW="274076" imgH="2872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300663"/>
                        <a:ext cx="61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00" name="Object 400"/>
          <p:cNvGraphicFramePr>
            <a:graphicFrameLocks noChangeAspect="1"/>
          </p:cNvGraphicFramePr>
          <p:nvPr/>
        </p:nvGraphicFramePr>
        <p:xfrm>
          <a:off x="3348038" y="4757738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8" imgW="229697" imgH="197754" progId="Visio.Drawing.11">
                  <p:embed/>
                </p:oleObj>
              </mc:Choice>
              <mc:Fallback>
                <p:oleObj name="Visio" r:id="rId8" imgW="229697" imgH="197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57738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02" name="Text Box 402"/>
          <p:cNvSpPr txBox="1">
            <a:spLocks noChangeArrowheads="1"/>
          </p:cNvSpPr>
          <p:nvPr/>
        </p:nvSpPr>
        <p:spPr bwMode="auto">
          <a:xfrm>
            <a:off x="8101013" y="4756150"/>
            <a:ext cx="64135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6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3" grpId="0"/>
      <p:bldP spid="26094" grpId="0" build="allAtOnce" animBg="1"/>
      <p:bldP spid="26095" grpId="0" animBg="1"/>
      <p:bldP spid="26010" grpId="0"/>
      <p:bldP spid="26001" grpId="0" animBg="1" autoUpdateAnimBg="0"/>
      <p:bldP spid="25960" grpId="0" build="allAtOnce" animBg="1"/>
      <p:bldP spid="25961" grpId="0" animBg="1"/>
      <p:bldP spid="25962" grpId="0"/>
      <p:bldP spid="25963" grpId="0"/>
      <p:bldP spid="25964" grpId="0" build="allAtOnce" animBg="1"/>
      <p:bldP spid="25965" grpId="0" animBg="1"/>
      <p:bldP spid="25966" grpId="0"/>
      <p:bldP spid="25967" grpId="0"/>
      <p:bldP spid="25968" grpId="0" build="allAtOnce" animBg="1"/>
      <p:bldP spid="25969" grpId="0" animBg="1"/>
      <p:bldP spid="25970" grpId="0"/>
      <p:bldP spid="25971" grpId="0"/>
      <p:bldP spid="25972" grpId="0" build="allAtOnce" animBg="1"/>
      <p:bldP spid="25973" grpId="0" animBg="1"/>
      <p:bldP spid="25974" grpId="0"/>
      <p:bldP spid="25975" grpId="0"/>
      <p:bldP spid="25976" grpId="0" build="allAtOnce" animBg="1"/>
      <p:bldP spid="25977" grpId="0" animBg="1"/>
      <p:bldP spid="25978" grpId="0"/>
      <p:bldP spid="25979" grpId="0"/>
      <p:bldP spid="2600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EF2A5-CF69-43FA-B7AA-B0813927ED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39750" y="18923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66725" y="2349500"/>
            <a:ext cx="1368425" cy="35369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73025" y="2565400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3903663" y="1557338"/>
          <a:ext cx="4340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1908780" imgH="1931944" progId="Visio.Drawing.11">
                  <p:embed/>
                </p:oleObj>
              </mc:Choice>
              <mc:Fallback>
                <p:oleObj name="Visio" r:id="rId4" imgW="1908780" imgH="1931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557338"/>
                        <a:ext cx="43402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164388" y="4756150"/>
            <a:ext cx="16557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50825" y="115888"/>
            <a:ext cx="8151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I0=closure({S'→.S})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状态的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状态转移，即考察每个未标记状态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(closure(goto(I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,x)))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779713" y="2260600"/>
            <a:ext cx="1287462" cy="5921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’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→E.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E→E.-T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908175" y="25654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124075" y="22050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822575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I1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771775" y="3125788"/>
            <a:ext cx="1287463" cy="5207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E→T.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1900238" y="34305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122488" y="3070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T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814638" y="2781300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I2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786063" y="3932238"/>
            <a:ext cx="1287462" cy="2889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T→F.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1914525" y="40767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136775" y="3716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F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828925" y="358775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I3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2771775" y="4581525"/>
            <a:ext cx="1287463" cy="2873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F→id.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1900238" y="47259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101850" y="4365625"/>
            <a:ext cx="38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id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814638" y="4237038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I4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779713" y="5156200"/>
            <a:ext cx="1287462" cy="86518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-.F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.-F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 .id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1908175" y="5300663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14538" y="4940300"/>
            <a:ext cx="57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－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2822575" y="4811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I5</a:t>
            </a:r>
          </a:p>
        </p:txBody>
      </p:sp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2181225" y="5300663"/>
          <a:ext cx="61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6" imgW="274076" imgH="287244" progId="Visio.Drawing.11">
                  <p:embed/>
                </p:oleObj>
              </mc:Choice>
              <mc:Fallback>
                <p:oleObj name="Visio" r:id="rId6" imgW="274076" imgH="2872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300663"/>
                        <a:ext cx="61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3348038" y="4757738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8" imgW="229697" imgH="197754" progId="Visio.Drawing.11">
                  <p:embed/>
                </p:oleObj>
              </mc:Choice>
              <mc:Fallback>
                <p:oleObj name="Visio" r:id="rId8" imgW="229697" imgH="197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57738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2" name="Object 32"/>
          <p:cNvGraphicFramePr>
            <a:graphicFrameLocks noChangeAspect="1"/>
          </p:cNvGraphicFramePr>
          <p:nvPr/>
        </p:nvGraphicFramePr>
        <p:xfrm>
          <a:off x="-7019925" y="1897063"/>
          <a:ext cx="6911975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10" imgW="2699553" imgH="1818559" progId="Visio.Drawing.11">
                  <p:embed/>
                </p:oleObj>
              </mc:Choice>
              <mc:Fallback>
                <p:oleObj name="Visio" r:id="rId10" imgW="2699553" imgH="18185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019925" y="1897063"/>
                        <a:ext cx="6911975" cy="4268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6769100" y="1341438"/>
            <a:ext cx="2266950" cy="331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5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0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边标记：</a:t>
            </a:r>
            <a:r>
              <a:rPr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N∪T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有死状态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任一状态的所有入边标记相同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4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8101013" y="4756150"/>
            <a:ext cx="64135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323850" y="549275"/>
            <a:ext cx="8064500" cy="928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2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06383E-6 L 0.75591 -0.006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95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/>
      <p:bldP spid="148514" grpId="0" build="allAtOnce" animBg="1"/>
      <p:bldP spid="1485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DA1E3-F38E-48BE-89B0-6566DC3C15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11188" y="1165225"/>
            <a:ext cx="7643812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3.21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若存在最右推导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αAω=&gt;αβ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则称项目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[A→β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对活前缀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66725" y="2514600"/>
            <a:ext cx="7561263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对活前缀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有效，具有两层含意：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初态开始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</a:t>
            </a:r>
            <a:r>
              <a:rPr lang="en-US" altLang="zh-CN" sz="32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可到达该项目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项目所在状态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在当前活前缀的情况下，该项目可指导下一步分析动作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(αAω=&gt;αβ</a:t>
            </a:r>
            <a:r>
              <a:rPr lang="en-US" altLang="zh-CN" sz="32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32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50182" name="Object 11"/>
          <p:cNvGraphicFramePr>
            <a:graphicFrameLocks noChangeAspect="1"/>
          </p:cNvGraphicFramePr>
          <p:nvPr/>
        </p:nvGraphicFramePr>
        <p:xfrm>
          <a:off x="4572000" y="118903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8903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9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445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83CE-D567-441F-8D3A-096E2A6A21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836613"/>
            <a:ext cx="8305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一个项目可能对若干个活前缀有效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（例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）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项目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对所有从初态出发可以到达此项目的路径标记均有效（一个路径标记是一个活前缀）。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若干个项目可能对同一个活前缀有效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（例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） 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项目集中的所有项目对同一活前缀均有效。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50825" y="3751263"/>
            <a:ext cx="8659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综合①②可知：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同一项目集中的所有项目，对此项目集的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所有活前缀均有效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即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项目集中的每个项目均有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同等权利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指导下一步动作。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381000" y="188913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活前缀与项目的关系：</a:t>
            </a:r>
          </a:p>
        </p:txBody>
      </p:sp>
      <p:sp>
        <p:nvSpPr>
          <p:cNvPr id="52231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908050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2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24525" y="263683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2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445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2E63-C881-4EA6-BFF5-D39F414CD1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0825" y="765175"/>
            <a:ext cx="86598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综合①②可知：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同一项目集中的所有项目，对此项目集的所有活前缀均有效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即，项目集中的每个项目均有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同等权利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指导下一步动作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23850" y="2205038"/>
            <a:ext cx="8496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有效的指导意义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到目前为止分析是正确的；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指导下一步的分析：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.β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（可移进项）：移进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中第一个文法符号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可归约项）：按产生式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81000" y="188913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活前缀与项目的关系：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755650" y="4508500"/>
            <a:ext cx="7272338" cy="1392238"/>
          </a:xfrm>
          <a:prstGeom prst="rect">
            <a:avLst/>
          </a:prstGeom>
          <a:noFill/>
          <a:ln w="22225" algn="ctr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在识别文法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活前缀的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中，若每个项目集中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最多有一个项目起作用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，则下一步动作是确定的！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此文法是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文法。</a:t>
            </a:r>
          </a:p>
        </p:txBody>
      </p:sp>
    </p:spTree>
    <p:extLst>
      <p:ext uri="{BB962C8B-B14F-4D97-AF65-F5344CB8AC3E}">
        <p14:creationId xmlns:p14="http://schemas.microsoft.com/office/powerpoint/2010/main" val="3803721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2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2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2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build="p" autoUpdateAnimBg="0"/>
      <p:bldP spid="1423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363" y="44450"/>
            <a:ext cx="4114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AA4E-6AC9-42DC-B452-8523980F74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4800" y="630238"/>
            <a:ext cx="88392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项目集中的冲突和解决冲突的简单方法：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当一个项目集中同时存在：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.β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既可移进又可归约，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冲突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均可指导下一步分析，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冲突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解决方法：简单向前看一个终结符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归约冲突：若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FIRST(β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)∩FOLLOW(B)=Φ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，冲突可解决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归约冲突：若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FOLLOW(A)∩FOLLOW(B)=Φ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，冲突可解决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04800" y="3933825"/>
            <a:ext cx="8305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若冲突可以解决，则称文法为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文法，构造的分析表为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否则就不是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文法，需寻求能力更强的文法，即寻求新的项目集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项目集等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95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7"/>
          <p:cNvSpPr>
            <a:spLocks noGrp="1" noChangeArrowheads="1"/>
          </p:cNvSpPr>
          <p:nvPr>
            <p:ph type="title"/>
          </p:nvPr>
        </p:nvSpPr>
        <p:spPr>
          <a:xfrm>
            <a:off x="4392613" y="44450"/>
            <a:ext cx="4572000" cy="533400"/>
          </a:xfrm>
        </p:spPr>
        <p:txBody>
          <a:bodyPr lIns="92075" tIns="46038" rIns="92075" bIns="46038"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AF8F-8333-48CC-88C1-8699F12FBA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5288" y="3876675"/>
            <a:ext cx="5545137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考察：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I9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均有移进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归约冲突。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它不是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但是：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FIRST(-T)∩FOLLOW(E')=Φ</a:t>
            </a:r>
            <a:endParaRPr lang="en-US" altLang="zh-CN" sz="240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I9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FIRST(*F)∩FOLLOW(E)=Φ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所以：此文法是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38800" y="3186113"/>
            <a:ext cx="3124200" cy="31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FIRST(F) = {-, id}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FIRST(T) = {-, id}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FIRST(E) = {-, id}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FIRST(E')= {-, id}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FOLLOW(E')= {#}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FOLLOW(E) = {-, 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FOLLOW(T) = {*, -, #}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FOLLOW(F) = {*, -, #} </a:t>
            </a:r>
          </a:p>
        </p:txBody>
      </p:sp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107950" y="482600"/>
          <a:ext cx="67691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3662782" imgH="2022043" progId="Visio.Drawing.11">
                  <p:embed/>
                </p:oleObj>
              </mc:Choice>
              <mc:Fallback>
                <p:oleObj name="Visio" r:id="rId4" imgW="3662782" imgH="20220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82600"/>
                        <a:ext cx="676910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0"/>
          <p:cNvSpPr>
            <a:spLocks noChangeArrowheads="1"/>
          </p:cNvSpPr>
          <p:nvPr/>
        </p:nvSpPr>
        <p:spPr bwMode="auto">
          <a:xfrm>
            <a:off x="7164388" y="1125538"/>
            <a:ext cx="1709737" cy="1574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281488" y="5054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716463" y="55022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7129463" y="69215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G3.12</a:t>
            </a:r>
            <a:r>
              <a:rPr lang="en-US" altLang="zh-CN" sz="2400" b="1">
                <a:solidFill>
                  <a:srgbClr val="99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’</a:t>
            </a:r>
            <a:endParaRPr lang="en-US" altLang="zh-CN" sz="2400" b="1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autoUpdateAnimBg="0"/>
      <p:bldP spid="27654" grpId="0"/>
      <p:bldP spid="27659" grpId="0"/>
      <p:bldP spid="27659" grpId="1"/>
      <p:bldP spid="27660" grpId="0"/>
      <p:bldP spid="2766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8" y="220663"/>
            <a:ext cx="7772400" cy="61595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DF4ED-E325-4B95-9146-0077050F73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0363" y="1012825"/>
            <a:ext cx="88201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项目集的、识别活前缀的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DFA=(C, Dtran)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否则指出一个错误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按下述步骤构造分析表</a:t>
            </a:r>
          </a:p>
        </p:txBody>
      </p:sp>
    </p:spTree>
    <p:extLst>
      <p:ext uri="{BB962C8B-B14F-4D97-AF65-F5344CB8AC3E}">
        <p14:creationId xmlns:p14="http://schemas.microsoft.com/office/powerpoint/2010/main" val="40757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31837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3.5.1.1 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8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8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endParaRPr lang="zh-CN" altLang="en-US" sz="2800" smtClean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3253F-41CD-4492-9C14-FE2D8933115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8313" y="908050"/>
            <a:ext cx="7924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的一个句型，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若 存在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  αAδ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则 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相对于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特别的，若 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 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相对于产生式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直接短语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一个句型的最左直接短语被称为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9750" y="3667125"/>
            <a:ext cx="76327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直观上，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句型是一个完整结构，短语是句型中的某部分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相对某非终结符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是一个句型而不是一个短语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树根不是短语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短语形成的两个要素：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１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可以推导出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α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δ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至少一次推导出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graphicFrame>
        <p:nvGraphicFramePr>
          <p:cNvPr id="7174" name="Object 11"/>
          <p:cNvGraphicFramePr>
            <a:graphicFrameLocks noChangeAspect="1"/>
          </p:cNvGraphicFramePr>
          <p:nvPr/>
        </p:nvGraphicFramePr>
        <p:xfrm>
          <a:off x="2065338" y="13335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3335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3859213" y="1341438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1341438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794250" y="542448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8" imgW="425501" imgH="440131" progId="Visio.Drawing.11">
                  <p:embed/>
                </p:oleObj>
              </mc:Choice>
              <mc:Fallback>
                <p:oleObj name="Visio" r:id="rId8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42448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5586413" y="5837238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9" imgW="425501" imgH="400141" progId="Visio.Drawing.11">
                  <p:embed/>
                </p:oleObj>
              </mc:Choice>
              <mc:Fallback>
                <p:oleObj name="Visio" r:id="rId9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5837238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2124075" y="3573463"/>
            <a:ext cx="1727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5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0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1863" y="-26988"/>
            <a:ext cx="3168650" cy="43338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F2300-73BC-4132-897B-00F2F271F3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-180975" y="1052513"/>
            <a:ext cx="932497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每个状态转移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Dtran[i,x]=j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if x∈T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then action[i,x]:=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j;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else goto[i,x]:=j;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end if;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end loop;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for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的每个可归约项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 -- </a:t>
            </a:r>
            <a:r>
              <a:rPr lang="en-US" altLang="zh-CN" sz="2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2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个产生式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if   S'→ S.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then action[i, #]:=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else for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a∈FOLLOW(A)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loop action[i,a]:=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k; end loop;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end if;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-144463" y="981075"/>
            <a:ext cx="8820151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end if;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>
                <a:solidFill>
                  <a:srgbClr val="FF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’</a:t>
            </a:r>
            <a:r>
              <a:rPr lang="en-US" altLang="zh-CN" sz="2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.S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所在的状态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是分析表的开始状态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724525" y="201295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action[i, a] :=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724525" y="2420938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 [i, A] := k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732588" y="69215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259690" imgH="259690" progId="Visio.Drawing.11">
                  <p:embed/>
                </p:oleObj>
              </mc:Choice>
              <mc:Fallback>
                <p:oleObj name="Visio" r:id="rId4" imgW="259690" imgH="2596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92150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6191250" y="981075"/>
          <a:ext cx="7572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6" imgW="332232" imgH="409956" progId="Visio.Drawing.11">
                  <p:embed/>
                </p:oleObj>
              </mc:Choice>
              <mc:Fallback>
                <p:oleObj name="Visio" r:id="rId6" imgW="332232" imgH="4099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981075"/>
                        <a:ext cx="7572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7126288" y="981075"/>
          <a:ext cx="758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8" imgW="328270" imgH="405384" progId="Visio.Drawing.11">
                  <p:embed/>
                </p:oleObj>
              </mc:Choice>
              <mc:Fallback>
                <p:oleObj name="Visio" r:id="rId8" imgW="328270" imgH="4053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981075"/>
                        <a:ext cx="7588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Rectangle 19"/>
          <p:cNvSpPr>
            <a:spLocks noChangeArrowheads="1"/>
          </p:cNvSpPr>
          <p:nvPr/>
        </p:nvSpPr>
        <p:spPr bwMode="auto">
          <a:xfrm>
            <a:off x="252413" y="290513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DFA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中有不能解决的移进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归约和归约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归约冲突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error;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7235825" y="635635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10" action="ppaction://hlinksldjump"/>
              </a:rPr>
              <a:t>分析表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2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2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6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2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62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62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62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79" grpId="0"/>
      <p:bldP spid="624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3513"/>
            <a:ext cx="8915400" cy="4572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60D62-B71B-4BD3-B086-B55684BD94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179388" y="549275"/>
            <a:ext cx="8964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每个状态转移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Dtran[i,x]=j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action[i,x]:=Sj;  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goto[i,x]:=j;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的可归约项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action[i, #]:=acc;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action[i,a]:=Rk; </a:t>
            </a:r>
          </a:p>
        </p:txBody>
      </p:sp>
      <p:graphicFrame>
        <p:nvGraphicFramePr>
          <p:cNvPr id="34091" name="Group 299"/>
          <p:cNvGraphicFramePr>
            <a:graphicFrameLocks noGrp="1"/>
          </p:cNvGraphicFramePr>
          <p:nvPr/>
        </p:nvGraphicFramePr>
        <p:xfrm>
          <a:off x="4800600" y="1844675"/>
          <a:ext cx="4343400" cy="4022976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09600"/>
                <a:gridCol w="533400"/>
                <a:gridCol w="685800"/>
                <a:gridCol w="457200"/>
                <a:gridCol w="457200"/>
                <a:gridCol w="533400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26" name="Rectangle 134"/>
          <p:cNvSpPr>
            <a:spLocks noChangeArrowheads="1"/>
          </p:cNvSpPr>
          <p:nvPr/>
        </p:nvSpPr>
        <p:spPr bwMode="auto">
          <a:xfrm>
            <a:off x="77724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3928" name="Rectangle 136"/>
          <p:cNvSpPr>
            <a:spLocks noChangeArrowheads="1"/>
          </p:cNvSpPr>
          <p:nvPr/>
        </p:nvSpPr>
        <p:spPr bwMode="auto">
          <a:xfrm>
            <a:off x="82296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3929" name="Rectangle 137"/>
          <p:cNvSpPr>
            <a:spLocks noChangeArrowheads="1"/>
          </p:cNvSpPr>
          <p:nvPr/>
        </p:nvSpPr>
        <p:spPr bwMode="auto">
          <a:xfrm>
            <a:off x="86868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3930" name="Rectangle 138"/>
          <p:cNvSpPr>
            <a:spLocks noChangeArrowheads="1"/>
          </p:cNvSpPr>
          <p:nvPr/>
        </p:nvSpPr>
        <p:spPr bwMode="auto">
          <a:xfrm>
            <a:off x="5410200" y="2130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2" name="Rectangle 140"/>
          <p:cNvSpPr>
            <a:spLocks noChangeArrowheads="1"/>
          </p:cNvSpPr>
          <p:nvPr/>
        </p:nvSpPr>
        <p:spPr bwMode="auto">
          <a:xfrm>
            <a:off x="5943600" y="2114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3" name="Rectangle 141"/>
          <p:cNvSpPr>
            <a:spLocks noChangeArrowheads="1"/>
          </p:cNvSpPr>
          <p:nvPr/>
        </p:nvSpPr>
        <p:spPr bwMode="auto">
          <a:xfrm>
            <a:off x="5943600" y="2435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</a:p>
        </p:txBody>
      </p:sp>
      <p:sp>
        <p:nvSpPr>
          <p:cNvPr id="33934" name="Rectangle 142"/>
          <p:cNvSpPr>
            <a:spLocks noChangeArrowheads="1"/>
          </p:cNvSpPr>
          <p:nvPr/>
        </p:nvSpPr>
        <p:spPr bwMode="auto">
          <a:xfrm>
            <a:off x="6553200" y="2816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s7</a:t>
            </a:r>
          </a:p>
        </p:txBody>
      </p:sp>
      <p:sp>
        <p:nvSpPr>
          <p:cNvPr id="33935" name="Rectangle 143"/>
          <p:cNvSpPr>
            <a:spLocks noChangeArrowheads="1"/>
          </p:cNvSpPr>
          <p:nvPr/>
        </p:nvSpPr>
        <p:spPr bwMode="auto">
          <a:xfrm>
            <a:off x="5334000" y="38068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6" name="Rectangle 144"/>
          <p:cNvSpPr>
            <a:spLocks noChangeArrowheads="1"/>
          </p:cNvSpPr>
          <p:nvPr/>
        </p:nvSpPr>
        <p:spPr bwMode="auto">
          <a:xfrm>
            <a:off x="5943600" y="37909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7" name="Rectangle 145"/>
          <p:cNvSpPr>
            <a:spLocks noChangeArrowheads="1"/>
          </p:cNvSpPr>
          <p:nvPr/>
        </p:nvSpPr>
        <p:spPr bwMode="auto">
          <a:xfrm>
            <a:off x="53340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8" name="Rectangle 146"/>
          <p:cNvSpPr>
            <a:spLocks noChangeArrowheads="1"/>
          </p:cNvSpPr>
          <p:nvPr/>
        </p:nvSpPr>
        <p:spPr bwMode="auto">
          <a:xfrm>
            <a:off x="59436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9" name="Rectangle 147"/>
          <p:cNvSpPr>
            <a:spLocks noChangeArrowheads="1"/>
          </p:cNvSpPr>
          <p:nvPr/>
        </p:nvSpPr>
        <p:spPr bwMode="auto">
          <a:xfrm>
            <a:off x="8686800" y="38068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3940" name="Rectangle 148"/>
          <p:cNvSpPr>
            <a:spLocks noChangeArrowheads="1"/>
          </p:cNvSpPr>
          <p:nvPr/>
        </p:nvSpPr>
        <p:spPr bwMode="auto">
          <a:xfrm>
            <a:off x="82296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</p:txBody>
      </p:sp>
      <p:sp>
        <p:nvSpPr>
          <p:cNvPr id="33941" name="Rectangle 149"/>
          <p:cNvSpPr>
            <a:spLocks noChangeArrowheads="1"/>
          </p:cNvSpPr>
          <p:nvPr/>
        </p:nvSpPr>
        <p:spPr bwMode="auto">
          <a:xfrm>
            <a:off x="86868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3942" name="Rectangle 150"/>
          <p:cNvSpPr>
            <a:spLocks noChangeArrowheads="1"/>
          </p:cNvSpPr>
          <p:nvPr/>
        </p:nvSpPr>
        <p:spPr bwMode="auto">
          <a:xfrm>
            <a:off x="8686800" y="4492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33943" name="Rectangle 151"/>
          <p:cNvSpPr>
            <a:spLocks noChangeArrowheads="1"/>
          </p:cNvSpPr>
          <p:nvPr/>
        </p:nvSpPr>
        <p:spPr bwMode="auto">
          <a:xfrm>
            <a:off x="7086600" y="24352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</a:p>
        </p:txBody>
      </p:sp>
      <p:sp>
        <p:nvSpPr>
          <p:cNvPr id="33944" name="Rectangle 152"/>
          <p:cNvSpPr>
            <a:spLocks noChangeArrowheads="1"/>
          </p:cNvSpPr>
          <p:nvPr/>
        </p:nvSpPr>
        <p:spPr bwMode="auto">
          <a:xfrm>
            <a:off x="5943600" y="2800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</a:p>
        </p:txBody>
      </p:sp>
      <p:sp>
        <p:nvSpPr>
          <p:cNvPr id="33945" name="Rectangle 153"/>
          <p:cNvSpPr>
            <a:spLocks noChangeArrowheads="1"/>
          </p:cNvSpPr>
          <p:nvPr/>
        </p:nvSpPr>
        <p:spPr bwMode="auto">
          <a:xfrm>
            <a:off x="7086600" y="2800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</a:p>
        </p:txBody>
      </p:sp>
      <p:sp>
        <p:nvSpPr>
          <p:cNvPr id="33946" name="Rectangle 154"/>
          <p:cNvSpPr>
            <a:spLocks noChangeArrowheads="1"/>
          </p:cNvSpPr>
          <p:nvPr/>
        </p:nvSpPr>
        <p:spPr bwMode="auto">
          <a:xfrm>
            <a:off x="5943600" y="3105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7" name="Rectangle 155"/>
          <p:cNvSpPr>
            <a:spLocks noChangeArrowheads="1"/>
          </p:cNvSpPr>
          <p:nvPr/>
        </p:nvSpPr>
        <p:spPr bwMode="auto">
          <a:xfrm>
            <a:off x="6477000" y="31210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8" name="Rectangle 156"/>
          <p:cNvSpPr>
            <a:spLocks noChangeArrowheads="1"/>
          </p:cNvSpPr>
          <p:nvPr/>
        </p:nvSpPr>
        <p:spPr bwMode="auto">
          <a:xfrm>
            <a:off x="7086600" y="31210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9" name="Rectangle 157"/>
          <p:cNvSpPr>
            <a:spLocks noChangeArrowheads="1"/>
          </p:cNvSpPr>
          <p:nvPr/>
        </p:nvSpPr>
        <p:spPr bwMode="auto">
          <a:xfrm>
            <a:off x="59436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0" name="Rectangle 158"/>
          <p:cNvSpPr>
            <a:spLocks noChangeArrowheads="1"/>
          </p:cNvSpPr>
          <p:nvPr/>
        </p:nvSpPr>
        <p:spPr bwMode="auto">
          <a:xfrm>
            <a:off x="64770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1" name="Rectangle 159"/>
          <p:cNvSpPr>
            <a:spLocks noChangeArrowheads="1"/>
          </p:cNvSpPr>
          <p:nvPr/>
        </p:nvSpPr>
        <p:spPr bwMode="auto">
          <a:xfrm>
            <a:off x="70866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2" name="Rectangle 160"/>
          <p:cNvSpPr>
            <a:spLocks noChangeArrowheads="1"/>
          </p:cNvSpPr>
          <p:nvPr/>
        </p:nvSpPr>
        <p:spPr bwMode="auto">
          <a:xfrm>
            <a:off x="59436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3" name="Rectangle 161"/>
          <p:cNvSpPr>
            <a:spLocks noChangeArrowheads="1"/>
          </p:cNvSpPr>
          <p:nvPr/>
        </p:nvSpPr>
        <p:spPr bwMode="auto">
          <a:xfrm>
            <a:off x="64770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4" name="Rectangle 162"/>
          <p:cNvSpPr>
            <a:spLocks noChangeArrowheads="1"/>
          </p:cNvSpPr>
          <p:nvPr/>
        </p:nvSpPr>
        <p:spPr bwMode="auto">
          <a:xfrm>
            <a:off x="70866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5" name="Rectangle 163"/>
          <p:cNvSpPr>
            <a:spLocks noChangeArrowheads="1"/>
          </p:cNvSpPr>
          <p:nvPr/>
        </p:nvSpPr>
        <p:spPr bwMode="auto">
          <a:xfrm>
            <a:off x="5943600" y="5162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</a:p>
        </p:txBody>
      </p:sp>
      <p:sp>
        <p:nvSpPr>
          <p:cNvPr id="33956" name="Rectangle 164"/>
          <p:cNvSpPr>
            <a:spLocks noChangeArrowheads="1"/>
          </p:cNvSpPr>
          <p:nvPr/>
        </p:nvSpPr>
        <p:spPr bwMode="auto">
          <a:xfrm>
            <a:off x="7162800" y="5162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</a:p>
        </p:txBody>
      </p:sp>
      <p:sp>
        <p:nvSpPr>
          <p:cNvPr id="33957" name="Rectangle 165"/>
          <p:cNvSpPr>
            <a:spLocks noChangeArrowheads="1"/>
          </p:cNvSpPr>
          <p:nvPr/>
        </p:nvSpPr>
        <p:spPr bwMode="auto">
          <a:xfrm>
            <a:off x="5943600" y="5467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58" name="Rectangle 166"/>
          <p:cNvSpPr>
            <a:spLocks noChangeArrowheads="1"/>
          </p:cNvSpPr>
          <p:nvPr/>
        </p:nvSpPr>
        <p:spPr bwMode="auto">
          <a:xfrm>
            <a:off x="6477000" y="5483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59" name="Rectangle 167"/>
          <p:cNvSpPr>
            <a:spLocks noChangeArrowheads="1"/>
          </p:cNvSpPr>
          <p:nvPr/>
        </p:nvSpPr>
        <p:spPr bwMode="auto">
          <a:xfrm>
            <a:off x="7086600" y="5483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60" name="Rectangle 168"/>
          <p:cNvSpPr>
            <a:spLocks noChangeArrowheads="1"/>
          </p:cNvSpPr>
          <p:nvPr/>
        </p:nvSpPr>
        <p:spPr bwMode="auto">
          <a:xfrm>
            <a:off x="6553200" y="5102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s7</a:t>
            </a:r>
          </a:p>
        </p:txBody>
      </p:sp>
      <p:sp>
        <p:nvSpPr>
          <p:cNvPr id="33961" name="Rectangle 169"/>
          <p:cNvSpPr>
            <a:spLocks noChangeArrowheads="1"/>
          </p:cNvSpPr>
          <p:nvPr/>
        </p:nvSpPr>
        <p:spPr bwMode="auto">
          <a:xfrm>
            <a:off x="5334000" y="44767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62" name="Rectangle 170"/>
          <p:cNvSpPr>
            <a:spLocks noChangeArrowheads="1"/>
          </p:cNvSpPr>
          <p:nvPr/>
        </p:nvSpPr>
        <p:spPr bwMode="auto">
          <a:xfrm>
            <a:off x="5943600" y="44767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graphicFrame>
        <p:nvGraphicFramePr>
          <p:cNvPr id="33963" name="Object 171"/>
          <p:cNvGraphicFramePr>
            <a:graphicFrameLocks noChangeAspect="1"/>
          </p:cNvGraphicFramePr>
          <p:nvPr/>
        </p:nvGraphicFramePr>
        <p:xfrm>
          <a:off x="-252413" y="1196975"/>
          <a:ext cx="5111751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3662782" imgH="2022043" progId="Visio.Drawing.11">
                  <p:embed/>
                </p:oleObj>
              </mc:Choice>
              <mc:Fallback>
                <p:oleObj name="Visio" r:id="rId4" imgW="3662782" imgH="20220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1196975"/>
                        <a:ext cx="5111751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64" name="Rectangle 172"/>
          <p:cNvSpPr>
            <a:spLocks noChangeArrowheads="1"/>
          </p:cNvSpPr>
          <p:nvPr/>
        </p:nvSpPr>
        <p:spPr bwMode="auto">
          <a:xfrm>
            <a:off x="1944688" y="5430838"/>
            <a:ext cx="3419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FOLLOW(E')= {#}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FOLLOW(E) = {-, 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FOLLOW(T) = {*, -, 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FOLLOW(F) = {*, -, #}</a:t>
            </a:r>
          </a:p>
        </p:txBody>
      </p:sp>
      <p:sp>
        <p:nvSpPr>
          <p:cNvPr id="64673" name="Text Box 293"/>
          <p:cNvSpPr txBox="1">
            <a:spLocks noChangeArrowheads="1"/>
          </p:cNvSpPr>
          <p:nvPr/>
        </p:nvSpPr>
        <p:spPr bwMode="auto">
          <a:xfrm>
            <a:off x="6443663" y="63817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算法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086" name="Rectangle 294"/>
          <p:cNvSpPr>
            <a:spLocks noChangeArrowheads="1"/>
          </p:cNvSpPr>
          <p:nvPr/>
        </p:nvSpPr>
        <p:spPr bwMode="auto">
          <a:xfrm>
            <a:off x="34925" y="4391025"/>
            <a:ext cx="18716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 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|T   (2)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 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|F   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F→-F  (5)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|id  (6)</a:t>
            </a:r>
          </a:p>
        </p:txBody>
      </p:sp>
      <p:sp>
        <p:nvSpPr>
          <p:cNvPr id="34087" name="Oval 295"/>
          <p:cNvSpPr>
            <a:spLocks noChangeArrowheads="1"/>
          </p:cNvSpPr>
          <p:nvPr/>
        </p:nvSpPr>
        <p:spPr bwMode="auto">
          <a:xfrm>
            <a:off x="971550" y="1341438"/>
            <a:ext cx="431800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090" name="Oval 298"/>
          <p:cNvSpPr>
            <a:spLocks noChangeArrowheads="1"/>
          </p:cNvSpPr>
          <p:nvPr/>
        </p:nvSpPr>
        <p:spPr bwMode="auto">
          <a:xfrm>
            <a:off x="1403350" y="1196975"/>
            <a:ext cx="1008063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7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1.11111E-6 0.07893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7893 L -1.11111E-6 0.19652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9653 L -1.11111E-6 0.2509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25092 L -1.11111E-6 0.3321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33217 L 0.14965 -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0.00047 L 0.18906 0.1733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0.17338 L 0.09445 0.3203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5 0.32037 L -1.11111E-6 0.3833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38333 L 0.14965 0.3622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00017 0.12615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615 L 0.00017 0.23101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3101 L 0.00017 0.29398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.33611 C 0.00486 0.41597 -0.00573 0.49606 0.01423 0.45393 C 0.0342 0.4118 0.11232 0.09189 0.13593 0.08287 C 0.15955 0.07384 0.15225 0.33333 0.15642 0.39907 " pathEditMode="relative" rAng="0" ptsTypes="aaaa">
                                      <p:cBhvr>
                                        <p:cTn id="178" dur="3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0.39907 L 0.26788 0.02106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02106 L 0.26788 0.220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26" grpId="0" autoUpdateAnimBg="0"/>
      <p:bldP spid="33928" grpId="0" autoUpdateAnimBg="0"/>
      <p:bldP spid="33929" grpId="0" autoUpdateAnimBg="0"/>
      <p:bldP spid="33930" grpId="0" autoUpdateAnimBg="0"/>
      <p:bldP spid="33932" grpId="0" autoUpdateAnimBg="0"/>
      <p:bldP spid="33933" grpId="0" autoUpdateAnimBg="0"/>
      <p:bldP spid="33934" grpId="0" autoUpdateAnimBg="0"/>
      <p:bldP spid="33935" grpId="0" autoUpdateAnimBg="0"/>
      <p:bldP spid="33936" grpId="0" autoUpdateAnimBg="0"/>
      <p:bldP spid="33937" grpId="0" autoUpdateAnimBg="0"/>
      <p:bldP spid="33938" grpId="0" autoUpdateAnimBg="0"/>
      <p:bldP spid="33939" grpId="0" autoUpdateAnimBg="0"/>
      <p:bldP spid="33940" grpId="0" autoUpdateAnimBg="0"/>
      <p:bldP spid="33941" grpId="0" autoUpdateAnimBg="0"/>
      <p:bldP spid="33942" grpId="0" autoUpdateAnimBg="0"/>
      <p:bldP spid="33943" grpId="0" autoUpdateAnimBg="0"/>
      <p:bldP spid="33944" grpId="0" autoUpdateAnimBg="0"/>
      <p:bldP spid="33945" grpId="0" autoUpdateAnimBg="0"/>
      <p:bldP spid="33946" grpId="0" autoUpdateAnimBg="0"/>
      <p:bldP spid="33947" grpId="0" autoUpdateAnimBg="0"/>
      <p:bldP spid="33948" grpId="0" autoUpdateAnimBg="0"/>
      <p:bldP spid="33949" grpId="0" autoUpdateAnimBg="0"/>
      <p:bldP spid="33950" grpId="0" autoUpdateAnimBg="0"/>
      <p:bldP spid="33951" grpId="0" autoUpdateAnimBg="0"/>
      <p:bldP spid="33952" grpId="0" autoUpdateAnimBg="0"/>
      <p:bldP spid="33953" grpId="0" autoUpdateAnimBg="0"/>
      <p:bldP spid="33954" grpId="0" autoUpdateAnimBg="0"/>
      <p:bldP spid="33955" grpId="0" autoUpdateAnimBg="0"/>
      <p:bldP spid="33956" grpId="0" autoUpdateAnimBg="0"/>
      <p:bldP spid="33957" grpId="0" autoUpdateAnimBg="0"/>
      <p:bldP spid="33958" grpId="0" autoUpdateAnimBg="0"/>
      <p:bldP spid="33959" grpId="0" autoUpdateAnimBg="0"/>
      <p:bldP spid="33960" grpId="0" autoUpdateAnimBg="0"/>
      <p:bldP spid="33961" grpId="0" autoUpdateAnimBg="0"/>
      <p:bldP spid="33962" grpId="0" autoUpdateAnimBg="0"/>
      <p:bldP spid="33964" grpId="0"/>
      <p:bldP spid="34086" grpId="0"/>
      <p:bldP spid="34087" grpId="0" animBg="1"/>
      <p:bldP spid="34087" grpId="1" animBg="1"/>
      <p:bldP spid="34087" grpId="2" animBg="1"/>
      <p:bldP spid="34087" grpId="3" animBg="1"/>
      <p:bldP spid="34087" grpId="4" animBg="1"/>
      <p:bldP spid="34087" grpId="5" animBg="1"/>
      <p:bldP spid="34087" grpId="6" animBg="1"/>
      <p:bldP spid="34087" grpId="7" animBg="1"/>
      <p:bldP spid="34087" grpId="8" animBg="1"/>
      <p:bldP spid="34087" grpId="9" animBg="1"/>
      <p:bldP spid="34087" grpId="10" animBg="1"/>
      <p:bldP spid="34090" grpId="0" animBg="1"/>
      <p:bldP spid="34090" grpId="1" animBg="1"/>
      <p:bldP spid="34090" grpId="2" animBg="1"/>
      <p:bldP spid="34090" grpId="3" animBg="1"/>
      <p:bldP spid="34090" grpId="4" animBg="1"/>
      <p:bldP spid="34090" grpId="5" animBg="1"/>
      <p:bldP spid="34090" grpId="6" animBg="1"/>
      <p:bldP spid="34090" grpId="7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772400" cy="19431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pres?slideindex=1&amp;slidetitle=3.8 本章小结"/>
              </a:rPr>
              <a:t>本章复习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pres?slideindex=1&amp;slidetitle=《编译原理》上机作业（2）"/>
              </a:rPr>
              <a:t>第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pres?slideindex=1&amp;slidetitle=《编译原理》上机作业（2）"/>
              </a:rPr>
              <a:t>2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pres?slideindex=1&amp;slidetitle=《编译原理》上机作业（2）"/>
              </a:rPr>
              <a:t>次上机</a:t>
            </a:r>
            <a:endParaRPr lang="zh-CN" altLang="en-US" sz="32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F4B2F-1963-4631-BBC1-DDEBF63209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closure(I)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的计算（教材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4442C-90D7-49E5-82B7-170B1C9083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7488" y="873125"/>
            <a:ext cx="84582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19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closure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   J := I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[A→α.Bβ]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B→γ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loop 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end loop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 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closure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3058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665288" y="1866900"/>
            <a:ext cx="63246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19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B→.γ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[B→.γ]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exit when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04825" y="620713"/>
            <a:ext cx="8388350" cy="538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	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改写后的算法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 closure(I) is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J := I;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for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中的每个项目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→α.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loop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exit when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return (J);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closure;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051050" y="2511425"/>
            <a:ext cx="6264275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91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的每个候选项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→γ</a:t>
            </a:r>
            <a:b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将项目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增加到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  <a:b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 ;</a:t>
            </a: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250825" y="4076700"/>
            <a:ext cx="1327150" cy="833438"/>
          </a:xfrm>
          <a:prstGeom prst="borderCallout2">
            <a:avLst>
              <a:gd name="adj1" fmla="val 13713"/>
              <a:gd name="adj2" fmla="val 105741"/>
              <a:gd name="adj3" fmla="val 13713"/>
              <a:gd name="adj4" fmla="val 126556"/>
              <a:gd name="adj5" fmla="val 86477"/>
              <a:gd name="adj6" fmla="val 130264"/>
            </a:avLst>
          </a:prstGeom>
          <a:noFill/>
          <a:ln w="25400" algn="ctr">
            <a:solidFill>
              <a:srgbClr val="FF0000"/>
            </a:solidFill>
            <a:miter lim="800000"/>
            <a:headEnd type="none" w="lg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5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注意此行位置</a:t>
            </a:r>
          </a:p>
        </p:txBody>
      </p:sp>
    </p:spTree>
    <p:extLst>
      <p:ext uri="{BB962C8B-B14F-4D97-AF65-F5344CB8AC3E}">
        <p14:creationId xmlns:p14="http://schemas.microsoft.com/office/powerpoint/2010/main" val="22255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6" grpId="0" autoUpdateAnimBg="0"/>
      <p:bldP spid="29708" grpId="0" animBg="1"/>
      <p:bldP spid="29709" grpId="0"/>
      <p:bldP spid="297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2941-6E32-4E9D-9243-7F7E952DDF4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31800" y="44450"/>
            <a:ext cx="8243888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 closure(I) is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  J := I;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for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中的每个项目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→α.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loop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exit when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return (J);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closure;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058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0813" y="3789363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  E→E-T|T  T→T*F|F  F→-F|id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closure({E'→.E})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943600" y="4191000"/>
            <a:ext cx="1524000" cy="22955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900113" y="6858000"/>
            <a:ext cx="4876800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   E'→E.</a:t>
            </a:r>
          </a:p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  E→E.-T  E→E-.T  E→E-T.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    E→T.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  T→T.*F  T→T*.F  T→T*F.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    T→F.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   F→-.F   F→-F.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  F→id. </a:t>
            </a:r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2087563" y="1022350"/>
            <a:ext cx="551021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的每个候选型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→γ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将项目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增加到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 ;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5435600" y="41497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95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7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7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build="allAtOnce" autoUpdateAnimBg="0"/>
      <p:bldP spid="117766" grpId="1" build="allAtOnce" animBg="1"/>
      <p:bldP spid="117767" grpId="0" autoUpdateAnimBg="0"/>
      <p:bldP spid="1177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74330-E8BB-41B7-8A20-AC2C75CF6A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31800" y="4076700"/>
            <a:ext cx="7092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I5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F→-.F</a:t>
            </a:r>
            <a:endParaRPr lang="en-US" altLang="zh-CN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该项目对活前缀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E--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都有效。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E'=&gt;E=&gt;T=&gt;T*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E'=&gt;E=&gt;E-T=&gt;E-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E'=&gt;E=&gt;T=&gt;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219700" y="2565400"/>
            <a:ext cx="3810000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从初态出发的一条路径标记，就是一个活前缀 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若有环，则有无穷多活前缀（无穷多路径）。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848600" y="5867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隶书" panose="02010509060101010101" pitchFamily="49" charset="-122"/>
                <a:hlinkClick r:id="rId4" action="ppaction://hlinksldjump"/>
              </a:rPr>
              <a:t>返回</a:t>
            </a:r>
            <a:endParaRPr lang="zh-CN" altLang="en-US" sz="24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72710" name="Object 10"/>
          <p:cNvGraphicFramePr>
            <a:graphicFrameLocks noChangeAspect="1"/>
          </p:cNvGraphicFramePr>
          <p:nvPr/>
        </p:nvGraphicFramePr>
        <p:xfrm>
          <a:off x="179388" y="296863"/>
          <a:ext cx="6192837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5" imgW="3662782" imgH="2022043" progId="Visio.Drawing.11">
                  <p:embed/>
                </p:oleObj>
              </mc:Choice>
              <mc:Fallback>
                <p:oleObj name="Visio" r:id="rId5" imgW="3662782" imgH="20220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6863"/>
                        <a:ext cx="6192837" cy="363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Freeform 11"/>
          <p:cNvSpPr>
            <a:spLocks/>
          </p:cNvSpPr>
          <p:nvPr/>
        </p:nvSpPr>
        <p:spPr bwMode="auto">
          <a:xfrm>
            <a:off x="1476375" y="1449388"/>
            <a:ext cx="2568575" cy="2051050"/>
          </a:xfrm>
          <a:custGeom>
            <a:avLst/>
            <a:gdLst>
              <a:gd name="T0" fmla="*/ 0 w 1618"/>
              <a:gd name="T1" fmla="*/ 2147483646 h 1292"/>
              <a:gd name="T2" fmla="*/ 2147483646 w 1618"/>
              <a:gd name="T3" fmla="*/ 2147483646 h 1292"/>
              <a:gd name="T4" fmla="*/ 2147483646 w 1618"/>
              <a:gd name="T5" fmla="*/ 2147483646 h 1292"/>
              <a:gd name="T6" fmla="*/ 2147483646 w 1618"/>
              <a:gd name="T7" fmla="*/ 2147483646 h 1292"/>
              <a:gd name="T8" fmla="*/ 2147483646 w 1618"/>
              <a:gd name="T9" fmla="*/ 2147483646 h 1292"/>
              <a:gd name="T10" fmla="*/ 2147483646 w 1618"/>
              <a:gd name="T11" fmla="*/ 2147483646 h 1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18" h="1292">
                <a:moveTo>
                  <a:pt x="0" y="68"/>
                </a:moveTo>
                <a:cubicBezTo>
                  <a:pt x="151" y="68"/>
                  <a:pt x="303" y="68"/>
                  <a:pt x="499" y="68"/>
                </a:cubicBezTo>
                <a:cubicBezTo>
                  <a:pt x="695" y="68"/>
                  <a:pt x="1005" y="0"/>
                  <a:pt x="1179" y="68"/>
                </a:cubicBezTo>
                <a:cubicBezTo>
                  <a:pt x="1353" y="136"/>
                  <a:pt x="1482" y="348"/>
                  <a:pt x="1542" y="476"/>
                </a:cubicBezTo>
                <a:cubicBezTo>
                  <a:pt x="1602" y="604"/>
                  <a:pt x="1618" y="703"/>
                  <a:pt x="1542" y="839"/>
                </a:cubicBezTo>
                <a:cubicBezTo>
                  <a:pt x="1466" y="975"/>
                  <a:pt x="1277" y="1133"/>
                  <a:pt x="1088" y="1292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ysDot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1547813" y="962025"/>
            <a:ext cx="2497137" cy="2359025"/>
          </a:xfrm>
          <a:custGeom>
            <a:avLst/>
            <a:gdLst>
              <a:gd name="T0" fmla="*/ 0 w 1573"/>
              <a:gd name="T1" fmla="*/ 2147483646 h 1486"/>
              <a:gd name="T2" fmla="*/ 2147483646 w 1573"/>
              <a:gd name="T3" fmla="*/ 2147483646 h 1486"/>
              <a:gd name="T4" fmla="*/ 2147483646 w 1573"/>
              <a:gd name="T5" fmla="*/ 2147483646 h 1486"/>
              <a:gd name="T6" fmla="*/ 2147483646 w 1573"/>
              <a:gd name="T7" fmla="*/ 2147483646 h 1486"/>
              <a:gd name="T8" fmla="*/ 2147483646 w 1573"/>
              <a:gd name="T9" fmla="*/ 2147483646 h 1486"/>
              <a:gd name="T10" fmla="*/ 2147483646 w 1573"/>
              <a:gd name="T11" fmla="*/ 2147483646 h 1486"/>
              <a:gd name="T12" fmla="*/ 2147483646 w 1573"/>
              <a:gd name="T13" fmla="*/ 2147483646 h 14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73" h="1486">
                <a:moveTo>
                  <a:pt x="0" y="34"/>
                </a:moveTo>
                <a:cubicBezTo>
                  <a:pt x="151" y="34"/>
                  <a:pt x="303" y="34"/>
                  <a:pt x="499" y="34"/>
                </a:cubicBezTo>
                <a:cubicBezTo>
                  <a:pt x="695" y="34"/>
                  <a:pt x="1014" y="32"/>
                  <a:pt x="1179" y="34"/>
                </a:cubicBezTo>
                <a:cubicBezTo>
                  <a:pt x="1344" y="36"/>
                  <a:pt x="1430" y="0"/>
                  <a:pt x="1490" y="46"/>
                </a:cubicBezTo>
                <a:cubicBezTo>
                  <a:pt x="1550" y="92"/>
                  <a:pt x="1573" y="183"/>
                  <a:pt x="1541" y="309"/>
                </a:cubicBezTo>
                <a:cubicBezTo>
                  <a:pt x="1509" y="435"/>
                  <a:pt x="1385" y="604"/>
                  <a:pt x="1295" y="800"/>
                </a:cubicBezTo>
                <a:cubicBezTo>
                  <a:pt x="1205" y="996"/>
                  <a:pt x="1061" y="1343"/>
                  <a:pt x="999" y="148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547813" y="3284538"/>
            <a:ext cx="720725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 rot="-2700000">
            <a:off x="827088" y="3567113"/>
            <a:ext cx="1008062" cy="431800"/>
          </a:xfrm>
          <a:prstGeom prst="lightningBol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715" name="Rectangle 18"/>
          <p:cNvSpPr>
            <a:spLocks noChangeArrowheads="1"/>
          </p:cNvSpPr>
          <p:nvPr/>
        </p:nvSpPr>
        <p:spPr bwMode="auto">
          <a:xfrm>
            <a:off x="7092950" y="4221163"/>
            <a:ext cx="1709738" cy="1574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563938" y="4797425"/>
            <a:ext cx="3455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T*-.F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E--.F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-.F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97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0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7" grpId="0" build="allAtOnce" animBg="1"/>
      <p:bldP spid="30728" grpId="0" autoUpdateAnimBg="0"/>
      <p:bldP spid="30731" grpId="0" animBg="1"/>
      <p:bldP spid="30732" grpId="0" animBg="1"/>
      <p:bldP spid="30734" grpId="0" animBg="1"/>
      <p:bldP spid="30737" grpId="0" animBg="1"/>
      <p:bldP spid="307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60EBF-CB1D-4A8D-A5CF-707B79969D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07950" y="4221163"/>
            <a:ext cx="770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I5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F→-.F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均有效：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E'=&gt;E=&gt;T=&gt;T*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E'=&gt;E=&gt;T=&gt;T* F =&gt;T*-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E'=&gt;E=&gt;T=&gt;T* F =&gt;T*-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061325" y="60404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隶书" panose="02010509060101010101" pitchFamily="49" charset="-122"/>
                <a:hlinkClick r:id="rId4" action="ppaction://hlinksldjump"/>
              </a:rPr>
              <a:t>返回</a:t>
            </a:r>
            <a:endParaRPr lang="zh-CN" altLang="en-US" sz="24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74757" name="Object 7"/>
          <p:cNvGraphicFramePr>
            <a:graphicFrameLocks noChangeAspect="1"/>
          </p:cNvGraphicFramePr>
          <p:nvPr/>
        </p:nvGraphicFramePr>
        <p:xfrm>
          <a:off x="179388" y="296863"/>
          <a:ext cx="6480175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5" imgW="3662782" imgH="2022043" progId="Visio.Drawing.11">
                  <p:embed/>
                </p:oleObj>
              </mc:Choice>
              <mc:Fallback>
                <p:oleObj name="Visio" r:id="rId5" imgW="3662782" imgH="20220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6863"/>
                        <a:ext cx="6480175" cy="38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10"/>
          <p:cNvSpPr>
            <a:spLocks noChangeArrowheads="1"/>
          </p:cNvSpPr>
          <p:nvPr/>
        </p:nvSpPr>
        <p:spPr bwMode="auto">
          <a:xfrm>
            <a:off x="7399338" y="4221163"/>
            <a:ext cx="1709737" cy="1574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→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700338" y="4589463"/>
            <a:ext cx="475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T*-.F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T*-.-F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T*-.id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096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1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50" grpId="0"/>
      <p:bldP spid="317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4ACE1-F729-4FF9-9095-85FA1D0963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71450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文法、分析树与短语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T→T*F|F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F→id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句型：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分析树：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514600" y="533400"/>
            <a:ext cx="3048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(E1)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id2*id3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(T1)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(E2, T2, F1)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(T3, F3)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直接短语：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(F1)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(F3)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句柄：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(F1)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38200" y="4724400"/>
            <a:ext cx="792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以非终结符为根子树中所有从左到右的叶子；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直接短语：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只有父子关系的子树中所有从左到右排列的叶子（树高为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句柄：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最左边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父子关系树中所有从左到右排列的叶子（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句柄是唯一的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）。 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4724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特征：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548313" y="1036638"/>
            <a:ext cx="3581400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id1+id2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的短语吗？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答案：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不是。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为什么？</a:t>
            </a:r>
            <a:endParaRPr lang="zh-CN" altLang="en-US" sz="2200">
              <a:solidFill>
                <a:srgbClr val="CC00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548313" y="2459038"/>
            <a:ext cx="35814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没有一个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的子树，它的全部叶子是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id1+id2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；或者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5548313" y="3195638"/>
            <a:ext cx="3581400" cy="1096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找不到某个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使得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r>
              <a:rPr lang="en-US" altLang="zh-CN" sz="22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X*id3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   id1+id2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6810375" y="349408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349408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41"/>
          <p:cNvGraphicFramePr>
            <a:graphicFrameLocks noChangeAspect="1"/>
          </p:cNvGraphicFramePr>
          <p:nvPr/>
        </p:nvGraphicFramePr>
        <p:xfrm>
          <a:off x="6845300" y="376396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76396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998538" y="2205038"/>
            <a:ext cx="712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                  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92175" y="2795588"/>
            <a:ext cx="482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1352550" y="2781300"/>
            <a:ext cx="2936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1730375" y="2795588"/>
            <a:ext cx="393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782638" y="3379788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1811338" y="3336925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111375" y="3336925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684213" y="3911600"/>
            <a:ext cx="43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755650" y="441642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171" name="Group 51"/>
          <p:cNvGrpSpPr>
            <a:grpSpLocks/>
          </p:cNvGrpSpPr>
          <p:nvPr/>
        </p:nvGrpSpPr>
        <p:grpSpPr bwMode="auto">
          <a:xfrm>
            <a:off x="984250" y="2565400"/>
            <a:ext cx="882650" cy="261938"/>
            <a:chOff x="3597" y="890"/>
            <a:chExt cx="556" cy="165"/>
          </a:xfrm>
        </p:grpSpPr>
        <p:sp>
          <p:nvSpPr>
            <p:cNvPr id="9251" name="Freeform 52"/>
            <p:cNvSpPr>
              <a:spLocks/>
            </p:cNvSpPr>
            <p:nvPr/>
          </p:nvSpPr>
          <p:spPr bwMode="auto">
            <a:xfrm>
              <a:off x="3597" y="890"/>
              <a:ext cx="324" cy="165"/>
            </a:xfrm>
            <a:custGeom>
              <a:avLst/>
              <a:gdLst>
                <a:gd name="T0" fmla="*/ 324 w 324"/>
                <a:gd name="T1" fmla="*/ 165 h 165"/>
                <a:gd name="T2" fmla="*/ 232 w 324"/>
                <a:gd name="T3" fmla="*/ 0 h 165"/>
                <a:gd name="T4" fmla="*/ 0 w 324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" h="165">
                  <a:moveTo>
                    <a:pt x="324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252" name="Line 53"/>
            <p:cNvSpPr>
              <a:spLocks noChangeShapeType="1"/>
            </p:cNvSpPr>
            <p:nvPr/>
          </p:nvSpPr>
          <p:spPr bwMode="auto">
            <a:xfrm>
              <a:off x="3829" y="890"/>
              <a:ext cx="324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1498600" y="3140075"/>
            <a:ext cx="735013" cy="261938"/>
            <a:chOff x="3921" y="1220"/>
            <a:chExt cx="463" cy="165"/>
          </a:xfrm>
        </p:grpSpPr>
        <p:sp>
          <p:nvSpPr>
            <p:cNvPr id="9249" name="Freeform 55"/>
            <p:cNvSpPr>
              <a:spLocks/>
            </p:cNvSpPr>
            <p:nvPr/>
          </p:nvSpPr>
          <p:spPr bwMode="auto">
            <a:xfrm>
              <a:off x="3921" y="1220"/>
              <a:ext cx="232" cy="165"/>
            </a:xfrm>
            <a:custGeom>
              <a:avLst/>
              <a:gdLst>
                <a:gd name="T0" fmla="*/ 232 w 232"/>
                <a:gd name="T1" fmla="*/ 165 h 165"/>
                <a:gd name="T2" fmla="*/ 232 w 232"/>
                <a:gd name="T3" fmla="*/ 0 h 165"/>
                <a:gd name="T4" fmla="*/ 0 w 232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165">
                  <a:moveTo>
                    <a:pt x="232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250" name="Line 56"/>
            <p:cNvSpPr>
              <a:spLocks noChangeShapeType="1"/>
            </p:cNvSpPr>
            <p:nvPr/>
          </p:nvSpPr>
          <p:spPr bwMode="auto">
            <a:xfrm>
              <a:off x="4153" y="1220"/>
              <a:ext cx="231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177" name="Line 57"/>
          <p:cNvSpPr>
            <a:spLocks noChangeShapeType="1"/>
          </p:cNvSpPr>
          <p:nvPr/>
        </p:nvSpPr>
        <p:spPr bwMode="auto">
          <a:xfrm>
            <a:off x="984250" y="314007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78" name="Line 58"/>
          <p:cNvSpPr>
            <a:spLocks noChangeShapeType="1"/>
          </p:cNvSpPr>
          <p:nvPr/>
        </p:nvSpPr>
        <p:spPr bwMode="auto">
          <a:xfrm>
            <a:off x="984250" y="3663950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>
            <a:off x="984250" y="418782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>
            <a:off x="1498600" y="3663950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1498600" y="418782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2233613" y="3663950"/>
            <a:ext cx="1587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3" name="Rectangle 63"/>
          <p:cNvSpPr>
            <a:spLocks noChangeArrowheads="1"/>
          </p:cNvSpPr>
          <p:nvPr/>
        </p:nvSpPr>
        <p:spPr bwMode="auto">
          <a:xfrm>
            <a:off x="1285875" y="3336925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 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4" name="Rectangle 64"/>
          <p:cNvSpPr>
            <a:spLocks noChangeArrowheads="1"/>
          </p:cNvSpPr>
          <p:nvPr/>
        </p:nvSpPr>
        <p:spPr bwMode="auto">
          <a:xfrm>
            <a:off x="1370013" y="3911600"/>
            <a:ext cx="393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1933575" y="3911600"/>
            <a:ext cx="4778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1214438" y="4416425"/>
            <a:ext cx="490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5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5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5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5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5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build="p" autoUpdateAnimBg="0"/>
      <p:bldP spid="5137" grpId="0" build="p" autoUpdateAnimBg="0"/>
      <p:bldP spid="5138" grpId="0" autoUpdateAnimBg="0"/>
      <p:bldP spid="5139" grpId="0" build="allAtOnce" animBg="1" autoUpdateAnimBg="0"/>
      <p:bldP spid="5140" grpId="0" animBg="1" autoUpdateAnimBg="0"/>
      <p:bldP spid="5141" grpId="0" animBg="1" autoUpdateAnimBg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7" grpId="0" animBg="1"/>
      <p:bldP spid="5178" grpId="0" animBg="1"/>
      <p:bldP spid="5179" grpId="0" animBg="1"/>
      <p:bldP spid="5180" grpId="0" animBg="1"/>
      <p:bldP spid="5181" grpId="0" animBg="1"/>
      <p:bldP spid="5182" grpId="0" animBg="1"/>
      <p:bldP spid="5183" grpId="0"/>
      <p:bldP spid="5184" grpId="0"/>
      <p:bldP spid="5185" grpId="0"/>
      <p:bldP spid="5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3.5.1.1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DEF9D-888A-4990-86A4-5DC3DF8524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533400"/>
            <a:ext cx="8447088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的句子且满足下述条件，则 称序列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1)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2)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的开始符号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对任何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i(0&lt;i&lt;=n)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是将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中句柄替换为相应产生式左部非终结符得到的。			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90513" y="4983163"/>
            <a:ext cx="845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提醒：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最左归约的逆过程是一个最右推导，分别称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最右推导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规范归约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如何直观地看出句柄并进行归约？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28600" y="30384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S→aABe  (2) A→b  (3) A→Abc	(4) B→d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对句子：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的最左归约：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156325" y="3897313"/>
            <a:ext cx="1223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71550" y="3813175"/>
            <a:ext cx="1368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995488" y="3841750"/>
            <a:ext cx="165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563938" y="3860800"/>
            <a:ext cx="1368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859338" y="3860800"/>
            <a:ext cx="134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-1549400" y="3933825"/>
            <a:ext cx="15494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蓝色：句柄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下划线：替换后的非终结符</a:t>
            </a:r>
          </a:p>
        </p:txBody>
      </p:sp>
    </p:spTree>
    <p:extLst>
      <p:ext uri="{BB962C8B-B14F-4D97-AF65-F5344CB8AC3E}">
        <p14:creationId xmlns:p14="http://schemas.microsoft.com/office/powerpoint/2010/main" val="16435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0" grpId="0" build="p" autoUpdateAnimBg="0"/>
      <p:bldP spid="6152" grpId="0" autoUpdateAnimBg="0"/>
      <p:bldP spid="6154" grpId="0" autoUpdateAnimBg="0"/>
      <p:bldP spid="6155" grpId="0" autoUpdateAnimBg="0"/>
      <p:bldP spid="6156" grpId="0" autoUpdateAnimBg="0"/>
      <p:bldP spid="61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3.5.1.1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70AE0-848D-487F-A969-22D7593320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533400"/>
            <a:ext cx="838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S→aABe  (2) A→b  (3) A→Abc	(4) B→d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假设已经有了句子的分析树，则：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492250" y="33194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A→b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244850" y="33194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A→Abc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334000" y="33194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B→d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978650" y="331946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S→aABe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81000" y="4327525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需要解决的问题：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① 确定右句型中将要归约的子串（确定句柄）；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确定如何选择正确的产生式进行归约。 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81000" y="56388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用一个栈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记住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将要归约句柄的前缀，句柄形成前移进，形成后归约。 </a:t>
            </a:r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8316913" y="1844675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143866" imgH="182880" progId="Visio.Drawing.11">
                  <p:embed/>
                </p:oleObj>
              </mc:Choice>
              <mc:Fallback>
                <p:oleObj name="Visio" r:id="rId4" imgW="14386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844675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179388" y="1814513"/>
          <a:ext cx="20161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950062" imgH="930250" progId="Visio.Drawing.11">
                  <p:embed/>
                </p:oleObj>
              </mc:Choice>
              <mc:Fallback>
                <p:oleObj name="Visio" r:id="rId6" imgW="950062" imgH="9302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14513"/>
                        <a:ext cx="201612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197100" y="1827213"/>
          <a:ext cx="19431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8" imgW="950062" imgH="709879" progId="Visio.Drawing.11">
                  <p:embed/>
                </p:oleObj>
              </mc:Choice>
              <mc:Fallback>
                <p:oleObj name="Visio" r:id="rId8" imgW="950062" imgH="7098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827213"/>
                        <a:ext cx="19431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4140200" y="1795463"/>
          <a:ext cx="20161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10" imgW="950062" imgH="701954" progId="Visio.Drawing.11">
                  <p:embed/>
                </p:oleObj>
              </mc:Choice>
              <mc:Fallback>
                <p:oleObj name="Visio" r:id="rId10" imgW="950062" imgH="7019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95463"/>
                        <a:ext cx="20161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6227763" y="1773238"/>
          <a:ext cx="2016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12" imgW="950062" imgH="441960" progId="Visio.Drawing.11">
                  <p:embed/>
                </p:oleObj>
              </mc:Choice>
              <mc:Fallback>
                <p:oleObj name="Visio" r:id="rId12" imgW="950062" imgH="441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773238"/>
                        <a:ext cx="20161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524750" y="38354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S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8313" y="37639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bcde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908175" y="37639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 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4213225" y="37639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baseline="-30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5867400" y="3789363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baseline="-30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73025" y="3300413"/>
            <a:ext cx="611188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2195513" y="2813050"/>
            <a:ext cx="1152525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5076825" y="2852738"/>
            <a:ext cx="647700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6084888" y="2276475"/>
            <a:ext cx="2159000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4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2" grpId="0" autoUpdateAnimBg="0"/>
      <p:bldP spid="7183" grpId="0" autoUpdateAnimBg="0"/>
      <p:bldP spid="7184" grpId="0" autoUpdateAnimBg="0"/>
      <p:bldP spid="7185" grpId="0" autoUpdateAnimBg="0"/>
      <p:bldP spid="7187" grpId="0" autoUpdateAnimBg="0"/>
      <p:bldP spid="7188" grpId="0" autoUpdateAnimBg="0"/>
      <p:bldP spid="7199" grpId="0" autoUpdateAnimBg="0"/>
      <p:bldP spid="7200" grpId="0" autoUpdateAnimBg="0"/>
      <p:bldP spid="7201" grpId="0" autoUpdateAnimBg="0"/>
      <p:bldP spid="7202" grpId="0" autoUpdateAnimBg="0"/>
      <p:bldP spid="7203" grpId="0" autoUpdateAnimBg="0"/>
      <p:bldP spid="7204" grpId="0" animBg="1"/>
      <p:bldP spid="7205" grpId="0" animBg="1"/>
      <p:bldP spid="7206" grpId="0" animBg="1"/>
      <p:bldP spid="7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219950" cy="685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B762A-5CA1-436F-8B03-FD31E3A3EB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685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归约分析器的模型：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13325" y="681038"/>
            <a:ext cx="308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与预测分析器对比：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43400" y="3733800"/>
            <a:ext cx="457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预测分析器：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工作方式：格局与格局变换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驱动器（模拟算法）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预测分析表的构造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7663" y="3733800"/>
            <a:ext cx="41481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工作方式：格局与格局变换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驱动器（模拟算法）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68313" y="1196975"/>
          <a:ext cx="3382962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748820" imgH="1078260" progId="Visio.Drawing.11">
                  <p:embed/>
                </p:oleObj>
              </mc:Choice>
              <mc:Fallback>
                <p:oleObj name="Visio" r:id="rId4" imgW="1748820" imgH="10782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3382962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643438" y="1268413"/>
          <a:ext cx="34575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1673352" imgH="1160374" progId="Visio.Drawing.11">
                  <p:embed/>
                </p:oleObj>
              </mc:Choice>
              <mc:Fallback>
                <p:oleObj name="Visio" r:id="rId6" imgW="1673352" imgH="1160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12"/>
                      <a:stretch>
                        <a:fillRect/>
                      </a:stretch>
                    </p:blipFill>
                    <p:spPr bwMode="auto">
                      <a:xfrm>
                        <a:off x="4643438" y="1268413"/>
                        <a:ext cx="34575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201" grpId="0" autoUpdateAnimBg="0"/>
      <p:bldP spid="82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381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CFF82-94C5-4D1F-9138-8952B3F38AD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50825" y="2636838"/>
            <a:ext cx="85550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工作方法：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放幻灯，每个幻灯片是一个格局。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格局：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（栈中内容，当前剩余输入，改变格局的动作）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改变格局的动作：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038600" y="946150"/>
            <a:ext cx="49688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对照预测分析：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①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（弹出）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②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展开非终结符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（最左推导）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3850" y="4076700"/>
            <a:ext cx="85693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：当前剩余输入的下一终结符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reduce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：将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栈顶句柄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替换为对应非终结符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accept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：宣告分析成功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：发现语法错误，调用错误恢复例程</a:t>
            </a:r>
          </a:p>
        </p:txBody>
      </p:sp>
      <p:graphicFrame>
        <p:nvGraphicFramePr>
          <p:cNvPr id="17415" name="Object 18"/>
          <p:cNvGraphicFramePr>
            <a:graphicFrameLocks noChangeAspect="1"/>
          </p:cNvGraphicFramePr>
          <p:nvPr/>
        </p:nvGraphicFramePr>
        <p:xfrm>
          <a:off x="250825" y="404813"/>
          <a:ext cx="3382963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1748820" imgH="1078260" progId="Visio.Drawing.11">
                  <p:embed/>
                </p:oleObj>
              </mc:Choice>
              <mc:Fallback>
                <p:oleObj name="Visio" r:id="rId4" imgW="1748820" imgH="10782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813"/>
                        <a:ext cx="3382963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0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build="p" autoUpdateAnimBg="0"/>
      <p:bldP spid="92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29FF9-3CB4-4982-89F5-4ACF740721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4800" y="381000"/>
            <a:ext cx="541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3.27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归约方法分析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bcde&lt;=a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de&lt;=aA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e&lt;=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aABe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911850" y="533400"/>
            <a:ext cx="2763838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(1)S→aABe (2)A→b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(3)A→Abc  (4)B→d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1763" y="1236663"/>
            <a:ext cx="544671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        剩余输入  改变格局的动作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#	    abbcde#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#a	     bbcde#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#a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bcde#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#aA	      bcde#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#aAb	cde#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#a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de#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#aA  	 de#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 #aA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 e#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 #aAB 	  e#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#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aABe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#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#S	 	   #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003800" y="1447800"/>
            <a:ext cx="3911600" cy="3106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可以看出：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句柄总是在栈顶形成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栈中保留的总是一个右句型的前缀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加上若干终结符形成句型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，称为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最左归约是逻辑上从下到上构造一棵分析树，或从下到上为分析树剪句柄。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04800" y="4868863"/>
            <a:ext cx="8153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需要解决的问题： （由分析表确定）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如何保证栈中总是活前缀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指导移进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如何确定栈顶已经形成句柄并选择正确的产生式进行归约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指导归约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43213" y="1527175"/>
            <a:ext cx="259238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(2)A→b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(3)A→Abc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(4)B→d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(1)S→aABe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 </a:t>
            </a:r>
          </a:p>
        </p:txBody>
      </p:sp>
    </p:spTree>
    <p:extLst>
      <p:ext uri="{BB962C8B-B14F-4D97-AF65-F5344CB8AC3E}">
        <p14:creationId xmlns:p14="http://schemas.microsoft.com/office/powerpoint/2010/main" val="27081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build="allAtOnce" autoUpdateAnimBg="0"/>
      <p:bldP spid="10249" grpId="0" autoUpdateAnimBg="0"/>
      <p:bldP spid="10250" grpId="0" build="allAtOnce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4680</Words>
  <Application>Microsoft Office PowerPoint</Application>
  <PresentationFormat>全屏显示(4:3)</PresentationFormat>
  <Paragraphs>921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 Unicode MS</vt:lpstr>
      <vt:lpstr>Batang</vt:lpstr>
      <vt:lpstr>黑体</vt:lpstr>
      <vt:lpstr>华文行楷</vt:lpstr>
      <vt:lpstr>华文琥珀</vt:lpstr>
      <vt:lpstr>华文楷体</vt:lpstr>
      <vt:lpstr>隶书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楷体_GB2312</vt:lpstr>
      <vt:lpstr>Office 主题</vt:lpstr>
      <vt:lpstr>Visio</vt:lpstr>
      <vt:lpstr>3.5 自下而上语法分析 </vt:lpstr>
      <vt:lpstr>3.5.1 自下而上分析的基本方法 </vt:lpstr>
      <vt:lpstr>3.5.1.1  规范归约与“剪句柄”</vt:lpstr>
      <vt:lpstr>PowerPoint 演示文稿</vt:lpstr>
      <vt:lpstr>3.5.1.1 规范归约与“剪句柄”（续2）</vt:lpstr>
      <vt:lpstr>“剪句柄”：                            3.5.1.1 规范归约与“剪句柄”（续3）</vt:lpstr>
      <vt:lpstr>3.5.1.2 移进-归约分析器工作模式</vt:lpstr>
      <vt:lpstr>3.5.1.2 移进-归约分析器工作模式（续1）</vt:lpstr>
      <vt:lpstr>3.5.1.2 移进-归约分析器工作模式（续2）</vt:lpstr>
      <vt:lpstr>3.5.2 LR分析 </vt:lpstr>
      <vt:lpstr>3.5.2.1 LR分析与LR文法 </vt:lpstr>
      <vt:lpstr>3.5.2.1 LR分析与LR文法（续1）</vt:lpstr>
      <vt:lpstr>3.5.2.1 LR分析与LR文法（续2）</vt:lpstr>
      <vt:lpstr>3.5.2.1 LR分析与LR文法（续3）</vt:lpstr>
      <vt:lpstr>3.5.2.2 构造SLR(1)分析器 </vt:lpstr>
      <vt:lpstr>3.5.2.2 构造SLR(1)分析器（续1）</vt:lpstr>
      <vt:lpstr>3.5.2.2 构造SLR(1)分析器(续2)</vt:lpstr>
      <vt:lpstr>3.5.2.2 构造SLR(1)分析器（续3）</vt:lpstr>
      <vt:lpstr>3.5.2.2 构造SLR(1)分析器（续4）</vt:lpstr>
      <vt:lpstr>3.5.2.2 构造SLR(1)分析器（续5）</vt:lpstr>
      <vt:lpstr>3.5.2.2 构造SLR(1)分析器（续7）</vt:lpstr>
      <vt:lpstr>3.5.2.2 构造SLR(1)分析器（续8）</vt:lpstr>
      <vt:lpstr>3.5.2.2 构造SLR(1)分析器（续8）</vt:lpstr>
      <vt:lpstr>&lt;3&gt; 如何识别活前缀         3.5.2.2 构造SLR(1)分析器（续9）</vt:lpstr>
      <vt:lpstr>&lt;3&gt; 如何识别活前缀（续1）</vt:lpstr>
      <vt:lpstr>&lt;3&gt; 如何识别活前缀（续2）</vt:lpstr>
      <vt:lpstr>&lt;3&gt; 如何识别活前缀（续3）</vt:lpstr>
      <vt:lpstr>&lt;3&gt; 如何识别活前缀（续4）</vt:lpstr>
      <vt:lpstr>&lt;4&gt; SLR分析表的构造 </vt:lpstr>
      <vt:lpstr>&lt;4&gt; SLR分析表的构造</vt:lpstr>
      <vt:lpstr>分析表的构造                                        &lt;4&gt; SLR分析表的构造（续1）</vt:lpstr>
      <vt:lpstr>本章复习 第2次上机</vt:lpstr>
      <vt:lpstr>closure(I)的计算（教材85页）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自下而上语法分析 </dc:title>
  <dc:creator>EZ123</dc:creator>
  <cp:lastModifiedBy>EZ123</cp:lastModifiedBy>
  <cp:revision>1</cp:revision>
  <dcterms:created xsi:type="dcterms:W3CDTF">2018-09-29T01:56:57Z</dcterms:created>
  <dcterms:modified xsi:type="dcterms:W3CDTF">2018-09-29T02:01:30Z</dcterms:modified>
</cp:coreProperties>
</file>