
<file path=[Content_Types].xml><?xml version="1.0" encoding="utf-8"?>
<Types xmlns="http://schemas.openxmlformats.org/package/2006/content-types">
  <Default Extension="bin" ContentType="application/vnd.openxmlformats-officedocument.oleObject"/>
  <Default Extension="vsd" ContentType="application/vnd.visio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6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8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9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40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F8C84-09CF-4BB1-8862-6097FCBD41DD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18A05-F78A-42CF-ABA4-AA0D54396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8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7A878B-DCB9-4366-9467-893DBFD3523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07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9BAA18-673E-4F72-988B-0532C0930E7F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4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10C722-FEC6-4C05-A31D-0306775EF46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57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255B89-95BC-427B-ADD2-3C5B8158F3F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1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62DBD3-4C73-4F12-A3DD-58D7DE2694C3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72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54083C-D076-4217-96C1-5B943E9E7A0B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8157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B9B730-29B5-446C-A8B6-1494A3AF52E3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21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58D073-9B71-4B4E-BD95-D07F380A539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63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E1EAF6-5595-4A80-A9F4-F728C18A20A2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93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134345-7462-4F53-ACE4-B2F98C01F1F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按照红色文字修改教材相应内容</a:t>
            </a:r>
          </a:p>
        </p:txBody>
      </p:sp>
    </p:spTree>
    <p:extLst>
      <p:ext uri="{BB962C8B-B14F-4D97-AF65-F5344CB8AC3E}">
        <p14:creationId xmlns:p14="http://schemas.microsoft.com/office/powerpoint/2010/main" val="2472594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90DB19-BB26-4FA7-9761-9C3EFF1DF8E1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5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278276-F1EB-4263-A80E-76B189DF0E3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91675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F28CCD-7319-4CFA-9407-D838B9BDBFE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1E981-F226-46E1-8130-BFAE8B09C9DE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606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638661-62DB-4A43-9F4A-3DED1CF2E043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14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283CEA-C731-4351-A8E9-6AA63F65082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95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5FA5F6-1A0F-4B66-98D0-781C079DFDC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79981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6CF12C-B6F2-4C46-8F2E-C8238F0F308C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60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CEB77A-DFA1-4E78-BE5C-D5F417438B51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74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50CE02-C8B2-4F78-BE63-695A70472B47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存放结构：数组，也称为</a:t>
            </a:r>
            <a:r>
              <a:rPr lang="zh-CN" altLang="en-US" b="1" smtClean="0"/>
              <a:t>三元式表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3048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30C9B0-DC06-4DBA-BED3-6BABCB576FBF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02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9C3B6D-D49A-4A49-9392-B9F0D1021E50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9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B94985-60E9-4377-BD85-9631C706484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07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DAA5BD-93DB-480F-BCE5-BF11370241C4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19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844649-D528-49F0-AC1B-4A71365A0463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5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4D9B22-6BEB-4C9E-9A25-1814A8B38C5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56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FEEBBF-6444-4185-8F29-3AB95641A754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88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011E1F-5CC7-4790-93BE-9B63AAE9E6A7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8210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E8D9F4-D2BC-4DE7-A555-BEDB2959EDF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三元式、四元式与树的语义规则的相似性</a:t>
            </a:r>
          </a:p>
        </p:txBody>
      </p:sp>
    </p:spTree>
    <p:extLst>
      <p:ext uri="{BB962C8B-B14F-4D97-AF65-F5344CB8AC3E}">
        <p14:creationId xmlns:p14="http://schemas.microsoft.com/office/powerpoint/2010/main" val="4023625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AEBB84-2F3A-48C7-B176-68B12A77DD4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分析栈</a:t>
            </a:r>
            <a:r>
              <a:rPr lang="en-US" altLang="zh-CN" smtClean="0"/>
              <a:t>/</a:t>
            </a:r>
            <a:r>
              <a:rPr lang="zh-CN" altLang="en-US" smtClean="0"/>
              <a:t>语义栈：从左向右</a:t>
            </a:r>
          </a:p>
        </p:txBody>
      </p:sp>
    </p:spTree>
    <p:extLst>
      <p:ext uri="{BB962C8B-B14F-4D97-AF65-F5344CB8AC3E}">
        <p14:creationId xmlns:p14="http://schemas.microsoft.com/office/powerpoint/2010/main" val="3141556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911A17-9DA8-4C7C-86C3-3201250C92D7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2274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7B11E3-AB7D-43A5-9DCE-0EA1048F0936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328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DEE872-F93E-4356-A47C-BC6FDA075FDE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6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9E630F-98D9-4F9D-A452-B910BA5BF85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36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8F6B57-6A83-4551-9CED-B804185C03B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3127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B20BBF-A5A4-4269-A8A4-D8A73B052C0E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695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B7EFF7-601F-4BAD-96EC-BE67878320DF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90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5FDB55-BD36-4E98-88F7-1399DF26D56A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64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A00002-5D31-4499-B8A1-6FB19A2A8EE0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48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21A388-78B6-4035-951E-145752041C0F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028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C0BBFB-0D81-463D-9167-6E463FE03E96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139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07864F-3B36-4335-9E29-DCABD9EC60D6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50136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2C4BFE-9240-42DB-9917-802A0C901621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838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A7E5E0-9E95-4FDF-9549-DC03AB5382E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0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5C4C88-7DFB-4CE4-80BD-F23EC9FC2E6F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表达式求值：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）解释器；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）编译器中：对于源代码中的 </a:t>
            </a:r>
            <a:r>
              <a:rPr lang="en-US" altLang="zh-CN" dirty="0" smtClean="0"/>
              <a:t>a = 1+2 </a:t>
            </a:r>
            <a:r>
              <a:rPr lang="zh-CN" altLang="en-US" dirty="0" smtClean="0"/>
              <a:t>可静态求值，提高性能。</a:t>
            </a:r>
          </a:p>
        </p:txBody>
      </p:sp>
    </p:spTree>
    <p:extLst>
      <p:ext uri="{BB962C8B-B14F-4D97-AF65-F5344CB8AC3E}">
        <p14:creationId xmlns:p14="http://schemas.microsoft.com/office/powerpoint/2010/main" val="6200024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BA4316-F9BF-4D2B-86C7-EFEF6D19FF3C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936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6B272D-9AD5-4C9E-AA36-F58BFFFFA43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97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AB700E-40B5-40EB-96D6-C1617BF1BF13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1284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CD907A-0F4E-4B68-838F-0ADD661620EB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572667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FAA71-D7DA-4851-A788-EB6F2F9897FC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3154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38AE23-329A-4AE3-9E48-C633A819A264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737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300EEE-DFDA-4B5E-9F57-4BEA61CF03AA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500073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0681C2-8EE1-4C72-80E6-7468C49EA952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01328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C327DA-8D07-47E5-A130-58967D28FFB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备注占位符 2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917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9C3AB1-26FB-4A24-89C3-E7BA6AD30FD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3112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9AE629-3FB9-44C9-A2ED-7A8A48D9FE0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备注占位符 2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420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023482-1D00-4BEC-8D04-24977A5CA92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17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9A9749-B999-4B9D-AC86-E52697CE2AF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596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BC6FDC-D680-4D93-A574-4031B58A432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1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BEE405-E151-41B2-8108-1A0AA092494C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9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3CB88C-F8C2-4F4F-9CFE-ED6A5755C20C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5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D-B20C-4C4C-B80F-AF79FDCF22D3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07C9-8770-4E73-98A8-81EBC5FE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9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D-B20C-4C4C-B80F-AF79FDCF22D3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07C9-8770-4E73-98A8-81EBC5FE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1C263D64-B28D-442D-92C7-76D00F43C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5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7F1D-B20C-4C4C-B80F-AF79FDCF22D3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8282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807C9-8770-4E73-98A8-81EBC5FE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Visio_2003-2010___1.vsd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slide" Target="slide11.xml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slide" Target="slide8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8.emf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7.e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40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7.emf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4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37.emf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5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37.emf"/><Relationship Id="rId18" Type="http://schemas.openxmlformats.org/officeDocument/2006/relationships/oleObject" Target="../embeddings/oleObject63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38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61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5888"/>
            <a:ext cx="8456613" cy="685800"/>
          </a:xfrm>
        </p:spPr>
        <p:txBody>
          <a:bodyPr anchor="ctr"/>
          <a:lstStyle/>
          <a:p>
            <a:pPr eaLnBrk="1" hangingPunct="1"/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 静态语义分析</a:t>
            </a: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3E1ACFA-85FC-46D1-89D7-662A204C53FC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1771650" y="2505075"/>
            <a:ext cx="1993900" cy="701675"/>
          </a:xfrm>
          <a:custGeom>
            <a:avLst/>
            <a:gdLst>
              <a:gd name="T0" fmla="*/ 2147483646 w 1256"/>
              <a:gd name="T1" fmla="*/ 2147483646 h 442"/>
              <a:gd name="T2" fmla="*/ 2147483646 w 1256"/>
              <a:gd name="T3" fmla="*/ 2147483646 h 442"/>
              <a:gd name="T4" fmla="*/ 2147483646 w 1256"/>
              <a:gd name="T5" fmla="*/ 2147483646 h 442"/>
              <a:gd name="T6" fmla="*/ 2147483646 w 1256"/>
              <a:gd name="T7" fmla="*/ 2147483646 h 442"/>
              <a:gd name="T8" fmla="*/ 2147483646 w 1256"/>
              <a:gd name="T9" fmla="*/ 2147483646 h 442"/>
              <a:gd name="T10" fmla="*/ 2147483646 w 1256"/>
              <a:gd name="T11" fmla="*/ 2147483646 h 442"/>
              <a:gd name="T12" fmla="*/ 2147483646 w 1256"/>
              <a:gd name="T13" fmla="*/ 2147483646 h 442"/>
              <a:gd name="T14" fmla="*/ 2147483646 w 1256"/>
              <a:gd name="T15" fmla="*/ 2147483646 h 4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56" h="442">
                <a:moveTo>
                  <a:pt x="621" y="14"/>
                </a:moveTo>
                <a:cubicBezTo>
                  <a:pt x="513" y="14"/>
                  <a:pt x="550" y="35"/>
                  <a:pt x="526" y="66"/>
                </a:cubicBezTo>
                <a:cubicBezTo>
                  <a:pt x="502" y="97"/>
                  <a:pt x="528" y="173"/>
                  <a:pt x="474" y="203"/>
                </a:cubicBezTo>
                <a:cubicBezTo>
                  <a:pt x="420" y="233"/>
                  <a:pt x="253" y="219"/>
                  <a:pt x="199" y="246"/>
                </a:cubicBezTo>
                <a:cubicBezTo>
                  <a:pt x="145" y="273"/>
                  <a:pt x="0" y="343"/>
                  <a:pt x="148" y="367"/>
                </a:cubicBezTo>
                <a:cubicBezTo>
                  <a:pt x="296" y="391"/>
                  <a:pt x="914" y="442"/>
                  <a:pt x="1085" y="392"/>
                </a:cubicBezTo>
                <a:cubicBezTo>
                  <a:pt x="1256" y="342"/>
                  <a:pt x="1251" y="129"/>
                  <a:pt x="1174" y="66"/>
                </a:cubicBezTo>
                <a:cubicBezTo>
                  <a:pt x="1097" y="3"/>
                  <a:pt x="732" y="0"/>
                  <a:pt x="621" y="14"/>
                </a:cubicBezTo>
                <a:close/>
              </a:path>
            </a:pathLst>
          </a:cu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39750" y="738188"/>
          <a:ext cx="7488238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5" imgW="3909148" imgH="1188648" progId="Visio.Drawing.11">
                  <p:embed/>
                </p:oleObj>
              </mc:Choice>
              <mc:Fallback>
                <p:oleObj name="Visio" r:id="rId5" imgW="3909148" imgH="118864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38188"/>
                        <a:ext cx="7488238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258888" y="3762375"/>
            <a:ext cx="75612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本章注重讨论 静态语义的分析方法，过程程序设计语言中典型结构的翻译方法。</a:t>
            </a:r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2051050" y="2149475"/>
            <a:ext cx="1368425" cy="3603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 flipV="1">
            <a:off x="1042988" y="1457325"/>
            <a:ext cx="1152525" cy="792163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738" y="10001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</a:p>
        </p:txBody>
      </p:sp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1893888" y="2479675"/>
            <a:ext cx="647700" cy="3603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H="1" flipV="1">
            <a:off x="900113" y="1890713"/>
            <a:ext cx="1150937" cy="6477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79388" y="153035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203575" y="3186113"/>
            <a:ext cx="288925" cy="6477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71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animBg="1"/>
      <p:bldP spid="2055" grpId="0"/>
      <p:bldP spid="2056" grpId="0" animBg="1"/>
      <p:bldP spid="2057" grpId="0" animBg="1"/>
      <p:bldP spid="2058" grpId="0"/>
      <p:bldP spid="2059" grpId="0" animBg="1"/>
      <p:bldP spid="2060" grpId="0" animBg="1"/>
      <p:bldP spid="2061" grpId="0"/>
      <p:bldP spid="20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语义规则的两种形式 </a:t>
            </a: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48C4003-C4C7-4B5F-AB2A-D8BC827962C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3400" y="1284288"/>
            <a:ext cx="8305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语法制导定义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99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Syntax Directed Definition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抽象的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表示的语义规则；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公式，做什么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翻译方案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99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Translation Scheme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具体的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表示的语义规则。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程序段，如何做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68313" y="4076700"/>
            <a:ext cx="79216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49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忽略实现细节，二者作用等价。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（类似：概要设计与详细设计）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语义规则也被习惯上称为语义动作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Semantic action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393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bldLvl="2" autoUpdateAnimBg="0"/>
      <p:bldP spid="102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语义规则的两种形式（续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F4091D1-3B5F-4F39-8FC0-8F6CF2A99155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9750" y="692150"/>
            <a:ext cx="81010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中缀形式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的算术表达式的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后缀形式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，并打印。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所需要的语法制导定义和翻译方案：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4800" y="2193925"/>
            <a:ext cx="1524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858963" y="2193925"/>
            <a:ext cx="3505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语法制导定义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print(E.post)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E.post:=E1.post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||E2.post||'+';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E.post:=num.lexval;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076825" y="2193925"/>
            <a:ext cx="3886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翻译方案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print_post(post);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post[k]:='+';  k:=k+1;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post[k]:=lexval; k:=k+1; 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4437063"/>
            <a:ext cx="3962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        翻译方案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	   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print(+);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print(lexval); 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250825" y="4724400"/>
            <a:ext cx="45370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虚拟属性：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print(E.post)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可想象为：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L.p:=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print(E.post)</a:t>
            </a:r>
          </a:p>
        </p:txBody>
      </p:sp>
      <p:sp>
        <p:nvSpPr>
          <p:cNvPr id="35850" name="Text Box 2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84888" y="638175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0" grpId="0" build="allAtOnce" autoUpdateAnimBg="0"/>
      <p:bldP spid="11271" grpId="0" build="allAtOnce" autoUpdateAnimBg="0"/>
      <p:bldP spid="11278" grpId="0"/>
      <p:bldP spid="112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15888"/>
            <a:ext cx="777240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语义规则的两种形式（续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5A123E4-3E90-4AD7-A300-66D7C5D6C999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395288" y="2420938"/>
            <a:ext cx="5257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例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4.1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，自下而上计算，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（以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3+5+8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为例，归约时翻译）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6084888" y="52292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post:  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4016375" y="620713"/>
            <a:ext cx="4876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翻译方案中需要考虑的问题：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．采用什么样的语法分析方法；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．为属性分配存储空间；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．考虑计算次序。 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287338" y="620713"/>
            <a:ext cx="3492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语法制导定义－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  <a:r>
              <a:rPr kumimoji="1"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翻译方案－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实现，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	       方法不唯一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217488" y="3500438"/>
            <a:ext cx="5867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	翻译方案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 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print_post(post);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post[k]:='+';  k:=k+1;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post[k]:=lexval; k:=k+1; 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22263" y="5300663"/>
            <a:ext cx="42497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        	翻译方案</a:t>
            </a:r>
            <a:r>
              <a:rPr kumimoji="1"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	  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print(+);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	print(lexval); </a:t>
            </a:r>
          </a:p>
        </p:txBody>
      </p:sp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6950075" y="5300663"/>
            <a:ext cx="1798638" cy="433387"/>
            <a:chOff x="4378" y="3339"/>
            <a:chExt cx="1133" cy="273"/>
          </a:xfrm>
        </p:grpSpPr>
        <p:sp>
          <p:nvSpPr>
            <p:cNvPr id="37924" name="Rectangle 11"/>
            <p:cNvSpPr>
              <a:spLocks noChangeArrowheads="1"/>
            </p:cNvSpPr>
            <p:nvPr/>
          </p:nvSpPr>
          <p:spPr bwMode="auto">
            <a:xfrm>
              <a:off x="4378" y="3340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5" name="Rectangle 12"/>
            <p:cNvSpPr>
              <a:spLocks noChangeArrowheads="1"/>
            </p:cNvSpPr>
            <p:nvPr/>
          </p:nvSpPr>
          <p:spPr bwMode="auto">
            <a:xfrm>
              <a:off x="4604" y="3339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6" name="Rectangle 13"/>
            <p:cNvSpPr>
              <a:spLocks noChangeArrowheads="1"/>
            </p:cNvSpPr>
            <p:nvPr/>
          </p:nvSpPr>
          <p:spPr bwMode="auto">
            <a:xfrm>
              <a:off x="4831" y="3339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7" name="Rectangle 14"/>
            <p:cNvSpPr>
              <a:spLocks noChangeArrowheads="1"/>
            </p:cNvSpPr>
            <p:nvPr/>
          </p:nvSpPr>
          <p:spPr bwMode="auto">
            <a:xfrm>
              <a:off x="5058" y="3339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8" name="Rectangle 15"/>
            <p:cNvSpPr>
              <a:spLocks noChangeArrowheads="1"/>
            </p:cNvSpPr>
            <p:nvPr/>
          </p:nvSpPr>
          <p:spPr bwMode="auto">
            <a:xfrm>
              <a:off x="5285" y="3339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6948488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7308850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65906" name="Rectangle 18"/>
          <p:cNvSpPr>
            <a:spLocks noChangeArrowheads="1"/>
          </p:cNvSpPr>
          <p:nvPr/>
        </p:nvSpPr>
        <p:spPr bwMode="auto">
          <a:xfrm>
            <a:off x="7667625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8051800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8388350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7450138" y="5805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H="1" flipV="1">
            <a:off x="7092950" y="5734050"/>
            <a:ext cx="43180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5911" name="Line 23"/>
          <p:cNvSpPr>
            <a:spLocks noChangeShapeType="1"/>
          </p:cNvSpPr>
          <p:nvPr/>
        </p:nvSpPr>
        <p:spPr bwMode="auto">
          <a:xfrm flipH="1" flipV="1">
            <a:off x="7451725" y="5734050"/>
            <a:ext cx="73025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 flipV="1">
            <a:off x="7596188" y="5661025"/>
            <a:ext cx="215900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7667625" y="5734050"/>
            <a:ext cx="504825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V="1">
            <a:off x="7667625" y="5734050"/>
            <a:ext cx="865188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65915" name="Object 27"/>
          <p:cNvGraphicFramePr>
            <a:graphicFrameLocks noChangeAspect="1"/>
          </p:cNvGraphicFramePr>
          <p:nvPr/>
        </p:nvGraphicFramePr>
        <p:xfrm>
          <a:off x="6303963" y="4240213"/>
          <a:ext cx="2286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5" imgW="92172" imgH="310408" progId="Visio.Drawing.11">
                  <p:embed/>
                </p:oleObj>
              </mc:Choice>
              <mc:Fallback>
                <p:oleObj name="Visio" r:id="rId5" imgW="92172" imgH="3104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4240213"/>
                        <a:ext cx="2286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6" name="Object 28"/>
          <p:cNvGraphicFramePr>
            <a:graphicFrameLocks noChangeAspect="1"/>
          </p:cNvGraphicFramePr>
          <p:nvPr/>
        </p:nvGraphicFramePr>
        <p:xfrm>
          <a:off x="7599363" y="4235450"/>
          <a:ext cx="228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7" imgW="92172" imgH="314797" progId="Visio.Drawing.11">
                  <p:embed/>
                </p:oleObj>
              </mc:Choice>
              <mc:Fallback>
                <p:oleObj name="Visio" r:id="rId7" imgW="92172" imgH="3147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363" y="4235450"/>
                        <a:ext cx="228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7" name="Object 29"/>
          <p:cNvGraphicFramePr>
            <a:graphicFrameLocks noChangeAspect="1"/>
          </p:cNvGraphicFramePr>
          <p:nvPr/>
        </p:nvGraphicFramePr>
        <p:xfrm>
          <a:off x="8315325" y="3571875"/>
          <a:ext cx="3778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9" imgW="153132" imgH="326258" progId="Visio.Drawing.11">
                  <p:embed/>
                </p:oleObj>
              </mc:Choice>
              <mc:Fallback>
                <p:oleObj name="Visio" r:id="rId9" imgW="153132" imgH="3262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25" y="3571875"/>
                        <a:ext cx="3778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8" name="Object 30"/>
          <p:cNvGraphicFramePr>
            <a:graphicFrameLocks noChangeAspect="1"/>
          </p:cNvGraphicFramePr>
          <p:nvPr/>
        </p:nvGraphicFramePr>
        <p:xfrm>
          <a:off x="6300788" y="3571875"/>
          <a:ext cx="1600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11" imgW="644957" imgH="315773" progId="Visio.Drawing.11">
                  <p:embed/>
                </p:oleObj>
              </mc:Choice>
              <mc:Fallback>
                <p:oleObj name="Visio" r:id="rId11" imgW="644957" imgH="3157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571875"/>
                        <a:ext cx="1600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9" name="Object 31"/>
          <p:cNvGraphicFramePr>
            <a:graphicFrameLocks noChangeAspect="1"/>
          </p:cNvGraphicFramePr>
          <p:nvPr/>
        </p:nvGraphicFramePr>
        <p:xfrm>
          <a:off x="6948488" y="2995613"/>
          <a:ext cx="1600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13" imgW="644957" imgH="301874" progId="Visio.Drawing.11">
                  <p:embed/>
                </p:oleObj>
              </mc:Choice>
              <mc:Fallback>
                <p:oleObj name="Visio" r:id="rId13" imgW="644957" imgH="3018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995613"/>
                        <a:ext cx="1600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20" name="Object 32"/>
          <p:cNvGraphicFramePr>
            <a:graphicFrameLocks noChangeAspect="1"/>
          </p:cNvGraphicFramePr>
          <p:nvPr/>
        </p:nvGraphicFramePr>
        <p:xfrm>
          <a:off x="7435850" y="2376488"/>
          <a:ext cx="2603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15" imgW="104851" imgH="302362" progId="Visio.Drawing.11">
                  <p:embed/>
                </p:oleObj>
              </mc:Choice>
              <mc:Fallback>
                <p:oleObj name="Visio" r:id="rId15" imgW="104851" imgH="3023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2376488"/>
                        <a:ext cx="2603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21" name="Object 33"/>
          <p:cNvGraphicFramePr>
            <a:graphicFrameLocks noChangeAspect="1"/>
          </p:cNvGraphicFramePr>
          <p:nvPr/>
        </p:nvGraphicFramePr>
        <p:xfrm>
          <a:off x="7456488" y="2060575"/>
          <a:ext cx="228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17" imgW="92172" imgH="182880" progId="Visio.Drawing.11">
                  <p:embed/>
                </p:oleObj>
              </mc:Choice>
              <mc:Fallback>
                <p:oleObj name="Visio" r:id="rId17" imgW="92172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060575"/>
                        <a:ext cx="228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22" name="Rectangle 34"/>
          <p:cNvSpPr>
            <a:spLocks noChangeArrowheads="1"/>
          </p:cNvSpPr>
          <p:nvPr/>
        </p:nvSpPr>
        <p:spPr bwMode="auto">
          <a:xfrm>
            <a:off x="4932363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65923" name="Rectangle 35"/>
          <p:cNvSpPr>
            <a:spLocks noChangeArrowheads="1"/>
          </p:cNvSpPr>
          <p:nvPr/>
        </p:nvSpPr>
        <p:spPr bwMode="auto">
          <a:xfrm>
            <a:off x="5292725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5651500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6035675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6372225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4211638" y="5911850"/>
            <a:ext cx="252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打印：</a:t>
            </a:r>
          </a:p>
        </p:txBody>
      </p:sp>
      <p:sp>
        <p:nvSpPr>
          <p:cNvPr id="37923" name="Rectangle 4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2349500"/>
            <a:ext cx="100806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3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6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/>
      <p:bldP spid="165892" grpId="0" autoUpdateAnimBg="0"/>
      <p:bldP spid="165892" grpId="1"/>
      <p:bldP spid="165893" grpId="0"/>
      <p:bldP spid="165895" grpId="0" autoUpdateAnimBg="0"/>
      <p:bldP spid="165897" grpId="0"/>
      <p:bldP spid="165904" grpId="0"/>
      <p:bldP spid="165904" grpId="1"/>
      <p:bldP spid="165905" grpId="0"/>
      <p:bldP spid="165905" grpId="1"/>
      <p:bldP spid="165906" grpId="0"/>
      <p:bldP spid="165906" grpId="1"/>
      <p:bldP spid="165907" grpId="0"/>
      <p:bldP spid="165907" grpId="1"/>
      <p:bldP spid="165908" grpId="0"/>
      <p:bldP spid="165908" grpId="1"/>
      <p:bldP spid="165909" grpId="0"/>
      <p:bldP spid="165909" grpId="1"/>
      <p:bldP spid="165910" grpId="0" animBg="1"/>
      <p:bldP spid="165910" grpId="1" animBg="1"/>
      <p:bldP spid="165911" grpId="0" animBg="1"/>
      <p:bldP spid="165911" grpId="1" animBg="1"/>
      <p:bldP spid="165912" grpId="0" animBg="1"/>
      <p:bldP spid="165912" grpId="1" animBg="1"/>
      <p:bldP spid="165913" grpId="0" animBg="1"/>
      <p:bldP spid="165913" grpId="1" animBg="1"/>
      <p:bldP spid="165914" grpId="0" animBg="1"/>
      <p:bldP spid="165914" grpId="1" animBg="1"/>
      <p:bldP spid="165922" grpId="0"/>
      <p:bldP spid="165923" grpId="0"/>
      <p:bldP spid="165924" grpId="0"/>
      <p:bldP spid="165925" grpId="0"/>
      <p:bldP spid="165926" grpId="0"/>
      <p:bldP spid="1659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语义规则的两种形式（续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3D11588F-D007-444A-8CD1-23B14A25B93C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34925" y="1557338"/>
          <a:ext cx="4175125" cy="2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1583741" imgH="1244194" progId="Visio.Drawing.11">
                  <p:embed/>
                </p:oleObj>
              </mc:Choice>
              <mc:Fallback>
                <p:oleObj name="Visio" r:id="rId4" imgW="1583741" imgH="1244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557338"/>
                        <a:ext cx="4175125" cy="2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52400" y="244475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属性作为分析树的注释</a:t>
            </a: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将属性附着在分析树对应文法符号上，形成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注释分析树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79388" y="4752975"/>
            <a:ext cx="8785225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        语法制导定义                        	          翻译方案</a:t>
            </a:r>
            <a:r>
              <a:rPr kumimoji="1"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print(E.post);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E.post:=E1.post||E2.post||'+';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print(+);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E.post:=num.lexval;     	 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print(lexval);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23850" y="1196975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3+5+8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的分析树和注释分析树：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79388" y="348138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.post=3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419350" y="3444875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.post=5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713163" y="27813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.post=8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257300" y="27813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.post=35+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319338" y="2205038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.post=35+8+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303463" y="162877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(print(35+8+))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4859338" y="1196975"/>
          <a:ext cx="3816350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6" imgW="1828495" imgH="1614526" progId="Visio.Drawing.11">
                  <p:embed/>
                </p:oleObj>
              </mc:Choice>
              <mc:Fallback>
                <p:oleObj name="Visio" r:id="rId6" imgW="1828495" imgH="16145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196975"/>
                        <a:ext cx="3816350" cy="336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1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 autoUpdateAnimBg="0"/>
      <p:bldP spid="12296" grpId="0" autoUpdateAnimBg="0"/>
      <p:bldP spid="12299" grpId="0"/>
      <p:bldP spid="12300" grpId="0"/>
      <p:bldP spid="12301" grpId="0"/>
      <p:bldP spid="12302" grpId="0"/>
      <p:bldP spid="12303" grpId="0"/>
      <p:bldP spid="123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76200"/>
            <a:ext cx="5486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语义规则的两种形式（续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40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37B4BE9-80E5-4D07-8368-9556D65465A6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81000" y="1489075"/>
            <a:ext cx="8763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注释分析树上看：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综合属性是自下而上计算的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继承属性是自上而下计算的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约定：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除非特别提醒，本章讨论的语法制导翻译是综合属性；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且采用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分析。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1000" y="838200"/>
            <a:ext cx="60626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综合属性与继承属性的计算次序</a:t>
            </a:r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773363" y="3108325"/>
          <a:ext cx="4319587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1792529" imgH="1386840" progId="Visio.Drawing.11">
                  <p:embed/>
                </p:oleObj>
              </mc:Choice>
              <mc:Fallback>
                <p:oleObj name="Visio" r:id="rId4" imgW="1792529" imgH="13868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108325"/>
                        <a:ext cx="4319587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1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04025" y="908050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语义规则定义</a:t>
            </a:r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2411413" y="4365625"/>
            <a:ext cx="2881312" cy="15128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7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7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autoUpdateAnimBg="0"/>
      <p:bldP spid="47119" grpId="0" animBg="1"/>
      <p:bldP spid="471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37465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4.1.4 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分析翻译方案的设计</a:t>
            </a: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33F5B89-9515-4B3F-9E84-F0517A5B2868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76238" y="1284288"/>
            <a:ext cx="81565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分析中的语法制导翻译实质上是对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语法分析的扩充：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扩充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分析器的功能：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当执行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的动作时，也执行相应产生式对应的语义动作。由于是归约时执行语义动作，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因此限制语义动作仅能放在产生式右部的最右边；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扩充分析栈：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		增加一个与分析栈并列的语义栈，用于存放分析栈中文法符号所对应的属性值。 </a:t>
            </a:r>
          </a:p>
        </p:txBody>
      </p:sp>
    </p:spTree>
    <p:extLst>
      <p:ext uri="{BB962C8B-B14F-4D97-AF65-F5344CB8AC3E}">
        <p14:creationId xmlns:p14="http://schemas.microsoft.com/office/powerpoint/2010/main" val="5746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2138" y="115888"/>
            <a:ext cx="5688012" cy="515937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4.1.4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分析翻译方案的设计（续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12D46C89-4D04-44A6-BEBA-99CA3284384A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1763713" y="5013325"/>
            <a:ext cx="360362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304800" y="981075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例如：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      val[top]:=val[top]+val[top+2];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E→n          val[top]:=lexval;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381000" y="2133600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对于表达式：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5+3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求值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425450" y="2613025"/>
            <a:ext cx="27749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当归约为左部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同时也得到了值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graphicFrame>
        <p:nvGraphicFramePr>
          <p:cNvPr id="46088" name="Object 6"/>
          <p:cNvGraphicFramePr>
            <a:graphicFrameLocks noChangeAspect="1"/>
          </p:cNvGraphicFramePr>
          <p:nvPr/>
        </p:nvGraphicFramePr>
        <p:xfrm>
          <a:off x="4859338" y="2000250"/>
          <a:ext cx="3457575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1674266" imgH="1076554" progId="Visio.Drawing.11">
                  <p:embed/>
                </p:oleObj>
              </mc:Choice>
              <mc:Fallback>
                <p:oleObj name="Visio" r:id="rId4" imgW="1674266" imgH="1076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00250"/>
                        <a:ext cx="3457575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4271963" y="2638425"/>
          <a:ext cx="12382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6" imgW="615208" imgH="762244" progId="Visio.Drawing.11">
                  <p:embed/>
                </p:oleObj>
              </mc:Choice>
              <mc:Fallback>
                <p:oleObj name="Visio" r:id="rId6" imgW="615208" imgH="7622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52"/>
                      <a:stretch>
                        <a:fillRect/>
                      </a:stretch>
                    </p:blipFill>
                    <p:spPr bwMode="auto">
                      <a:xfrm>
                        <a:off x="4271963" y="2638425"/>
                        <a:ext cx="1238250" cy="1576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072" name="Group 8"/>
          <p:cNvGrpSpPr>
            <a:grpSpLocks/>
          </p:cNvGrpSpPr>
          <p:nvPr/>
        </p:nvGrpSpPr>
        <p:grpSpPr bwMode="auto">
          <a:xfrm>
            <a:off x="1692275" y="4076700"/>
            <a:ext cx="1152525" cy="1584325"/>
            <a:chOff x="657" y="3022"/>
            <a:chExt cx="726" cy="998"/>
          </a:xfrm>
        </p:grpSpPr>
        <p:sp>
          <p:nvSpPr>
            <p:cNvPr id="46110" name="Rectangle 9"/>
            <p:cNvSpPr>
              <a:spLocks noChangeArrowheads="1"/>
            </p:cNvSpPr>
            <p:nvPr/>
          </p:nvSpPr>
          <p:spPr bwMode="auto">
            <a:xfrm>
              <a:off x="657" y="3022"/>
              <a:ext cx="363" cy="998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11" name="Rectangle 10"/>
            <p:cNvSpPr>
              <a:spLocks noChangeArrowheads="1"/>
            </p:cNvSpPr>
            <p:nvPr/>
          </p:nvSpPr>
          <p:spPr bwMode="auto">
            <a:xfrm>
              <a:off x="1020" y="3022"/>
              <a:ext cx="363" cy="998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2341563" y="51196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1765300" y="51323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</p:txBody>
      </p:sp>
      <p:grpSp>
        <p:nvGrpSpPr>
          <p:cNvPr id="216077" name="Group 13"/>
          <p:cNvGrpSpPr>
            <a:grpSpLocks/>
          </p:cNvGrpSpPr>
          <p:nvPr/>
        </p:nvGrpSpPr>
        <p:grpSpPr bwMode="auto">
          <a:xfrm>
            <a:off x="763588" y="4221163"/>
            <a:ext cx="928687" cy="457200"/>
            <a:chOff x="481" y="2749"/>
            <a:chExt cx="585" cy="288"/>
          </a:xfrm>
        </p:grpSpPr>
        <p:sp>
          <p:nvSpPr>
            <p:cNvPr id="46108" name="Text Box 14"/>
            <p:cNvSpPr txBox="1">
              <a:spLocks noChangeArrowheads="1"/>
            </p:cNvSpPr>
            <p:nvPr/>
          </p:nvSpPr>
          <p:spPr bwMode="auto">
            <a:xfrm>
              <a:off x="481" y="274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top</a:t>
              </a:r>
            </a:p>
          </p:txBody>
        </p:sp>
        <p:sp>
          <p:nvSpPr>
            <p:cNvPr id="46109" name="Line 15"/>
            <p:cNvSpPr>
              <a:spLocks noChangeShapeType="1"/>
            </p:cNvSpPr>
            <p:nvPr/>
          </p:nvSpPr>
          <p:spPr bwMode="auto">
            <a:xfrm>
              <a:off x="840" y="2931"/>
              <a:ext cx="22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2195513" y="35734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2339975" y="47244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1765300" y="473551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grpSp>
        <p:nvGrpSpPr>
          <p:cNvPr id="216083" name="Group 19"/>
          <p:cNvGrpSpPr>
            <a:grpSpLocks/>
          </p:cNvGrpSpPr>
          <p:nvPr/>
        </p:nvGrpSpPr>
        <p:grpSpPr bwMode="auto">
          <a:xfrm>
            <a:off x="755650" y="4652963"/>
            <a:ext cx="928688" cy="457200"/>
            <a:chOff x="481" y="2749"/>
            <a:chExt cx="585" cy="288"/>
          </a:xfrm>
        </p:grpSpPr>
        <p:sp>
          <p:nvSpPr>
            <p:cNvPr id="46106" name="Text Box 20"/>
            <p:cNvSpPr txBox="1">
              <a:spLocks noChangeArrowheads="1"/>
            </p:cNvSpPr>
            <p:nvPr/>
          </p:nvSpPr>
          <p:spPr bwMode="auto">
            <a:xfrm>
              <a:off x="481" y="274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top</a:t>
              </a:r>
            </a:p>
          </p:txBody>
        </p:sp>
        <p:sp>
          <p:nvSpPr>
            <p:cNvPr id="46107" name="Line 21"/>
            <p:cNvSpPr>
              <a:spLocks noChangeShapeType="1"/>
            </p:cNvSpPr>
            <p:nvPr/>
          </p:nvSpPr>
          <p:spPr bwMode="auto">
            <a:xfrm>
              <a:off x="840" y="2931"/>
              <a:ext cx="22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16086" name="Group 22"/>
          <p:cNvGrpSpPr>
            <a:grpSpLocks/>
          </p:cNvGrpSpPr>
          <p:nvPr/>
        </p:nvGrpSpPr>
        <p:grpSpPr bwMode="auto">
          <a:xfrm>
            <a:off x="763588" y="5059363"/>
            <a:ext cx="928687" cy="457200"/>
            <a:chOff x="481" y="2749"/>
            <a:chExt cx="585" cy="288"/>
          </a:xfrm>
        </p:grpSpPr>
        <p:sp>
          <p:nvSpPr>
            <p:cNvPr id="46104" name="Text Box 23"/>
            <p:cNvSpPr txBox="1">
              <a:spLocks noChangeArrowheads="1"/>
            </p:cNvSpPr>
            <p:nvPr/>
          </p:nvSpPr>
          <p:spPr bwMode="auto">
            <a:xfrm>
              <a:off x="481" y="274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top</a:t>
              </a:r>
            </a:p>
          </p:txBody>
        </p:sp>
        <p:sp>
          <p:nvSpPr>
            <p:cNvPr id="46105" name="Line 24"/>
            <p:cNvSpPr>
              <a:spLocks noChangeShapeType="1"/>
            </p:cNvSpPr>
            <p:nvPr/>
          </p:nvSpPr>
          <p:spPr bwMode="auto">
            <a:xfrm>
              <a:off x="840" y="2931"/>
              <a:ext cx="22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339975" y="42926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1765300" y="430371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16091" name="Text Box 27"/>
          <p:cNvSpPr txBox="1">
            <a:spLocks noChangeArrowheads="1"/>
          </p:cNvSpPr>
          <p:nvPr/>
        </p:nvSpPr>
        <p:spPr bwMode="auto">
          <a:xfrm>
            <a:off x="1765300" y="4427538"/>
            <a:ext cx="360363" cy="1147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2359025" y="4365625"/>
            <a:ext cx="360363" cy="1220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1765300" y="4292600"/>
            <a:ext cx="360363" cy="428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509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3" grpId="0" animBg="1"/>
      <p:bldP spid="216069" grpId="0" autoUpdateAnimBg="0"/>
      <p:bldP spid="216075" grpId="0"/>
      <p:bldP spid="216076" grpId="0"/>
      <p:bldP spid="216080" grpId="0"/>
      <p:bldP spid="216081" grpId="0"/>
      <p:bldP spid="216082" grpId="0"/>
      <p:bldP spid="216089" grpId="0"/>
      <p:bldP spid="216090" grpId="0"/>
      <p:bldP spid="216091" grpId="0" animBg="1"/>
      <p:bldP spid="216092" grpId="0" animBg="1"/>
      <p:bldP spid="2160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76200"/>
            <a:ext cx="5486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4.1.4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分析翻译方案的设计（续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3412A566-0CEA-4261-A2F5-33E0322FE88E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3838" y="450850"/>
            <a:ext cx="542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3+5*8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求值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的语法制导翻译。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148263" y="908050"/>
            <a:ext cx="3744912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翻译方案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print(val[top]);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val[top]:= val[top] +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val[top+2];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val[top]:= val[top] *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val[top+2];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val[top]:= lexval; </a:t>
            </a: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323850" y="981075"/>
            <a:ext cx="15240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E→E1*E2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395288" y="3937000"/>
          <a:ext cx="20161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743407" imgH="688848" progId="Visio.Drawing.11">
                  <p:embed/>
                </p:oleObj>
              </mc:Choice>
              <mc:Fallback>
                <p:oleObj name="Visio" r:id="rId4" imgW="743407" imgH="68884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37000"/>
                        <a:ext cx="2016125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2627313" y="4513263"/>
          <a:ext cx="19431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6" imgW="743407" imgH="473050" progId="Visio.Drawing.11">
                  <p:embed/>
                </p:oleObj>
              </mc:Choice>
              <mc:Fallback>
                <p:oleObj name="Visio" r:id="rId6" imgW="743407" imgH="4730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13263"/>
                        <a:ext cx="19431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5076825" y="5016500"/>
          <a:ext cx="18716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8" imgW="743407" imgH="263957" progId="Visio.Drawing.11">
                  <p:embed/>
                </p:oleObj>
              </mc:Choice>
              <mc:Fallback>
                <p:oleObj name="Visio" r:id="rId8" imgW="743407" imgH="2639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16500"/>
                        <a:ext cx="18716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763713" y="936625"/>
            <a:ext cx="35052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语法制导定义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print(E.val)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E.val:=E1.val+E2.val;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E.val:=E1.val*E2.val;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E.val:=n.lexval;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7092950" y="5070475"/>
          <a:ext cx="18716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10" imgW="785652" imgH="277734" progId="Visio.Drawing.11">
                  <p:embed/>
                </p:oleObj>
              </mc:Choice>
              <mc:Fallback>
                <p:oleObj name="Visio" r:id="rId10" imgW="785652" imgH="2777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070475"/>
                        <a:ext cx="18716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6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57" grpId="0" build="allAtOnce" autoUpdateAnimBg="0"/>
      <p:bldP spid="14357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188913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4.1.4 LR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分析翻译方案的设计（续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D265F8D-8B32-4E7D-ABC6-E7C685ED1BD4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79388" y="69215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（格局的变化）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分析栈   语义栈	输入	  格局动作，语义动作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	 #	   3+5*8#	shift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#n  	 #	    +5*8#	E→n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val[top]:=lexval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	 #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+5*8#	shift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	 #3?	     5*8#	shift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#E+n   #3? 	      *8#	E→n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val[top]:=lexval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	 #3?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*8#	shift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#E+E*	 #3?5?       8#  	shift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#E+E*n #3?5?        #  	E→n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val[top]:=lexval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#E+E*E #3?5?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#	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E→E1*E2</a:t>
            </a:r>
            <a:r>
              <a:rPr kumimoji="1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val[top]:=val[top]*val[top+2];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	 #3?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	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val[top]:=val[top]+val[top+2];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	 #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43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 #	</a:t>
            </a:r>
            <a:r>
              <a:rPr kumimoji="1"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,   print(val[top])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	 #43	        #	acc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5148263" y="6237288"/>
            <a:ext cx="2519362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修改教材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P143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1558925" y="1966913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 flipH="1" flipV="1">
            <a:off x="1547813" y="2035175"/>
            <a:ext cx="215900" cy="36036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835150" y="3192463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 flipH="1" flipV="1">
            <a:off x="1824038" y="3260725"/>
            <a:ext cx="215900" cy="36036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135188" y="4386263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H="1" flipV="1">
            <a:off x="2124075" y="4454525"/>
            <a:ext cx="215900" cy="36036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nimBg="1"/>
      <p:bldP spid="78854" grpId="0"/>
      <p:bldP spid="78855" grpId="0" animBg="1"/>
      <p:bldP spid="78856" grpId="0"/>
      <p:bldP spid="78857" grpId="0" animBg="1"/>
      <p:bldP spid="78858" grpId="0"/>
      <p:bldP spid="788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4.1.5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递归下降分析翻译方案的设计</a:t>
            </a: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FFE16CE-146C-46A0-8459-658F04CCB5CF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96900" y="685800"/>
            <a:ext cx="779145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递归下降方法是用程序实现对非终结符的展开和对终结符的匹配。翻译方案的设计需要解决两个问题：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．在递归下降子程序中，语义动作可以出现的位置：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产生式右部的任何位置；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．如何为文法符号的属性设计存储空间：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函数返回值、参数、变量等。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7950" y="3455988"/>
            <a:ext cx="87852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例如函数绘图语言识别器语法制导翻译设计：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递归子程序可以设计为函数，用于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返回必要的属性值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适当设计子程序中的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临时变量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，用于保存属性值；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将语义动作嵌入在子程序的合适位置，正确计算属性值。 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508625" y="2924175"/>
            <a:ext cx="33067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阅读：</a:t>
            </a:r>
            <a:r>
              <a:rPr kumimoji="1"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教材中相关例子</a:t>
            </a:r>
          </a:p>
        </p:txBody>
      </p:sp>
      <p:sp>
        <p:nvSpPr>
          <p:cNvPr id="1537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5445125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kumimoji="1" lang="zh-CN" altLang="en-US" sz="2400" u="sng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5183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utoUpdateAnimBg="0"/>
      <p:bldP spid="15366" grpId="0" build="p" bldLvl="2" autoUpdateAnimBg="0"/>
      <p:bldP spid="15368" grpId="0" animBg="1" autoUpdateAnimBg="0"/>
      <p:bldP spid="153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5888"/>
            <a:ext cx="8456613" cy="685800"/>
          </a:xfrm>
        </p:spPr>
        <p:txBody>
          <a:bodyPr anchor="ctr"/>
          <a:lstStyle/>
          <a:p>
            <a:pPr eaLnBrk="1" hangingPunct="1"/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 静态语义分析</a:t>
            </a: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B422D85-ADE4-4DF6-8806-952FB061763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05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语法制导翻译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Syntax Directed Translation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：是处理语义的基本方法。它以语法分析为基础，在语法分析得到输入序列的结构时，处理此结构对应的语义，如计算表达式的值、生成中间代码等。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68313" y="3284538"/>
            <a:ext cx="8305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主要内容包括：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语法制导翻译的基本概念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中间代码简介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符号表简介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典型声明语句与可执行语句的翻译</a:t>
            </a:r>
          </a:p>
        </p:txBody>
      </p:sp>
    </p:spTree>
    <p:extLst>
      <p:ext uri="{BB962C8B-B14F-4D97-AF65-F5344CB8AC3E}">
        <p14:creationId xmlns:p14="http://schemas.microsoft.com/office/powerpoint/2010/main" val="44401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  <p:bldP spid="15565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4.3.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中间代码简介 </a:t>
            </a: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E825A79-62AB-4B8A-B863-06F12D6C2D38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3400" y="908050"/>
            <a:ext cx="3606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7438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中间代码是编译器前端与后端的分水岭。</a:t>
            </a:r>
          </a:p>
        </p:txBody>
      </p:sp>
      <p:graphicFrame>
        <p:nvGraphicFramePr>
          <p:cNvPr id="54277" name="Object 7"/>
          <p:cNvGraphicFramePr>
            <a:graphicFrameLocks noChangeAspect="1"/>
          </p:cNvGraphicFramePr>
          <p:nvPr/>
        </p:nvGraphicFramePr>
        <p:xfrm>
          <a:off x="4500563" y="188913"/>
          <a:ext cx="4618037" cy="636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2371649" imgH="3253740" progId="Visio.Drawing.11">
                  <p:embed/>
                </p:oleObj>
              </mc:Choice>
              <mc:Fallback>
                <p:oleObj name="Visio" r:id="rId4" imgW="2371649" imgH="32537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8913"/>
                        <a:ext cx="4618037" cy="6364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Oval 10"/>
          <p:cNvSpPr>
            <a:spLocks noChangeArrowheads="1"/>
          </p:cNvSpPr>
          <p:nvPr/>
        </p:nvSpPr>
        <p:spPr bwMode="auto">
          <a:xfrm>
            <a:off x="5651500" y="3644900"/>
            <a:ext cx="2520950" cy="8636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23850" y="4437063"/>
            <a:ext cx="4248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中间代码的主要形式：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树、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后缀式、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三地址码等。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23850" y="2376488"/>
            <a:ext cx="432117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7438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对中间代码的要求：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便于语法制导翻译；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既与机器指令的结构相近，又与具体机器无关。</a:t>
            </a: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6588125" y="4076700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</a:t>
            </a:r>
          </a:p>
        </p:txBody>
      </p:sp>
    </p:spTree>
    <p:extLst>
      <p:ext uri="{BB962C8B-B14F-4D97-AF65-F5344CB8AC3E}">
        <p14:creationId xmlns:p14="http://schemas.microsoft.com/office/powerpoint/2010/main" val="3070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2" autoUpdateAnimBg="0"/>
      <p:bldP spid="16396" grpId="0"/>
      <p:bldP spid="163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29845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4.3.1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后缀式 </a:t>
            </a: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0FF8DA4-C726-4304-919A-0AD50A28B5D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后缀式的特征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操作数在前，操作符紧随其后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;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08038" y="2387600"/>
            <a:ext cx="27749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中缀式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3+5*2/7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(3+5)*(2/7)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08400" y="2349500"/>
            <a:ext cx="24479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 2 * 7 / +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 + 2 7 / *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39750" y="4292600"/>
            <a:ext cx="67675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无需用括号限制运算的优先级和结合性。</a:t>
            </a:r>
          </a:p>
        </p:txBody>
      </p:sp>
    </p:spTree>
    <p:extLst>
      <p:ext uri="{BB962C8B-B14F-4D97-AF65-F5344CB8AC3E}">
        <p14:creationId xmlns:p14="http://schemas.microsoft.com/office/powerpoint/2010/main" val="19817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allAtOnce"/>
      <p:bldP spid="17417" grpId="0" build="allAtOnce"/>
      <p:bldP spid="17418" grpId="0" build="allAtOnce"/>
      <p:bldP spid="174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15937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计算后缀式</a:t>
            </a: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94D67B4-BB00-4E3F-93E1-0886C5FF4FAD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81000" y="693738"/>
            <a:ext cx="7391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后缀式计算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计算结果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采用下述过程进行计算，最终结果留在栈中。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055688" y="2425700"/>
            <a:ext cx="7162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first_token;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end_of_exp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x := next_token( 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 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	 </a:t>
            </a:r>
            <a:r>
              <a:rPr kumimoji="1"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1817688" y="3211513"/>
            <a:ext cx="70754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kumimoji="1"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is an operand 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操作数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kumimoji="1"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 x );     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操作数进栈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		   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算符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pop(operands); 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弹出操作数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push(evaluate);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计算，并将结果进栈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 if;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0" y="3135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3016250" y="3586163"/>
            <a:ext cx="1871663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3492500" y="5083175"/>
            <a:ext cx="115093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837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196850"/>
            <a:ext cx="337343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0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 autoUpdateAnimBg="0"/>
      <p:bldP spid="76809" grpId="0" animBg="1"/>
      <p:bldP spid="768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1524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后缀式（续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A43AC65-B0AB-4837-A078-BD20B9CC54B3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73100" y="812800"/>
            <a:ext cx="685165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算术表达式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3+5+8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的后缀式为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35+8+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		35+8+#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#3		 5+8+#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#35		  +8+#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#8		   8+#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#88		    +#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  #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042988" y="3875088"/>
            <a:ext cx="7200900" cy="26622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first_token;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 not end_of_exp 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  if   x is an operand  -- </a:t>
            </a:r>
            <a:r>
              <a:rPr kumimoji="1"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操作数，进栈</a:t>
            </a:r>
            <a:endParaRPr kumimoji="1" lang="zh-CN" altLang="en-US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push( x );</a:t>
            </a:r>
            <a:endParaRPr kumimoji="1"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else pop( operands ); -- </a:t>
            </a:r>
            <a:r>
              <a:rPr kumimoji="1"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算符，弹出操作数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push(evaluate);  -- </a:t>
            </a:r>
            <a:r>
              <a:rPr kumimoji="1"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计算，并将结果进栈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 if;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x := next_token( );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 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98463" y="30480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后缀式计算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067175" y="1196975"/>
            <a:ext cx="3744913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push(3)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push(5)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push((3+5))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push(8)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push(8+8)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7965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8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8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200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后缀式（续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40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099FD07-8F20-41AA-A6BC-913D310D1E64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23850" y="1700213"/>
            <a:ext cx="8305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对语句：		  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y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后缀式可以写为：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x y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if-then-else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上述表示中，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均需计算。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而实际上，根据条件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的取值，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只需计算一个：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p1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jez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 p2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jump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p1: y p2:	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分别是标号；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jez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的结果为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（假）则转向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jump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表示无条件转向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比较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中将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if-then-else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分解，首先计算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，根据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的结果是否为真，决定计算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还是计算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81000" y="228600"/>
            <a:ext cx="447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将后缀式推广到其他语句</a:t>
            </a: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285750" y="765175"/>
            <a:ext cx="83185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后缀式并不局限于算数运算的表达式，可以推广到任何语句，只要遵守操作数在前，操作符紧跟其后的原则即可。</a:t>
            </a:r>
          </a:p>
        </p:txBody>
      </p:sp>
    </p:spTree>
    <p:extLst>
      <p:ext uri="{BB962C8B-B14F-4D97-AF65-F5344CB8AC3E}">
        <p14:creationId xmlns:p14="http://schemas.microsoft.com/office/powerpoint/2010/main" val="351810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4.3.2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三地址码 </a:t>
            </a: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DB32E5B-1ACA-4597-8953-EDB72FBB0602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50825" y="576263"/>
            <a:ext cx="3581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三地址码的直观表示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语法：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kumimoji="1" lang="zh-CN" altLang="en-US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23850" y="3738563"/>
            <a:ext cx="8280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a + b * 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的三地址码序列：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 := b * c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T2 := a + T1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x  := T2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直观表示与源程序中的表达式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赋值句的区别。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187450" y="1001713"/>
            <a:ext cx="64087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:= arg1 op arg2 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:= op arg1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 arg1    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:= arg1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476375" y="1412875"/>
            <a:ext cx="66960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结果存放在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中的二元运算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 op arg2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结果存放在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中一元运算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 arg1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一元运算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 arg1	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直接拷贝</a:t>
            </a:r>
          </a:p>
        </p:txBody>
      </p:sp>
    </p:spTree>
    <p:extLst>
      <p:ext uri="{BB962C8B-B14F-4D97-AF65-F5344CB8AC3E}">
        <p14:creationId xmlns:p14="http://schemas.microsoft.com/office/powerpoint/2010/main" val="23269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  <p:bldP spid="19462" grpId="0" autoUpdateAnimBg="0"/>
      <p:bldP spid="1946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695825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三地址码的种类（ 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P167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B7EFA08-E34A-444D-9EBC-D08AF2894F1D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57200" y="83185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序号	 三地址码			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y op z		(op,     y, z, x)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op y			(op,     y,  , x)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y			(:=,     y,  , x)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 L			(j,       ,  , L)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x goto L		(jnz,    x,  , L)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x relop y goto L	(jrelop, x, y, L)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57200" y="338455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param x			(param,   ,  , x)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call P, n			(call,   n,  , P)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y			(return,  ,  , y)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57200" y="44354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y[i]			(=[],  y[i], , x)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x[i] := y			([]=,  y, , x[i])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57200" y="5181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&amp;y			(=&amp;,   y,   ,  x)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*y			(=*,   y,   , 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*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y			(*=,   y,   ,  x) </a:t>
            </a:r>
          </a:p>
        </p:txBody>
      </p:sp>
      <p:sp>
        <p:nvSpPr>
          <p:cNvPr id="66569" name="Rectangl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19700" y="765175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u="sng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</a:t>
            </a:r>
          </a:p>
        </p:txBody>
      </p:sp>
    </p:spTree>
    <p:extLst>
      <p:ext uri="{BB962C8B-B14F-4D97-AF65-F5344CB8AC3E}">
        <p14:creationId xmlns:p14="http://schemas.microsoft.com/office/powerpoint/2010/main" val="12632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86" grpId="0" autoUpdateAnimBg="0"/>
      <p:bldP spid="20487" grpId="0" autoUpdateAnimBg="0"/>
      <p:bldP spid="2048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5867400" cy="6096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三地址码的实现：三元式与四元式 </a:t>
            </a: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B87F3D1-F626-4648-8FCC-6FF0F5BC253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81000" y="609600"/>
            <a:ext cx="75041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         形式：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 (op,  arg1,  arg2)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 := arg1 op arg2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4925" y="2098675"/>
            <a:ext cx="5184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4.24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表达式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x:=a+b*c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的三元式：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 (*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(2)  (+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(3)  (:=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(2)) 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50825" y="4025900"/>
            <a:ext cx="86423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存放方式：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数组结构，三元式在数组中的位置由下标决定</a:t>
            </a:r>
            <a:endParaRPr kumimoji="1"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弱点：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给代码的优化带来困难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因为代码优化常使用的方法是删除某些代码或移动某些代码位置，而一旦进行了代码的删除或移动，则意味着某三元式的序号会发生变化，从而使得其他三元式中对原序号的引用无效。</a:t>
            </a:r>
            <a:endParaRPr kumimoji="1"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716463" y="2165350"/>
            <a:ext cx="42497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分别表示它们的存储位置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序号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分别是它们在三元式表中的位置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19063" y="1458913"/>
            <a:ext cx="841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序号的双重含义：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既代表此三元式，又代表三元式存放的结果</a:t>
            </a:r>
          </a:p>
        </p:txBody>
      </p:sp>
    </p:spTree>
    <p:extLst>
      <p:ext uri="{BB962C8B-B14F-4D97-AF65-F5344CB8AC3E}">
        <p14:creationId xmlns:p14="http://schemas.microsoft.com/office/powerpoint/2010/main" val="10948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allAtOnce"/>
      <p:bldP spid="22533" grpId="0" build="p" autoUpdateAnimBg="0"/>
      <p:bldP spid="22534" grpId="0" build="p" autoUpdateAnimBg="0"/>
      <p:bldP spid="22536" grpId="0"/>
      <p:bldP spid="225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1506538"/>
            <a:ext cx="5254625" cy="515937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语法制导翻译设计的基本步骤：</a:t>
            </a: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95018E1-763B-49A4-8746-E1B8C96729FF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022475" y="2152650"/>
            <a:ext cx="55260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文法符号属性的设计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2.  </a:t>
            </a: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语义规则的设计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3.  </a:t>
            </a: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必要的辅助操作（函数）</a:t>
            </a: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变量的设计</a:t>
            </a:r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228600" y="228600"/>
            <a:ext cx="419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三元式的语法制导翻译</a:t>
            </a:r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4648200" y="76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458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4419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0A03686-CFE7-4C49-880E-A2393DE0FF55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47675" y="765175"/>
            <a:ext cx="7869238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：三元式代码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序号，或者 </a:t>
            </a:r>
            <a:b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指示标识符的存储单元；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.name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：标识符的名字；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trip( op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arg2 )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：生成一个三元式，返回三元式的序号；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entry(id.name)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：返回标识符在符号表中的位置或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存储位置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04800" y="3733800"/>
            <a:ext cx="29718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产生式：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A→id:=E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E→E1+E2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E→E1*E2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E→(E1)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E→-E1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266950" y="3733800"/>
            <a:ext cx="65532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语义规则：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{A.code:=trip(:=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entry(id.name)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E.code:=trip(+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E2.code) 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E.code:=trip(*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E2.code) 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E.code:=E1.code 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E.code:=trip(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}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E.code:=entry(id.name) } </a:t>
            </a:r>
          </a:p>
        </p:txBody>
      </p:sp>
      <p:sp>
        <p:nvSpPr>
          <p:cNvPr id="72711" name="Rectangle 9"/>
          <p:cNvSpPr>
            <a:spLocks noChangeArrowheads="1"/>
          </p:cNvSpPr>
          <p:nvPr/>
        </p:nvSpPr>
        <p:spPr bwMode="auto">
          <a:xfrm>
            <a:off x="228600" y="228600"/>
            <a:ext cx="419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14583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3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3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autoUpdateAnimBg="0"/>
      <p:bldP spid="23559" grpId="0"/>
      <p:bldP spid="2356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语法制导翻译简介</a:t>
            </a:r>
            <a:b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语法与语义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F30BB83-3758-4727-9051-E53FAEFC0949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61925" y="1268413"/>
            <a:ext cx="837088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6588" indent="-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5713" indent="-4397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3288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809875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670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242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814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386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语法是指语言的结构、即语言的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样子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语义是指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附着于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语言结构上的实际含意 ，即语言的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意义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语法与语义的关系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语义不能离开语法独立存在；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语法与语义之间没有明确的界线；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语义远比语法复杂；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同一语言结构可包含多种含意，不同语言结构可表示相同含意。</a:t>
            </a:r>
          </a:p>
          <a:p>
            <a:pPr lvl="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476375" y="21082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~~~~~~</a:t>
            </a:r>
          </a:p>
        </p:txBody>
      </p:sp>
    </p:spTree>
    <p:extLst>
      <p:ext uri="{BB962C8B-B14F-4D97-AF65-F5344CB8AC3E}">
        <p14:creationId xmlns:p14="http://schemas.microsoft.com/office/powerpoint/2010/main" val="42205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  <p:bldP spid="51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76200"/>
            <a:ext cx="3563937" cy="457200"/>
          </a:xfrm>
        </p:spPr>
        <p:txBody>
          <a:bodyPr/>
          <a:lstStyle/>
          <a:p>
            <a:pPr algn="r" eaLnBrk="1" hangingPunct="1"/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47727CE-37E5-43EC-931F-CE8647A2882F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323850" y="549275"/>
            <a:ext cx="8353425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A→id:=E  { A.code:=trip(:=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entry(id.name)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E→E1+E2  { E.code := trip(+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E→E1*E2  { E.code := trip(*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E→(E1)   { E.code := E1.code}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E→-E1    { E.code := trip(</a:t>
            </a:r>
            <a:r>
              <a:rPr kumimoji="1" lang="en-US" altLang="zh-CN" sz="2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     { E.code := entry(id.name)}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1117600" y="43894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.code=a 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125663" y="515778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.code=b 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995738" y="50847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.code=c 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095625" y="430053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.code=(1)(*,b,c) 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660525" y="2924175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.code=(3)(:=,x,(2)) 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2411413" y="366871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.code=(2)(+,a,(1)) 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791200" y="3444875"/>
            <a:ext cx="2622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三元式序列：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(*, b, c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(2) (+, a,(1))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(3) (:=,x,(2))</a:t>
            </a:r>
          </a:p>
        </p:txBody>
      </p:sp>
      <p:sp>
        <p:nvSpPr>
          <p:cNvPr id="74764" name="Rectangle 21"/>
          <p:cNvSpPr>
            <a:spLocks noChangeArrowheads="1"/>
          </p:cNvSpPr>
          <p:nvPr/>
        </p:nvSpPr>
        <p:spPr bwMode="auto">
          <a:xfrm>
            <a:off x="179388" y="115888"/>
            <a:ext cx="621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4.25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x:=a+b*c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的三元式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1403350" y="2924175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57238" y="3717925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331913" y="3717925"/>
            <a:ext cx="50323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2051050" y="37179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900113" y="43656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981200" y="429260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771775" y="43656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900113" y="551656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1835150" y="515620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698750" y="49418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3633788" y="515620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E3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1835150" y="594836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3635375" y="594836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cxnSp>
        <p:nvCxnSpPr>
          <p:cNvPr id="24614" name="AutoShape 38"/>
          <p:cNvCxnSpPr>
            <a:cxnSpLocks noChangeShapeType="1"/>
            <a:stCxn id="24601" idx="2"/>
            <a:endCxn id="24602" idx="0"/>
          </p:cNvCxnSpPr>
          <p:nvPr/>
        </p:nvCxnSpPr>
        <p:spPr bwMode="auto">
          <a:xfrm flipH="1">
            <a:off x="973138" y="3284538"/>
            <a:ext cx="646112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5" name="AutoShape 39"/>
          <p:cNvCxnSpPr>
            <a:cxnSpLocks noChangeShapeType="1"/>
            <a:stCxn id="24601" idx="2"/>
            <a:endCxn id="24603" idx="0"/>
          </p:cNvCxnSpPr>
          <p:nvPr/>
        </p:nvCxnSpPr>
        <p:spPr bwMode="auto">
          <a:xfrm flipH="1">
            <a:off x="1584325" y="3284538"/>
            <a:ext cx="34925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6" name="AutoShape 40"/>
          <p:cNvCxnSpPr>
            <a:cxnSpLocks noChangeShapeType="1"/>
            <a:stCxn id="24601" idx="2"/>
            <a:endCxn id="24604" idx="0"/>
          </p:cNvCxnSpPr>
          <p:nvPr/>
        </p:nvCxnSpPr>
        <p:spPr bwMode="auto">
          <a:xfrm>
            <a:off x="1619250" y="3284538"/>
            <a:ext cx="684213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7" name="AutoShape 41"/>
          <p:cNvCxnSpPr>
            <a:cxnSpLocks noChangeShapeType="1"/>
            <a:stCxn id="24612" idx="0"/>
            <a:endCxn id="24609" idx="2"/>
          </p:cNvCxnSpPr>
          <p:nvPr/>
        </p:nvCxnSpPr>
        <p:spPr bwMode="auto">
          <a:xfrm flipV="1">
            <a:off x="2087563" y="5516563"/>
            <a:ext cx="0" cy="4318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8" name="AutoShape 42"/>
          <p:cNvCxnSpPr>
            <a:cxnSpLocks noChangeShapeType="1"/>
            <a:stCxn id="24613" idx="0"/>
            <a:endCxn id="24611" idx="2"/>
          </p:cNvCxnSpPr>
          <p:nvPr/>
        </p:nvCxnSpPr>
        <p:spPr bwMode="auto">
          <a:xfrm flipH="1" flipV="1">
            <a:off x="3886200" y="5516563"/>
            <a:ext cx="1588" cy="4318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9" name="AutoShape 43"/>
          <p:cNvCxnSpPr>
            <a:cxnSpLocks noChangeShapeType="1"/>
            <a:stCxn id="24608" idx="0"/>
            <a:endCxn id="24605" idx="2"/>
          </p:cNvCxnSpPr>
          <p:nvPr/>
        </p:nvCxnSpPr>
        <p:spPr bwMode="auto">
          <a:xfrm flipV="1">
            <a:off x="1152525" y="4725988"/>
            <a:ext cx="0" cy="790575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0" name="AutoShape 44"/>
          <p:cNvCxnSpPr>
            <a:cxnSpLocks noChangeShapeType="1"/>
            <a:stCxn id="24609" idx="0"/>
            <a:endCxn id="24607" idx="2"/>
          </p:cNvCxnSpPr>
          <p:nvPr/>
        </p:nvCxnSpPr>
        <p:spPr bwMode="auto">
          <a:xfrm flipV="1">
            <a:off x="2087563" y="4725988"/>
            <a:ext cx="936625" cy="4302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1" name="AutoShape 45"/>
          <p:cNvCxnSpPr>
            <a:cxnSpLocks noChangeShapeType="1"/>
            <a:stCxn id="24610" idx="0"/>
            <a:endCxn id="24607" idx="2"/>
          </p:cNvCxnSpPr>
          <p:nvPr/>
        </p:nvCxnSpPr>
        <p:spPr bwMode="auto">
          <a:xfrm flipV="1">
            <a:off x="2951163" y="4725988"/>
            <a:ext cx="73025" cy="2159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2" name="AutoShape 46"/>
          <p:cNvCxnSpPr>
            <a:cxnSpLocks noChangeShapeType="1"/>
            <a:stCxn id="24611" idx="0"/>
            <a:endCxn id="24607" idx="2"/>
          </p:cNvCxnSpPr>
          <p:nvPr/>
        </p:nvCxnSpPr>
        <p:spPr bwMode="auto">
          <a:xfrm flipH="1" flipV="1">
            <a:off x="3024188" y="4725988"/>
            <a:ext cx="862012" cy="4302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3" name="AutoShape 47"/>
          <p:cNvCxnSpPr>
            <a:cxnSpLocks noChangeShapeType="1"/>
            <a:stCxn id="24607" idx="0"/>
            <a:endCxn id="24604" idx="2"/>
          </p:cNvCxnSpPr>
          <p:nvPr/>
        </p:nvCxnSpPr>
        <p:spPr bwMode="auto">
          <a:xfrm flipH="1" flipV="1">
            <a:off x="2303463" y="4078288"/>
            <a:ext cx="720725" cy="28733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4" name="AutoShape 48"/>
          <p:cNvCxnSpPr>
            <a:cxnSpLocks noChangeShapeType="1"/>
            <a:stCxn id="24606" idx="0"/>
            <a:endCxn id="24604" idx="2"/>
          </p:cNvCxnSpPr>
          <p:nvPr/>
        </p:nvCxnSpPr>
        <p:spPr bwMode="auto">
          <a:xfrm flipV="1">
            <a:off x="2233613" y="4078288"/>
            <a:ext cx="69850" cy="2143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5" name="AutoShape 49"/>
          <p:cNvCxnSpPr>
            <a:cxnSpLocks noChangeShapeType="1"/>
            <a:stCxn id="24605" idx="0"/>
            <a:endCxn id="24604" idx="2"/>
          </p:cNvCxnSpPr>
          <p:nvPr/>
        </p:nvCxnSpPr>
        <p:spPr bwMode="auto">
          <a:xfrm flipV="1">
            <a:off x="1152525" y="4078288"/>
            <a:ext cx="1150938" cy="28733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95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2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24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3" dur="500"/>
                                        <p:tgtEl>
                                          <p:spTgt spid="24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utoUpdateAnimBg="0"/>
      <p:bldP spid="24590" grpId="1"/>
      <p:bldP spid="24591" grpId="0" autoUpdateAnimBg="0"/>
      <p:bldP spid="24591" grpId="1"/>
      <p:bldP spid="24592" grpId="0" autoUpdateAnimBg="0"/>
      <p:bldP spid="24592" grpId="1"/>
      <p:bldP spid="24593" grpId="0" autoUpdateAnimBg="0"/>
      <p:bldP spid="24593" grpId="1"/>
      <p:bldP spid="24594" grpId="0" autoUpdateAnimBg="0"/>
      <p:bldP spid="24595" grpId="0" autoUpdateAnimBg="0"/>
      <p:bldP spid="24595" grpId="1"/>
      <p:bldP spid="24596" grpId="0" build="allAtOnce" autoUpdateAnimBg="0"/>
      <p:bldP spid="24601" grpId="0"/>
      <p:bldP spid="24602" grpId="0"/>
      <p:bldP spid="24602" grpId="1"/>
      <p:bldP spid="24603" grpId="0"/>
      <p:bldP spid="24603" grpId="1"/>
      <p:bldP spid="24604" grpId="0"/>
      <p:bldP spid="24604" grpId="1"/>
      <p:bldP spid="24605" grpId="0"/>
      <p:bldP spid="24605" grpId="1"/>
      <p:bldP spid="24606" grpId="0"/>
      <p:bldP spid="24606" grpId="1"/>
      <p:bldP spid="24607" grpId="0"/>
      <p:bldP spid="24607" grpId="1"/>
      <p:bldP spid="24608" grpId="0"/>
      <p:bldP spid="24608" grpId="1"/>
      <p:bldP spid="24609" grpId="0"/>
      <p:bldP spid="24609" grpId="1"/>
      <p:bldP spid="24610" grpId="0"/>
      <p:bldP spid="24610" grpId="1"/>
      <p:bldP spid="24611" grpId="0"/>
      <p:bldP spid="24611" grpId="1"/>
      <p:bldP spid="24612" grpId="0"/>
      <p:bldP spid="24612" grpId="1"/>
      <p:bldP spid="24613" grpId="0"/>
      <p:bldP spid="2461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76200"/>
            <a:ext cx="4191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801FCF3-D6EB-497A-91E6-34726587E23E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95288" y="4759325"/>
            <a:ext cx="80883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0673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673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67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即：四元式是对三元式的改进，将表示计算结果的三元式序号用一个显式的变量表示，从而避免了三元式的值与三元式在三元式组中的位置相关的弱点。</a:t>
            </a:r>
          </a:p>
        </p:txBody>
      </p:sp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250825" y="358775"/>
            <a:ext cx="2017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</a:t>
            </a:r>
            <a:r>
              <a:rPr kumimoji="1" lang="zh-CN" altLang="en-US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92725" y="836613"/>
            <a:ext cx="3600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三元式：</a:t>
            </a:r>
            <a:r>
              <a:rPr kumimoji="1"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(i)(op,  arg1,  arg2)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(i):= arg1 op arg2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39750" y="908050"/>
            <a:ext cx="80883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0673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673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67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四元式的语法：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(op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所表示的计算：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:= arg1 op arg2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68313" y="2873375"/>
            <a:ext cx="77771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四元式与三元式的唯一区别：将由序号所表示的运算结果改为：用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临时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变量来表示。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此改变使得四元式的运算结果与其在四元式序列中的位置无关。</a:t>
            </a:r>
          </a:p>
        </p:txBody>
      </p:sp>
      <p:sp>
        <p:nvSpPr>
          <p:cNvPr id="25611" name="Rectangl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92725" y="1268413"/>
            <a:ext cx="2592388" cy="133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三地址码与四元式的对应关系：</a:t>
            </a: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000" u="sng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四元式的形式</a:t>
            </a:r>
          </a:p>
        </p:txBody>
      </p:sp>
    </p:spTree>
    <p:extLst>
      <p:ext uri="{BB962C8B-B14F-4D97-AF65-F5344CB8AC3E}">
        <p14:creationId xmlns:p14="http://schemas.microsoft.com/office/powerpoint/2010/main" val="294536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5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5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5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autoUpdateAnimBg="0"/>
      <p:bldP spid="25608" grpId="0" animBg="1" autoUpdateAnimBg="0"/>
      <p:bldP spid="25608" grpId="1" animBg="1"/>
      <p:bldP spid="25609" grpId="0" build="p" autoUpdateAnimBg="0"/>
      <p:bldP spid="25610" grpId="0"/>
      <p:bldP spid="256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76200"/>
            <a:ext cx="4114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F9CC043-2E9B-4DB8-AF5F-395FC54FC8A8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04800" y="692150"/>
            <a:ext cx="8458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   表示存放运算结果的位置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变量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newtemp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：返回一个新的临时变量，如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...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 op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arg2, result)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：生成一个四元式，若为一元运算，则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可空。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28600" y="2638425"/>
            <a:ext cx="3048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产生式与语义规则：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(1)A→id:=E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(2)E→E1+E2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(3)E→E1*E2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(4)E→(E1)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(5)E→-E1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(6)E→id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209800" y="3003550"/>
            <a:ext cx="716280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A.code:=newtemp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emit(:=, entry(id.name), E.code, A.code)}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emit(+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E1.code,E2.code,E.code)}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emit(*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E1.code,E2.code,E.code)}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{E.code:=E1.code}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emit(@,E1.code, , E.code)}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{E.code:=entry(id.name)} 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28600" y="182563"/>
            <a:ext cx="4414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</a:t>
            </a:r>
            <a:r>
              <a:rPr kumimoji="1" lang="zh-CN" altLang="en-US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18061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76200"/>
            <a:ext cx="3563937" cy="457200"/>
          </a:xfrm>
        </p:spPr>
        <p:txBody>
          <a:bodyPr/>
          <a:lstStyle/>
          <a:p>
            <a:pPr algn="r" eaLnBrk="1" hangingPunct="1"/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D41EB20-C955-4819-824B-3BB530CDD3F9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323850" y="549275"/>
            <a:ext cx="8353425" cy="250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A→id:=E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E→E1+E2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E→E1*E2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E→(E1)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E→-E1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611188" y="48942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.code=a 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619250" y="56626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.code=b 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489325" y="558958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.code=c 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2690813" y="4894263"/>
            <a:ext cx="166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.code=T1 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1154113" y="3429000"/>
            <a:ext cx="161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.code=T3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1905000" y="4173538"/>
            <a:ext cx="187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 T2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4716463" y="3357563"/>
            <a:ext cx="36718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四元式序列：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(*, b, c,  T1)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(2) (+, a, T1, T2)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(3) (:=,x, T2, T3)</a:t>
            </a:r>
          </a:p>
        </p:txBody>
      </p:sp>
      <p:sp>
        <p:nvSpPr>
          <p:cNvPr id="80908" name="Rectangle 11"/>
          <p:cNvSpPr>
            <a:spLocks noChangeArrowheads="1"/>
          </p:cNvSpPr>
          <p:nvPr/>
        </p:nvSpPr>
        <p:spPr bwMode="auto">
          <a:xfrm>
            <a:off x="179388" y="115888"/>
            <a:ext cx="621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4.26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x:=a+b*c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的四元式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172044" name="Text Box 12"/>
          <p:cNvSpPr txBox="1">
            <a:spLocks noChangeArrowheads="1"/>
          </p:cNvSpPr>
          <p:nvPr/>
        </p:nvSpPr>
        <p:spPr bwMode="auto">
          <a:xfrm>
            <a:off x="896938" y="3429000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250825" y="4222750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825500" y="4222750"/>
            <a:ext cx="5032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1544638" y="422275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393700" y="487045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1474788" y="47974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2265363" y="487045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393700" y="60213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1328738" y="56610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</a:p>
        </p:txBody>
      </p:sp>
      <p:sp>
        <p:nvSpPr>
          <p:cNvPr id="172053" name="Text Box 21"/>
          <p:cNvSpPr txBox="1">
            <a:spLocks noChangeArrowheads="1"/>
          </p:cNvSpPr>
          <p:nvPr/>
        </p:nvSpPr>
        <p:spPr bwMode="auto">
          <a:xfrm>
            <a:off x="2192338" y="544671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3127375" y="56610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E3</a:t>
            </a:r>
          </a:p>
        </p:txBody>
      </p:sp>
      <p:sp>
        <p:nvSpPr>
          <p:cNvPr id="172055" name="Text Box 23"/>
          <p:cNvSpPr txBox="1">
            <a:spLocks noChangeArrowheads="1"/>
          </p:cNvSpPr>
          <p:nvPr/>
        </p:nvSpPr>
        <p:spPr bwMode="auto">
          <a:xfrm>
            <a:off x="1328738" y="64531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72056" name="Text Box 24"/>
          <p:cNvSpPr txBox="1">
            <a:spLocks noChangeArrowheads="1"/>
          </p:cNvSpPr>
          <p:nvPr/>
        </p:nvSpPr>
        <p:spPr bwMode="auto">
          <a:xfrm>
            <a:off x="3128963" y="64531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cxnSp>
        <p:nvCxnSpPr>
          <p:cNvPr id="172057" name="AutoShape 25"/>
          <p:cNvCxnSpPr>
            <a:cxnSpLocks noChangeShapeType="1"/>
            <a:stCxn id="172044" idx="2"/>
            <a:endCxn id="172045" idx="0"/>
          </p:cNvCxnSpPr>
          <p:nvPr/>
        </p:nvCxnSpPr>
        <p:spPr bwMode="auto">
          <a:xfrm flipH="1">
            <a:off x="466725" y="3789363"/>
            <a:ext cx="646113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58" name="AutoShape 26"/>
          <p:cNvCxnSpPr>
            <a:cxnSpLocks noChangeShapeType="1"/>
            <a:stCxn id="172044" idx="2"/>
            <a:endCxn id="172046" idx="0"/>
          </p:cNvCxnSpPr>
          <p:nvPr/>
        </p:nvCxnSpPr>
        <p:spPr bwMode="auto">
          <a:xfrm flipH="1">
            <a:off x="1077913" y="3789363"/>
            <a:ext cx="34925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59" name="AutoShape 27"/>
          <p:cNvCxnSpPr>
            <a:cxnSpLocks noChangeShapeType="1"/>
            <a:stCxn id="172044" idx="2"/>
            <a:endCxn id="172047" idx="0"/>
          </p:cNvCxnSpPr>
          <p:nvPr/>
        </p:nvCxnSpPr>
        <p:spPr bwMode="auto">
          <a:xfrm>
            <a:off x="1112838" y="3789363"/>
            <a:ext cx="684212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0" name="AutoShape 28"/>
          <p:cNvCxnSpPr>
            <a:cxnSpLocks noChangeShapeType="1"/>
            <a:stCxn id="172055" idx="0"/>
            <a:endCxn id="172052" idx="2"/>
          </p:cNvCxnSpPr>
          <p:nvPr/>
        </p:nvCxnSpPr>
        <p:spPr bwMode="auto">
          <a:xfrm flipV="1">
            <a:off x="1581150" y="6021388"/>
            <a:ext cx="0" cy="4318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1" name="AutoShape 29"/>
          <p:cNvCxnSpPr>
            <a:cxnSpLocks noChangeShapeType="1"/>
            <a:stCxn id="172056" idx="0"/>
            <a:endCxn id="172054" idx="2"/>
          </p:cNvCxnSpPr>
          <p:nvPr/>
        </p:nvCxnSpPr>
        <p:spPr bwMode="auto">
          <a:xfrm flipH="1" flipV="1">
            <a:off x="3379788" y="6021388"/>
            <a:ext cx="1587" cy="4318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2" name="AutoShape 30"/>
          <p:cNvCxnSpPr>
            <a:cxnSpLocks noChangeShapeType="1"/>
            <a:stCxn id="172051" idx="0"/>
            <a:endCxn id="172048" idx="2"/>
          </p:cNvCxnSpPr>
          <p:nvPr/>
        </p:nvCxnSpPr>
        <p:spPr bwMode="auto">
          <a:xfrm flipV="1">
            <a:off x="646113" y="5230813"/>
            <a:ext cx="0" cy="790575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3" name="AutoShape 31"/>
          <p:cNvCxnSpPr>
            <a:cxnSpLocks noChangeShapeType="1"/>
            <a:stCxn id="172052" idx="0"/>
            <a:endCxn id="172050" idx="2"/>
          </p:cNvCxnSpPr>
          <p:nvPr/>
        </p:nvCxnSpPr>
        <p:spPr bwMode="auto">
          <a:xfrm flipV="1">
            <a:off x="1581150" y="5230813"/>
            <a:ext cx="936625" cy="4302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53" idx="0"/>
            <a:endCxn id="172050" idx="2"/>
          </p:cNvCxnSpPr>
          <p:nvPr/>
        </p:nvCxnSpPr>
        <p:spPr bwMode="auto">
          <a:xfrm flipV="1">
            <a:off x="2444750" y="5230813"/>
            <a:ext cx="73025" cy="2159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5" name="AutoShape 33"/>
          <p:cNvCxnSpPr>
            <a:cxnSpLocks noChangeShapeType="1"/>
            <a:stCxn id="172054" idx="0"/>
            <a:endCxn id="172050" idx="2"/>
          </p:cNvCxnSpPr>
          <p:nvPr/>
        </p:nvCxnSpPr>
        <p:spPr bwMode="auto">
          <a:xfrm flipH="1" flipV="1">
            <a:off x="2517775" y="5230813"/>
            <a:ext cx="862013" cy="4302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6" name="AutoShape 34"/>
          <p:cNvCxnSpPr>
            <a:cxnSpLocks noChangeShapeType="1"/>
            <a:stCxn id="172050" idx="0"/>
            <a:endCxn id="172047" idx="2"/>
          </p:cNvCxnSpPr>
          <p:nvPr/>
        </p:nvCxnSpPr>
        <p:spPr bwMode="auto">
          <a:xfrm flipH="1" flipV="1">
            <a:off x="1797050" y="4583113"/>
            <a:ext cx="720725" cy="28733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7" name="AutoShape 35"/>
          <p:cNvCxnSpPr>
            <a:cxnSpLocks noChangeShapeType="1"/>
            <a:stCxn id="172049" idx="0"/>
            <a:endCxn id="172047" idx="2"/>
          </p:cNvCxnSpPr>
          <p:nvPr/>
        </p:nvCxnSpPr>
        <p:spPr bwMode="auto">
          <a:xfrm flipV="1">
            <a:off x="1727200" y="4583113"/>
            <a:ext cx="69850" cy="2143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48" idx="0"/>
            <a:endCxn id="172047" idx="2"/>
          </p:cNvCxnSpPr>
          <p:nvPr/>
        </p:nvCxnSpPr>
        <p:spPr bwMode="auto">
          <a:xfrm flipV="1">
            <a:off x="646113" y="4583113"/>
            <a:ext cx="1150937" cy="28733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34" name="Rectangle 37"/>
          <p:cNvSpPr>
            <a:spLocks noChangeArrowheads="1"/>
          </p:cNvSpPr>
          <p:nvPr/>
        </p:nvSpPr>
        <p:spPr bwMode="auto">
          <a:xfrm>
            <a:off x="2124075" y="538163"/>
            <a:ext cx="7162800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A.code:=newtemp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;emit(:=, entry(id.name), E.code, </a:t>
            </a:r>
            <a:b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A.code)}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emit(+</a:t>
            </a:r>
            <a:r>
              <a:rPr kumimoji="1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E1.code,E2.code,E.code)}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emit(*</a:t>
            </a:r>
            <a:r>
              <a:rPr kumimoji="1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E1.code,E2.code,E.code)}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{E.code:=E1.code}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emit(@,E1.code, , E.code)}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{E.code:=entry(id.name)} </a:t>
            </a:r>
          </a:p>
        </p:txBody>
      </p:sp>
    </p:spTree>
    <p:extLst>
      <p:ext uri="{BB962C8B-B14F-4D97-AF65-F5344CB8AC3E}">
        <p14:creationId xmlns:p14="http://schemas.microsoft.com/office/powerpoint/2010/main" val="32437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72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172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172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6" dur="500"/>
                                        <p:tgtEl>
                                          <p:spTgt spid="172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36" grpId="1"/>
      <p:bldP spid="172037" grpId="0" autoUpdateAnimBg="0"/>
      <p:bldP spid="172037" grpId="1"/>
      <p:bldP spid="172038" grpId="0" autoUpdateAnimBg="0"/>
      <p:bldP spid="172038" grpId="1"/>
      <p:bldP spid="172039" grpId="0" autoUpdateAnimBg="0"/>
      <p:bldP spid="172039" grpId="1"/>
      <p:bldP spid="172040" grpId="0" autoUpdateAnimBg="0"/>
      <p:bldP spid="172041" grpId="0" autoUpdateAnimBg="0"/>
      <p:bldP spid="172041" grpId="1"/>
      <p:bldP spid="172042" grpId="0" build="allAtOnce" autoUpdateAnimBg="0"/>
      <p:bldP spid="172044" grpId="0"/>
      <p:bldP spid="172045" grpId="0"/>
      <p:bldP spid="172045" grpId="1"/>
      <p:bldP spid="172046" grpId="0"/>
      <p:bldP spid="172046" grpId="1"/>
      <p:bldP spid="172047" grpId="0"/>
      <p:bldP spid="172047" grpId="1"/>
      <p:bldP spid="172048" grpId="0"/>
      <p:bldP spid="172048" grpId="1"/>
      <p:bldP spid="172049" grpId="0"/>
      <p:bldP spid="172049" grpId="1"/>
      <p:bldP spid="172050" grpId="0"/>
      <p:bldP spid="172050" grpId="1"/>
      <p:bldP spid="172051" grpId="0"/>
      <p:bldP spid="172051" grpId="1"/>
      <p:bldP spid="172052" grpId="0"/>
      <p:bldP spid="172052" grpId="1"/>
      <p:bldP spid="172053" grpId="0"/>
      <p:bldP spid="172053" grpId="1"/>
      <p:bldP spid="172054" grpId="0"/>
      <p:bldP spid="172054" grpId="1"/>
      <p:bldP spid="172055" grpId="0"/>
      <p:bldP spid="172055" grpId="1"/>
      <p:bldP spid="172056" grpId="0"/>
      <p:bldP spid="17205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4.3.3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树形表示 </a:t>
            </a: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432897-BCBD-4A1B-B214-DB8E0AE4C0C2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468313" y="3051175"/>
          <a:ext cx="333851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1321918" imgH="976274" progId="Visio.Drawing.11">
                  <p:embed/>
                </p:oleObj>
              </mc:Choice>
              <mc:Fallback>
                <p:oleObj name="Visio" r:id="rId4" imgW="1321918" imgH="9762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51175"/>
                        <a:ext cx="333851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44500" y="620713"/>
            <a:ext cx="83042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树作为中间代码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语法树真实反映句子结构，对语法树稍加修改（加入语义信息），即可以作为中间代码的一种形式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注释语法树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4.27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x:=(a+b)*(a+b)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的树的中间代码表示： 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536700" y="44196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(1)/T1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121025" y="44196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(2)/T2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257425" y="366395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(3)/T3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465263" y="305117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(4)/T4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716463" y="2781300"/>
            <a:ext cx="3536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四元式：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+,  a,  b,  T1)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+,  a,  b,  T2)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）（*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T1, T2, T3)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:=, x,  T3, T4)</a:t>
            </a:r>
          </a:p>
        </p:txBody>
      </p:sp>
    </p:spTree>
    <p:extLst>
      <p:ext uri="{BB962C8B-B14F-4D97-AF65-F5344CB8AC3E}">
        <p14:creationId xmlns:p14="http://schemas.microsoft.com/office/powerpoint/2010/main" val="235274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/>
      <p:bldP spid="49161" grpId="0" autoUpdateAnimBg="0"/>
      <p:bldP spid="491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46990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树的语法制导翻译 </a:t>
            </a:r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8643A38-45EA-4190-9B25-36138FDAD0E0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82575" y="2973388"/>
            <a:ext cx="26670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 → id := E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 → E1 + E2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 → E1 * E2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 → ( E1 )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 → - E1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 → id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044575" y="3354388"/>
            <a:ext cx="78486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{A.nptr:= mknode(:=,mkleaf(entry(id.name)),E.nptr)}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{E.nptr:=mknode(+,E1.nptr,E2.nptr)}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{E.nptr:=mknode(*,E1.nptr,E2.nptr)}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{E.nptr:=E1.nptr}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{E.nptr:=mknode(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,E1.nptr, )}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{E.nptr:=mkleaf(entry((id.name))} 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81000" y="765175"/>
            <a:ext cx="8382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.nptr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指向树节点的指针；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mknode(op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nptr1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nptr2)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生成一个根或内部节点，节点数据是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分别指向的左右孩子的子树。若仅有一个孩子，则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为空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mkleaf(node)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生成一个叶子节点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9651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build="allAtOnce"/>
      <p:bldP spid="5223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505557F-299E-4914-8A84-BEE4A10A4101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23850" y="549275"/>
            <a:ext cx="8353425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A→id:=E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E→E1+E2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E→E1*E2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E→(E1)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E→-E1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</a:t>
            </a:r>
          </a:p>
        </p:txBody>
      </p:sp>
      <p:sp>
        <p:nvSpPr>
          <p:cNvPr id="87044" name="Rectangle 11"/>
          <p:cNvSpPr>
            <a:spLocks noChangeArrowheads="1"/>
          </p:cNvSpPr>
          <p:nvPr/>
        </p:nvSpPr>
        <p:spPr bwMode="auto">
          <a:xfrm>
            <a:off x="179388" y="115888"/>
            <a:ext cx="621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x:=a+b*c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的语法树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87045" name="Rectangle 37"/>
          <p:cNvSpPr>
            <a:spLocks noChangeArrowheads="1"/>
          </p:cNvSpPr>
          <p:nvPr/>
        </p:nvSpPr>
        <p:spPr bwMode="auto">
          <a:xfrm>
            <a:off x="2162175" y="542925"/>
            <a:ext cx="71628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{A.nptr:= 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(:=,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mkleaf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(entry(id.name)),E.nptr)}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(+,E1.nptr,E2.nptr)}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(*,E1.nptr,E2.nptr)}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{E.nptr:=E1.nptr}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,E1.nptr, )}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mkleaf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(entry((id.name))} </a:t>
            </a:r>
          </a:p>
        </p:txBody>
      </p:sp>
      <p:sp>
        <p:nvSpPr>
          <p:cNvPr id="179244" name="Text Box 44"/>
          <p:cNvSpPr txBox="1">
            <a:spLocks noChangeArrowheads="1"/>
          </p:cNvSpPr>
          <p:nvPr/>
        </p:nvSpPr>
        <p:spPr bwMode="auto">
          <a:xfrm>
            <a:off x="5292725" y="4510088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79245" name="Oval 45"/>
          <p:cNvSpPr>
            <a:spLocks noChangeArrowheads="1"/>
          </p:cNvSpPr>
          <p:nvPr/>
        </p:nvSpPr>
        <p:spPr bwMode="auto">
          <a:xfrm>
            <a:off x="3130550" y="5156200"/>
            <a:ext cx="431800" cy="360363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79246" name="Oval 46"/>
          <p:cNvSpPr>
            <a:spLocks noChangeArrowheads="1"/>
          </p:cNvSpPr>
          <p:nvPr/>
        </p:nvSpPr>
        <p:spPr bwMode="auto">
          <a:xfrm>
            <a:off x="4572000" y="5156200"/>
            <a:ext cx="431800" cy="360363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79248" name="Oval 48"/>
          <p:cNvSpPr>
            <a:spLocks noChangeArrowheads="1"/>
          </p:cNvSpPr>
          <p:nvPr/>
        </p:nvSpPr>
        <p:spPr bwMode="auto">
          <a:xfrm>
            <a:off x="6011863" y="5156200"/>
            <a:ext cx="431800" cy="360363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79249" name="Oval 49"/>
          <p:cNvSpPr>
            <a:spLocks noChangeArrowheads="1"/>
          </p:cNvSpPr>
          <p:nvPr/>
        </p:nvSpPr>
        <p:spPr bwMode="auto">
          <a:xfrm>
            <a:off x="1692275" y="4365625"/>
            <a:ext cx="431800" cy="360363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179388" y="5013325"/>
            <a:ext cx="2520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65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语义栈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(nptr)</a:t>
            </a: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25400" y="5661025"/>
            <a:ext cx="12779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分析栈</a:t>
            </a: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1476375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2268538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</a:p>
        </p:txBody>
      </p:sp>
      <p:sp>
        <p:nvSpPr>
          <p:cNvPr id="179254" name="Text Box 54"/>
          <p:cNvSpPr txBox="1">
            <a:spLocks noChangeArrowheads="1"/>
          </p:cNvSpPr>
          <p:nvPr/>
        </p:nvSpPr>
        <p:spPr bwMode="auto">
          <a:xfrm>
            <a:off x="3059113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</a:p>
        </p:txBody>
      </p:sp>
      <p:sp>
        <p:nvSpPr>
          <p:cNvPr id="179255" name="Text Box 55"/>
          <p:cNvSpPr txBox="1">
            <a:spLocks noChangeArrowheads="1"/>
          </p:cNvSpPr>
          <p:nvPr/>
        </p:nvSpPr>
        <p:spPr bwMode="auto">
          <a:xfrm>
            <a:off x="3779838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79256" name="Text Box 56"/>
          <p:cNvSpPr txBox="1">
            <a:spLocks noChangeArrowheads="1"/>
          </p:cNvSpPr>
          <p:nvPr/>
        </p:nvSpPr>
        <p:spPr bwMode="auto">
          <a:xfrm>
            <a:off x="4500563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</a:p>
        </p:txBody>
      </p:sp>
      <p:sp>
        <p:nvSpPr>
          <p:cNvPr id="179257" name="Text Box 57"/>
          <p:cNvSpPr txBox="1">
            <a:spLocks noChangeArrowheads="1"/>
          </p:cNvSpPr>
          <p:nvPr/>
        </p:nvSpPr>
        <p:spPr bwMode="auto">
          <a:xfrm>
            <a:off x="5219700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79258" name="Text Box 58"/>
          <p:cNvSpPr txBox="1">
            <a:spLocks noChangeArrowheads="1"/>
          </p:cNvSpPr>
          <p:nvPr/>
        </p:nvSpPr>
        <p:spPr bwMode="auto">
          <a:xfrm>
            <a:off x="5940425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E3</a:t>
            </a:r>
          </a:p>
        </p:txBody>
      </p:sp>
      <p:cxnSp>
        <p:nvCxnSpPr>
          <p:cNvPr id="179259" name="AutoShape 59"/>
          <p:cNvCxnSpPr>
            <a:cxnSpLocks noChangeShapeType="1"/>
            <a:stCxn id="179244" idx="2"/>
            <a:endCxn id="179246" idx="0"/>
          </p:cNvCxnSpPr>
          <p:nvPr/>
        </p:nvCxnSpPr>
        <p:spPr bwMode="auto">
          <a:xfrm flipH="1">
            <a:off x="4787900" y="4941888"/>
            <a:ext cx="720725" cy="2032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260" name="AutoShape 60"/>
          <p:cNvCxnSpPr>
            <a:cxnSpLocks noChangeShapeType="1"/>
            <a:stCxn id="179244" idx="2"/>
            <a:endCxn id="179248" idx="0"/>
          </p:cNvCxnSpPr>
          <p:nvPr/>
        </p:nvCxnSpPr>
        <p:spPr bwMode="auto">
          <a:xfrm>
            <a:off x="5508625" y="4941888"/>
            <a:ext cx="719138" cy="2032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261" name="Text Box 61"/>
          <p:cNvSpPr txBox="1">
            <a:spLocks noChangeArrowheads="1"/>
          </p:cNvSpPr>
          <p:nvPr/>
        </p:nvSpPr>
        <p:spPr bwMode="auto">
          <a:xfrm>
            <a:off x="3995738" y="3789363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cxnSp>
        <p:nvCxnSpPr>
          <p:cNvPr id="179262" name="AutoShape 62"/>
          <p:cNvCxnSpPr>
            <a:cxnSpLocks noChangeShapeType="1"/>
            <a:stCxn id="179261" idx="2"/>
            <a:endCxn id="179245" idx="0"/>
          </p:cNvCxnSpPr>
          <p:nvPr/>
        </p:nvCxnSpPr>
        <p:spPr bwMode="auto">
          <a:xfrm flipH="1">
            <a:off x="3346450" y="4221163"/>
            <a:ext cx="865188" cy="9239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263" name="AutoShape 63"/>
          <p:cNvCxnSpPr>
            <a:cxnSpLocks noChangeShapeType="1"/>
            <a:stCxn id="179261" idx="2"/>
            <a:endCxn id="179244" idx="0"/>
          </p:cNvCxnSpPr>
          <p:nvPr/>
        </p:nvCxnSpPr>
        <p:spPr bwMode="auto">
          <a:xfrm>
            <a:off x="4211638" y="4221163"/>
            <a:ext cx="1296987" cy="2889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264" name="Text Box 64"/>
          <p:cNvSpPr txBox="1">
            <a:spLocks noChangeArrowheads="1"/>
          </p:cNvSpPr>
          <p:nvPr/>
        </p:nvSpPr>
        <p:spPr bwMode="auto">
          <a:xfrm>
            <a:off x="2555875" y="3284538"/>
            <a:ext cx="647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</a:p>
        </p:txBody>
      </p:sp>
      <p:cxnSp>
        <p:nvCxnSpPr>
          <p:cNvPr id="179265" name="AutoShape 65"/>
          <p:cNvCxnSpPr>
            <a:cxnSpLocks noChangeShapeType="1"/>
            <a:stCxn id="179264" idx="2"/>
            <a:endCxn id="179249" idx="0"/>
          </p:cNvCxnSpPr>
          <p:nvPr/>
        </p:nvCxnSpPr>
        <p:spPr bwMode="auto">
          <a:xfrm flipH="1">
            <a:off x="1908175" y="3716338"/>
            <a:ext cx="971550" cy="6381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266" name="AutoShape 66"/>
          <p:cNvCxnSpPr>
            <a:cxnSpLocks noChangeShapeType="1"/>
            <a:stCxn id="179264" idx="2"/>
            <a:endCxn id="179261" idx="1"/>
          </p:cNvCxnSpPr>
          <p:nvPr/>
        </p:nvCxnSpPr>
        <p:spPr bwMode="auto">
          <a:xfrm>
            <a:off x="2879725" y="3716338"/>
            <a:ext cx="1116013" cy="2889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267" name="Text Box 67"/>
          <p:cNvSpPr txBox="1">
            <a:spLocks noChangeArrowheads="1"/>
          </p:cNvSpPr>
          <p:nvPr/>
        </p:nvSpPr>
        <p:spPr bwMode="auto">
          <a:xfrm>
            <a:off x="5076825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</a:t>
            </a:r>
          </a:p>
        </p:txBody>
      </p:sp>
      <p:sp>
        <p:nvSpPr>
          <p:cNvPr id="179268" name="Text Box 68"/>
          <p:cNvSpPr txBox="1">
            <a:spLocks noChangeArrowheads="1"/>
          </p:cNvSpPr>
          <p:nvPr/>
        </p:nvSpPr>
        <p:spPr bwMode="auto">
          <a:xfrm>
            <a:off x="3779838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</a:t>
            </a:r>
          </a:p>
        </p:txBody>
      </p:sp>
      <p:sp>
        <p:nvSpPr>
          <p:cNvPr id="179269" name="Text Box 69"/>
          <p:cNvSpPr txBox="1">
            <a:spLocks noChangeArrowheads="1"/>
          </p:cNvSpPr>
          <p:nvPr/>
        </p:nvSpPr>
        <p:spPr bwMode="auto">
          <a:xfrm>
            <a:off x="2339975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264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7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4" grpId="0"/>
      <p:bldP spid="179245" grpId="0" animBg="1"/>
      <p:bldP spid="179246" grpId="0" animBg="1"/>
      <p:bldP spid="179248" grpId="0" animBg="1"/>
      <p:bldP spid="179249" grpId="0" animBg="1"/>
      <p:bldP spid="179250" grpId="0"/>
      <p:bldP spid="179251" grpId="0"/>
      <p:bldP spid="179252" grpId="0"/>
      <p:bldP spid="179252" grpId="1"/>
      <p:bldP spid="179253" grpId="0"/>
      <p:bldP spid="179253" grpId="1"/>
      <p:bldP spid="179254" grpId="0"/>
      <p:bldP spid="179254" grpId="1"/>
      <p:bldP spid="179255" grpId="0"/>
      <p:bldP spid="179255" grpId="1"/>
      <p:bldP spid="179256" grpId="0"/>
      <p:bldP spid="179257" grpId="0"/>
      <p:bldP spid="179258" grpId="0"/>
      <p:bldP spid="179261" grpId="0"/>
      <p:bldP spid="179264" grpId="0"/>
      <p:bldP spid="179267" grpId="0"/>
      <p:bldP spid="179267" grpId="1"/>
      <p:bldP spid="179268" grpId="0"/>
      <p:bldP spid="179268" grpId="1"/>
      <p:bldP spid="1792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树的优化表示－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DAG</a:t>
            </a: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C799C06-2B9B-42C0-BEA9-8E57F29F6589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68300" y="476250"/>
            <a:ext cx="5427663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如果树上某些节点有完全相同的孩子，则这些结点可以指向同一个孩子，形成一个有向无环图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Directed Acyclic Graph, DAG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与树的唯一区别是多个父亲可以共享同一个孩子，从而达到资源（运算、代码等）共享的目的。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23850" y="3789363"/>
            <a:ext cx="563086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DAG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的语法制导翻译与树的语法制导翻译相似，仅需要在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mkleaf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中增加相应的查询功能。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首先查看所要构造的节点是否已经存在，若存在则无需构造新的节点，直接返回指向已存在节点的指针即可。 </a:t>
            </a:r>
          </a:p>
        </p:txBody>
      </p:sp>
      <p:graphicFrame>
        <p:nvGraphicFramePr>
          <p:cNvPr id="89094" name="Object 19"/>
          <p:cNvGraphicFramePr>
            <a:graphicFrameLocks noChangeAspect="1"/>
          </p:cNvGraphicFramePr>
          <p:nvPr/>
        </p:nvGraphicFramePr>
        <p:xfrm>
          <a:off x="5795963" y="692150"/>
          <a:ext cx="3132137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1388974" imgH="1028395" progId="Visio.Drawing.11">
                  <p:embed/>
                </p:oleObj>
              </mc:Choice>
              <mc:Fallback>
                <p:oleObj name="Visio" r:id="rId4" imgW="1388974" imgH="10283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92150"/>
                        <a:ext cx="3132137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6084888" y="3578225"/>
          <a:ext cx="2590800" cy="250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6" imgW="1077468" imgH="1043940" progId="Visio.Drawing.11">
                  <p:embed/>
                </p:oleObj>
              </mc:Choice>
              <mc:Fallback>
                <p:oleObj name="Visio" r:id="rId6" imgW="1077468" imgH="10439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578225"/>
                        <a:ext cx="2590800" cy="250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5940425" y="1989138"/>
            <a:ext cx="1368425" cy="1296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7380288" y="1989138"/>
            <a:ext cx="1368425" cy="1296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4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3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autoUpdateAnimBg="0"/>
      <p:bldP spid="53262" grpId="0" build="p" autoUpdateAnimBg="0"/>
      <p:bldP spid="53269" grpId="0" animBg="1"/>
      <p:bldP spid="532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049963" cy="6731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树与其他中间代码的关系 </a:t>
            </a: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F1E48C3-12A8-4312-8C42-09BEAC08339F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55650" y="1341438"/>
            <a:ext cx="74168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	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 后缀式</a:t>
            </a: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对树进行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深度优先后序遍历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，得到的线性序列就是后缀式，或者说后缀式是树的一个线性化序列；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	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 三元式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四元式</a:t>
            </a: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特点：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树的每个非叶子节点和它的儿子对应一个三元式或四元式；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对树的非叶子节点进行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深度优先后序遍历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，即得到一个三元式或四元式序列。</a:t>
            </a:r>
          </a:p>
        </p:txBody>
      </p:sp>
      <p:sp>
        <p:nvSpPr>
          <p:cNvPr id="91141" name="Rectangle 12"/>
          <p:cNvSpPr>
            <a:spLocks noChangeArrowheads="1"/>
          </p:cNvSpPr>
          <p:nvPr/>
        </p:nvSpPr>
        <p:spPr bwMode="auto">
          <a:xfrm>
            <a:off x="684213" y="836613"/>
            <a:ext cx="741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树表示的中间代码与其他形式之间有内在联系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371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15888"/>
            <a:ext cx="777240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树与其他中间代码的关系（续）</a:t>
            </a: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AE7D5BC-AC2F-49B0-A095-4DE422B62E2E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611188" y="8366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4.28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x:=(a+b)*(a+b)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的注释语法树：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971925" y="1484313"/>
            <a:ext cx="182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后缀式：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924300" y="1989138"/>
            <a:ext cx="3600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三元式：</a:t>
            </a:r>
            <a:endParaRPr kumimoji="1"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992563" y="3933825"/>
            <a:ext cx="4683125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            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(1)(+, a, b, T1)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(2)(+, a, b, T2)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(3)(*, T1,T2,T3)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(4)(:=,x, T3,T4) </a:t>
            </a:r>
          </a:p>
        </p:txBody>
      </p:sp>
      <p:graphicFrame>
        <p:nvGraphicFramePr>
          <p:cNvPr id="93192" name="Object 12"/>
          <p:cNvGraphicFramePr>
            <a:graphicFrameLocks noChangeAspect="1"/>
          </p:cNvGraphicFramePr>
          <p:nvPr/>
        </p:nvGraphicFramePr>
        <p:xfrm>
          <a:off x="611188" y="1676400"/>
          <a:ext cx="3240087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1388974" imgH="1028395" progId="Visio.Drawing.11">
                  <p:embed/>
                </p:oleObj>
              </mc:Choice>
              <mc:Fallback>
                <p:oleObj name="Visio" r:id="rId4" imgW="1388974" imgH="10283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76400"/>
                        <a:ext cx="3240087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5148263" y="2017713"/>
            <a:ext cx="295275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(1)(+, a,  b 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(2)(+, a,  b 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(3)(*,(1),(2))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(4)(:=,x, (3))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5292725" y="139858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xab+ab+*:=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3995738" y="3933825"/>
            <a:ext cx="36718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四元式：</a:t>
            </a:r>
            <a:endParaRPr kumimoji="1"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8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 autoUpdateAnimBg="0"/>
      <p:bldP spid="80903" grpId="0" autoUpdateAnimBg="0"/>
      <p:bldP spid="80905" grpId="0" autoUpdateAnimBg="0"/>
      <p:bldP spid="80910" grpId="0" build="allAtOnce" autoUpdateAnimBg="0"/>
      <p:bldP spid="80911" grpId="0" build="p" autoUpdateAnimBg="0"/>
      <p:bldP spid="809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1075" y="188913"/>
            <a:ext cx="4173538" cy="442912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语法与语义（续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FB166CC-4DFE-4F57-97DC-2B1E870975B5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88925" y="765175"/>
            <a:ext cx="5435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程序设计语言中的分情况结构：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539750" y="1268413"/>
            <a:ext cx="38163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 Bash Script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condition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case1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stat1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case2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stat2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*)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esac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716463" y="1268413"/>
            <a:ext cx="4176712" cy="3013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C/C++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condition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condition1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stat1;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condition2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stat2;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7237413" y="2362200"/>
            <a:ext cx="1098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23850" y="4797425"/>
            <a:ext cx="5435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猫吃老鼠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，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老鼠吃猫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08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  <p:bldP spid="91142" grpId="0" animBg="1" autoUpdateAnimBg="0"/>
      <p:bldP spid="91143" grpId="0" autoUpdateAnimBg="0"/>
      <p:bldP spid="911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符号表简介 </a:t>
            </a:r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303FFAA-B2EA-4B07-B987-04695AAB6EE1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395288" y="993775"/>
            <a:ext cx="80676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符号表的作用：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连接声明与引用的桥梁，记住每个符号的相关信息，如作用域和类型等，帮助编译的各个阶段正确有效地工作。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符号表的基本目标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：有效记录信息、快速准确查找。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即如下基本要求：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正确存储各类信息；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适应不同阶段的需求；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便于有效地进行查找、插入、删除和修改等操作； 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空间可以动态扩充。  </a:t>
            </a:r>
          </a:p>
        </p:txBody>
      </p:sp>
    </p:spTree>
    <p:extLst>
      <p:ext uri="{BB962C8B-B14F-4D97-AF65-F5344CB8AC3E}">
        <p14:creationId xmlns:p14="http://schemas.microsoft.com/office/powerpoint/2010/main" val="29765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303213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符号表条目</a:t>
            </a:r>
          </a:p>
        </p:txBody>
      </p:sp>
      <p:sp>
        <p:nvSpPr>
          <p:cNvPr id="972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195FE1AE-30C8-4811-9978-00C7209B5474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5288" y="981075"/>
            <a:ext cx="80851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7438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逻辑上讲：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每个声明的符号在符号表中占据一行，称为  </a:t>
            </a:r>
            <a:b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</a:b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一个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条目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，用于存放符号的相关信息（包括其名字） 。</a:t>
            </a:r>
            <a:endParaRPr kumimoji="1"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68313" y="2133600"/>
            <a:ext cx="76327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条目内容：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名字＋属性。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符号表中的内容（条目种类）：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保留字、标识符、特殊符号（包括算符、分隔符等）等等。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多个子表：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(1) 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不同类别的符号可以存放在不同的子表中，如变量名表、过程名表、保留字表等。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(2) 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每个作用域一个子表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查询符号的依据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：组合关键字</a:t>
            </a:r>
          </a:p>
        </p:txBody>
      </p:sp>
    </p:spTree>
    <p:extLst>
      <p:ext uri="{BB962C8B-B14F-4D97-AF65-F5344CB8AC3E}">
        <p14:creationId xmlns:p14="http://schemas.microsoft.com/office/powerpoint/2010/main" val="1243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9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  <p:bldP spid="2970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115888"/>
            <a:ext cx="381635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符号表条目（续）</a:t>
            </a:r>
          </a:p>
        </p:txBody>
      </p:sp>
      <p:sp>
        <p:nvSpPr>
          <p:cNvPr id="993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AEE12FF-12AD-4397-98E8-E706B6D7EE6C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68313" y="3284538"/>
            <a:ext cx="822325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C/C++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构造的符号表中，组合关键字至少应该包括三项：   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＋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作用域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＋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类型（符号种类）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若一个名字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在同一作用域中有多个（正确）声明，则引用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时需要根据上下文确定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到底指哪个对象。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因此有些程序设计语言中，不允许这样的声明，以简化编译时的处理。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908175" y="863600"/>
            <a:ext cx="5184775" cy="2308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339966"/>
                </a:solidFill>
                <a:latin typeface="楷体_GB2312"/>
                <a:ea typeface="楷体_GB2312"/>
                <a:cs typeface="楷体_GB2312"/>
              </a:rPr>
              <a:t>//</a:t>
            </a:r>
            <a:r>
              <a:rPr kumimoji="1" lang="en-US" altLang="zh-CN" sz="2400">
                <a:solidFill>
                  <a:srgbClr val="3399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kumimoji="1" lang="zh-CN" altLang="en-US" sz="2400">
                <a:solidFill>
                  <a:srgbClr val="339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代码片段</a:t>
            </a:r>
            <a:r>
              <a:rPr kumimoji="1" lang="en-US" altLang="zh-CN" sz="2400">
                <a:solidFill>
                  <a:srgbClr val="3399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	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9334" name="Rectangle 7"/>
          <p:cNvSpPr>
            <a:spLocks noChangeArrowheads="1"/>
          </p:cNvSpPr>
          <p:nvPr/>
        </p:nvSpPr>
        <p:spPr bwMode="auto">
          <a:xfrm>
            <a:off x="468313" y="4302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关于组合关键字：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195513" y="1560513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double y, z; };</a:t>
            </a:r>
          </a:p>
        </p:txBody>
      </p:sp>
    </p:spTree>
    <p:extLst>
      <p:ext uri="{BB962C8B-B14F-4D97-AF65-F5344CB8AC3E}">
        <p14:creationId xmlns:p14="http://schemas.microsoft.com/office/powerpoint/2010/main" val="25602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 autoUpdateAnimBg="0"/>
      <p:bldP spid="83976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49275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4.4.2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构成名字的字符串的存储方式 </a:t>
            </a:r>
          </a:p>
        </p:txBody>
      </p:sp>
      <p:graphicFrame>
        <p:nvGraphicFramePr>
          <p:cNvPr id="30772" name="Group 52"/>
          <p:cNvGraphicFramePr>
            <a:graphicFrameLocks noGrp="1"/>
          </p:cNvGraphicFramePr>
          <p:nvPr>
            <p:ph type="tbl" idx="1"/>
          </p:nvPr>
        </p:nvGraphicFramePr>
        <p:xfrm>
          <a:off x="684213" y="1484313"/>
          <a:ext cx="7772400" cy="1455804"/>
        </p:xfrm>
        <a:graphic>
          <a:graphicData uri="http://schemas.openxmlformats.org/drawingml/2006/table">
            <a:tbl>
              <a:tblPr/>
              <a:tblGrid>
                <a:gridCol w="4859337"/>
                <a:gridCol w="1368425"/>
                <a:gridCol w="1544638"/>
              </a:tblGrid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sort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readarray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draw_a_red_line_for_object_a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boolean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9152C58-3171-4A59-AE35-E72F1F5039AD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9388" y="549275"/>
            <a:ext cx="654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直接存储：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定长数据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806450" y="1052513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     				    属性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17563" y="3382963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		属性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84213" y="5199063"/>
            <a:ext cx="7620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sort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readarray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draw_a_red_line_for_object_a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↑101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9388" y="3068638"/>
            <a:ext cx="654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间接存储：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变长数据</a:t>
            </a:r>
          </a:p>
        </p:txBody>
      </p:sp>
      <p:graphicFrame>
        <p:nvGraphicFramePr>
          <p:cNvPr id="30824" name="Group 104"/>
          <p:cNvGraphicFramePr>
            <a:graphicFrameLocks noGrp="1"/>
          </p:cNvGraphicFramePr>
          <p:nvPr/>
        </p:nvGraphicFramePr>
        <p:xfrm>
          <a:off x="898525" y="3789363"/>
          <a:ext cx="5257800" cy="1455804"/>
        </p:xfrm>
        <a:graphic>
          <a:graphicData uri="http://schemas.openxmlformats.org/drawingml/2006/table">
            <a:tbl>
              <a:tblPr/>
              <a:tblGrid>
                <a:gridCol w="1368425"/>
                <a:gridCol w="1512888"/>
                <a:gridCol w="2376487"/>
              </a:tblGrid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106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108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118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boolean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78425" y="238125"/>
            <a:ext cx="3762375" cy="831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Symbol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[256]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… };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094288" y="2997200"/>
            <a:ext cx="3762375" cy="830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Symbol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*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name; … };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84213" y="5243513"/>
            <a:ext cx="76200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sort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readarray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draw_a_red_line_for_object_a</a:t>
            </a:r>
            <a:endParaRPr kumimoji="1"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Group 105"/>
          <p:cNvGraphicFramePr>
            <a:graphicFrameLocks noGrp="1"/>
          </p:cNvGraphicFramePr>
          <p:nvPr/>
        </p:nvGraphicFramePr>
        <p:xfrm>
          <a:off x="900113" y="3789363"/>
          <a:ext cx="5257800" cy="1455804"/>
        </p:xfrm>
        <a:graphic>
          <a:graphicData uri="http://schemas.openxmlformats.org/drawingml/2006/table">
            <a:tbl>
              <a:tblPr/>
              <a:tblGrid>
                <a:gridCol w="1368425"/>
                <a:gridCol w="1512887"/>
                <a:gridCol w="2376488"/>
              </a:tblGrid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101 ,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105 ,</a:t>
                      </a:r>
                      <a:r>
                        <a:rPr kumimoji="1" lang="en-US" altLang="zh-CN" sz="2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106 ,</a:t>
                      </a:r>
                      <a:r>
                        <a:rPr kumimoji="1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9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636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115 ,</a:t>
                      </a:r>
                      <a:r>
                        <a:rPr kumimoji="1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28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boolean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094288" y="2997200"/>
            <a:ext cx="3846512" cy="23082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Symbol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struct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*ptr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len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 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22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  <p:bldP spid="30726" grpId="0"/>
      <p:bldP spid="30727" grpId="0" autoUpdateAnimBg="0"/>
      <p:bldP spid="30728" grpId="0" autoUpdateAnimBg="0"/>
      <p:bldP spid="30732" grpId="0" build="p" autoUpdateAnimBg="0"/>
      <p:bldP spid="13" grpId="0" animBg="1"/>
      <p:bldP spid="14" grpId="0" animBg="1"/>
      <p:bldP spid="15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49275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4.4.2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构成名字的字符串的存储方式</a:t>
            </a:r>
          </a:p>
        </p:txBody>
      </p:sp>
      <p:sp>
        <p:nvSpPr>
          <p:cNvPr id="1034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7C1A70D-0176-412B-B6E7-2164CE49B8CF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23850" y="908050"/>
            <a:ext cx="7993063" cy="272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间接存储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方法可以推广到任意属性，为解决复杂信息的存储问题提供了借鉴，即：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任何一个复杂的属性，均可以为其另辟空间（空间本身可以是任意复杂结构）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并将此空间的存储位置（指针）保存在该属性在条目中的对应位置即可。 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3419475" y="3789363"/>
          <a:ext cx="20161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1039673" imgH="391668" progId="Visio.Drawing.11">
                  <p:embed/>
                </p:oleObj>
              </mc:Choice>
              <mc:Fallback>
                <p:oleObj name="Visio" r:id="rId4" imgW="1039673" imgH="3916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89363"/>
                        <a:ext cx="20161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1906588" y="3789363"/>
          <a:ext cx="172878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6" imgW="823692" imgH="838078" progId="Visio.Drawing.11">
                  <p:embed/>
                </p:oleObj>
              </mc:Choice>
              <mc:Fallback>
                <p:oleObj name="Visio" r:id="rId6" imgW="823692" imgH="8380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789363"/>
                        <a:ext cx="1728787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Line 14"/>
          <p:cNvSpPr>
            <a:spLocks noChangeShapeType="1"/>
          </p:cNvSpPr>
          <p:nvPr/>
        </p:nvSpPr>
        <p:spPr bwMode="auto">
          <a:xfrm flipV="1">
            <a:off x="3276600" y="4149725"/>
            <a:ext cx="863600" cy="863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3492500" y="4508500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空间共享</a:t>
            </a:r>
          </a:p>
        </p:txBody>
      </p:sp>
    </p:spTree>
    <p:extLst>
      <p:ext uri="{BB962C8B-B14F-4D97-AF65-F5344CB8AC3E}">
        <p14:creationId xmlns:p14="http://schemas.microsoft.com/office/powerpoint/2010/main" val="222161080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6" grpId="0" animBg="1"/>
      <p:bldP spid="8500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42672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名字的作用域 </a:t>
            </a:r>
          </a:p>
        </p:txBody>
      </p:sp>
      <p:sp>
        <p:nvSpPr>
          <p:cNvPr id="1054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0F66F52-5370-414C-A418-97CB9531FED7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81000" y="609600"/>
            <a:ext cx="8458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源程序中的名字可以出现在不同的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范围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内，并且可以具有不同的意义。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95288" y="1619250"/>
            <a:ext cx="835183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两种划分范围的方式：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并列的和嵌套的。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不同的语言采用不同的方式：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的过程定义可以是嵌套的，而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的过程定义是并列的；但程序块既可嵌套亦可并列。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名字在哪个范围内起作用。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在并列的两个范围内声明的名字的作用域互不相干；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在嵌套的两个范围内声明的名字，其作用域就需要制定规则（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名字的作用域规则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）来限定，以使得任何一个名字在任何范围内涵义都是无二义的。 </a:t>
            </a:r>
          </a:p>
        </p:txBody>
      </p:sp>
    </p:spTree>
    <p:extLst>
      <p:ext uri="{BB962C8B-B14F-4D97-AF65-F5344CB8AC3E}">
        <p14:creationId xmlns:p14="http://schemas.microsoft.com/office/powerpoint/2010/main" val="35589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075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EBCF852-399F-4CD9-A0C2-C3F130C64ACD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49263" y="2636838"/>
            <a:ext cx="829945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3788" indent="-179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2788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19375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765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337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909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481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最近嵌套规则（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most closely nested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以程序块为例，也适用于过程。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程序块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 声明的名字 的作用域 包括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如果名字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未在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中声明，那么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的出现是在外围程序块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声明的作用域中，即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B'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满足：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B'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</a:t>
            </a: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的声明，并且</a:t>
            </a:r>
          </a:p>
          <a:p>
            <a:pPr lvl="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B'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比其它任何含</a:t>
            </a: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声明的程序块更接近被嵌套的</a:t>
            </a: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81000" y="1381125"/>
            <a:ext cx="8007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静态作用域规则（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static-scope rule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	编译时就可以确定名字的作用域。</a:t>
            </a:r>
            <a:endParaRPr kumimoji="1" lang="zh-CN" altLang="en-US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250825" y="476250"/>
            <a:ext cx="8137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marL="2689225" indent="-26892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86861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048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2273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406775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8639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3211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7783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2355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名字的作用域规则：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规定一个名字在什么样的范围内应该表示什么意义。</a:t>
            </a:r>
          </a:p>
        </p:txBody>
      </p:sp>
    </p:spTree>
    <p:extLst>
      <p:ext uri="{BB962C8B-B14F-4D97-AF65-F5344CB8AC3E}">
        <p14:creationId xmlns:p14="http://schemas.microsoft.com/office/powerpoint/2010/main" val="15951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allAtOnce"/>
      <p:bldP spid="327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095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39F6B36-CE5F-4EE3-BFEB-481AA9134F3C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755650" y="1074738"/>
            <a:ext cx="76327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通俗地讲，最近嵌套规则指：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在名字声明处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从外向内看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：一个名字的声明在离其最近的内层、包括声明所在层 起作用，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（在名字引用处）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从内向外看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该引用处在所遇到的第一个声明该名字的作用域中。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827088" y="3468688"/>
            <a:ext cx="77057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例子：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找 张三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本班张三；软件学院张三；西电张三；</a:t>
            </a:r>
            <a:r>
              <a:rPr kumimoji="1"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…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1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116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3A5A24C-D676-4509-8C7A-6C3AF3F30DDE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28600" y="130175"/>
            <a:ext cx="8763000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4.29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符合作用域规则的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main()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int a=0, b=0;				/* B0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层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590800" y="4641850"/>
            <a:ext cx="419100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  明		作用域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a=0 	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B0 </a:t>
            </a:r>
            <a:r>
              <a:rPr kumimoji="1"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–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B2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b=0 	B0 </a:t>
            </a:r>
            <a:r>
              <a:rPr kumimoji="1"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B1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b=1	B1 - B3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a=2 	B2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b=3	B3 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85800" y="1219200"/>
            <a:ext cx="8458200" cy="30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int b=1;				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B1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层，被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B0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嵌套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143000" y="1589088"/>
            <a:ext cx="80772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int a=2, c=4, d=5;		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B2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层，被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B1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嵌套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143000" y="2579688"/>
            <a:ext cx="80772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int b=3;  			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B3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层，与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并列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1547813" y="2060575"/>
            <a:ext cx="3841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printf("%d %d\n", a, b);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547813" y="3009900"/>
            <a:ext cx="3841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printf("%d %d\n", a, b);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1187450" y="3644900"/>
            <a:ext cx="3841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printf("%d %d\n", a, b);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11188" y="4221163"/>
            <a:ext cx="3841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printf("%d %d\n", a, b);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724525" y="4149725"/>
            <a:ext cx="2927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724525" y="3644900"/>
            <a:ext cx="2927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724525" y="3068638"/>
            <a:ext cx="292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5676900" y="2060575"/>
            <a:ext cx="2927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</a:t>
            </a:r>
          </a:p>
        </p:txBody>
      </p:sp>
      <p:sp>
        <p:nvSpPr>
          <p:cNvPr id="111633" name="Line 25"/>
          <p:cNvSpPr>
            <a:spLocks noChangeShapeType="1"/>
          </p:cNvSpPr>
          <p:nvPr/>
        </p:nvSpPr>
        <p:spPr bwMode="auto">
          <a:xfrm>
            <a:off x="395288" y="1196975"/>
            <a:ext cx="0" cy="3168650"/>
          </a:xfrm>
          <a:prstGeom prst="line">
            <a:avLst/>
          </a:prstGeom>
          <a:noFill/>
          <a:ln w="22225">
            <a:solidFill>
              <a:srgbClr val="80808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827088" y="1557338"/>
            <a:ext cx="0" cy="2376487"/>
          </a:xfrm>
          <a:prstGeom prst="line">
            <a:avLst/>
          </a:prstGeom>
          <a:noFill/>
          <a:ln w="22225">
            <a:solidFill>
              <a:srgbClr val="80808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1635" name="Text Box 27"/>
          <p:cNvSpPr txBox="1">
            <a:spLocks noChangeArrowheads="1"/>
          </p:cNvSpPr>
          <p:nvPr/>
        </p:nvSpPr>
        <p:spPr bwMode="auto">
          <a:xfrm>
            <a:off x="-93663" y="490538"/>
            <a:ext cx="504826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672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56" grpId="0" autoUpdateAnimBg="0"/>
      <p:bldP spid="27657" grpId="0" autoUpdateAnimBg="0"/>
      <p:bldP spid="27667" grpId="0"/>
      <p:bldP spid="27669" grpId="0"/>
      <p:bldP spid="27670" grpId="0"/>
      <p:bldP spid="27671" grpId="0"/>
      <p:bldP spid="27659" grpId="0"/>
      <p:bldP spid="27661" grpId="0"/>
      <p:bldP spid="27663" grpId="0"/>
      <p:bldP spid="27665" grpId="0"/>
      <p:bldP spid="2767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7338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4.4.4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线性表 </a:t>
            </a:r>
          </a:p>
        </p:txBody>
      </p:sp>
      <p:sp>
        <p:nvSpPr>
          <p:cNvPr id="1136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3C99A59-9683-44CD-8A2F-B364B54C063F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304800" y="2060575"/>
            <a:ext cx="8610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为正确反映名字的作用域，线性表应具有栈特征，即符号的加入和删除，均在线性表的一端（表头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栈顶）进行。 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04800" y="2997200"/>
            <a:ext cx="84439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线性表上的操作：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关键字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名字＋（当前）作用域；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查找：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从表头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栈顶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开始，遇到的第一个符合条件的名字；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插入：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先查找，再加入在表头（栈顶）；</a:t>
            </a:r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5867400" y="4437063"/>
          <a:ext cx="29162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4" imgW="1297534" imgH="234391" progId="Visio.Drawing.11">
                  <p:embed/>
                </p:oleObj>
              </mc:Choice>
              <mc:Fallback>
                <p:oleObj name="Visio" r:id="rId4" imgW="1297534" imgH="2343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37063"/>
                        <a:ext cx="29162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4140200" y="4437063"/>
          <a:ext cx="1800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6" imgW="795833" imgH="227381" progId="Visio.Drawing.11">
                  <p:embed/>
                </p:oleObj>
              </mc:Choice>
              <mc:Fallback>
                <p:oleObj name="Visio" r:id="rId6" imgW="795833" imgH="2273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37063"/>
                        <a:ext cx="18002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393700" y="4868863"/>
          <a:ext cx="52578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8" imgW="2235098" imgH="455676" progId="Visio.Drawing.11">
                  <p:embed/>
                </p:oleObj>
              </mc:Choice>
              <mc:Fallback>
                <p:oleObj name="Visio" r:id="rId8" imgW="2235098" imgH="4556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868863"/>
                        <a:ext cx="52578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332163" y="44450"/>
            <a:ext cx="5056187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  // B0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// B1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  // B3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</p:spTree>
    <p:extLst>
      <p:ext uri="{BB962C8B-B14F-4D97-AF65-F5344CB8AC3E}">
        <p14:creationId xmlns:p14="http://schemas.microsoft.com/office/powerpoint/2010/main" val="41121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语法与语义（续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D4752E9-3B57-4991-B675-F9FDABE050F1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3400" y="1268413"/>
            <a:ext cx="792638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检查结构正确的句子所表示的意思是否合法；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执行规定的语义动作，如：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表达式求值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符号表的查询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填写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中间代码生成等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语义分析的方法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语法制导翻译 （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Syntax Directed Translation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下页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&gt;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539750" y="908050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语义分析的两个作用</a:t>
            </a:r>
          </a:p>
        </p:txBody>
      </p:sp>
    </p:spTree>
    <p:extLst>
      <p:ext uri="{BB962C8B-B14F-4D97-AF65-F5344CB8AC3E}">
        <p14:creationId xmlns:p14="http://schemas.microsoft.com/office/powerpoint/2010/main" val="24631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76200"/>
            <a:ext cx="4038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线性表（续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157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EB88C76-6BED-4CB6-9A06-F60739A49373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01613" y="2449513"/>
            <a:ext cx="8763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删除：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暂时：将在同一作用域的名字同时摘走，适当保存；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永久：将在同一作用域的名字同时摘走，不再保存。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修改：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先查找，修改第一个遇到的符合条件的名字的信息。</a:t>
            </a:r>
          </a:p>
        </p:txBody>
      </p:sp>
      <p:graphicFrame>
        <p:nvGraphicFramePr>
          <p:cNvPr id="34838" name="Object 22"/>
          <p:cNvGraphicFramePr>
            <a:graphicFrameLocks noChangeAspect="1"/>
          </p:cNvGraphicFramePr>
          <p:nvPr/>
        </p:nvGraphicFramePr>
        <p:xfrm>
          <a:off x="2014538" y="4448175"/>
          <a:ext cx="21605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4" imgW="994867" imgH="227381" progId="Visio.Drawing.11">
                  <p:embed/>
                </p:oleObj>
              </mc:Choice>
              <mc:Fallback>
                <p:oleObj name="Visio" r:id="rId4" imgW="994867" imgH="2273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4448175"/>
                        <a:ext cx="21605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Rectangle 24"/>
          <p:cNvSpPr>
            <a:spLocks noChangeArrowheads="1"/>
          </p:cNvSpPr>
          <p:nvPr/>
        </p:nvSpPr>
        <p:spPr bwMode="auto">
          <a:xfrm>
            <a:off x="381000" y="107950"/>
            <a:ext cx="57038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	// B0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	// B1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	// B2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graphicFrame>
        <p:nvGraphicFramePr>
          <p:cNvPr id="115719" name="Object 30"/>
          <p:cNvGraphicFramePr>
            <a:graphicFrameLocks noChangeAspect="1"/>
          </p:cNvGraphicFramePr>
          <p:nvPr/>
        </p:nvGraphicFramePr>
        <p:xfrm>
          <a:off x="5867400" y="4437063"/>
          <a:ext cx="29162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6" imgW="1297534" imgH="234391" progId="Visio.Drawing.11">
                  <p:embed/>
                </p:oleObj>
              </mc:Choice>
              <mc:Fallback>
                <p:oleObj name="Visio" r:id="rId6" imgW="1297534" imgH="2343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37063"/>
                        <a:ext cx="29162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31"/>
          <p:cNvGraphicFramePr>
            <a:graphicFrameLocks noChangeAspect="1"/>
          </p:cNvGraphicFramePr>
          <p:nvPr/>
        </p:nvGraphicFramePr>
        <p:xfrm>
          <a:off x="4140200" y="4437063"/>
          <a:ext cx="1800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8" imgW="795833" imgH="227381" progId="Visio.Drawing.11">
                  <p:embed/>
                </p:oleObj>
              </mc:Choice>
              <mc:Fallback>
                <p:oleObj name="Visio" r:id="rId8" imgW="795833" imgH="2273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37063"/>
                        <a:ext cx="18002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8" name="Object 32"/>
          <p:cNvGraphicFramePr>
            <a:graphicFrameLocks noChangeAspect="1"/>
          </p:cNvGraphicFramePr>
          <p:nvPr/>
        </p:nvGraphicFramePr>
        <p:xfrm>
          <a:off x="393700" y="4868863"/>
          <a:ext cx="52578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10" imgW="2235098" imgH="455676" progId="Visio.Drawing.11">
                  <p:embed/>
                </p:oleObj>
              </mc:Choice>
              <mc:Fallback>
                <p:oleObj name="Visio" r:id="rId10" imgW="2235098" imgH="4556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868863"/>
                        <a:ext cx="52578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6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8413" y="188913"/>
            <a:ext cx="3886200" cy="587375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4.4.4 </a:t>
            </a:r>
            <a:r>
              <a:rPr lang="zh-CN" altLang="en-US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线性表（续</a:t>
            </a:r>
            <a:r>
              <a:rPr lang="en-US" altLang="zh-CN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177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D9E13D4-CDA0-4690-9C87-7AEF46ECCD15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63575" y="1150938"/>
            <a:ext cx="75803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线性表上操作的效率（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个条目）：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查找一个名字：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成功查找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平均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n+1)/2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不成功查找：    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插入一个新名字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：</a:t>
            </a: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	查找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n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次，再加入到表头。</a:t>
            </a:r>
          </a:p>
        </p:txBody>
      </p:sp>
      <p:grpSp>
        <p:nvGrpSpPr>
          <p:cNvPr id="183303" name="Group 7"/>
          <p:cNvGrpSpPr>
            <a:grpSpLocks/>
          </p:cNvGrpSpPr>
          <p:nvPr/>
        </p:nvGrpSpPr>
        <p:grpSpPr bwMode="auto">
          <a:xfrm>
            <a:off x="539750" y="4022725"/>
            <a:ext cx="8135938" cy="990600"/>
            <a:chOff x="340" y="2534"/>
            <a:chExt cx="5125" cy="624"/>
          </a:xfrm>
        </p:grpSpPr>
        <p:graphicFrame>
          <p:nvGraphicFramePr>
            <p:cNvPr id="117766" name="Object 5"/>
            <p:cNvGraphicFramePr>
              <a:graphicFrameLocks noChangeAspect="1"/>
            </p:cNvGraphicFramePr>
            <p:nvPr/>
          </p:nvGraphicFramePr>
          <p:xfrm>
            <a:off x="2995" y="2534"/>
            <a:ext cx="38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公式" r:id="rId4" imgW="266469" imgH="431425" progId="Equation.3">
                    <p:embed/>
                  </p:oleObj>
                </mc:Choice>
                <mc:Fallback>
                  <p:oleObj name="公式" r:id="rId4" imgW="266469" imgH="4314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2534"/>
                          <a:ext cx="38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7" name="Rectangle 6"/>
            <p:cNvSpPr>
              <a:spLocks noChangeArrowheads="1"/>
            </p:cNvSpPr>
            <p:nvPr/>
          </p:nvSpPr>
          <p:spPr bwMode="auto">
            <a:xfrm>
              <a:off x="340" y="2705"/>
              <a:ext cx="51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建立</a:t>
              </a:r>
              <a:r>
                <a:rPr kumimoji="1" lang="en-US" altLang="zh-CN" sz="2400">
                  <a:solidFill>
                    <a:srgbClr val="000000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x</a:t>
              </a:r>
              <a:r>
                <a:rPr kumimoji="1"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个条目的符号表</a:t>
              </a:r>
              <a:r>
                <a:rPr kumimoji="1" lang="en-US" altLang="zh-CN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最坏</a:t>
              </a:r>
              <a:r>
                <a:rPr kumimoji="1" lang="en-US" altLang="zh-CN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)</a:t>
              </a:r>
              <a:r>
                <a:rPr kumimoji="1"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：</a:t>
              </a:r>
              <a:r>
                <a:rPr kumimoji="1" lang="en-US" altLang="zh-CN" sz="2400">
                  <a:solidFill>
                    <a:srgbClr val="0000FF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c</a:t>
              </a:r>
              <a:r>
                <a:rPr kumimoji="1" lang="en-US" altLang="zh-CN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  = </a:t>
              </a:r>
              <a:r>
                <a:rPr kumimoji="1" lang="en-US" altLang="zh-CN" sz="2400">
                  <a:solidFill>
                    <a:srgbClr val="0000FF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c</a:t>
              </a:r>
              <a:r>
                <a:rPr kumimoji="1" lang="en-US" altLang="zh-CN" sz="2400">
                  <a:solidFill>
                    <a:srgbClr val="000000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x</a:t>
              </a:r>
              <a:r>
                <a:rPr kumimoji="1"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en-US" altLang="zh-CN" sz="2400">
                  <a:solidFill>
                    <a:srgbClr val="000000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x</a:t>
              </a:r>
              <a:r>
                <a:rPr kumimoji="1"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+1)/2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8441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38862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4.4.5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散列表 </a:t>
            </a:r>
          </a:p>
        </p:txBody>
      </p:sp>
      <p:sp>
        <p:nvSpPr>
          <p:cNvPr id="1198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3C9165FC-B57D-4AD1-BA9D-BDCD9A1CA937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" y="476250"/>
            <a:ext cx="8839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散列表的构成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将线性表分成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个小表。构造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函数，使符号均匀散布在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个子表中。若散列均匀，则时间复杂度会降到原线性表的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1/m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28600" y="4508500"/>
            <a:ext cx="838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4138" indent="-84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0113" indent="-5349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名字挂在两个链上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便于删除操作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散列链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 link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链接所有具有相同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值的元素，表头在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表头数组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中；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作用域链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scope link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链接所有在同一作用域中的元素，表头在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作用域表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中。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473700" y="4119563"/>
            <a:ext cx="356235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S1、S2、S4</a:t>
            </a:r>
            <a:r>
              <a:rPr kumimoji="1" lang="zh-CN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在同一作用域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kumimoji="1" lang="zh-CN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在另一作用域</a:t>
            </a:r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179388" y="1831975"/>
          <a:ext cx="2952750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4" imgW="1563319" imgH="1290218" progId="Visio.Drawing.11">
                  <p:embed/>
                </p:oleObj>
              </mc:Choice>
              <mc:Fallback>
                <p:oleObj name="Visio" r:id="rId4" imgW="1563319" imgH="12902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31975"/>
                        <a:ext cx="2952750" cy="243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1042988" y="3663950"/>
            <a:ext cx="3816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hash(S1)=hash(S2)=i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hash(S3)=hash(S4)=k</a:t>
            </a:r>
          </a:p>
        </p:txBody>
      </p:sp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4716463" y="1812925"/>
          <a:ext cx="338455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Visio" r:id="rId6" imgW="1496568" imgH="1033882" progId="Visio.Drawing.11">
                  <p:embed/>
                </p:oleObj>
              </mc:Choice>
              <mc:Fallback>
                <p:oleObj name="Visio" r:id="rId6" imgW="1496568" imgH="10338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12925"/>
                        <a:ext cx="338455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4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8" grpId="0" build="p" bldLvl="2" autoUpdateAnimBg="0"/>
      <p:bldP spid="35850" grpId="0" animBg="1" autoUpdateAnimBg="0"/>
      <p:bldP spid="3585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3513"/>
            <a:ext cx="9144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散列表上的操作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  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18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A3EF3B0-034C-4953-93F3-6EA749BD4C1A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33400" y="1042988"/>
            <a:ext cx="799941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查找：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首先计算符号的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值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，然后进入下标为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的子表，在该子表中沿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 link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，象查找单链表中的名字一样查找。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插入：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首先查找，以确定要插入的名字是否已在表中，若不在，则要分别沿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 link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scope link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插入到两个链中，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方法均是插在表头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，即两个表均可看作是栈。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删除：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把以作用域链连在一起的所有元素从当前符号表中删除。（如果是临时删除，则保留作用域链所链的子表，下次使用时直接加入到散列链中即可）。</a:t>
            </a:r>
          </a:p>
        </p:txBody>
      </p:sp>
    </p:spTree>
    <p:extLst>
      <p:ext uri="{BB962C8B-B14F-4D97-AF65-F5344CB8AC3E}">
        <p14:creationId xmlns:p14="http://schemas.microsoft.com/office/powerpoint/2010/main" val="16114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0" y="762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ED31B0C-44D1-4522-A468-39AB3DE5B1A3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37931" name="Object 43"/>
          <p:cNvGraphicFramePr>
            <a:graphicFrameLocks noChangeAspect="1"/>
          </p:cNvGraphicFramePr>
          <p:nvPr/>
        </p:nvGraphicFramePr>
        <p:xfrm>
          <a:off x="250825" y="3141663"/>
          <a:ext cx="83978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4" imgW="475244" imgH="1262604" progId="Visio.Drawing.11">
                  <p:embed/>
                </p:oleObj>
              </mc:Choice>
              <mc:Fallback>
                <p:oleObj name="Visio" r:id="rId4" imgW="475244" imgH="12626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39788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3" name="Object 55"/>
          <p:cNvGraphicFramePr>
            <a:graphicFrameLocks noChangeAspect="1"/>
          </p:cNvGraphicFramePr>
          <p:nvPr/>
        </p:nvGraphicFramePr>
        <p:xfrm>
          <a:off x="1403350" y="3770313"/>
          <a:ext cx="3609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Visio" r:id="rId6" imgW="1462065" imgH="182880" progId="Visio.Drawing.11">
                  <p:embed/>
                </p:oleObj>
              </mc:Choice>
              <mc:Fallback>
                <p:oleObj name="Visio" r:id="rId6" imgW="1462065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70313"/>
                        <a:ext cx="3609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6" name="Object 58"/>
          <p:cNvGraphicFramePr>
            <a:graphicFrameLocks noChangeAspect="1"/>
          </p:cNvGraphicFramePr>
          <p:nvPr/>
        </p:nvGraphicFramePr>
        <p:xfrm>
          <a:off x="1430338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8" imgW="667390" imgH="182880" progId="Visio.Drawing.11">
                  <p:embed/>
                </p:oleObj>
              </mc:Choice>
              <mc:Fallback>
                <p:oleObj name="Visio" r:id="rId8" imgW="66739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9" name="Object 61"/>
          <p:cNvGraphicFramePr>
            <a:graphicFrameLocks noChangeAspect="1"/>
          </p:cNvGraphicFramePr>
          <p:nvPr/>
        </p:nvGraphicFramePr>
        <p:xfrm>
          <a:off x="3419475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10" imgW="667390" imgH="182880" progId="Visio.Drawing.11">
                  <p:embed/>
                </p:oleObj>
              </mc:Choice>
              <mc:Fallback>
                <p:oleObj name="Visio" r:id="rId10" imgW="66739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2179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hash(s)=ord(s)-ord('a')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23850" y="188913"/>
            <a:ext cx="45513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// B0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     // B1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98438" y="25654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分析到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中：</a:t>
            </a:r>
          </a:p>
        </p:txBody>
      </p:sp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5221288" y="2733675"/>
          <a:ext cx="33115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Visio" r:id="rId12" imgW="1536497" imgH="694944" progId="Visio.Drawing.11">
                  <p:embed/>
                </p:oleObj>
              </mc:Choice>
              <mc:Fallback>
                <p:oleObj name="Visio" r:id="rId12" imgW="1536497" imgH="6949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733675"/>
                        <a:ext cx="33115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Line 33"/>
          <p:cNvSpPr>
            <a:spLocks noChangeShapeType="1"/>
          </p:cNvSpPr>
          <p:nvPr/>
        </p:nvSpPr>
        <p:spPr bwMode="auto">
          <a:xfrm flipH="1">
            <a:off x="2916238" y="4102100"/>
            <a:ext cx="3095625" cy="10795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22" name="Freeform 34"/>
          <p:cNvSpPr>
            <a:spLocks/>
          </p:cNvSpPr>
          <p:nvPr/>
        </p:nvSpPr>
        <p:spPr bwMode="auto">
          <a:xfrm>
            <a:off x="2239963" y="3551238"/>
            <a:ext cx="3952875" cy="774700"/>
          </a:xfrm>
          <a:custGeom>
            <a:avLst/>
            <a:gdLst>
              <a:gd name="T0" fmla="*/ 2147483646 w 2490"/>
              <a:gd name="T1" fmla="*/ 0 h 488"/>
              <a:gd name="T2" fmla="*/ 2147483646 w 2490"/>
              <a:gd name="T3" fmla="*/ 2147483646 h 488"/>
              <a:gd name="T4" fmla="*/ 2147483646 w 2490"/>
              <a:gd name="T5" fmla="*/ 2147483646 h 488"/>
              <a:gd name="T6" fmla="*/ 2147483646 w 2490"/>
              <a:gd name="T7" fmla="*/ 2147483646 h 488"/>
              <a:gd name="T8" fmla="*/ 0 w 2490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0" h="488">
                <a:moveTo>
                  <a:pt x="2490" y="0"/>
                </a:moveTo>
                <a:lnTo>
                  <a:pt x="1870" y="133"/>
                </a:lnTo>
                <a:lnTo>
                  <a:pt x="1753" y="466"/>
                </a:lnTo>
                <a:lnTo>
                  <a:pt x="807" y="488"/>
                </a:lnTo>
                <a:lnTo>
                  <a:pt x="0" y="390"/>
                </a:ln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 flipH="1">
            <a:off x="4284663" y="2949575"/>
            <a:ext cx="1944687" cy="93662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1619250" y="4724400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28" name="Freeform 40"/>
          <p:cNvSpPr>
            <a:spLocks/>
          </p:cNvSpPr>
          <p:nvPr/>
        </p:nvSpPr>
        <p:spPr bwMode="auto">
          <a:xfrm>
            <a:off x="1258888" y="3500438"/>
            <a:ext cx="401637" cy="936625"/>
          </a:xfrm>
          <a:custGeom>
            <a:avLst/>
            <a:gdLst>
              <a:gd name="T0" fmla="*/ 2147483646 w 253"/>
              <a:gd name="T1" fmla="*/ 2147483646 h 590"/>
              <a:gd name="T2" fmla="*/ 2147483646 w 253"/>
              <a:gd name="T3" fmla="*/ 2147483646 h 590"/>
              <a:gd name="T4" fmla="*/ 0 w 253"/>
              <a:gd name="T5" fmla="*/ 2147483646 h 590"/>
              <a:gd name="T6" fmla="*/ 2147483646 w 253"/>
              <a:gd name="T7" fmla="*/ 0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3" h="590">
                <a:moveTo>
                  <a:pt x="252" y="590"/>
                </a:moveTo>
                <a:lnTo>
                  <a:pt x="71" y="453"/>
                </a:lnTo>
                <a:lnTo>
                  <a:pt x="0" y="232"/>
                </a:lnTo>
                <a:lnTo>
                  <a:pt x="253" y="0"/>
                </a:ln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50" name="Line 62"/>
          <p:cNvSpPr>
            <a:spLocks noChangeShapeType="1"/>
          </p:cNvSpPr>
          <p:nvPr/>
        </p:nvSpPr>
        <p:spPr bwMode="auto">
          <a:xfrm>
            <a:off x="900113" y="522922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51" name="Line 63"/>
          <p:cNvSpPr>
            <a:spLocks noChangeShapeType="1"/>
          </p:cNvSpPr>
          <p:nvPr/>
        </p:nvSpPr>
        <p:spPr bwMode="auto">
          <a:xfrm>
            <a:off x="900113" y="458152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52" name="Line 64"/>
          <p:cNvSpPr>
            <a:spLocks noChangeShapeType="1"/>
          </p:cNvSpPr>
          <p:nvPr/>
        </p:nvSpPr>
        <p:spPr bwMode="auto">
          <a:xfrm>
            <a:off x="900113" y="40052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53" name="Line 65"/>
          <p:cNvSpPr>
            <a:spLocks noChangeShapeType="1"/>
          </p:cNvSpPr>
          <p:nvPr/>
        </p:nvSpPr>
        <p:spPr bwMode="auto">
          <a:xfrm>
            <a:off x="900113" y="33575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54" name="Line 66"/>
          <p:cNvSpPr>
            <a:spLocks noChangeShapeType="1"/>
          </p:cNvSpPr>
          <p:nvPr/>
        </p:nvSpPr>
        <p:spPr bwMode="auto">
          <a:xfrm flipH="1" flipV="1">
            <a:off x="3851275" y="3500438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55" name="Line 67"/>
          <p:cNvSpPr>
            <a:spLocks noChangeShapeType="1"/>
          </p:cNvSpPr>
          <p:nvPr/>
        </p:nvSpPr>
        <p:spPr bwMode="auto">
          <a:xfrm>
            <a:off x="3016250" y="3357563"/>
            <a:ext cx="43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7956" name="Object 68"/>
          <p:cNvGraphicFramePr>
            <a:graphicFrameLocks noChangeAspect="1"/>
          </p:cNvGraphicFramePr>
          <p:nvPr/>
        </p:nvGraphicFramePr>
        <p:xfrm>
          <a:off x="1430338" y="5013325"/>
          <a:ext cx="14859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Visio" r:id="rId14" imgW="670316" imgH="175565" progId="Visio.Drawing.11">
                  <p:embed/>
                </p:oleObj>
              </mc:Choice>
              <mc:Fallback>
                <p:oleObj name="Visio" r:id="rId14" imgW="670316" imgH="1755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5013325"/>
                        <a:ext cx="14859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57" name="Object 69"/>
          <p:cNvGraphicFramePr>
            <a:graphicFrameLocks noChangeAspect="1"/>
          </p:cNvGraphicFramePr>
          <p:nvPr/>
        </p:nvGraphicFramePr>
        <p:xfrm>
          <a:off x="1403350" y="4365625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16" imgW="670316" imgH="175565" progId="Visio.Drawing.11">
                  <p:embed/>
                </p:oleObj>
              </mc:Choice>
              <mc:Fallback>
                <p:oleObj name="Visio" r:id="rId16" imgW="670316" imgH="1755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9" name="Text Box 70"/>
          <p:cNvSpPr txBox="1">
            <a:spLocks noChangeArrowheads="1"/>
          </p:cNvSpPr>
          <p:nvPr/>
        </p:nvSpPr>
        <p:spPr bwMode="auto">
          <a:xfrm>
            <a:off x="5076825" y="739775"/>
            <a:ext cx="273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作用域表示</a:t>
            </a:r>
          </a:p>
        </p:txBody>
      </p:sp>
      <p:sp>
        <p:nvSpPr>
          <p:cNvPr id="123930" name="Text Box 71"/>
          <p:cNvSpPr txBox="1">
            <a:spLocks noChangeArrowheads="1"/>
          </p:cNvSpPr>
          <p:nvPr/>
        </p:nvSpPr>
        <p:spPr bwMode="auto">
          <a:xfrm>
            <a:off x="5292725" y="1196975"/>
            <a:ext cx="36353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作用域标识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作用域链 表头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{</a:t>
            </a:r>
            <a:r>
              <a:rPr kumimoji="1" lang="zh-CN" altLang="en-US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直接嵌套的内层作用域</a:t>
            </a:r>
            <a:r>
              <a:rPr kumimoji="1" lang="en-US" altLang="zh-CN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}*</a:t>
            </a:r>
          </a:p>
        </p:txBody>
      </p:sp>
    </p:spTree>
    <p:extLst>
      <p:ext uri="{BB962C8B-B14F-4D97-AF65-F5344CB8AC3E}">
        <p14:creationId xmlns:p14="http://schemas.microsoft.com/office/powerpoint/2010/main" val="4600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/>
      <p:bldP spid="37899" grpId="0" autoUpdateAnimBg="0"/>
      <p:bldP spid="37921" grpId="0" animBg="1"/>
      <p:bldP spid="37922" grpId="0" animBg="1"/>
      <p:bldP spid="37923" grpId="0" animBg="1"/>
      <p:bldP spid="37927" grpId="0" animBg="1"/>
      <p:bldP spid="37928" grpId="0" animBg="1"/>
      <p:bldP spid="37950" grpId="0" animBg="1"/>
      <p:bldP spid="37951" grpId="0" animBg="1"/>
      <p:bldP spid="37952" grpId="0" animBg="1"/>
      <p:bldP spid="37953" grpId="0" animBg="1"/>
      <p:bldP spid="37954" grpId="0" animBg="1"/>
      <p:bldP spid="379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8"/>
          <p:cNvSpPr>
            <a:spLocks noGrp="1" noChangeArrowheads="1"/>
          </p:cNvSpPr>
          <p:nvPr>
            <p:ph type="title"/>
          </p:nvPr>
        </p:nvSpPr>
        <p:spPr>
          <a:xfrm>
            <a:off x="5638800" y="762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59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CCBCA5D-35B5-45DC-B9FD-1ADD02ECFE37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250825" y="3141663"/>
          <a:ext cx="83978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Visio" r:id="rId4" imgW="475244" imgH="1262604" progId="Visio.Drawing.11">
                  <p:embed/>
                </p:oleObj>
              </mc:Choice>
              <mc:Fallback>
                <p:oleObj name="Visio" r:id="rId4" imgW="475244" imgH="12626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39788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1403350" y="3770313"/>
          <a:ext cx="3609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6" imgW="1462065" imgH="182880" progId="Visio.Drawing.11">
                  <p:embed/>
                </p:oleObj>
              </mc:Choice>
              <mc:Fallback>
                <p:oleObj name="Visio" r:id="rId6" imgW="1462065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70313"/>
                        <a:ext cx="3609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1430338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8" imgW="667390" imgH="182880" progId="Visio.Drawing.11">
                  <p:embed/>
                </p:oleObj>
              </mc:Choice>
              <mc:Fallback>
                <p:oleObj name="Visio" r:id="rId8" imgW="66739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419475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Visio" r:id="rId10" imgW="667390" imgH="182880" progId="Visio.Drawing.11">
                  <p:embed/>
                </p:oleObj>
              </mc:Choice>
              <mc:Fallback>
                <p:oleObj name="Visio" r:id="rId10" imgW="66739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Rectangle 9"/>
          <p:cNvSpPr>
            <a:spLocks noChangeArrowheads="1"/>
          </p:cNvSpPr>
          <p:nvPr/>
        </p:nvSpPr>
        <p:spPr bwMode="auto">
          <a:xfrm>
            <a:off x="152400" y="2179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hash(s)=ord(s)-ord('a')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961" name="Rectangle 10"/>
          <p:cNvSpPr>
            <a:spLocks noChangeArrowheads="1"/>
          </p:cNvSpPr>
          <p:nvPr/>
        </p:nvSpPr>
        <p:spPr bwMode="auto">
          <a:xfrm>
            <a:off x="323850" y="188913"/>
            <a:ext cx="45513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// B0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     // B1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graphicFrame>
        <p:nvGraphicFramePr>
          <p:cNvPr id="125962" name="Object 12"/>
          <p:cNvGraphicFramePr>
            <a:graphicFrameLocks noChangeAspect="1"/>
          </p:cNvGraphicFramePr>
          <p:nvPr/>
        </p:nvGraphicFramePr>
        <p:xfrm>
          <a:off x="5221288" y="2733675"/>
          <a:ext cx="33115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Visio" r:id="rId12" imgW="1536497" imgH="694944" progId="Visio.Drawing.11">
                  <p:embed/>
                </p:oleObj>
              </mc:Choice>
              <mc:Fallback>
                <p:oleObj name="Visio" r:id="rId12" imgW="1536497" imgH="6949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733675"/>
                        <a:ext cx="33115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3" name="Line 13"/>
          <p:cNvSpPr>
            <a:spLocks noChangeShapeType="1"/>
          </p:cNvSpPr>
          <p:nvPr/>
        </p:nvSpPr>
        <p:spPr bwMode="auto">
          <a:xfrm flipH="1">
            <a:off x="2916238" y="4102100"/>
            <a:ext cx="3095625" cy="10795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5964" name="Freeform 14"/>
          <p:cNvSpPr>
            <a:spLocks/>
          </p:cNvSpPr>
          <p:nvPr/>
        </p:nvSpPr>
        <p:spPr bwMode="auto">
          <a:xfrm>
            <a:off x="2239963" y="3551238"/>
            <a:ext cx="3952875" cy="774700"/>
          </a:xfrm>
          <a:custGeom>
            <a:avLst/>
            <a:gdLst>
              <a:gd name="T0" fmla="*/ 2147483646 w 2490"/>
              <a:gd name="T1" fmla="*/ 0 h 488"/>
              <a:gd name="T2" fmla="*/ 2147483646 w 2490"/>
              <a:gd name="T3" fmla="*/ 2147483646 h 488"/>
              <a:gd name="T4" fmla="*/ 2147483646 w 2490"/>
              <a:gd name="T5" fmla="*/ 2147483646 h 488"/>
              <a:gd name="T6" fmla="*/ 2147483646 w 2490"/>
              <a:gd name="T7" fmla="*/ 2147483646 h 488"/>
              <a:gd name="T8" fmla="*/ 0 w 2490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0" h="488">
                <a:moveTo>
                  <a:pt x="2490" y="0"/>
                </a:moveTo>
                <a:lnTo>
                  <a:pt x="1870" y="133"/>
                </a:lnTo>
                <a:lnTo>
                  <a:pt x="1753" y="466"/>
                </a:lnTo>
                <a:lnTo>
                  <a:pt x="807" y="488"/>
                </a:lnTo>
                <a:lnTo>
                  <a:pt x="0" y="390"/>
                </a:ln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5965" name="Line 15"/>
          <p:cNvSpPr>
            <a:spLocks noChangeShapeType="1"/>
          </p:cNvSpPr>
          <p:nvPr/>
        </p:nvSpPr>
        <p:spPr bwMode="auto">
          <a:xfrm flipH="1">
            <a:off x="4284663" y="2949575"/>
            <a:ext cx="1944687" cy="93662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5966" name="Line 16"/>
          <p:cNvSpPr>
            <a:spLocks noChangeShapeType="1"/>
          </p:cNvSpPr>
          <p:nvPr/>
        </p:nvSpPr>
        <p:spPr bwMode="auto">
          <a:xfrm flipV="1">
            <a:off x="1619250" y="4724400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5967" name="Freeform 17"/>
          <p:cNvSpPr>
            <a:spLocks/>
          </p:cNvSpPr>
          <p:nvPr/>
        </p:nvSpPr>
        <p:spPr bwMode="auto">
          <a:xfrm>
            <a:off x="1258888" y="3500438"/>
            <a:ext cx="401637" cy="936625"/>
          </a:xfrm>
          <a:custGeom>
            <a:avLst/>
            <a:gdLst>
              <a:gd name="T0" fmla="*/ 2147483646 w 253"/>
              <a:gd name="T1" fmla="*/ 2147483646 h 590"/>
              <a:gd name="T2" fmla="*/ 2147483646 w 253"/>
              <a:gd name="T3" fmla="*/ 2147483646 h 590"/>
              <a:gd name="T4" fmla="*/ 0 w 253"/>
              <a:gd name="T5" fmla="*/ 2147483646 h 590"/>
              <a:gd name="T6" fmla="*/ 2147483646 w 253"/>
              <a:gd name="T7" fmla="*/ 0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3" h="590">
                <a:moveTo>
                  <a:pt x="252" y="590"/>
                </a:moveTo>
                <a:lnTo>
                  <a:pt x="71" y="453"/>
                </a:lnTo>
                <a:lnTo>
                  <a:pt x="0" y="232"/>
                </a:lnTo>
                <a:lnTo>
                  <a:pt x="253" y="0"/>
                </a:ln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900113" y="522922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900113" y="458152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5970" name="Line 20"/>
          <p:cNvSpPr>
            <a:spLocks noChangeShapeType="1"/>
          </p:cNvSpPr>
          <p:nvPr/>
        </p:nvSpPr>
        <p:spPr bwMode="auto">
          <a:xfrm>
            <a:off x="900113" y="40052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900113" y="33575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5972" name="Line 22"/>
          <p:cNvSpPr>
            <a:spLocks noChangeShapeType="1"/>
          </p:cNvSpPr>
          <p:nvPr/>
        </p:nvSpPr>
        <p:spPr bwMode="auto">
          <a:xfrm flipH="1" flipV="1">
            <a:off x="3851275" y="3500438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3016250" y="3357563"/>
            <a:ext cx="43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6872" name="Text Box 24"/>
          <p:cNvSpPr txBox="1">
            <a:spLocks noChangeArrowheads="1"/>
          </p:cNvSpPr>
          <p:nvPr/>
        </p:nvSpPr>
        <p:spPr bwMode="auto">
          <a:xfrm>
            <a:off x="198438" y="2565400"/>
            <a:ext cx="322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退出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时：</a:t>
            </a:r>
          </a:p>
        </p:txBody>
      </p:sp>
      <p:sp>
        <p:nvSpPr>
          <p:cNvPr id="206873" name="Freeform 25"/>
          <p:cNvSpPr>
            <a:spLocks/>
          </p:cNvSpPr>
          <p:nvPr/>
        </p:nvSpPr>
        <p:spPr bwMode="auto">
          <a:xfrm>
            <a:off x="827088" y="3067050"/>
            <a:ext cx="2665412" cy="290513"/>
          </a:xfrm>
          <a:custGeom>
            <a:avLst/>
            <a:gdLst>
              <a:gd name="T0" fmla="*/ 0 w 1679"/>
              <a:gd name="T1" fmla="*/ 2147483646 h 183"/>
              <a:gd name="T2" fmla="*/ 2147483646 w 1679"/>
              <a:gd name="T3" fmla="*/ 0 h 183"/>
              <a:gd name="T4" fmla="*/ 2147483646 w 1679"/>
              <a:gd name="T5" fmla="*/ 2147483646 h 183"/>
              <a:gd name="T6" fmla="*/ 2147483646 w 1679"/>
              <a:gd name="T7" fmla="*/ 2147483646 h 1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9" h="183">
                <a:moveTo>
                  <a:pt x="0" y="183"/>
                </a:moveTo>
                <a:lnTo>
                  <a:pt x="454" y="0"/>
                </a:lnTo>
                <a:lnTo>
                  <a:pt x="1349" y="9"/>
                </a:lnTo>
                <a:lnTo>
                  <a:pt x="1679" y="137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4829175" y="5351463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重新整理，得下页</a:t>
            </a:r>
          </a:p>
        </p:txBody>
      </p:sp>
      <p:graphicFrame>
        <p:nvGraphicFramePr>
          <p:cNvPr id="125977" name="Object 29"/>
          <p:cNvGraphicFramePr>
            <a:graphicFrameLocks noChangeAspect="1"/>
          </p:cNvGraphicFramePr>
          <p:nvPr/>
        </p:nvGraphicFramePr>
        <p:xfrm>
          <a:off x="1430338" y="5013325"/>
          <a:ext cx="14859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Visio" r:id="rId14" imgW="670316" imgH="175565" progId="Visio.Drawing.11">
                  <p:embed/>
                </p:oleObj>
              </mc:Choice>
              <mc:Fallback>
                <p:oleObj name="Visio" r:id="rId14" imgW="670316" imgH="1755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5013325"/>
                        <a:ext cx="14859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8" name="Object 30"/>
          <p:cNvGraphicFramePr>
            <a:graphicFrameLocks noChangeAspect="1"/>
          </p:cNvGraphicFramePr>
          <p:nvPr/>
        </p:nvGraphicFramePr>
        <p:xfrm>
          <a:off x="1403350" y="4365625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Visio" r:id="rId16" imgW="670316" imgH="175565" progId="Visio.Drawing.11">
                  <p:embed/>
                </p:oleObj>
              </mc:Choice>
              <mc:Fallback>
                <p:oleObj name="Visio" r:id="rId16" imgW="670316" imgH="1755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2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6" grpId="0" animBg="1"/>
      <p:bldP spid="206867" grpId="0" animBg="1"/>
      <p:bldP spid="206869" grpId="0" animBg="1"/>
      <p:bldP spid="206871" grpId="0" animBg="1"/>
      <p:bldP spid="206872" grpId="0"/>
      <p:bldP spid="206872" grpId="1"/>
      <p:bldP spid="206873" grpId="0" animBg="1"/>
      <p:bldP spid="20687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8"/>
          <p:cNvSpPr>
            <a:spLocks noGrp="1" noChangeArrowheads="1"/>
          </p:cNvSpPr>
          <p:nvPr>
            <p:ph type="title"/>
          </p:nvPr>
        </p:nvSpPr>
        <p:spPr>
          <a:xfrm>
            <a:off x="5638800" y="762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80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F159040-8FCC-446C-B69D-56BA8EBBD12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250825" y="3141663"/>
          <a:ext cx="83978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Visio" r:id="rId4" imgW="475244" imgH="1262604" progId="Visio.Drawing.11">
                  <p:embed/>
                </p:oleObj>
              </mc:Choice>
              <mc:Fallback>
                <p:oleObj name="Visio" r:id="rId4" imgW="475244" imgH="12626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39788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403350" y="3770313"/>
          <a:ext cx="3609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6" imgW="1462065" imgH="182880" progId="Visio.Drawing.11">
                  <p:embed/>
                </p:oleObj>
              </mc:Choice>
              <mc:Fallback>
                <p:oleObj name="Visio" r:id="rId6" imgW="1462065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70313"/>
                        <a:ext cx="3609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5148263" y="5734050"/>
          <a:ext cx="1628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8" imgW="667390" imgH="182880" progId="Visio.Drawing.11">
                  <p:embed/>
                </p:oleObj>
              </mc:Choice>
              <mc:Fallback>
                <p:oleObj name="Visio" r:id="rId8" imgW="66739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734050"/>
                        <a:ext cx="1628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3419475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Visio" r:id="rId10" imgW="667390" imgH="182880" progId="Visio.Drawing.11">
                  <p:embed/>
                </p:oleObj>
              </mc:Choice>
              <mc:Fallback>
                <p:oleObj name="Visio" r:id="rId10" imgW="66739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Rectangle 9"/>
          <p:cNvSpPr>
            <a:spLocks noChangeArrowheads="1"/>
          </p:cNvSpPr>
          <p:nvPr/>
        </p:nvSpPr>
        <p:spPr bwMode="auto">
          <a:xfrm>
            <a:off x="152400" y="2179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hash(s)=ord(s)-ord('a')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8009" name="Rectangle 10"/>
          <p:cNvSpPr>
            <a:spLocks noChangeArrowheads="1"/>
          </p:cNvSpPr>
          <p:nvPr/>
        </p:nvSpPr>
        <p:spPr bwMode="auto">
          <a:xfrm>
            <a:off x="323850" y="188913"/>
            <a:ext cx="45513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// B0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     // B1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graphicFrame>
        <p:nvGraphicFramePr>
          <p:cNvPr id="128010" name="Object 11"/>
          <p:cNvGraphicFramePr>
            <a:graphicFrameLocks noChangeAspect="1"/>
          </p:cNvGraphicFramePr>
          <p:nvPr/>
        </p:nvGraphicFramePr>
        <p:xfrm>
          <a:off x="5221288" y="2733675"/>
          <a:ext cx="33115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Visio" r:id="rId12" imgW="1536497" imgH="694944" progId="Visio.Drawing.11">
                  <p:embed/>
                </p:oleObj>
              </mc:Choice>
              <mc:Fallback>
                <p:oleObj name="Visio" r:id="rId12" imgW="1536497" imgH="6949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733675"/>
                        <a:ext cx="33115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Line 12"/>
          <p:cNvSpPr>
            <a:spLocks noChangeShapeType="1"/>
          </p:cNvSpPr>
          <p:nvPr/>
        </p:nvSpPr>
        <p:spPr bwMode="auto">
          <a:xfrm flipH="1">
            <a:off x="5651500" y="4102100"/>
            <a:ext cx="360363" cy="4794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8012" name="Freeform 13"/>
          <p:cNvSpPr>
            <a:spLocks/>
          </p:cNvSpPr>
          <p:nvPr/>
        </p:nvSpPr>
        <p:spPr bwMode="auto">
          <a:xfrm>
            <a:off x="2239963" y="3551238"/>
            <a:ext cx="3952875" cy="774700"/>
          </a:xfrm>
          <a:custGeom>
            <a:avLst/>
            <a:gdLst>
              <a:gd name="T0" fmla="*/ 2147483646 w 2490"/>
              <a:gd name="T1" fmla="*/ 0 h 488"/>
              <a:gd name="T2" fmla="*/ 2147483646 w 2490"/>
              <a:gd name="T3" fmla="*/ 2147483646 h 488"/>
              <a:gd name="T4" fmla="*/ 2147483646 w 2490"/>
              <a:gd name="T5" fmla="*/ 2147483646 h 488"/>
              <a:gd name="T6" fmla="*/ 2147483646 w 2490"/>
              <a:gd name="T7" fmla="*/ 2147483646 h 488"/>
              <a:gd name="T8" fmla="*/ 0 w 2490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0" h="488">
                <a:moveTo>
                  <a:pt x="2490" y="0"/>
                </a:moveTo>
                <a:lnTo>
                  <a:pt x="1870" y="133"/>
                </a:lnTo>
                <a:lnTo>
                  <a:pt x="1753" y="466"/>
                </a:lnTo>
                <a:lnTo>
                  <a:pt x="807" y="488"/>
                </a:lnTo>
                <a:lnTo>
                  <a:pt x="0" y="390"/>
                </a:ln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8013" name="Line 14"/>
          <p:cNvSpPr>
            <a:spLocks noChangeShapeType="1"/>
          </p:cNvSpPr>
          <p:nvPr/>
        </p:nvSpPr>
        <p:spPr bwMode="auto">
          <a:xfrm flipH="1">
            <a:off x="4284663" y="2949575"/>
            <a:ext cx="1944687" cy="93662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8014" name="Line 15"/>
          <p:cNvSpPr>
            <a:spLocks noChangeShapeType="1"/>
          </p:cNvSpPr>
          <p:nvPr/>
        </p:nvSpPr>
        <p:spPr bwMode="auto">
          <a:xfrm rot="10800000" flipV="1">
            <a:off x="5435600" y="4941888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8015" name="Line 19"/>
          <p:cNvSpPr>
            <a:spLocks noChangeShapeType="1"/>
          </p:cNvSpPr>
          <p:nvPr/>
        </p:nvSpPr>
        <p:spPr bwMode="auto">
          <a:xfrm>
            <a:off x="900113" y="40052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8016" name="Line 20"/>
          <p:cNvSpPr>
            <a:spLocks noChangeShapeType="1"/>
          </p:cNvSpPr>
          <p:nvPr/>
        </p:nvSpPr>
        <p:spPr bwMode="auto">
          <a:xfrm>
            <a:off x="900113" y="3357563"/>
            <a:ext cx="25193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8017" name="Line 21"/>
          <p:cNvSpPr>
            <a:spLocks noChangeShapeType="1"/>
          </p:cNvSpPr>
          <p:nvPr/>
        </p:nvSpPr>
        <p:spPr bwMode="auto">
          <a:xfrm flipH="1" flipV="1">
            <a:off x="3851275" y="3500438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8018" name="Text Box 23"/>
          <p:cNvSpPr txBox="1">
            <a:spLocks noChangeArrowheads="1"/>
          </p:cNvSpPr>
          <p:nvPr/>
        </p:nvSpPr>
        <p:spPr bwMode="auto">
          <a:xfrm>
            <a:off x="198438" y="2565400"/>
            <a:ext cx="322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退出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时：</a:t>
            </a:r>
          </a:p>
        </p:txBody>
      </p:sp>
      <p:sp>
        <p:nvSpPr>
          <p:cNvPr id="128019" name="Line 25"/>
          <p:cNvSpPr>
            <a:spLocks noChangeShapeType="1"/>
          </p:cNvSpPr>
          <p:nvPr/>
        </p:nvSpPr>
        <p:spPr bwMode="auto">
          <a:xfrm rot="10800000" flipV="1">
            <a:off x="5435600" y="5516563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28020" name="Object 26"/>
          <p:cNvGraphicFramePr>
            <a:graphicFrameLocks noChangeAspect="1"/>
          </p:cNvGraphicFramePr>
          <p:nvPr/>
        </p:nvGraphicFramePr>
        <p:xfrm>
          <a:off x="5219700" y="5157788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Visio" r:id="rId14" imgW="670316" imgH="175565" progId="Visio.Drawing.11">
                  <p:embed/>
                </p:oleObj>
              </mc:Choice>
              <mc:Fallback>
                <p:oleObj name="Visio" r:id="rId14" imgW="670316" imgH="1755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157788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7"/>
          <p:cNvGraphicFramePr>
            <a:graphicFrameLocks noChangeAspect="1"/>
          </p:cNvGraphicFramePr>
          <p:nvPr/>
        </p:nvGraphicFramePr>
        <p:xfrm>
          <a:off x="5219700" y="4510088"/>
          <a:ext cx="1485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Visio" r:id="rId16" imgW="670316" imgH="175565" progId="Visio.Drawing.11">
                  <p:embed/>
                </p:oleObj>
              </mc:Choice>
              <mc:Fallback>
                <p:oleObj name="Visio" r:id="rId16" imgW="670316" imgH="1755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10088"/>
                        <a:ext cx="1485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8"/>
          <p:cNvSpPr>
            <a:spLocks noGrp="1" noChangeArrowheads="1"/>
          </p:cNvSpPr>
          <p:nvPr>
            <p:ph type="title"/>
          </p:nvPr>
        </p:nvSpPr>
        <p:spPr>
          <a:xfrm>
            <a:off x="5638800" y="762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30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C009456-9E34-41AD-8D3C-5069AAFB2FA5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130052" name="Object 2"/>
          <p:cNvGraphicFramePr>
            <a:graphicFrameLocks noChangeAspect="1"/>
          </p:cNvGraphicFramePr>
          <p:nvPr/>
        </p:nvGraphicFramePr>
        <p:xfrm>
          <a:off x="250825" y="3141663"/>
          <a:ext cx="83978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4" imgW="475244" imgH="1262604" progId="Visio.Drawing.11">
                  <p:embed/>
                </p:oleObj>
              </mc:Choice>
              <mc:Fallback>
                <p:oleObj name="Visio" r:id="rId4" imgW="475244" imgH="12626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39788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403350" y="3770313"/>
          <a:ext cx="3609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6" imgW="1462065" imgH="182880" progId="Visio.Drawing.11">
                  <p:embed/>
                </p:oleObj>
              </mc:Choice>
              <mc:Fallback>
                <p:oleObj name="Visio" r:id="rId6" imgW="1462065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70313"/>
                        <a:ext cx="3609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5148263" y="5734050"/>
          <a:ext cx="1628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8" imgW="667390" imgH="182880" progId="Visio.Drawing.11">
                  <p:embed/>
                </p:oleObj>
              </mc:Choice>
              <mc:Fallback>
                <p:oleObj name="Visio" r:id="rId8" imgW="66739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734050"/>
                        <a:ext cx="1628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3419475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Visio" r:id="rId10" imgW="667390" imgH="182880" progId="Visio.Drawing.11">
                  <p:embed/>
                </p:oleObj>
              </mc:Choice>
              <mc:Fallback>
                <p:oleObj name="Visio" r:id="rId10" imgW="66739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6" name="Rectangle 9"/>
          <p:cNvSpPr>
            <a:spLocks noChangeArrowheads="1"/>
          </p:cNvSpPr>
          <p:nvPr/>
        </p:nvSpPr>
        <p:spPr bwMode="auto">
          <a:xfrm>
            <a:off x="152400" y="2179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hash(s)=ord(s)-ord('a')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0057" name="Rectangle 10"/>
          <p:cNvSpPr>
            <a:spLocks noChangeArrowheads="1"/>
          </p:cNvSpPr>
          <p:nvPr/>
        </p:nvSpPr>
        <p:spPr bwMode="auto">
          <a:xfrm>
            <a:off x="323850" y="188913"/>
            <a:ext cx="45513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// B0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     // B1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graphicFrame>
        <p:nvGraphicFramePr>
          <p:cNvPr id="130058" name="Object 11"/>
          <p:cNvGraphicFramePr>
            <a:graphicFrameLocks noChangeAspect="1"/>
          </p:cNvGraphicFramePr>
          <p:nvPr/>
        </p:nvGraphicFramePr>
        <p:xfrm>
          <a:off x="5221288" y="2733675"/>
          <a:ext cx="33115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Visio" r:id="rId12" imgW="1536497" imgH="694944" progId="Visio.Drawing.11">
                  <p:embed/>
                </p:oleObj>
              </mc:Choice>
              <mc:Fallback>
                <p:oleObj name="Visio" r:id="rId12" imgW="1536497" imgH="6949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733675"/>
                        <a:ext cx="33115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9" name="Line 12"/>
          <p:cNvSpPr>
            <a:spLocks noChangeShapeType="1"/>
          </p:cNvSpPr>
          <p:nvPr/>
        </p:nvSpPr>
        <p:spPr bwMode="auto">
          <a:xfrm flipH="1">
            <a:off x="5651500" y="4102100"/>
            <a:ext cx="360363" cy="4794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060" name="Freeform 13"/>
          <p:cNvSpPr>
            <a:spLocks/>
          </p:cNvSpPr>
          <p:nvPr/>
        </p:nvSpPr>
        <p:spPr bwMode="auto">
          <a:xfrm>
            <a:off x="2239963" y="3551238"/>
            <a:ext cx="3952875" cy="774700"/>
          </a:xfrm>
          <a:custGeom>
            <a:avLst/>
            <a:gdLst>
              <a:gd name="T0" fmla="*/ 2147483646 w 2490"/>
              <a:gd name="T1" fmla="*/ 0 h 488"/>
              <a:gd name="T2" fmla="*/ 2147483646 w 2490"/>
              <a:gd name="T3" fmla="*/ 2147483646 h 488"/>
              <a:gd name="T4" fmla="*/ 2147483646 w 2490"/>
              <a:gd name="T5" fmla="*/ 2147483646 h 488"/>
              <a:gd name="T6" fmla="*/ 2147483646 w 2490"/>
              <a:gd name="T7" fmla="*/ 2147483646 h 488"/>
              <a:gd name="T8" fmla="*/ 0 w 2490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0" h="488">
                <a:moveTo>
                  <a:pt x="2490" y="0"/>
                </a:moveTo>
                <a:lnTo>
                  <a:pt x="1870" y="133"/>
                </a:lnTo>
                <a:lnTo>
                  <a:pt x="1753" y="466"/>
                </a:lnTo>
                <a:lnTo>
                  <a:pt x="807" y="488"/>
                </a:lnTo>
                <a:lnTo>
                  <a:pt x="0" y="390"/>
                </a:ln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061" name="Line 14"/>
          <p:cNvSpPr>
            <a:spLocks noChangeShapeType="1"/>
          </p:cNvSpPr>
          <p:nvPr/>
        </p:nvSpPr>
        <p:spPr bwMode="auto">
          <a:xfrm flipH="1">
            <a:off x="4284663" y="2949575"/>
            <a:ext cx="1944687" cy="93662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062" name="Line 15"/>
          <p:cNvSpPr>
            <a:spLocks noChangeShapeType="1"/>
          </p:cNvSpPr>
          <p:nvPr/>
        </p:nvSpPr>
        <p:spPr bwMode="auto">
          <a:xfrm rot="10800000" flipV="1">
            <a:off x="5435600" y="4941888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>
            <a:off x="900113" y="40052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064" name="Line 17"/>
          <p:cNvSpPr>
            <a:spLocks noChangeShapeType="1"/>
          </p:cNvSpPr>
          <p:nvPr/>
        </p:nvSpPr>
        <p:spPr bwMode="auto">
          <a:xfrm>
            <a:off x="900113" y="3357563"/>
            <a:ext cx="25193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065" name="Line 18"/>
          <p:cNvSpPr>
            <a:spLocks noChangeShapeType="1"/>
          </p:cNvSpPr>
          <p:nvPr/>
        </p:nvSpPr>
        <p:spPr bwMode="auto">
          <a:xfrm flipH="1" flipV="1">
            <a:off x="3851275" y="3500438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066" name="Line 20"/>
          <p:cNvSpPr>
            <a:spLocks noChangeShapeType="1"/>
          </p:cNvSpPr>
          <p:nvPr/>
        </p:nvSpPr>
        <p:spPr bwMode="auto">
          <a:xfrm rot="10800000" flipV="1">
            <a:off x="5435600" y="5516563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198438" y="2565400"/>
            <a:ext cx="322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进入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B3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中：</a:t>
            </a:r>
          </a:p>
        </p:txBody>
      </p:sp>
      <p:graphicFrame>
        <p:nvGraphicFramePr>
          <p:cNvPr id="210968" name="Object 24"/>
          <p:cNvGraphicFramePr>
            <a:graphicFrameLocks noChangeAspect="1"/>
          </p:cNvGraphicFramePr>
          <p:nvPr/>
        </p:nvGraphicFramePr>
        <p:xfrm>
          <a:off x="1331913" y="4365625"/>
          <a:ext cx="15827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Visio" r:id="rId14" imgW="667390" imgH="182880" progId="Visio.Drawing.11">
                  <p:embed/>
                </p:oleObj>
              </mc:Choice>
              <mc:Fallback>
                <p:oleObj name="Visio" r:id="rId14" imgW="66739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65625"/>
                        <a:ext cx="15827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9" name="Line 25"/>
          <p:cNvSpPr>
            <a:spLocks noChangeShapeType="1"/>
          </p:cNvSpPr>
          <p:nvPr/>
        </p:nvSpPr>
        <p:spPr bwMode="auto">
          <a:xfrm>
            <a:off x="900113" y="4149725"/>
            <a:ext cx="503237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0970" name="Line 26"/>
          <p:cNvSpPr>
            <a:spLocks noChangeShapeType="1"/>
          </p:cNvSpPr>
          <p:nvPr/>
        </p:nvSpPr>
        <p:spPr bwMode="auto">
          <a:xfrm flipH="1" flipV="1">
            <a:off x="1763713" y="4149725"/>
            <a:ext cx="936625" cy="2873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0971" name="Freeform 27"/>
          <p:cNvSpPr>
            <a:spLocks/>
          </p:cNvSpPr>
          <p:nvPr/>
        </p:nvSpPr>
        <p:spPr bwMode="auto">
          <a:xfrm>
            <a:off x="2844800" y="4076700"/>
            <a:ext cx="4897438" cy="504825"/>
          </a:xfrm>
          <a:custGeom>
            <a:avLst/>
            <a:gdLst>
              <a:gd name="T0" fmla="*/ 2147483646 w 3085"/>
              <a:gd name="T1" fmla="*/ 0 h 318"/>
              <a:gd name="T2" fmla="*/ 2147483646 w 3085"/>
              <a:gd name="T3" fmla="*/ 2147483646 h 318"/>
              <a:gd name="T4" fmla="*/ 0 w 3085"/>
              <a:gd name="T5" fmla="*/ 2147483646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85" h="318">
                <a:moveTo>
                  <a:pt x="3085" y="0"/>
                </a:moveTo>
                <a:lnTo>
                  <a:pt x="3082" y="144"/>
                </a:lnTo>
                <a:lnTo>
                  <a:pt x="0" y="318"/>
                </a:lnTo>
              </a:path>
            </a:pathLst>
          </a:custGeom>
          <a:noFill/>
          <a:ln w="22225" cap="flat" cmpd="sng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0072" name="Object 28"/>
          <p:cNvGraphicFramePr>
            <a:graphicFrameLocks noChangeAspect="1"/>
          </p:cNvGraphicFramePr>
          <p:nvPr/>
        </p:nvGraphicFramePr>
        <p:xfrm>
          <a:off x="5219700" y="5157788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Visio" r:id="rId16" imgW="670316" imgH="175565" progId="Visio.Drawing.11">
                  <p:embed/>
                </p:oleObj>
              </mc:Choice>
              <mc:Fallback>
                <p:oleObj name="Visio" r:id="rId16" imgW="670316" imgH="1755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157788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3" name="Object 29"/>
          <p:cNvGraphicFramePr>
            <a:graphicFrameLocks noChangeAspect="1"/>
          </p:cNvGraphicFramePr>
          <p:nvPr/>
        </p:nvGraphicFramePr>
        <p:xfrm>
          <a:off x="5219700" y="4510088"/>
          <a:ext cx="1485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Visio" r:id="rId18" imgW="670316" imgH="175565" progId="Visio.Drawing.11">
                  <p:embed/>
                </p:oleObj>
              </mc:Choice>
              <mc:Fallback>
                <p:oleObj name="Visio" r:id="rId18" imgW="670316" imgH="1755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10088"/>
                        <a:ext cx="1485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99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0" grpId="0" animBg="1"/>
      <p:bldP spid="210965" grpId="0"/>
      <p:bldP spid="210965" grpId="1"/>
      <p:bldP spid="210969" grpId="0" animBg="1"/>
      <p:bldP spid="210970" grpId="0" animBg="1"/>
      <p:bldP spid="21097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散列函数的计算 	</a:t>
            </a:r>
            <a:endParaRPr lang="zh-CN" altLang="en-US" sz="24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6E4B231-D802-438C-A591-9139C71011E0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468313" y="620713"/>
            <a:ext cx="8534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目标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：使得符号均匀分布</a:t>
            </a:r>
            <a:endParaRPr kumimoji="1"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116013" y="1955800"/>
            <a:ext cx="59436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一种可行的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函数方案：</a:t>
            </a:r>
            <a:endParaRPr kumimoji="1" lang="zh-CN" altLang="en-US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从串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的字符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确定正整数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=0, 	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=αh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+c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1≤i≤k,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得到：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h=h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α=1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是素数，如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α=65599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取一素数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mod m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68313" y="4908550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思考题：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根据上述方法，设计一个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函数并测试之。根据测试结果讨论各参数值对函数结果的影响。</a:t>
            </a:r>
          </a:p>
        </p:txBody>
      </p:sp>
      <p:sp>
        <p:nvSpPr>
          <p:cNvPr id="132103" name="Rectangle 10"/>
          <p:cNvSpPr>
            <a:spLocks noChangeArrowheads="1"/>
          </p:cNvSpPr>
          <p:nvPr/>
        </p:nvSpPr>
        <p:spPr bwMode="auto">
          <a:xfrm>
            <a:off x="463550" y="1243013"/>
            <a:ext cx="504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关键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hash: string → integer</a:t>
            </a:r>
          </a:p>
        </p:txBody>
      </p:sp>
    </p:spTree>
    <p:extLst>
      <p:ext uri="{BB962C8B-B14F-4D97-AF65-F5344CB8AC3E}">
        <p14:creationId xmlns:p14="http://schemas.microsoft.com/office/powerpoint/2010/main" val="32982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allAtOnce"/>
      <p:bldP spid="399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散列函数的计算（续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34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2BE8995-9E7D-4ADB-85A1-530C734F2218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979488" y="736600"/>
            <a:ext cx="5105400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#include &lt;iostream.h&gt;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 int PRIME=211;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 int EOS='\0';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hashpjw(char *s)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char *p;   unsigned h=0, g;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for (p=s; *p!=EOS; p++)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  h=(h&lt;&lt;4)+(*p);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if (g=h&amp;0xf0000000)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{ h=h^(g&gt;&gt;24);  h=h^g; 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return h%PRIME;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(1)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为每行语句写注释；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(2)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写出此函数的计算公式；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(3)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若参数是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"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abcd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"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，试给出返回值。</a:t>
            </a:r>
          </a:p>
        </p:txBody>
      </p:sp>
      <p:sp>
        <p:nvSpPr>
          <p:cNvPr id="134149" name="Rectangle 7"/>
          <p:cNvSpPr>
            <a:spLocks noChangeArrowheads="1"/>
          </p:cNvSpPr>
          <p:nvPr/>
        </p:nvSpPr>
        <p:spPr bwMode="auto">
          <a:xfrm>
            <a:off x="179388" y="188913"/>
            <a:ext cx="50403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思考题（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P177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对于下列函数：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804025" y="61658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  束</a:t>
            </a:r>
          </a:p>
        </p:txBody>
      </p:sp>
    </p:spTree>
    <p:extLst>
      <p:ext uri="{BB962C8B-B14F-4D97-AF65-F5344CB8AC3E}">
        <p14:creationId xmlns:p14="http://schemas.microsoft.com/office/powerpoint/2010/main" val="2537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属性与语义规则 </a:t>
            </a: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E37D021-F53C-401D-916D-55AC0A39DBB4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685800"/>
            <a:ext cx="83058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语法制导翻译的基本思想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99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Syntax Directed Translation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简单地讲：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以语法分析为基础，</a:t>
            </a:r>
            <a:r>
              <a:rPr kumimoji="1" lang="zh-CN" altLang="en-US" sz="2400" u="sng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伴随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语法分析的各个步骤，执行相应的语义动作。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具体方法：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将文法符号所代表的语言结构的意思，用附着于该文法符号的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规定产生式所代表的语言结构之间的关系（即属性之间的关系），即用语义规则实现语义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语义规则的执行：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79388" y="4686300"/>
            <a:ext cx="88217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49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在语法分析的适当时刻（如推导或归约）执行附着在对应产生式上的语义规则，以实现 对语言结构语义的处理，如计算、查填符号表、生成中间代码、发布出错信息等。</a:t>
            </a:r>
          </a:p>
        </p:txBody>
      </p:sp>
    </p:spTree>
    <p:extLst>
      <p:ext uri="{BB962C8B-B14F-4D97-AF65-F5344CB8AC3E}">
        <p14:creationId xmlns:p14="http://schemas.microsoft.com/office/powerpoint/2010/main" val="34648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  <p:bldP spid="71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AA5F95E-DE77-4A06-A3CB-C13AD107D857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323850" y="476250"/>
            <a:ext cx="8442325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表达式的递归下降子程序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ExprNode *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Expression() 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 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ExprNode *left, *right;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Token_Type token_tmp; </a:t>
            </a:r>
            <a:r>
              <a:rPr kumimoji="1"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 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Term();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while (token.type==PLUS || token.type==MINUS)</a:t>
            </a:r>
            <a:b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{token_tmp = token.type;</a:t>
            </a:r>
            <a:b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MatchToken(token_tmp);</a:t>
            </a:r>
            <a:b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Term();</a:t>
            </a:r>
            <a:b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 = MakeExprNode(token_tmp,left,right);</a:t>
            </a:r>
            <a:b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  <a:b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left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b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1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1A0C84D-ED06-4D3C-999B-EA7EDDE5F6EA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8243" name="Rectangle 62"/>
          <p:cNvSpPr>
            <a:spLocks noChangeArrowheads="1"/>
          </p:cNvSpPr>
          <p:nvPr/>
        </p:nvSpPr>
        <p:spPr bwMode="auto">
          <a:xfrm>
            <a:off x="-36513" y="255588"/>
            <a:ext cx="8964613" cy="60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ForStatement ( )</a:t>
            </a: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double Start, End, Step;</a:t>
            </a: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struct ExprNode *start_ptr,*end_ptr,*step_ptr,*x_ptr,*y_ptr;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(FOR); 	MatchToken(T); </a:t>
            </a: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(FROM);	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start_ptr=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Expression();</a:t>
            </a: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(TO);	    	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end_ptr=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Expression();</a:t>
            </a: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(STEP);	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step_ptr=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Expression();</a:t>
            </a: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"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(DRAW);</a:t>
            </a:r>
          </a:p>
          <a:p>
            <a:pPr fontAlgn="b"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(L_BRACKET);</a:t>
            </a:r>
          </a:p>
          <a:p>
            <a:pPr fontAlgn="b"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x_ptr 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Expression(); MatchToken(COMMA); 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y_ptr=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Expression();</a:t>
            </a:r>
          </a:p>
          <a:p>
            <a:pPr fontAlgn="b"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(R_BRACKET);	</a:t>
            </a:r>
            <a:endParaRPr kumimoji="1" lang="en-US" altLang="zh-CN" sz="2200">
              <a:solidFill>
                <a:srgbClr val="000000"/>
              </a:solidFill>
            </a:endParaRP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67999" name="Text Box 63"/>
          <p:cNvSpPr txBox="1">
            <a:spLocks noChangeArrowheads="1"/>
          </p:cNvSpPr>
          <p:nvPr/>
        </p:nvSpPr>
        <p:spPr bwMode="auto">
          <a:xfrm>
            <a:off x="252413" y="2286000"/>
            <a:ext cx="5616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"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 = GetExprValue(start_ptr); </a:t>
            </a:r>
          </a:p>
        </p:txBody>
      </p:sp>
      <p:sp>
        <p:nvSpPr>
          <p:cNvPr id="168000" name="Text Box 64"/>
          <p:cNvSpPr txBox="1">
            <a:spLocks noChangeArrowheads="1"/>
          </p:cNvSpPr>
          <p:nvPr/>
        </p:nvSpPr>
        <p:spPr bwMode="auto">
          <a:xfrm>
            <a:off x="247650" y="2976563"/>
            <a:ext cx="47323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"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= GetExprValue(end_ptr); </a:t>
            </a:r>
            <a:endParaRPr kumimoji="1" lang="en-US" altLang="zh-CN" sz="2200">
              <a:solidFill>
                <a:srgbClr val="FF0000"/>
              </a:solidFill>
            </a:endParaRPr>
          </a:p>
        </p:txBody>
      </p:sp>
      <p:sp>
        <p:nvSpPr>
          <p:cNvPr id="168001" name="Text Box 65"/>
          <p:cNvSpPr txBox="1">
            <a:spLocks noChangeArrowheads="1"/>
          </p:cNvSpPr>
          <p:nvPr/>
        </p:nvSpPr>
        <p:spPr bwMode="auto">
          <a:xfrm>
            <a:off x="252413" y="3649663"/>
            <a:ext cx="4679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"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= GetExprValue(step_ptr); </a:t>
            </a:r>
            <a:endParaRPr kumimoji="1" lang="en-US" altLang="zh-CN" sz="2200">
              <a:solidFill>
                <a:srgbClr val="FF0000"/>
              </a:solidFill>
            </a:endParaRPr>
          </a:p>
        </p:txBody>
      </p:sp>
      <p:sp>
        <p:nvSpPr>
          <p:cNvPr id="168002" name="Text Box 66"/>
          <p:cNvSpPr txBox="1">
            <a:spLocks noChangeArrowheads="1"/>
          </p:cNvSpPr>
          <p:nvPr/>
        </p:nvSpPr>
        <p:spPr bwMode="auto">
          <a:xfrm>
            <a:off x="250825" y="5522913"/>
            <a:ext cx="657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"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DrawLoop (Start, End, Step, x_ptr, y_ptr);</a:t>
            </a:r>
            <a:endParaRPr kumimoji="1" lang="en-US" altLang="zh-CN" sz="2200">
              <a:solidFill>
                <a:srgbClr val="FF0000"/>
              </a:solidFill>
            </a:endParaRPr>
          </a:p>
        </p:txBody>
      </p:sp>
      <p:sp>
        <p:nvSpPr>
          <p:cNvPr id="138248" name="Text Box 6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164388" y="6092825"/>
            <a:ext cx="98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u="sng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640683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99" grpId="0" autoUpdateAnimBg="0"/>
      <p:bldP spid="168000" grpId="0" autoUpdateAnimBg="0"/>
      <p:bldP spid="168001" grpId="0" autoUpdateAnimBg="0"/>
      <p:bldP spid="1680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76200"/>
            <a:ext cx="4724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属性与语义规则（续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4E41359-DDD6-40F6-A78D-E4C744D6B1DE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620713"/>
            <a:ext cx="793115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属性的抽象表示：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.attr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E.val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（值） 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E.type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（类型）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（代码序列）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（存储空间）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本章的约定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本章关注的是语法分析的基础上的语义处理，忽略语法分析。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为了简单，本章的文法一般为二义文法。默认解决二义的方法是规定常规意义下的优先级和结合性。</a:t>
            </a:r>
          </a:p>
        </p:txBody>
      </p:sp>
    </p:spTree>
    <p:extLst>
      <p:ext uri="{BB962C8B-B14F-4D97-AF65-F5344CB8AC3E}">
        <p14:creationId xmlns:p14="http://schemas.microsoft.com/office/powerpoint/2010/main" val="2175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953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属性与语义规则（续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4409066-2A08-4A65-B3C2-9E6CD70A3396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" y="620713"/>
            <a:ext cx="8915400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对于产生式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，其中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是由文法符号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X1X2...Xn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组成的序列，它的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可以表示为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(4.1)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所示关于属性的函数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:= f(c1, c2, ..., ck)                  (4.1)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语义规则中的属性存在下述性质与关系：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(1)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(4.1)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中属性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依赖于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c1, c2, ..., ck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(2)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c1, c2, ..., ck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中文法符号的属性，或者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的其它属性，则称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综合属性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(3)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中某文法符号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c1, c2, ..., ck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的属性，或者是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中其它文法符号的属性，则称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继承属性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若语义规则的形式如下述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(4.2)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，则可将其想像为产生式左部文法符号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虚拟属性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。属性之间的依赖关系，在虚拟属性上依然存在。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f(c1, c2, ..., ck)                (4.2)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kumimoji="1"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29701" name="Rectangle 9"/>
          <p:cNvSpPr>
            <a:spLocks noChangeArrowheads="1"/>
          </p:cNvSpPr>
          <p:nvPr/>
        </p:nvSpPr>
        <p:spPr bwMode="auto">
          <a:xfrm>
            <a:off x="152400" y="11588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语义规则的定义**</a:t>
            </a:r>
          </a:p>
        </p:txBody>
      </p:sp>
      <p:sp>
        <p:nvSpPr>
          <p:cNvPr id="2970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12088" y="6453188"/>
            <a:ext cx="133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注释树</a:t>
            </a:r>
          </a:p>
        </p:txBody>
      </p:sp>
    </p:spTree>
    <p:extLst>
      <p:ext uri="{BB962C8B-B14F-4D97-AF65-F5344CB8AC3E}">
        <p14:creationId xmlns:p14="http://schemas.microsoft.com/office/powerpoint/2010/main" val="6069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953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属性与语义规则（续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CC642F0-A0C9-4B4B-95F0-B1392000EFA1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71550" y="3070225"/>
            <a:ext cx="7704138" cy="935038"/>
          </a:xfrm>
          <a:prstGeom prst="rect">
            <a:avLst/>
          </a:prstGeom>
          <a:solidFill>
            <a:schemeClr val="accent1">
              <a:alpha val="5803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</a:t>
            </a:r>
            <a:r>
              <a:rPr kumimoji="1" lang="en-US" altLang="zh-CN" sz="28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+E</a:t>
            </a:r>
            <a:r>
              <a:rPr kumimoji="1" lang="en-US" altLang="zh-CN" sz="28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E.val := 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aseline="-250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.val , E</a:t>
            </a:r>
            <a:r>
              <a:rPr kumimoji="1" lang="en-US" altLang="zh-CN" sz="2800" baseline="-250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.val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23850" y="4114800"/>
            <a:ext cx="867568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.val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en-US" altLang="zh-CN" sz="36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en-US" altLang="zh-CN" sz="36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的相应属性计算而来，因此我们说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的属性依赖于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en-US" altLang="zh-CN" sz="36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en-US" altLang="zh-CN" sz="36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的属性。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50825" y="692150"/>
            <a:ext cx="8713788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从定义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可知：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(1)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 就是 属性之间的计算，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(2)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属性的依赖关系 决定了 计算的先后次序。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329862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 autoUpdateAnimBg="0"/>
      <p:bldP spid="93189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5718</Words>
  <Application>Microsoft Office PowerPoint</Application>
  <PresentationFormat>全屏显示(4:3)</PresentationFormat>
  <Paragraphs>1043</Paragraphs>
  <Slides>61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79" baseType="lpstr">
      <vt:lpstr>Gungsuh</vt:lpstr>
      <vt:lpstr>黑体</vt:lpstr>
      <vt:lpstr>华文行楷</vt:lpstr>
      <vt:lpstr>华文楷体</vt:lpstr>
      <vt:lpstr>隶书</vt:lpstr>
      <vt:lpstr>宋体</vt:lpstr>
      <vt:lpstr>Arial</vt:lpstr>
      <vt:lpstr>Calibri</vt:lpstr>
      <vt:lpstr>Calibri Light</vt:lpstr>
      <vt:lpstr>Courier New</vt:lpstr>
      <vt:lpstr>MS Reference Sans Serif</vt:lpstr>
      <vt:lpstr>Times New Roman</vt:lpstr>
      <vt:lpstr>Wingdings</vt:lpstr>
      <vt:lpstr>楷体_GB2312</vt:lpstr>
      <vt:lpstr>Office 主题</vt:lpstr>
      <vt:lpstr>Microsoft Visio 2003-2010 绘图</vt:lpstr>
      <vt:lpstr>Visio</vt:lpstr>
      <vt:lpstr>公式</vt:lpstr>
      <vt:lpstr>第四章 静态语义分析</vt:lpstr>
      <vt:lpstr>第四章 静态语义分析</vt:lpstr>
      <vt:lpstr>4.1 语法制导翻译简介 4.1.1 语法与语义</vt:lpstr>
      <vt:lpstr>4.1.1 语法与语义（续1）</vt:lpstr>
      <vt:lpstr>4.1.1 语法与语义（续2）</vt:lpstr>
      <vt:lpstr>4.1.2 属性与语义规则 </vt:lpstr>
      <vt:lpstr>4.1.2 属性与语义规则（续1）</vt:lpstr>
      <vt:lpstr>4.1.2 属性与语义规则（续2）</vt:lpstr>
      <vt:lpstr>4.1.2 属性与语义规则（续3）</vt:lpstr>
      <vt:lpstr>4.1.3 语义规则的两种形式 </vt:lpstr>
      <vt:lpstr>4.1.3 语义规则的两种形式（续1）</vt:lpstr>
      <vt:lpstr>4.1.3 语义规则的两种形式（续2）</vt:lpstr>
      <vt:lpstr>4.1.3 语义规则的两种形式（续3）</vt:lpstr>
      <vt:lpstr>4.1.3 语义规则的两种形式（续4）</vt:lpstr>
      <vt:lpstr>4.1.4 LR分析翻译方案的设计</vt:lpstr>
      <vt:lpstr> 4.1.4 LR分析翻译方案的设计（续1）</vt:lpstr>
      <vt:lpstr>4.1.4 LR分析翻译方案的设计（续2）</vt:lpstr>
      <vt:lpstr>4.1.4 LR分析翻译方案的设计（续3）</vt:lpstr>
      <vt:lpstr>4.1.5 递归下降分析翻译方案的设计</vt:lpstr>
      <vt:lpstr>4.3. 中间代码简介 </vt:lpstr>
      <vt:lpstr>4.3.1 后缀式 </vt:lpstr>
      <vt:lpstr>&lt;2&gt; 计算后缀式</vt:lpstr>
      <vt:lpstr>4.3.1 后缀式（续1）</vt:lpstr>
      <vt:lpstr>4.3.1 后缀式（续2）</vt:lpstr>
      <vt:lpstr>4.3.2 三地址码 </vt:lpstr>
      <vt:lpstr>&lt;2&gt; 三地址码的种类（ P167） </vt:lpstr>
      <vt:lpstr>&lt;3&gt;  三地址码的实现：三元式与四元式 </vt:lpstr>
      <vt:lpstr>语法制导翻译设计的基本步骤：</vt:lpstr>
      <vt:lpstr>&lt;3&gt;  三地址码的实现（续2）</vt:lpstr>
      <vt:lpstr>&lt;3&gt; 三地址码的实现（续3）</vt:lpstr>
      <vt:lpstr>&lt;3&gt; 三地址码的实现（续4） </vt:lpstr>
      <vt:lpstr>&lt;3&gt; 三地址码的实现（续5）</vt:lpstr>
      <vt:lpstr>&lt;3&gt; 三地址码的实现（续6）</vt:lpstr>
      <vt:lpstr>4.3.3 树形表示 </vt:lpstr>
      <vt:lpstr>&lt;2&gt; 树的语法制导翻译 </vt:lpstr>
      <vt:lpstr>PowerPoint 演示文稿</vt:lpstr>
      <vt:lpstr>&lt;3&gt; 树的优化表示－DAG </vt:lpstr>
      <vt:lpstr>&lt;4&gt; 树与其他中间代码的关系 </vt:lpstr>
      <vt:lpstr>&lt;4&gt; 树与其他中间代码的关系（续）</vt:lpstr>
      <vt:lpstr>4.4 符号表简介 </vt:lpstr>
      <vt:lpstr>4.4.1 符号表条目</vt:lpstr>
      <vt:lpstr>4.4.1 符号表条目（续）</vt:lpstr>
      <vt:lpstr>4.4.2 构成名字的字符串的存储方式 </vt:lpstr>
      <vt:lpstr>4.4.2 构成名字的字符串的存储方式</vt:lpstr>
      <vt:lpstr>4.4.3 名字的作用域 </vt:lpstr>
      <vt:lpstr>4.4.3 名字的作用域（续1）</vt:lpstr>
      <vt:lpstr>4.4.3 名字的作用域（续2）</vt:lpstr>
      <vt:lpstr>4.4.3 名字的作用域（续3）</vt:lpstr>
      <vt:lpstr>4.4.4 线性表 </vt:lpstr>
      <vt:lpstr>4.4.4 线性表（续1）</vt:lpstr>
      <vt:lpstr>4.4.4 线性表（续2）</vt:lpstr>
      <vt:lpstr>4.4.5 散列表 </vt:lpstr>
      <vt:lpstr>&lt;2&gt; 散列表上的操作                                               4.4.5 散列表（续1）</vt:lpstr>
      <vt:lpstr>4.4.5 散列表（续2）</vt:lpstr>
      <vt:lpstr>4.4.5 散列表（续2）</vt:lpstr>
      <vt:lpstr>4.4.5 散列表（续2）</vt:lpstr>
      <vt:lpstr>4.4.5 散列表（续2）</vt:lpstr>
      <vt:lpstr>&lt;3&gt; 散列函数的计算  </vt:lpstr>
      <vt:lpstr>&lt;3&gt; 散列函数的计算（续1）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静态语义分析</dc:title>
  <dc:creator>EZ123</dc:creator>
  <cp:lastModifiedBy>EZ123</cp:lastModifiedBy>
  <cp:revision>1</cp:revision>
  <dcterms:created xsi:type="dcterms:W3CDTF">2018-10-04T11:43:25Z</dcterms:created>
  <dcterms:modified xsi:type="dcterms:W3CDTF">2018-10-04T11:46:17Z</dcterms:modified>
</cp:coreProperties>
</file>