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3.xml" ContentType="application/vnd.openxmlformats-officedocument.themeOverride+xml"/>
  <Override PartName="/ppt/notesSlides/notesSlide17.xml" ContentType="application/vnd.openxmlformats-officedocument.presentationml.notesSlide+xml"/>
  <Override PartName="/ppt/theme/themeOverride4.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5.xml" ContentType="application/vnd.openxmlformats-officedocument.themeOverride+xml"/>
  <Override PartName="/ppt/notesSlides/notesSlide20.xml" ContentType="application/vnd.openxmlformats-officedocument.presentationml.notesSlide+xml"/>
  <Override PartName="/ppt/theme/themeOverride6.xml" ContentType="application/vnd.openxmlformats-officedocument.themeOverride+xml"/>
  <Override PartName="/ppt/notesSlides/notesSlide21.xml" ContentType="application/vnd.openxmlformats-officedocument.presentationml.notesSlide+xml"/>
  <Override PartName="/ppt/theme/themeOverride7.xml" ContentType="application/vnd.openxmlformats-officedocument.themeOverride+xml"/>
  <Override PartName="/ppt/notesSlides/notesSlide22.xml" ContentType="application/vnd.openxmlformats-officedocument.presentationml.notesSlide+xml"/>
  <Override PartName="/ppt/theme/themeOverride8.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Override9.xml" ContentType="application/vnd.openxmlformats-officedocument.themeOverride+xml"/>
  <Override PartName="/ppt/notesSlides/notesSlide26.xml" ContentType="application/vnd.openxmlformats-officedocument.presentationml.notesSlide+xml"/>
  <Override PartName="/ppt/theme/themeOverride10.xml" ContentType="application/vnd.openxmlformats-officedocument.themeOverride+xml"/>
  <Override PartName="/ppt/notesSlides/notesSlide27.xml" ContentType="application/vnd.openxmlformats-officedocument.presentationml.notesSlide+xml"/>
  <Override PartName="/ppt/theme/themeOverride11.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heme/themeOverride12.xml" ContentType="application/vnd.openxmlformats-officedocument.themeOverride+xml"/>
  <Override PartName="/ppt/notesSlides/notesSlide31.xml" ContentType="application/vnd.openxmlformats-officedocument.presentationml.notesSlide+xml"/>
  <Override PartName="/ppt/theme/themeOverride13.xml" ContentType="application/vnd.openxmlformats-officedocument.themeOverr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14.xml" ContentType="application/vnd.openxmlformats-officedocument.themeOverr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heme/themeOverride15.xml" ContentType="application/vnd.openxmlformats-officedocument.themeOverride+xml"/>
  <Override PartName="/ppt/notesSlides/notesSlide37.xml" ContentType="application/vnd.openxmlformats-officedocument.presentationml.notesSlide+xml"/>
  <Override PartName="/ppt/theme/themeOverride16.xml" ContentType="application/vnd.openxmlformats-officedocument.themeOverr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heme/themeOverride17.xml" ContentType="application/vnd.openxmlformats-officedocument.themeOverr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heme/themeOverride1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autoAdjust="0"/>
    <p:restoredTop sz="94660"/>
  </p:normalViewPr>
  <p:slideViewPr>
    <p:cSldViewPr snapToGrid="0">
      <p:cViewPr varScale="1">
        <p:scale>
          <a:sx n="113" d="100"/>
          <a:sy n="113" d="100"/>
        </p:scale>
        <p:origin x="1896" y="96"/>
      </p:cViewPr>
      <p:guideLst/>
    </p:cSldViewPr>
  </p:slideViewPr>
  <p:notesTextViewPr>
    <p:cViewPr>
      <p:scale>
        <a:sx n="1" d="1"/>
        <a:sy n="1" d="1"/>
      </p:scale>
      <p:origin x="0" y="0"/>
    </p:cViewPr>
  </p:notesTextViewPr>
  <p:notesViewPr>
    <p:cSldViewPr snapToGrid="0">
      <p:cViewPr varScale="1">
        <p:scale>
          <a:sx n="79" d="100"/>
          <a:sy n="79" d="100"/>
        </p:scale>
        <p:origin x="396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image" Target="../media/image1.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4.emf"/><Relationship Id="rId7" Type="http://schemas.openxmlformats.org/officeDocument/2006/relationships/image" Target="../media/image38.emf"/><Relationship Id="rId12" Type="http://schemas.openxmlformats.org/officeDocument/2006/relationships/image" Target="../media/image43.emf"/><Relationship Id="rId2" Type="http://schemas.openxmlformats.org/officeDocument/2006/relationships/image" Target="../media/image33.emf"/><Relationship Id="rId1" Type="http://schemas.openxmlformats.org/officeDocument/2006/relationships/image" Target="../media/image32.emf"/><Relationship Id="rId6" Type="http://schemas.openxmlformats.org/officeDocument/2006/relationships/image" Target="../media/image37.emf"/><Relationship Id="rId11" Type="http://schemas.openxmlformats.org/officeDocument/2006/relationships/image" Target="../media/image42.emf"/><Relationship Id="rId5" Type="http://schemas.openxmlformats.org/officeDocument/2006/relationships/image" Target="../media/image36.emf"/><Relationship Id="rId10" Type="http://schemas.openxmlformats.org/officeDocument/2006/relationships/image" Target="../media/image41.emf"/><Relationship Id="rId4" Type="http://schemas.openxmlformats.org/officeDocument/2006/relationships/image" Target="../media/image35.emf"/><Relationship Id="rId9" Type="http://schemas.openxmlformats.org/officeDocument/2006/relationships/image" Target="../media/image40.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image" Target="../media/image43.emf"/><Relationship Id="rId3" Type="http://schemas.openxmlformats.org/officeDocument/2006/relationships/image" Target="../media/image34.emf"/><Relationship Id="rId7" Type="http://schemas.openxmlformats.org/officeDocument/2006/relationships/image" Target="../media/image38.emf"/><Relationship Id="rId12" Type="http://schemas.openxmlformats.org/officeDocument/2006/relationships/image" Target="../media/image42.emf"/><Relationship Id="rId2" Type="http://schemas.openxmlformats.org/officeDocument/2006/relationships/image" Target="../media/image33.emf"/><Relationship Id="rId1" Type="http://schemas.openxmlformats.org/officeDocument/2006/relationships/image" Target="../media/image32.emf"/><Relationship Id="rId6" Type="http://schemas.openxmlformats.org/officeDocument/2006/relationships/image" Target="../media/image37.emf"/><Relationship Id="rId11" Type="http://schemas.openxmlformats.org/officeDocument/2006/relationships/image" Target="../media/image44.emf"/><Relationship Id="rId5" Type="http://schemas.openxmlformats.org/officeDocument/2006/relationships/image" Target="../media/image36.emf"/><Relationship Id="rId10" Type="http://schemas.openxmlformats.org/officeDocument/2006/relationships/image" Target="../media/image41.emf"/><Relationship Id="rId4" Type="http://schemas.openxmlformats.org/officeDocument/2006/relationships/image" Target="../media/image35.emf"/><Relationship Id="rId9" Type="http://schemas.openxmlformats.org/officeDocument/2006/relationships/image" Target="../media/image40.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55.emf"/><Relationship Id="rId13" Type="http://schemas.openxmlformats.org/officeDocument/2006/relationships/image" Target="../media/image60.emf"/><Relationship Id="rId3" Type="http://schemas.openxmlformats.org/officeDocument/2006/relationships/image" Target="../media/image50.emf"/><Relationship Id="rId7" Type="http://schemas.openxmlformats.org/officeDocument/2006/relationships/image" Target="../media/image54.emf"/><Relationship Id="rId12" Type="http://schemas.openxmlformats.org/officeDocument/2006/relationships/image" Target="../media/image59.emf"/><Relationship Id="rId2" Type="http://schemas.openxmlformats.org/officeDocument/2006/relationships/image" Target="../media/image49.emf"/><Relationship Id="rId1" Type="http://schemas.openxmlformats.org/officeDocument/2006/relationships/image" Target="../media/image48.emf"/><Relationship Id="rId6" Type="http://schemas.openxmlformats.org/officeDocument/2006/relationships/image" Target="../media/image53.emf"/><Relationship Id="rId11" Type="http://schemas.openxmlformats.org/officeDocument/2006/relationships/image" Target="../media/image58.emf"/><Relationship Id="rId5" Type="http://schemas.openxmlformats.org/officeDocument/2006/relationships/image" Target="../media/image52.emf"/><Relationship Id="rId10" Type="http://schemas.openxmlformats.org/officeDocument/2006/relationships/image" Target="../media/image57.emf"/><Relationship Id="rId4" Type="http://schemas.openxmlformats.org/officeDocument/2006/relationships/image" Target="../media/image51.emf"/><Relationship Id="rId9" Type="http://schemas.openxmlformats.org/officeDocument/2006/relationships/image" Target="../media/image56.emf"/><Relationship Id="rId14" Type="http://schemas.openxmlformats.org/officeDocument/2006/relationships/image" Target="../media/image6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4"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0.emf"/><Relationship Id="rId1" Type="http://schemas.openxmlformats.org/officeDocument/2006/relationships/image" Target="../media/image9.emf"/><Relationship Id="rId4"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5" Type="http://schemas.openxmlformats.org/officeDocument/2006/relationships/image" Target="../media/image19.emf"/><Relationship Id="rId4"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0A4BD-5697-408D-84D8-3C9081DB6561}" type="datetimeFigureOut">
              <a:rPr lang="zh-CN" altLang="en-US" smtClean="0"/>
              <a:t>2018/10/4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5D0E8-33E5-4694-A603-C2D0004A963D}" type="slidenum">
              <a:rPr lang="zh-CN" altLang="en-US" smtClean="0"/>
              <a:t>‹#›</a:t>
            </a:fld>
            <a:endParaRPr lang="zh-CN" altLang="en-US"/>
          </a:p>
        </p:txBody>
      </p:sp>
    </p:spTree>
    <p:extLst>
      <p:ext uri="{BB962C8B-B14F-4D97-AF65-F5344CB8AC3E}">
        <p14:creationId xmlns:p14="http://schemas.microsoft.com/office/powerpoint/2010/main" val="741643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BA842E40-66DB-41A6-BCA7-3894B343C6AB}" type="slidenum">
              <a:rPr lang="zh-CN" altLang="en-US" sz="1200" smtClean="0">
                <a:solidFill>
                  <a:srgbClr val="000000"/>
                </a:solidFill>
                <a:latin typeface="Times New Roman" panose="02020603050405020304" pitchFamily="18" charset="0"/>
                <a:ea typeface="宋体" panose="02010600030101010101" pitchFamily="2" charset="-122"/>
              </a:rPr>
              <a:pPr/>
              <a:t>1</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5123" name="Rectangle 2"/>
          <p:cNvSpPr>
            <a:spLocks noGrp="1" noChangeArrowheads="1" noTextEdit="1"/>
          </p:cNvSpPr>
          <p:nvPr>
            <p:ph type="sldImg"/>
          </p:nvPr>
        </p:nvSpPr>
        <p:spPr/>
      </p:sp>
      <p:sp>
        <p:nvSpPr>
          <p:cNvPr id="5124"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2315191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D0AC914C-61A7-4FB9-BCAB-60FFA93F7AAD}" type="slidenum">
              <a:rPr lang="zh-CN" altLang="en-US" sz="1200" smtClean="0">
                <a:solidFill>
                  <a:srgbClr val="000000"/>
                </a:solidFill>
                <a:latin typeface="Times New Roman" panose="02020603050405020304" pitchFamily="18" charset="0"/>
                <a:ea typeface="宋体" panose="02010600030101010101" pitchFamily="2" charset="-122"/>
              </a:rPr>
              <a:pPr/>
              <a:t>10</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23555" name="Rectangle 2"/>
          <p:cNvSpPr>
            <a:spLocks noGrp="1" noChangeArrowheads="1" noTextEdit="1"/>
          </p:cNvSpPr>
          <p:nvPr>
            <p:ph type="sldImg"/>
          </p:nvPr>
        </p:nvSpPr>
        <p:spPr/>
      </p:sp>
      <p:sp>
        <p:nvSpPr>
          <p:cNvPr id="23556"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3898854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26D6F632-1BDA-4013-B888-EC2C9A873DAA}" type="slidenum">
              <a:rPr lang="zh-CN" altLang="en-US" sz="1200" smtClean="0">
                <a:solidFill>
                  <a:srgbClr val="000000"/>
                </a:solidFill>
                <a:latin typeface="Times New Roman" panose="02020603050405020304" pitchFamily="18" charset="0"/>
                <a:ea typeface="宋体" panose="02010600030101010101" pitchFamily="2" charset="-122"/>
              </a:rPr>
              <a:pPr/>
              <a:t>11</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25603" name="Rectangle 2"/>
          <p:cNvSpPr>
            <a:spLocks noGrp="1" noChangeArrowheads="1" noTextEdit="1"/>
          </p:cNvSpPr>
          <p:nvPr>
            <p:ph type="sldImg"/>
          </p:nvPr>
        </p:nvSpPr>
        <p:spPr/>
      </p:sp>
      <p:sp>
        <p:nvSpPr>
          <p:cNvPr id="25604"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2719880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F1BCB46D-6202-4FD2-9EEA-3AB0956C7A64}" type="slidenum">
              <a:rPr lang="zh-CN" altLang="en-US" sz="1200" smtClean="0">
                <a:solidFill>
                  <a:srgbClr val="000000"/>
                </a:solidFill>
                <a:latin typeface="Times New Roman" panose="02020603050405020304" pitchFamily="18" charset="0"/>
                <a:ea typeface="宋体" panose="02010600030101010101" pitchFamily="2" charset="-122"/>
              </a:rPr>
              <a:pPr/>
              <a:t>12</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27651" name="Rectangle 2"/>
          <p:cNvSpPr>
            <a:spLocks noGrp="1" noChangeArrowheads="1" noTextEdit="1"/>
          </p:cNvSpPr>
          <p:nvPr>
            <p:ph type="sldImg"/>
          </p:nvPr>
        </p:nvSpPr>
        <p:spPr/>
      </p:sp>
      <p:sp>
        <p:nvSpPr>
          <p:cNvPr id="27652"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3306653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ACBEF112-FEBA-487A-B553-2DFD5319760E}" type="slidenum">
              <a:rPr lang="zh-CN" altLang="en-US" sz="1200" smtClean="0">
                <a:solidFill>
                  <a:srgbClr val="000000"/>
                </a:solidFill>
                <a:latin typeface="Times New Roman" panose="02020603050405020304" pitchFamily="18" charset="0"/>
                <a:ea typeface="宋体" panose="02010600030101010101" pitchFamily="2" charset="-122"/>
              </a:rPr>
              <a:pPr/>
              <a:t>13</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29699" name="Rectangle 2"/>
          <p:cNvSpPr>
            <a:spLocks noGrp="1" noChangeArrowheads="1" noTextEdit="1"/>
          </p:cNvSpPr>
          <p:nvPr>
            <p:ph type="sldImg"/>
          </p:nvPr>
        </p:nvSpPr>
        <p:spPr/>
      </p:sp>
      <p:sp>
        <p:nvSpPr>
          <p:cNvPr id="29700"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3741134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45CAB294-B4DB-480B-ADB3-4AFF2EDE4529}" type="slidenum">
              <a:rPr lang="zh-CN" altLang="en-US" sz="1200" smtClean="0">
                <a:solidFill>
                  <a:srgbClr val="000000"/>
                </a:solidFill>
                <a:latin typeface="Times New Roman" panose="02020603050405020304" pitchFamily="18" charset="0"/>
                <a:ea typeface="宋体" panose="02010600030101010101" pitchFamily="2" charset="-122"/>
              </a:rPr>
              <a:pPr/>
              <a:t>14</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31747" name="Rectangle 2"/>
          <p:cNvSpPr>
            <a:spLocks noGrp="1" noChangeArrowheads="1" noTextEdit="1"/>
          </p:cNvSpPr>
          <p:nvPr>
            <p:ph type="sldImg"/>
          </p:nvPr>
        </p:nvSpPr>
        <p:spPr/>
      </p:sp>
      <p:sp>
        <p:nvSpPr>
          <p:cNvPr id="31748"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2323254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467F3964-770B-467E-95C1-287306580A70}" type="slidenum">
              <a:rPr lang="zh-CN" altLang="en-US" sz="1200" smtClean="0">
                <a:solidFill>
                  <a:srgbClr val="000000"/>
                </a:solidFill>
                <a:latin typeface="Times New Roman" panose="02020603050405020304" pitchFamily="18" charset="0"/>
                <a:ea typeface="宋体" panose="02010600030101010101" pitchFamily="2" charset="-122"/>
              </a:rPr>
              <a:pPr/>
              <a:t>15</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33795" name="Rectangle 2"/>
          <p:cNvSpPr>
            <a:spLocks noGrp="1" noChangeArrowheads="1" noTextEdit="1"/>
          </p:cNvSpPr>
          <p:nvPr>
            <p:ph type="sldImg"/>
          </p:nvPr>
        </p:nvSpPr>
        <p:spPr/>
      </p:sp>
      <p:sp>
        <p:nvSpPr>
          <p:cNvPr id="3379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468415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noTextEdit="1"/>
          </p:cNvSpPr>
          <p:nvPr>
            <p:ph type="sldImg"/>
          </p:nvPr>
        </p:nvSpPr>
        <p:spPr/>
      </p:sp>
      <p:sp>
        <p:nvSpPr>
          <p:cNvPr id="35843"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1544970521"/>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noTextEdit="1"/>
          </p:cNvSpPr>
          <p:nvPr>
            <p:ph type="sldImg"/>
          </p:nvPr>
        </p:nvSpPr>
        <p:spPr/>
      </p:sp>
      <p:sp>
        <p:nvSpPr>
          <p:cNvPr id="37891"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1611517709"/>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F371F42C-13F3-48DC-BB61-28963E7179C2}" type="slidenum">
              <a:rPr lang="zh-CN" altLang="en-US" sz="1200" smtClean="0">
                <a:solidFill>
                  <a:srgbClr val="000000"/>
                </a:solidFill>
                <a:latin typeface="Times New Roman" panose="02020603050405020304" pitchFamily="18" charset="0"/>
                <a:ea typeface="宋体" panose="02010600030101010101" pitchFamily="2" charset="-122"/>
              </a:rPr>
              <a:pPr/>
              <a:t>18</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39939" name="Rectangle 2"/>
          <p:cNvSpPr>
            <a:spLocks noGrp="1" noChangeArrowheads="1" noTextEdit="1"/>
          </p:cNvSpPr>
          <p:nvPr>
            <p:ph type="sldImg"/>
          </p:nvPr>
        </p:nvSpPr>
        <p:spPr/>
      </p:sp>
      <p:sp>
        <p:nvSpPr>
          <p:cNvPr id="39940"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3810473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noTextEdit="1"/>
          </p:cNvSpPr>
          <p:nvPr>
            <p:ph type="sldImg"/>
          </p:nvPr>
        </p:nvSpPr>
        <p:spPr/>
      </p:sp>
      <p:sp>
        <p:nvSpPr>
          <p:cNvPr id="41987"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2509820468"/>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3E87CAAF-E62F-4909-9653-0C35F910F3AC}" type="slidenum">
              <a:rPr lang="zh-CN" altLang="en-US" sz="1200" smtClean="0">
                <a:solidFill>
                  <a:srgbClr val="000000"/>
                </a:solidFill>
                <a:latin typeface="Times New Roman" panose="02020603050405020304" pitchFamily="18" charset="0"/>
                <a:ea typeface="宋体" panose="02010600030101010101" pitchFamily="2" charset="-122"/>
              </a:rPr>
              <a:pPr/>
              <a:t>2</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7171" name="Rectangle 2"/>
          <p:cNvSpPr>
            <a:spLocks noGrp="1" noChangeArrowheads="1" noTextEdit="1"/>
          </p:cNvSpPr>
          <p:nvPr>
            <p:ph type="sldImg"/>
          </p:nvPr>
        </p:nvSpPr>
        <p:spPr/>
      </p:sp>
      <p:sp>
        <p:nvSpPr>
          <p:cNvPr id="7172"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3396472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noTextEdit="1"/>
          </p:cNvSpPr>
          <p:nvPr>
            <p:ph type="sldImg"/>
          </p:nvPr>
        </p:nvSpPr>
        <p:spPr/>
      </p:sp>
      <p:sp>
        <p:nvSpPr>
          <p:cNvPr id="44035"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3832002922"/>
      </p:ext>
    </p:extLst>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noTextEdit="1"/>
          </p:cNvSpPr>
          <p:nvPr>
            <p:ph type="sldImg"/>
          </p:nvPr>
        </p:nvSpPr>
        <p:spPr/>
      </p:sp>
      <p:sp>
        <p:nvSpPr>
          <p:cNvPr id="46083"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605613142"/>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noTextEdit="1"/>
          </p:cNvSpPr>
          <p:nvPr>
            <p:ph type="sldImg"/>
          </p:nvPr>
        </p:nvSpPr>
        <p:spPr/>
      </p:sp>
      <p:sp>
        <p:nvSpPr>
          <p:cNvPr id="48131"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1300877645"/>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CC05B049-83DD-4547-8EB2-13BFD4B3D360}" type="slidenum">
              <a:rPr lang="zh-CN" altLang="en-US" sz="1200" smtClean="0">
                <a:solidFill>
                  <a:srgbClr val="000000"/>
                </a:solidFill>
                <a:latin typeface="Times New Roman" panose="02020603050405020304" pitchFamily="18" charset="0"/>
                <a:ea typeface="宋体" panose="02010600030101010101" pitchFamily="2" charset="-122"/>
              </a:rPr>
              <a:pPr/>
              <a:t>23</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50179" name="Rectangle 2"/>
          <p:cNvSpPr>
            <a:spLocks noGrp="1" noChangeArrowheads="1" noTextEdit="1"/>
          </p:cNvSpPr>
          <p:nvPr>
            <p:ph type="sldImg"/>
          </p:nvPr>
        </p:nvSpPr>
        <p:spPr/>
      </p:sp>
      <p:sp>
        <p:nvSpPr>
          <p:cNvPr id="5018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616588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90BC5DCB-2D7A-4F35-B56F-C0DC35872F49}" type="slidenum">
              <a:rPr lang="zh-CN" altLang="en-US" sz="1200" smtClean="0">
                <a:solidFill>
                  <a:srgbClr val="000000"/>
                </a:solidFill>
                <a:latin typeface="Times New Roman" panose="02020603050405020304" pitchFamily="18" charset="0"/>
                <a:ea typeface="宋体" panose="02010600030101010101" pitchFamily="2" charset="-122"/>
              </a:rPr>
              <a:pPr/>
              <a:t>24</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52227" name="Rectangle 2"/>
          <p:cNvSpPr>
            <a:spLocks noGrp="1" noChangeArrowheads="1" noTextEdit="1"/>
          </p:cNvSpPr>
          <p:nvPr>
            <p:ph type="sldImg"/>
          </p:nvPr>
        </p:nvSpPr>
        <p:spPr/>
      </p:sp>
      <p:sp>
        <p:nvSpPr>
          <p:cNvPr id="52228"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3679354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noTextEdit="1"/>
          </p:cNvSpPr>
          <p:nvPr>
            <p:ph type="sldImg"/>
          </p:nvPr>
        </p:nvSpPr>
        <p:spPr/>
      </p:sp>
      <p:sp>
        <p:nvSpPr>
          <p:cNvPr id="54275"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2247986966"/>
      </p:ext>
    </p:extLst>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noTextEdit="1"/>
          </p:cNvSpPr>
          <p:nvPr>
            <p:ph type="sldImg"/>
          </p:nvPr>
        </p:nvSpPr>
        <p:spPr/>
      </p:sp>
      <p:sp>
        <p:nvSpPr>
          <p:cNvPr id="56323"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479221273"/>
      </p:ext>
    </p:extLst>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noTextEdit="1"/>
          </p:cNvSpPr>
          <p:nvPr>
            <p:ph type="sldImg"/>
          </p:nvPr>
        </p:nvSpPr>
        <p:spPr/>
      </p:sp>
      <p:sp>
        <p:nvSpPr>
          <p:cNvPr id="58371"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3910425180"/>
      </p:ext>
    </p:extLst>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C3FA43BF-6248-482A-9424-7C27693EC6C3}" type="slidenum">
              <a:rPr lang="zh-CN" altLang="en-US" sz="1200" smtClean="0">
                <a:solidFill>
                  <a:srgbClr val="000000"/>
                </a:solidFill>
                <a:latin typeface="Times New Roman" panose="02020603050405020304" pitchFamily="18" charset="0"/>
                <a:ea typeface="宋体" panose="02010600030101010101" pitchFamily="2" charset="-122"/>
              </a:rPr>
              <a:pPr/>
              <a:t>28</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60419" name="Rectangle 2"/>
          <p:cNvSpPr>
            <a:spLocks noGrp="1" noChangeArrowheads="1" noTextEdit="1"/>
          </p:cNvSpPr>
          <p:nvPr>
            <p:ph type="sldImg"/>
          </p:nvPr>
        </p:nvSpPr>
        <p:spPr/>
      </p:sp>
      <p:sp>
        <p:nvSpPr>
          <p:cNvPr id="60420"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3634792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A2601256-83E4-49CD-8ADE-80E801086FE9}" type="slidenum">
              <a:rPr lang="zh-CN" altLang="en-US" sz="1200" smtClean="0">
                <a:solidFill>
                  <a:srgbClr val="000000"/>
                </a:solidFill>
                <a:latin typeface="Times New Roman" panose="02020603050405020304" pitchFamily="18" charset="0"/>
                <a:ea typeface="宋体" panose="02010600030101010101" pitchFamily="2" charset="-122"/>
              </a:rPr>
              <a:pPr/>
              <a:t>29</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62467" name="Rectangle 2"/>
          <p:cNvSpPr>
            <a:spLocks noGrp="1" noChangeArrowheads="1" noTextEdit="1"/>
          </p:cNvSpPr>
          <p:nvPr>
            <p:ph type="sldImg"/>
          </p:nvPr>
        </p:nvSpPr>
        <p:spPr/>
      </p:sp>
      <p:sp>
        <p:nvSpPr>
          <p:cNvPr id="62468"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2156321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92868D40-E858-4D43-82E0-FCB3C277AEED}" type="slidenum">
              <a:rPr lang="zh-CN" altLang="en-US" sz="1200" smtClean="0">
                <a:solidFill>
                  <a:srgbClr val="000000"/>
                </a:solidFill>
                <a:latin typeface="Times New Roman" panose="02020603050405020304" pitchFamily="18" charset="0"/>
                <a:ea typeface="宋体" panose="02010600030101010101" pitchFamily="2" charset="-122"/>
              </a:rPr>
              <a:pPr/>
              <a:t>3</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9219" name="Rectangle 2"/>
          <p:cNvSpPr>
            <a:spLocks noGrp="1" noChangeArrowheads="1" noTextEdit="1"/>
          </p:cNvSpPr>
          <p:nvPr>
            <p:ph type="sldImg"/>
          </p:nvPr>
        </p:nvSpPr>
        <p:spPr/>
      </p:sp>
      <p:sp>
        <p:nvSpPr>
          <p:cNvPr id="922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700565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noTextEdit="1"/>
          </p:cNvSpPr>
          <p:nvPr>
            <p:ph type="sldImg"/>
          </p:nvPr>
        </p:nvSpPr>
        <p:spPr/>
      </p:sp>
      <p:sp>
        <p:nvSpPr>
          <p:cNvPr id="64515"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1627599958"/>
      </p:ext>
    </p:extLst>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noTextEdit="1"/>
          </p:cNvSpPr>
          <p:nvPr>
            <p:ph type="sldImg"/>
          </p:nvPr>
        </p:nvSpPr>
        <p:spPr/>
      </p:sp>
      <p:sp>
        <p:nvSpPr>
          <p:cNvPr id="66563"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3740716063"/>
      </p:ext>
    </p:extLst>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CEB77E61-E0C2-4CC4-8FB0-DC3696FFAA46}" type="slidenum">
              <a:rPr lang="zh-CN" altLang="en-US" sz="1200" smtClean="0">
                <a:solidFill>
                  <a:srgbClr val="000000"/>
                </a:solidFill>
                <a:latin typeface="Times New Roman" panose="02020603050405020304" pitchFamily="18" charset="0"/>
                <a:ea typeface="宋体" panose="02010600030101010101" pitchFamily="2" charset="-122"/>
              </a:rPr>
              <a:pPr/>
              <a:t>32</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68611" name="Rectangle 2"/>
          <p:cNvSpPr>
            <a:spLocks noGrp="1" noChangeArrowheads="1" noTextEdit="1"/>
          </p:cNvSpPr>
          <p:nvPr>
            <p:ph type="sldImg"/>
          </p:nvPr>
        </p:nvSpPr>
        <p:spPr/>
      </p:sp>
      <p:sp>
        <p:nvSpPr>
          <p:cNvPr id="68612"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17939200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noTextEdit="1"/>
          </p:cNvSpPr>
          <p:nvPr>
            <p:ph type="sldImg"/>
          </p:nvPr>
        </p:nvSpPr>
        <p:spPr/>
      </p:sp>
      <p:sp>
        <p:nvSpPr>
          <p:cNvPr id="70659"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1943024779"/>
      </p:ext>
    </p:extLst>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D7387699-AE16-4172-80E6-7305AFA7C6A2}" type="slidenum">
              <a:rPr lang="zh-CN" altLang="en-US" sz="1200" smtClean="0">
                <a:solidFill>
                  <a:srgbClr val="000000"/>
                </a:solidFill>
                <a:latin typeface="Times New Roman" panose="02020603050405020304" pitchFamily="18" charset="0"/>
                <a:ea typeface="宋体" panose="02010600030101010101" pitchFamily="2" charset="-122"/>
              </a:rPr>
              <a:pPr/>
              <a:t>34</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72707" name="Rectangle 2"/>
          <p:cNvSpPr>
            <a:spLocks noGrp="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7720630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9094A9DD-AF59-4DBC-8F23-AFD18197CACD}" type="slidenum">
              <a:rPr lang="zh-CN" altLang="en-US" sz="1200" smtClean="0">
                <a:solidFill>
                  <a:srgbClr val="000000"/>
                </a:solidFill>
                <a:latin typeface="Times New Roman" panose="02020603050405020304" pitchFamily="18" charset="0"/>
                <a:ea typeface="宋体" panose="02010600030101010101" pitchFamily="2" charset="-122"/>
              </a:rPr>
              <a:pPr/>
              <a:t>35</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74755" name="Rectangle 2"/>
          <p:cNvSpPr>
            <a:spLocks noGrp="1" noChangeArrowheads="1" noTextEdit="1"/>
          </p:cNvSpPr>
          <p:nvPr>
            <p:ph type="sldImg"/>
          </p:nvPr>
        </p:nvSpPr>
        <p:spPr/>
      </p:sp>
      <p:sp>
        <p:nvSpPr>
          <p:cNvPr id="7475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145833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noTextEdit="1"/>
          </p:cNvSpPr>
          <p:nvPr>
            <p:ph type="sldImg"/>
          </p:nvPr>
        </p:nvSpPr>
        <p:spPr/>
      </p:sp>
      <p:sp>
        <p:nvSpPr>
          <p:cNvPr id="76803"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245794654"/>
      </p:ext>
    </p:extLst>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noTextEdit="1"/>
          </p:cNvSpPr>
          <p:nvPr>
            <p:ph type="sldImg"/>
          </p:nvPr>
        </p:nvSpPr>
        <p:spPr/>
      </p:sp>
      <p:sp>
        <p:nvSpPr>
          <p:cNvPr id="78851"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1913412311"/>
      </p:ext>
    </p:extLst>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10ECBA5C-237F-429D-B113-E2937B3368DD}" type="slidenum">
              <a:rPr lang="zh-CN" altLang="en-US" sz="1200" smtClean="0">
                <a:solidFill>
                  <a:srgbClr val="000000"/>
                </a:solidFill>
                <a:latin typeface="Times New Roman" panose="02020603050405020304" pitchFamily="18" charset="0"/>
                <a:ea typeface="宋体" panose="02010600030101010101" pitchFamily="2" charset="-122"/>
              </a:rPr>
              <a:pPr/>
              <a:t>38</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80899" name="Rectangle 2"/>
          <p:cNvSpPr>
            <a:spLocks noGrp="1" noChangeArrowheads="1" noTextEdit="1"/>
          </p:cNvSpPr>
          <p:nvPr>
            <p:ph type="sldImg"/>
          </p:nvPr>
        </p:nvSpPr>
        <p:spPr/>
      </p:sp>
      <p:sp>
        <p:nvSpPr>
          <p:cNvPr id="8090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8676345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73FBAFCF-B808-4328-B3EC-D99F9B2E4E08}" type="slidenum">
              <a:rPr lang="zh-CN" altLang="en-US" sz="1200" smtClean="0">
                <a:solidFill>
                  <a:srgbClr val="000000"/>
                </a:solidFill>
                <a:latin typeface="Times New Roman" panose="02020603050405020304" pitchFamily="18" charset="0"/>
                <a:ea typeface="宋体" panose="02010600030101010101" pitchFamily="2" charset="-122"/>
              </a:rPr>
              <a:pPr/>
              <a:t>39</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82947" name="Rectangle 2"/>
          <p:cNvSpPr>
            <a:spLocks noGrp="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233210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B874916A-8A20-4066-A8B2-3C60168BF84F}" type="slidenum">
              <a:rPr lang="zh-CN" altLang="en-US" sz="1200" smtClean="0">
                <a:solidFill>
                  <a:srgbClr val="000000"/>
                </a:solidFill>
                <a:latin typeface="Times New Roman" panose="02020603050405020304" pitchFamily="18" charset="0"/>
                <a:ea typeface="宋体" panose="02010600030101010101" pitchFamily="2" charset="-122"/>
              </a:rPr>
              <a:pPr/>
              <a:t>4</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11267" name="Rectangle 2"/>
          <p:cNvSpPr>
            <a:spLocks noGrp="1" noChangeArrowheads="1" noTextEdit="1"/>
          </p:cNvSpPr>
          <p:nvPr>
            <p:ph type="sldImg"/>
          </p:nvPr>
        </p:nvSpPr>
        <p:spPr/>
      </p:sp>
      <p:sp>
        <p:nvSpPr>
          <p:cNvPr id="2" name="备注占位符 1"/>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39981327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7D07BF10-13CE-4D69-9CFD-14537D47AE4E}" type="slidenum">
              <a:rPr lang="zh-CN" altLang="en-US" sz="1200" smtClean="0">
                <a:solidFill>
                  <a:srgbClr val="000000"/>
                </a:solidFill>
                <a:latin typeface="Times New Roman" panose="02020603050405020304" pitchFamily="18" charset="0"/>
                <a:ea typeface="宋体" panose="02010600030101010101" pitchFamily="2" charset="-122"/>
              </a:rPr>
              <a:pPr/>
              <a:t>40</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84995" name="Rectangle 2"/>
          <p:cNvSpPr>
            <a:spLocks noGrp="1" noChangeArrowheads="1" noTextEdit="1"/>
          </p:cNvSpPr>
          <p:nvPr>
            <p:ph type="sldImg"/>
          </p:nvPr>
        </p:nvSpPr>
        <p:spPr/>
      </p:sp>
      <p:sp>
        <p:nvSpPr>
          <p:cNvPr id="8499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3764217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1CCB8680-6862-447B-8E2E-1FD2126149D5}" type="slidenum">
              <a:rPr lang="zh-CN" altLang="en-US" sz="1200" smtClean="0">
                <a:solidFill>
                  <a:srgbClr val="000000"/>
                </a:solidFill>
                <a:latin typeface="Times New Roman" panose="02020603050405020304" pitchFamily="18" charset="0"/>
                <a:ea typeface="宋体" panose="02010600030101010101" pitchFamily="2" charset="-122"/>
              </a:rPr>
              <a:pPr/>
              <a:t>41</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87043" name="Rectangle 2"/>
          <p:cNvSpPr>
            <a:spLocks noGrp="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0520042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noTextEdit="1"/>
          </p:cNvSpPr>
          <p:nvPr>
            <p:ph type="sldImg"/>
          </p:nvPr>
        </p:nvSpPr>
        <p:spPr/>
      </p:sp>
      <p:sp>
        <p:nvSpPr>
          <p:cNvPr id="2" name="备注占位符 1"/>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3333198977"/>
      </p:ext>
    </p:extLst>
  </p:cSld>
  <p:clrMapOvr>
    <a:overrideClrMapping bg1="lt1" tx1="dk1" bg2="lt2" tx2="dk2" accent1="accent1" accent2="accent2" accent3="accent3" accent4="accent4" accent5="accent5" accent6="accent6" hlink="hlink" folHlink="folHlink"/>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C18025AF-DFA6-4178-B952-AEA4653BF476}" type="slidenum">
              <a:rPr lang="zh-CN" altLang="en-US" sz="1200" smtClean="0">
                <a:solidFill>
                  <a:srgbClr val="000000"/>
                </a:solidFill>
                <a:latin typeface="Times New Roman" panose="02020603050405020304" pitchFamily="18" charset="0"/>
                <a:ea typeface="宋体" panose="02010600030101010101" pitchFamily="2" charset="-122"/>
              </a:rPr>
              <a:pPr/>
              <a:t>43</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91139" name="Rectangle 2"/>
          <p:cNvSpPr>
            <a:spLocks noGrp="1" noChangeArrowheads="1" noTextEdit="1"/>
          </p:cNvSpPr>
          <p:nvPr>
            <p:ph type="sldImg"/>
          </p:nvPr>
        </p:nvSpPr>
        <p:spPr/>
      </p:sp>
      <p:sp>
        <p:nvSpPr>
          <p:cNvPr id="91140" name="Rectangle 3"/>
          <p:cNvSpPr>
            <a:spLocks noGrp="1" noChangeArrowheads="1"/>
          </p:cNvSpPr>
          <p:nvPr>
            <p:ph type="body" idx="1"/>
          </p:nvPr>
        </p:nvSpPr>
        <p:spPr>
          <a:noFill/>
        </p:spPr>
        <p:txBody>
          <a:bodyPr/>
          <a:lstStyle/>
          <a:p>
            <a:pPr eaLnBrk="1" hangingPunct="1"/>
            <a:r>
              <a:rPr lang="zh-CN" altLang="en-US" b="1" smtClean="0"/>
              <a:t>红圈</a:t>
            </a:r>
            <a:r>
              <a:rPr lang="zh-CN" altLang="en-US" smtClean="0"/>
              <a:t>为教材上应修改的内容！</a:t>
            </a:r>
          </a:p>
        </p:txBody>
      </p:sp>
    </p:spTree>
    <p:extLst>
      <p:ext uri="{BB962C8B-B14F-4D97-AF65-F5344CB8AC3E}">
        <p14:creationId xmlns:p14="http://schemas.microsoft.com/office/powerpoint/2010/main" val="33922227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2E24FF26-5B0D-42EF-9AB5-B5E6A998DF05}" type="slidenum">
              <a:rPr lang="zh-CN" altLang="en-US" sz="1200" smtClean="0">
                <a:solidFill>
                  <a:srgbClr val="000000"/>
                </a:solidFill>
                <a:latin typeface="Times New Roman" panose="02020603050405020304" pitchFamily="18" charset="0"/>
                <a:ea typeface="宋体" panose="02010600030101010101" pitchFamily="2" charset="-122"/>
              </a:rPr>
              <a:pPr/>
              <a:t>44</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93187" name="Rectangle 2"/>
          <p:cNvSpPr>
            <a:spLocks noGrp="1" noChangeArrowheads="1" noTextEdit="1"/>
          </p:cNvSpPr>
          <p:nvPr>
            <p:ph type="sldImg"/>
          </p:nvPr>
        </p:nvSpPr>
        <p:spPr/>
      </p:sp>
      <p:sp>
        <p:nvSpPr>
          <p:cNvPr id="9318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4165194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A3E8DE9D-B377-4BF4-9770-B8D8CD7864FA}" type="slidenum">
              <a:rPr lang="zh-CN" altLang="en-US" sz="1200" smtClean="0">
                <a:solidFill>
                  <a:srgbClr val="000000"/>
                </a:solidFill>
                <a:latin typeface="Times New Roman" panose="02020603050405020304" pitchFamily="18" charset="0"/>
                <a:ea typeface="宋体" panose="02010600030101010101" pitchFamily="2" charset="-122"/>
              </a:rPr>
              <a:pPr/>
              <a:t>45</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95235" name="Rectangle 2"/>
          <p:cNvSpPr>
            <a:spLocks noGrp="1" noChangeArrowheads="1" noTextEdit="1"/>
          </p:cNvSpPr>
          <p:nvPr>
            <p:ph type="sldImg"/>
          </p:nvPr>
        </p:nvSpPr>
        <p:spPr/>
      </p:sp>
      <p:sp>
        <p:nvSpPr>
          <p:cNvPr id="9523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5980504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noTextEdit="1"/>
          </p:cNvSpPr>
          <p:nvPr>
            <p:ph type="sldImg"/>
          </p:nvPr>
        </p:nvSpPr>
        <p:spPr/>
      </p:sp>
      <p:sp>
        <p:nvSpPr>
          <p:cNvPr id="2" name="备注占位符 1"/>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967911189"/>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F289DC46-8F25-4FDF-8ACC-D744BCF3C56C}" type="slidenum">
              <a:rPr lang="zh-CN" altLang="en-US" sz="1200" smtClean="0">
                <a:solidFill>
                  <a:srgbClr val="000000"/>
                </a:solidFill>
                <a:latin typeface="Times New Roman" panose="02020603050405020304" pitchFamily="18" charset="0"/>
                <a:ea typeface="宋体" panose="02010600030101010101" pitchFamily="2" charset="-122"/>
              </a:rPr>
              <a:pPr/>
              <a:t>5</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13315" name="Rectangle 2"/>
          <p:cNvSpPr>
            <a:spLocks noGrp="1" noChangeArrowheads="1" noTextEdit="1"/>
          </p:cNvSpPr>
          <p:nvPr>
            <p:ph type="sldImg"/>
          </p:nvPr>
        </p:nvSpPr>
        <p:spPr/>
      </p:sp>
      <p:sp>
        <p:nvSpPr>
          <p:cNvPr id="13316"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3549129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D3E500AB-07EF-4E74-A1E3-66D2EEC7DA3F}" type="slidenum">
              <a:rPr lang="zh-CN" altLang="en-US" sz="1200" smtClean="0">
                <a:solidFill>
                  <a:srgbClr val="000000"/>
                </a:solidFill>
                <a:latin typeface="Times New Roman" panose="02020603050405020304" pitchFamily="18" charset="0"/>
                <a:ea typeface="宋体" panose="02010600030101010101" pitchFamily="2" charset="-122"/>
              </a:rPr>
              <a:pPr/>
              <a:t>6</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15363" name="Rectangle 2"/>
          <p:cNvSpPr>
            <a:spLocks noGrp="1" noChangeArrowheads="1" noTextEdit="1"/>
          </p:cNvSpPr>
          <p:nvPr>
            <p:ph type="sldImg"/>
          </p:nvPr>
        </p:nvSpPr>
        <p:spPr/>
      </p:sp>
      <p:sp>
        <p:nvSpPr>
          <p:cNvPr id="15364"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752745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noTextEdit="1"/>
          </p:cNvSpPr>
          <p:nvPr>
            <p:ph type="sldImg"/>
          </p:nvPr>
        </p:nvSpPr>
        <p:spPr/>
      </p:sp>
      <p:sp>
        <p:nvSpPr>
          <p:cNvPr id="17411"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543645979"/>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noTextEdit="1"/>
          </p:cNvSpPr>
          <p:nvPr>
            <p:ph type="sldImg"/>
          </p:nvPr>
        </p:nvSpPr>
        <p:spPr/>
      </p:sp>
      <p:sp>
        <p:nvSpPr>
          <p:cNvPr id="19459"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1625905816"/>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BD796FE7-097E-4245-8C84-4B8E26AF860C}" type="slidenum">
              <a:rPr lang="zh-CN" altLang="en-US" sz="1200" smtClean="0">
                <a:solidFill>
                  <a:srgbClr val="000000"/>
                </a:solidFill>
                <a:latin typeface="Times New Roman" panose="02020603050405020304" pitchFamily="18" charset="0"/>
                <a:ea typeface="宋体" panose="02010600030101010101" pitchFamily="2" charset="-122"/>
              </a:rPr>
              <a:pPr/>
              <a:t>9</a:t>
            </a:fld>
            <a:endParaRPr lang="en-US" altLang="zh-CN" sz="1200" smtClean="0">
              <a:solidFill>
                <a:srgbClr val="000000"/>
              </a:solidFill>
              <a:latin typeface="Times New Roman" panose="02020603050405020304" pitchFamily="18" charset="0"/>
              <a:ea typeface="宋体" panose="02010600030101010101" pitchFamily="2" charset="-122"/>
            </a:endParaRPr>
          </a:p>
        </p:txBody>
      </p:sp>
      <p:sp>
        <p:nvSpPr>
          <p:cNvPr id="21507" name="Rectangle 2"/>
          <p:cNvSpPr>
            <a:spLocks noGrp="1" noChangeArrowheads="1" noTextEdit="1"/>
          </p:cNvSpPr>
          <p:nvPr>
            <p:ph type="sldImg"/>
          </p:nvPr>
        </p:nvSpPr>
        <p:spPr/>
      </p:sp>
      <p:sp>
        <p:nvSpPr>
          <p:cNvPr id="21508"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fontAlgn="base">
              <a:spcAft>
                <a:spcPct val="0"/>
              </a:spcAft>
            </a:pPr>
            <a:endParaRPr lang="zh-CN" altLang="en-US">
              <a:solidFill>
                <a:srgbClr val="000000"/>
              </a:solidFill>
            </a:endParaRPr>
          </a:p>
        </p:txBody>
      </p:sp>
    </p:spTree>
    <p:extLst>
      <p:ext uri="{BB962C8B-B14F-4D97-AF65-F5344CB8AC3E}">
        <p14:creationId xmlns:p14="http://schemas.microsoft.com/office/powerpoint/2010/main" val="361424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18B8645-0270-4630-919E-4FCFC6FAC23D}" type="datetimeFigureOut">
              <a:rPr lang="zh-CN" altLang="en-US" smtClean="0"/>
              <a:t>2018/10/4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AD9FD3-5DFF-411A-BB8F-11429092377F}" type="slidenum">
              <a:rPr lang="zh-CN" altLang="en-US" smtClean="0"/>
              <a:t>‹#›</a:t>
            </a:fld>
            <a:endParaRPr lang="zh-CN" altLang="en-US"/>
          </a:p>
        </p:txBody>
      </p:sp>
    </p:spTree>
    <p:extLst>
      <p:ext uri="{BB962C8B-B14F-4D97-AF65-F5344CB8AC3E}">
        <p14:creationId xmlns:p14="http://schemas.microsoft.com/office/powerpoint/2010/main" val="346395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18B8645-0270-4630-919E-4FCFC6FAC23D}" type="datetimeFigureOut">
              <a:rPr lang="zh-CN" altLang="en-US" smtClean="0"/>
              <a:t>2018/10/4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AD9FD3-5DFF-411A-BB8F-11429092377F}" type="slidenum">
              <a:rPr lang="zh-CN" altLang="en-US" smtClean="0"/>
              <a:t>‹#›</a:t>
            </a:fld>
            <a:endParaRPr lang="zh-CN" altLang="en-US"/>
          </a:p>
        </p:txBody>
      </p:sp>
    </p:spTree>
    <p:extLst>
      <p:ext uri="{BB962C8B-B14F-4D97-AF65-F5344CB8AC3E}">
        <p14:creationId xmlns:p14="http://schemas.microsoft.com/office/powerpoint/2010/main" val="8706968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B8645-0270-4630-919E-4FCFC6FAC23D}" type="datetimeFigureOut">
              <a:rPr lang="zh-CN" altLang="en-US" smtClean="0"/>
              <a:t>2018/10/4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906684"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AD9FD3-5DFF-411A-BB8F-11429092377F}" type="slidenum">
              <a:rPr lang="zh-CN" altLang="en-US" smtClean="0"/>
              <a:t>‹#›</a:t>
            </a:fld>
            <a:endParaRPr lang="zh-CN" altLang="en-US"/>
          </a:p>
        </p:txBody>
      </p:sp>
    </p:spTree>
    <p:extLst>
      <p:ext uri="{BB962C8B-B14F-4D97-AF65-F5344CB8AC3E}">
        <p14:creationId xmlns:p14="http://schemas.microsoft.com/office/powerpoint/2010/main" val="4197244203"/>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4.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1.bin"/><Relationship Id="rId11" Type="http://schemas.openxmlformats.org/officeDocument/2006/relationships/image" Target="../media/image12.emf"/><Relationship Id="rId5" Type="http://schemas.openxmlformats.org/officeDocument/2006/relationships/image" Target="../media/image9.e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1.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callByValue.ex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7.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5.bin"/><Relationship Id="rId11" Type="http://schemas.openxmlformats.org/officeDocument/2006/relationships/image" Target="../media/image14.emf"/><Relationship Id="rId5" Type="http://schemas.openxmlformats.org/officeDocument/2006/relationships/image" Target="../media/image9.e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3.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callByReference.ex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callByRef_4Addr.ex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0404%20&#24341;&#29992;&#35843;&#29992;&#30340;&#21103;&#20316;&#29992;.ex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19.emf"/><Relationship Id="rId3" Type="http://schemas.openxmlformats.org/officeDocument/2006/relationships/notesSlide" Target="../notesSlides/notesSlide22.xml"/><Relationship Id="rId7" Type="http://schemas.openxmlformats.org/officeDocument/2006/relationships/image" Target="../media/image16.emf"/><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9.bin"/><Relationship Id="rId11" Type="http://schemas.openxmlformats.org/officeDocument/2006/relationships/image" Target="../media/image18.emf"/><Relationship Id="rId5" Type="http://schemas.openxmlformats.org/officeDocument/2006/relationships/image" Target="../media/image15.e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17.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0.emf"/><Relationship Id="rId4" Type="http://schemas.openxmlformats.org/officeDocument/2006/relationships/oleObject" Target="../embeddings/oleObject2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notesSlide" Target="../notesSlides/notesSlide30.xml"/><Relationship Id="rId7" Type="http://schemas.openxmlformats.org/officeDocument/2006/relationships/hyperlink" Target="com0401-02.ppt#-1,54,4.4.5 &#25955;&#21015;&#34920;&#65288;&#32493;2&#65289;" TargetMode="Externa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5.bin"/><Relationship Id="rId5" Type="http://schemas.openxmlformats.org/officeDocument/2006/relationships/image" Target="../media/image20.emf"/><Relationship Id="rId4" Type="http://schemas.openxmlformats.org/officeDocument/2006/relationships/oleObject" Target="../embeddings/oleObject24.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24.emf"/><Relationship Id="rId3" Type="http://schemas.openxmlformats.org/officeDocument/2006/relationships/notesSlide" Target="../notesSlides/notesSlide31.xml"/><Relationship Id="rId7" Type="http://schemas.openxmlformats.org/officeDocument/2006/relationships/image" Target="../media/image21.emf"/><Relationship Id="rId12"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7.bin"/><Relationship Id="rId11" Type="http://schemas.openxmlformats.org/officeDocument/2006/relationships/image" Target="../media/image23.emf"/><Relationship Id="rId5" Type="http://schemas.openxmlformats.org/officeDocument/2006/relationships/image" Target="../media/image20.emf"/><Relationship Id="rId15" Type="http://schemas.openxmlformats.org/officeDocument/2006/relationships/image" Target="../media/image25.e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22.emf"/><Relationship Id="rId14" Type="http://schemas.openxmlformats.org/officeDocument/2006/relationships/oleObject" Target="../embeddings/oleObject3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33.xml"/><Relationship Id="rId7"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3.bin"/><Relationship Id="rId5" Type="http://schemas.openxmlformats.org/officeDocument/2006/relationships/image" Target="../media/image26.emf"/><Relationship Id="rId4" Type="http://schemas.openxmlformats.org/officeDocument/2006/relationships/oleObject" Target="../embeddings/oleObject32.bin"/><Relationship Id="rId9"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30.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6.bin"/><Relationship Id="rId5" Type="http://schemas.openxmlformats.org/officeDocument/2006/relationships/image" Target="../media/image29.emf"/><Relationship Id="rId4" Type="http://schemas.openxmlformats.org/officeDocument/2006/relationships/oleObject" Target="../embeddings/oleObject35.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1.emf"/><Relationship Id="rId4" Type="http://schemas.openxmlformats.org/officeDocument/2006/relationships/oleObject" Target="../embeddings/oleObject37.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oleObject" Target="../embeddings/oleObject43.bin"/><Relationship Id="rId18" Type="http://schemas.openxmlformats.org/officeDocument/2006/relationships/image" Target="../media/image38.emf"/><Relationship Id="rId26" Type="http://schemas.openxmlformats.org/officeDocument/2006/relationships/image" Target="../media/image41.emf"/><Relationship Id="rId3" Type="http://schemas.openxmlformats.org/officeDocument/2006/relationships/notesSlide" Target="../notesSlides/notesSlide37.xml"/><Relationship Id="rId21" Type="http://schemas.openxmlformats.org/officeDocument/2006/relationships/oleObject" Target="../embeddings/oleObject47.bin"/><Relationship Id="rId7" Type="http://schemas.openxmlformats.org/officeDocument/2006/relationships/image" Target="../media/image33.emf"/><Relationship Id="rId12" Type="http://schemas.openxmlformats.org/officeDocument/2006/relationships/image" Target="../media/image35.emf"/><Relationship Id="rId17" Type="http://schemas.openxmlformats.org/officeDocument/2006/relationships/oleObject" Target="../embeddings/oleObject45.bin"/><Relationship Id="rId25" Type="http://schemas.openxmlformats.org/officeDocument/2006/relationships/oleObject" Target="../embeddings/oleObject50.bin"/><Relationship Id="rId2" Type="http://schemas.openxmlformats.org/officeDocument/2006/relationships/slideLayout" Target="../slideLayouts/slideLayout2.xml"/><Relationship Id="rId16" Type="http://schemas.openxmlformats.org/officeDocument/2006/relationships/image" Target="../media/image37.emf"/><Relationship Id="rId20" Type="http://schemas.openxmlformats.org/officeDocument/2006/relationships/image" Target="../media/image39.emf"/><Relationship Id="rId29" Type="http://schemas.openxmlformats.org/officeDocument/2006/relationships/image" Target="../media/image42.emf"/><Relationship Id="rId1" Type="http://schemas.openxmlformats.org/officeDocument/2006/relationships/vmlDrawing" Target="../drawings/vmlDrawing12.vml"/><Relationship Id="rId6" Type="http://schemas.openxmlformats.org/officeDocument/2006/relationships/oleObject" Target="../embeddings/oleObject39.bin"/><Relationship Id="rId11" Type="http://schemas.openxmlformats.org/officeDocument/2006/relationships/oleObject" Target="../embeddings/oleObject42.bin"/><Relationship Id="rId24" Type="http://schemas.openxmlformats.org/officeDocument/2006/relationships/oleObject" Target="../embeddings/oleObject49.bin"/><Relationship Id="rId5" Type="http://schemas.openxmlformats.org/officeDocument/2006/relationships/image" Target="../media/image32.emf"/><Relationship Id="rId15" Type="http://schemas.openxmlformats.org/officeDocument/2006/relationships/oleObject" Target="../embeddings/oleObject44.bin"/><Relationship Id="rId23" Type="http://schemas.openxmlformats.org/officeDocument/2006/relationships/image" Target="../media/image40.emf"/><Relationship Id="rId28" Type="http://schemas.openxmlformats.org/officeDocument/2006/relationships/oleObject" Target="../embeddings/oleObject52.bin"/><Relationship Id="rId10" Type="http://schemas.openxmlformats.org/officeDocument/2006/relationships/image" Target="../media/image34.emf"/><Relationship Id="rId19" Type="http://schemas.openxmlformats.org/officeDocument/2006/relationships/oleObject" Target="../embeddings/oleObject46.bin"/><Relationship Id="rId31" Type="http://schemas.openxmlformats.org/officeDocument/2006/relationships/image" Target="../media/image43.emf"/><Relationship Id="rId4" Type="http://schemas.openxmlformats.org/officeDocument/2006/relationships/oleObject" Target="../embeddings/oleObject38.bin"/><Relationship Id="rId9" Type="http://schemas.openxmlformats.org/officeDocument/2006/relationships/oleObject" Target="../embeddings/oleObject41.bin"/><Relationship Id="rId14" Type="http://schemas.openxmlformats.org/officeDocument/2006/relationships/image" Target="../media/image36.emf"/><Relationship Id="rId22" Type="http://schemas.openxmlformats.org/officeDocument/2006/relationships/oleObject" Target="../embeddings/oleObject48.bin"/><Relationship Id="rId27" Type="http://schemas.openxmlformats.org/officeDocument/2006/relationships/oleObject" Target="../embeddings/oleObject51.bin"/><Relationship Id="rId30" Type="http://schemas.openxmlformats.org/officeDocument/2006/relationships/oleObject" Target="../embeddings/oleObject53.bin"/></Relationships>
</file>

<file path=ppt/slides/_rels/slide38.xml.rels><?xml version="1.0" encoding="UTF-8" standalone="yes"?>
<Relationships xmlns="http://schemas.openxmlformats.org/package/2006/relationships"><Relationship Id="rId13" Type="http://schemas.openxmlformats.org/officeDocument/2006/relationships/oleObject" Target="../embeddings/oleObject59.bin"/><Relationship Id="rId18" Type="http://schemas.openxmlformats.org/officeDocument/2006/relationships/image" Target="../media/image38.emf"/><Relationship Id="rId26" Type="http://schemas.openxmlformats.org/officeDocument/2006/relationships/image" Target="../media/image41.emf"/><Relationship Id="rId3" Type="http://schemas.openxmlformats.org/officeDocument/2006/relationships/notesSlide" Target="../notesSlides/notesSlide38.xml"/><Relationship Id="rId21" Type="http://schemas.openxmlformats.org/officeDocument/2006/relationships/oleObject" Target="../embeddings/oleObject63.bin"/><Relationship Id="rId7" Type="http://schemas.openxmlformats.org/officeDocument/2006/relationships/image" Target="../media/image33.emf"/><Relationship Id="rId12" Type="http://schemas.openxmlformats.org/officeDocument/2006/relationships/image" Target="../media/image35.emf"/><Relationship Id="rId17" Type="http://schemas.openxmlformats.org/officeDocument/2006/relationships/oleObject" Target="../embeddings/oleObject61.bin"/><Relationship Id="rId25" Type="http://schemas.openxmlformats.org/officeDocument/2006/relationships/oleObject" Target="../embeddings/oleObject66.bin"/><Relationship Id="rId33" Type="http://schemas.openxmlformats.org/officeDocument/2006/relationships/image" Target="../media/image43.emf"/><Relationship Id="rId2" Type="http://schemas.openxmlformats.org/officeDocument/2006/relationships/slideLayout" Target="../slideLayouts/slideLayout2.xml"/><Relationship Id="rId16" Type="http://schemas.openxmlformats.org/officeDocument/2006/relationships/image" Target="../media/image37.emf"/><Relationship Id="rId20" Type="http://schemas.openxmlformats.org/officeDocument/2006/relationships/image" Target="../media/image39.emf"/><Relationship Id="rId29" Type="http://schemas.openxmlformats.org/officeDocument/2006/relationships/image" Target="../media/image44.emf"/><Relationship Id="rId1" Type="http://schemas.openxmlformats.org/officeDocument/2006/relationships/vmlDrawing" Target="../drawings/vmlDrawing13.vml"/><Relationship Id="rId6" Type="http://schemas.openxmlformats.org/officeDocument/2006/relationships/oleObject" Target="../embeddings/oleObject55.bin"/><Relationship Id="rId11" Type="http://schemas.openxmlformats.org/officeDocument/2006/relationships/oleObject" Target="../embeddings/oleObject58.bin"/><Relationship Id="rId24" Type="http://schemas.openxmlformats.org/officeDocument/2006/relationships/oleObject" Target="../embeddings/oleObject65.bin"/><Relationship Id="rId32" Type="http://schemas.openxmlformats.org/officeDocument/2006/relationships/oleObject" Target="../embeddings/oleObject70.bin"/><Relationship Id="rId5" Type="http://schemas.openxmlformats.org/officeDocument/2006/relationships/image" Target="../media/image32.emf"/><Relationship Id="rId15" Type="http://schemas.openxmlformats.org/officeDocument/2006/relationships/oleObject" Target="../embeddings/oleObject60.bin"/><Relationship Id="rId23" Type="http://schemas.openxmlformats.org/officeDocument/2006/relationships/image" Target="../media/image40.emf"/><Relationship Id="rId28" Type="http://schemas.openxmlformats.org/officeDocument/2006/relationships/oleObject" Target="../embeddings/oleObject68.bin"/><Relationship Id="rId10" Type="http://schemas.openxmlformats.org/officeDocument/2006/relationships/image" Target="../media/image34.emf"/><Relationship Id="rId19" Type="http://schemas.openxmlformats.org/officeDocument/2006/relationships/oleObject" Target="../embeddings/oleObject62.bin"/><Relationship Id="rId31" Type="http://schemas.openxmlformats.org/officeDocument/2006/relationships/image" Target="../media/image42.emf"/><Relationship Id="rId4" Type="http://schemas.openxmlformats.org/officeDocument/2006/relationships/oleObject" Target="../embeddings/oleObject54.bin"/><Relationship Id="rId9" Type="http://schemas.openxmlformats.org/officeDocument/2006/relationships/oleObject" Target="../embeddings/oleObject57.bin"/><Relationship Id="rId14" Type="http://schemas.openxmlformats.org/officeDocument/2006/relationships/image" Target="../media/image36.emf"/><Relationship Id="rId22" Type="http://schemas.openxmlformats.org/officeDocument/2006/relationships/oleObject" Target="../embeddings/oleObject64.bin"/><Relationship Id="rId27" Type="http://schemas.openxmlformats.org/officeDocument/2006/relationships/oleObject" Target="../embeddings/oleObject67.bin"/><Relationship Id="rId30" Type="http://schemas.openxmlformats.org/officeDocument/2006/relationships/oleObject" Target="../embeddings/oleObject69.bin"/><Relationship Id="rId8" Type="http://schemas.openxmlformats.org/officeDocument/2006/relationships/oleObject" Target="../embeddings/oleObject56.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notesSlide" Target="../notesSlides/notesSlide43.xml"/><Relationship Id="rId7" Type="http://schemas.openxmlformats.org/officeDocument/2006/relationships/image" Target="../media/image46.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72.bin"/><Relationship Id="rId5" Type="http://schemas.openxmlformats.org/officeDocument/2006/relationships/image" Target="../media/image45.emf"/><Relationship Id="rId4" Type="http://schemas.openxmlformats.org/officeDocument/2006/relationships/oleObject" Target="../embeddings/oleObject71.bin"/><Relationship Id="rId9" Type="http://schemas.openxmlformats.org/officeDocument/2006/relationships/image" Target="../media/image47.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6.emf"/><Relationship Id="rId4" Type="http://schemas.openxmlformats.org/officeDocument/2006/relationships/oleObject" Target="../embeddings/oleObject74.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45.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75.bin"/><Relationship Id="rId5" Type="http://schemas.openxmlformats.org/officeDocument/2006/relationships/slide" Target="slide46.xml"/><Relationship Id="rId4" Type="http://schemas.openxmlformats.org/officeDocument/2006/relationships/slide" Target="slide44.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image" Target="../media/image52.emf"/><Relationship Id="rId18" Type="http://schemas.openxmlformats.org/officeDocument/2006/relationships/oleObject" Target="../embeddings/oleObject83.bin"/><Relationship Id="rId26" Type="http://schemas.openxmlformats.org/officeDocument/2006/relationships/oleObject" Target="../embeddings/oleObject87.bin"/><Relationship Id="rId3" Type="http://schemas.openxmlformats.org/officeDocument/2006/relationships/notesSlide" Target="../notesSlides/notesSlide46.xml"/><Relationship Id="rId21" Type="http://schemas.openxmlformats.org/officeDocument/2006/relationships/image" Target="../media/image56.emf"/><Relationship Id="rId7" Type="http://schemas.openxmlformats.org/officeDocument/2006/relationships/image" Target="../media/image49.emf"/><Relationship Id="rId12" Type="http://schemas.openxmlformats.org/officeDocument/2006/relationships/oleObject" Target="../embeddings/oleObject80.bin"/><Relationship Id="rId17" Type="http://schemas.openxmlformats.org/officeDocument/2006/relationships/image" Target="../media/image54.emf"/><Relationship Id="rId25" Type="http://schemas.openxmlformats.org/officeDocument/2006/relationships/image" Target="../media/image58.emf"/><Relationship Id="rId2" Type="http://schemas.openxmlformats.org/officeDocument/2006/relationships/slideLayout" Target="../slideLayouts/slideLayout2.xml"/><Relationship Id="rId16" Type="http://schemas.openxmlformats.org/officeDocument/2006/relationships/oleObject" Target="../embeddings/oleObject82.bin"/><Relationship Id="rId20" Type="http://schemas.openxmlformats.org/officeDocument/2006/relationships/oleObject" Target="../embeddings/oleObject84.bin"/><Relationship Id="rId29" Type="http://schemas.openxmlformats.org/officeDocument/2006/relationships/image" Target="../media/image60.emf"/><Relationship Id="rId1" Type="http://schemas.openxmlformats.org/officeDocument/2006/relationships/vmlDrawing" Target="../drawings/vmlDrawing17.vml"/><Relationship Id="rId6" Type="http://schemas.openxmlformats.org/officeDocument/2006/relationships/oleObject" Target="../embeddings/oleObject77.bin"/><Relationship Id="rId11" Type="http://schemas.openxmlformats.org/officeDocument/2006/relationships/image" Target="../media/image51.emf"/><Relationship Id="rId24" Type="http://schemas.openxmlformats.org/officeDocument/2006/relationships/oleObject" Target="../embeddings/oleObject86.bin"/><Relationship Id="rId32" Type="http://schemas.openxmlformats.org/officeDocument/2006/relationships/slide" Target="slide45.xml"/><Relationship Id="rId5" Type="http://schemas.openxmlformats.org/officeDocument/2006/relationships/image" Target="../media/image48.emf"/><Relationship Id="rId15" Type="http://schemas.openxmlformats.org/officeDocument/2006/relationships/image" Target="../media/image53.emf"/><Relationship Id="rId23" Type="http://schemas.openxmlformats.org/officeDocument/2006/relationships/image" Target="../media/image57.emf"/><Relationship Id="rId28" Type="http://schemas.openxmlformats.org/officeDocument/2006/relationships/oleObject" Target="../embeddings/oleObject88.bin"/><Relationship Id="rId10" Type="http://schemas.openxmlformats.org/officeDocument/2006/relationships/oleObject" Target="../embeddings/oleObject79.bin"/><Relationship Id="rId19" Type="http://schemas.openxmlformats.org/officeDocument/2006/relationships/image" Target="../media/image55.emf"/><Relationship Id="rId31" Type="http://schemas.openxmlformats.org/officeDocument/2006/relationships/image" Target="../media/image61.emf"/><Relationship Id="rId4" Type="http://schemas.openxmlformats.org/officeDocument/2006/relationships/oleObject" Target="../embeddings/oleObject76.bin"/><Relationship Id="rId9" Type="http://schemas.openxmlformats.org/officeDocument/2006/relationships/image" Target="../media/image50.emf"/><Relationship Id="rId14" Type="http://schemas.openxmlformats.org/officeDocument/2006/relationships/oleObject" Target="../embeddings/oleObject81.bin"/><Relationship Id="rId22" Type="http://schemas.openxmlformats.org/officeDocument/2006/relationships/oleObject" Target="../embeddings/oleObject85.bin"/><Relationship Id="rId27" Type="http://schemas.openxmlformats.org/officeDocument/2006/relationships/image" Target="../media/image59.emf"/><Relationship Id="rId30" Type="http://schemas.openxmlformats.org/officeDocument/2006/relationships/oleObject" Target="../embeddings/oleObject89.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emf"/><Relationship Id="rId18" Type="http://schemas.openxmlformats.org/officeDocument/2006/relationships/oleObject" Target="../embeddings/oleObject8.bin"/><Relationship Id="rId3" Type="http://schemas.openxmlformats.org/officeDocument/2006/relationships/notesSlide" Target="../notesSlides/notesSlide7.xml"/><Relationship Id="rId7" Type="http://schemas.openxmlformats.org/officeDocument/2006/relationships/image" Target="../media/image2.emf"/><Relationship Id="rId12" Type="http://schemas.openxmlformats.org/officeDocument/2006/relationships/oleObject" Target="../embeddings/oleObject5.bin"/><Relationship Id="rId17" Type="http://schemas.openxmlformats.org/officeDocument/2006/relationships/image" Target="../media/image7.e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emf"/><Relationship Id="rId5" Type="http://schemas.openxmlformats.org/officeDocument/2006/relationships/image" Target="../media/image1.emf"/><Relationship Id="rId15" Type="http://schemas.openxmlformats.org/officeDocument/2006/relationships/image" Target="../media/image6.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emf"/><Relationship Id="rId1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152400"/>
            <a:ext cx="5867400" cy="838200"/>
          </a:xfrm>
        </p:spPr>
        <p:txBody>
          <a:bodyPr/>
          <a:lstStyle/>
          <a:p>
            <a:pPr algn="l" eaLnBrk="1" hangingPunct="1"/>
            <a:r>
              <a:rPr lang="en-US" altLang="zh-CN" smtClean="0">
                <a:solidFill>
                  <a:srgbClr val="990000"/>
                </a:solidFill>
                <a:latin typeface="隶书" panose="02010509060101010101" pitchFamily="49" charset="-122"/>
                <a:ea typeface="隶书" panose="02010509060101010101" pitchFamily="49" charset="-122"/>
              </a:rPr>
              <a:t>4.5 </a:t>
            </a:r>
            <a:r>
              <a:rPr lang="zh-CN" altLang="en-US" smtClean="0">
                <a:solidFill>
                  <a:srgbClr val="990000"/>
                </a:solidFill>
                <a:latin typeface="隶书" panose="02010509060101010101" pitchFamily="49" charset="-122"/>
                <a:ea typeface="隶书" panose="02010509060101010101" pitchFamily="49" charset="-122"/>
              </a:rPr>
              <a:t>声明语句的翻译</a:t>
            </a:r>
          </a:p>
        </p:txBody>
      </p:sp>
      <p:sp>
        <p:nvSpPr>
          <p:cNvPr id="6" name="灯片编号占位符 5"/>
          <p:cNvSpPr>
            <a:spLocks noGrp="1"/>
          </p:cNvSpPr>
          <p:nvPr>
            <p:ph type="sldNum" sz="quarter" idx="12"/>
          </p:nvPr>
        </p:nvSpPr>
        <p:spPr/>
        <p:txBody>
          <a:bodyPr/>
          <a:lstStyle/>
          <a:p>
            <a:pPr>
              <a:defRPr/>
            </a:pPr>
            <a:fld id="{4CAF98D2-3370-49DA-8428-FD2AE5A13B75}" type="slidenum">
              <a:rPr lang="zh-CN" altLang="en-US">
                <a:solidFill>
                  <a:srgbClr val="000000"/>
                </a:solidFill>
              </a:rPr>
              <a:pPr>
                <a:defRPr/>
              </a:pPr>
              <a:t>1</a:t>
            </a:fld>
            <a:endParaRPr lang="en-US" altLang="zh-CN">
              <a:solidFill>
                <a:srgbClr val="000000"/>
              </a:solidFill>
            </a:endParaRPr>
          </a:p>
        </p:txBody>
      </p:sp>
      <p:sp>
        <p:nvSpPr>
          <p:cNvPr id="4100" name="Rectangle 3"/>
          <p:cNvSpPr>
            <a:spLocks noChangeArrowheads="1"/>
          </p:cNvSpPr>
          <p:nvPr/>
        </p:nvSpPr>
        <p:spPr bwMode="auto">
          <a:xfrm>
            <a:off x="611188" y="1662113"/>
            <a:ext cx="76327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0"/>
              </a:spcBef>
              <a:spcAft>
                <a:spcPct val="0"/>
              </a:spcAft>
            </a:pPr>
            <a:r>
              <a:rPr lang="zh-CN" altLang="en-US" sz="2400">
                <a:solidFill>
                  <a:srgbClr val="000000"/>
                </a:solidFill>
                <a:latin typeface="华文行楷" panose="02010800040101010101" pitchFamily="2" charset="-122"/>
                <a:ea typeface="华文行楷" panose="02010800040101010101" pitchFamily="2" charset="-122"/>
              </a:rPr>
              <a:t>声明语句的作用是为可执行语句提供信息，以便于其执行。</a:t>
            </a:r>
          </a:p>
          <a:p>
            <a:pPr fontAlgn="base">
              <a:lnSpc>
                <a:spcPct val="120000"/>
              </a:lnSpc>
              <a:spcBef>
                <a:spcPct val="0"/>
              </a:spcBef>
              <a:spcAft>
                <a:spcPct val="0"/>
              </a:spcAft>
            </a:pPr>
            <a:r>
              <a:rPr lang="zh-CN" altLang="en-US" sz="2400">
                <a:solidFill>
                  <a:srgbClr val="000000"/>
                </a:solidFill>
                <a:latin typeface="华文行楷" panose="02010800040101010101" pitchFamily="2" charset="-122"/>
                <a:ea typeface="华文行楷" panose="02010800040101010101" pitchFamily="2" charset="-122"/>
              </a:rPr>
              <a:t>对声明语句的处理，主要是将所需要的信息正确地填写进合理组织的符号表中。 </a:t>
            </a:r>
          </a:p>
        </p:txBody>
      </p:sp>
    </p:spTree>
    <p:extLst>
      <p:ext uri="{BB962C8B-B14F-4D97-AF65-F5344CB8AC3E}">
        <p14:creationId xmlns:p14="http://schemas.microsoft.com/office/powerpoint/2010/main" val="2484492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3995738" y="115888"/>
            <a:ext cx="4679950" cy="504825"/>
          </a:xfrm>
        </p:spPr>
        <p:txBody>
          <a:bodyPr/>
          <a:lstStyle/>
          <a:p>
            <a:pPr algn="r" eaLnBrk="1" hangingPunct="1"/>
            <a:r>
              <a:rPr lang="en-US" altLang="zh-CN" sz="2400" smtClean="0">
                <a:latin typeface="黑体" panose="02010609060101010101" pitchFamily="49" charset="-122"/>
                <a:ea typeface="黑体" panose="02010609060101010101" pitchFamily="49" charset="-122"/>
              </a:rPr>
              <a:t>4.5.3 </a:t>
            </a:r>
            <a:r>
              <a:rPr lang="zh-CN" altLang="en-US" sz="2400" smtClean="0">
                <a:latin typeface="隶书" panose="02010509060101010101" pitchFamily="49" charset="-122"/>
                <a:ea typeface="隶书" panose="02010509060101010101" pitchFamily="49" charset="-122"/>
              </a:rPr>
              <a:t>过程的定义与声明（续）   </a:t>
            </a:r>
          </a:p>
        </p:txBody>
      </p:sp>
      <p:sp>
        <p:nvSpPr>
          <p:cNvPr id="8" name="灯片编号占位符 5"/>
          <p:cNvSpPr>
            <a:spLocks noGrp="1"/>
          </p:cNvSpPr>
          <p:nvPr>
            <p:ph type="sldNum" sz="quarter" idx="12"/>
          </p:nvPr>
        </p:nvSpPr>
        <p:spPr/>
        <p:txBody>
          <a:bodyPr/>
          <a:lstStyle/>
          <a:p>
            <a:pPr>
              <a:defRPr/>
            </a:pPr>
            <a:fld id="{40C100A1-57D3-4628-BE90-336C856804F6}" type="slidenum">
              <a:rPr lang="zh-CN" altLang="en-US">
                <a:solidFill>
                  <a:srgbClr val="000000"/>
                </a:solidFill>
              </a:rPr>
              <a:pPr>
                <a:defRPr/>
              </a:pPr>
              <a:t>10</a:t>
            </a:fld>
            <a:endParaRPr lang="en-US" altLang="zh-CN">
              <a:solidFill>
                <a:srgbClr val="000000"/>
              </a:solidFill>
            </a:endParaRPr>
          </a:p>
        </p:txBody>
      </p:sp>
      <p:sp>
        <p:nvSpPr>
          <p:cNvPr id="26627" name="Rectangle 3"/>
          <p:cNvSpPr>
            <a:spLocks noChangeArrowheads="1"/>
          </p:cNvSpPr>
          <p:nvPr/>
        </p:nvSpPr>
        <p:spPr bwMode="auto">
          <a:xfrm>
            <a:off x="323850" y="4321175"/>
            <a:ext cx="871378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8288" indent="-268288">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lnSpc>
                <a:spcPct val="120000"/>
              </a:lnSpc>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先声明后引用原则 </a:t>
            </a:r>
          </a:p>
          <a:p>
            <a:pPr fontAlgn="base">
              <a:lnSpc>
                <a:spcPct val="120000"/>
              </a:lnSpc>
              <a:spcBef>
                <a:spcPct val="0"/>
              </a:spcBef>
              <a:spcAft>
                <a:spcPct val="0"/>
              </a:spcAft>
            </a:pPr>
            <a:r>
              <a:rPr lang="zh-CN" altLang="en-US" sz="2400">
                <a:solidFill>
                  <a:srgbClr val="000000"/>
                </a:solidFill>
                <a:latin typeface="华文行楷" panose="02010800040101010101" pitchFamily="2" charset="-122"/>
                <a:ea typeface="华文行楷" panose="02010800040101010101" pitchFamily="2" charset="-122"/>
              </a:rPr>
              <a:t>若过程定义出现在对它的引用之后或引用时看不到的地方，则必须在调用前先声明该过程。</a:t>
            </a:r>
          </a:p>
          <a:p>
            <a:pPr fontAlgn="base">
              <a:lnSpc>
                <a:spcPct val="120000"/>
              </a:lnSpc>
              <a:spcBef>
                <a:spcPct val="0"/>
              </a:spcBef>
              <a:spcAft>
                <a:spcPct val="0"/>
              </a:spcAft>
            </a:pPr>
            <a:r>
              <a:rPr lang="zh-CN" altLang="en-US" sz="2400">
                <a:solidFill>
                  <a:srgbClr val="000000"/>
                </a:solidFill>
                <a:latin typeface="华文行楷" panose="02010800040101010101" pitchFamily="2" charset="-122"/>
                <a:ea typeface="华文行楷" panose="02010800040101010101" pitchFamily="2" charset="-122"/>
              </a:rPr>
              <a:t>若引用前已出现定义，则声明可省略，因为定义已包括了声明。 </a:t>
            </a:r>
          </a:p>
        </p:txBody>
      </p:sp>
      <p:sp>
        <p:nvSpPr>
          <p:cNvPr id="26628" name="Rectangle 4"/>
          <p:cNvSpPr>
            <a:spLocks noChangeArrowheads="1"/>
          </p:cNvSpPr>
          <p:nvPr/>
        </p:nvSpPr>
        <p:spPr bwMode="auto">
          <a:xfrm>
            <a:off x="395288" y="620713"/>
            <a:ext cx="8567737"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定义</a:t>
            </a:r>
            <a:r>
              <a:rPr lang="zh-CN" altLang="en-US" sz="2400">
                <a:solidFill>
                  <a:srgbClr val="990000"/>
                </a:solidFill>
                <a:latin typeface="黑体" panose="02010609060101010101" pitchFamily="49" charset="-122"/>
                <a:ea typeface="黑体" panose="02010609060101010101" pitchFamily="49" charset="-122"/>
              </a:rPr>
              <a:t>：</a:t>
            </a:r>
          </a:p>
          <a:p>
            <a:pPr algn="just" eaLnBrk="0" fontAlgn="base" hangingPunct="0">
              <a:spcBef>
                <a:spcPct val="0"/>
              </a:spcBef>
              <a:spcAft>
                <a:spcPct val="0"/>
              </a:spcAft>
              <a:buFontTx/>
              <a:buNone/>
            </a:pPr>
            <a:r>
              <a:rPr lang="zh-CN" altLang="en-US" sz="2400">
                <a:solidFill>
                  <a:srgbClr val="CC00CC"/>
                </a:solidFill>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procedure</a:t>
            </a:r>
            <a:r>
              <a:rPr lang="en-US" altLang="zh-CN" sz="2400">
                <a:solidFill>
                  <a:srgbClr val="000000"/>
                </a:solidFill>
                <a:latin typeface="黑体" panose="02010609060101010101" pitchFamily="49" charset="-122"/>
                <a:ea typeface="黑体" panose="02010609060101010101" pitchFamily="49" charset="-122"/>
              </a:rPr>
              <a:t> swap(x,y:in out integer) </a:t>
            </a:r>
            <a:r>
              <a:rPr lang="en-US" altLang="zh-CN" sz="2400">
                <a:solidFill>
                  <a:srgbClr val="0000FF"/>
                </a:solidFill>
                <a:latin typeface="黑体" panose="02010609060101010101" pitchFamily="49" charset="-122"/>
                <a:ea typeface="黑体" panose="02010609060101010101" pitchFamily="49" charset="-122"/>
              </a:rPr>
              <a:t>  </a:t>
            </a:r>
            <a:r>
              <a:rPr lang="en-US" altLang="zh-CN" sz="2400">
                <a:solidFill>
                  <a:srgbClr val="000000"/>
                </a:solidFill>
                <a:latin typeface="黑体" panose="02010609060101010101" pitchFamily="49" charset="-122"/>
                <a:ea typeface="黑体" panose="02010609060101010101" pitchFamily="49" charset="-122"/>
              </a:rPr>
              <a:t> </a:t>
            </a:r>
            <a:r>
              <a:rPr lang="en-US" altLang="zh-CN" sz="2400">
                <a:solidFill>
                  <a:srgbClr val="000000"/>
                </a:solidFill>
                <a:latin typeface="华文行楷" panose="02010800040101010101" pitchFamily="2" charset="-122"/>
                <a:ea typeface="华文行楷" panose="02010800040101010101" pitchFamily="2" charset="-122"/>
              </a:rPr>
              <a:t>-- </a:t>
            </a:r>
            <a:r>
              <a:rPr lang="zh-CN" altLang="en-US" sz="2400">
                <a:solidFill>
                  <a:srgbClr val="000000"/>
                </a:solidFill>
                <a:latin typeface="华文行楷" panose="02010800040101010101" pitchFamily="2" charset="-122"/>
                <a:ea typeface="华文行楷" panose="02010800040101010101" pitchFamily="2" charset="-122"/>
              </a:rPr>
              <a:t>规格说明</a:t>
            </a:r>
          </a:p>
          <a:p>
            <a:pPr algn="just" eaLnBrk="0" fontAlgn="base" hangingPunct="0">
              <a:spcBef>
                <a:spcPct val="0"/>
              </a:spcBef>
              <a:spcAft>
                <a:spcPct val="0"/>
              </a:spcAft>
              <a:buFontTx/>
              <a:buNone/>
            </a:pPr>
            <a:r>
              <a:rPr lang="zh-CN" altLang="en-US" sz="2400">
                <a:solidFill>
                  <a:srgbClr val="000000"/>
                </a:solidFill>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is                                  </a:t>
            </a:r>
            <a:r>
              <a:rPr lang="en-US" altLang="zh-CN" sz="2400">
                <a:solidFill>
                  <a:srgbClr val="FF0000"/>
                </a:solidFill>
                <a:latin typeface="华文行楷" panose="02010800040101010101" pitchFamily="2" charset="-122"/>
                <a:ea typeface="华文行楷" panose="02010800040101010101" pitchFamily="2" charset="-122"/>
              </a:rPr>
              <a:t>-- </a:t>
            </a:r>
            <a:r>
              <a:rPr lang="zh-CN" altLang="en-US" sz="2400">
                <a:solidFill>
                  <a:srgbClr val="FF0000"/>
                </a:solidFill>
                <a:latin typeface="华文行楷" panose="02010800040101010101" pitchFamily="2" charset="-122"/>
                <a:ea typeface="华文行楷" panose="02010800040101010101" pitchFamily="2" charset="-122"/>
              </a:rPr>
              <a:t>过程体开始</a:t>
            </a:r>
          </a:p>
          <a:p>
            <a:pPr algn="just" eaLnBrk="0" fontAlgn="base" hangingPunct="0">
              <a:spcBef>
                <a:spcPct val="0"/>
              </a:spcBef>
              <a:spcAft>
                <a:spcPct val="0"/>
              </a:spcAft>
              <a:buFontTx/>
              <a:buNone/>
            </a:pPr>
            <a:r>
              <a:rPr lang="zh-CN" altLang="en-US" sz="2400">
                <a:solidFill>
                  <a:srgbClr val="000000"/>
                </a:solidFill>
                <a:latin typeface="黑体" panose="02010609060101010101" pitchFamily="49" charset="-122"/>
                <a:ea typeface="黑体" panose="02010609060101010101" pitchFamily="49" charset="-122"/>
              </a:rPr>
              <a:t>       </a:t>
            </a:r>
            <a:r>
              <a:rPr lang="en-US" altLang="zh-CN" sz="2400">
                <a:solidFill>
                  <a:srgbClr val="000000"/>
                </a:solidFill>
                <a:latin typeface="黑体" panose="02010609060101010101" pitchFamily="49" charset="-122"/>
                <a:ea typeface="黑体" panose="02010609060101010101" pitchFamily="49" charset="-122"/>
              </a:rPr>
              <a:t>temp : integer;                    </a:t>
            </a:r>
            <a:r>
              <a:rPr lang="en-US" altLang="zh-CN" sz="2400">
                <a:solidFill>
                  <a:srgbClr val="000000"/>
                </a:solidFill>
                <a:latin typeface="华文行楷" panose="02010800040101010101" pitchFamily="2" charset="-122"/>
                <a:ea typeface="华文行楷" panose="02010800040101010101" pitchFamily="2" charset="-122"/>
              </a:rPr>
              <a:t>-- </a:t>
            </a:r>
            <a:r>
              <a:rPr lang="zh-CN" altLang="en-US" sz="2400">
                <a:solidFill>
                  <a:srgbClr val="000000"/>
                </a:solidFill>
                <a:latin typeface="华文行楷" panose="02010800040101010101" pitchFamily="2" charset="-122"/>
                <a:ea typeface="华文行楷" panose="02010800040101010101" pitchFamily="2" charset="-122"/>
              </a:rPr>
              <a:t>体中的声明</a:t>
            </a:r>
          </a:p>
          <a:p>
            <a:pPr algn="just" eaLnBrk="0" fontAlgn="base" hangingPunct="0">
              <a:spcBef>
                <a:spcPct val="0"/>
              </a:spcBef>
              <a:spcAft>
                <a:spcPct val="0"/>
              </a:spcAft>
              <a:buFontTx/>
              <a:buNone/>
            </a:pPr>
            <a:r>
              <a:rPr lang="zh-CN" altLang="en-US" sz="2400">
                <a:solidFill>
                  <a:srgbClr val="000000"/>
                </a:solidFill>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begin</a:t>
            </a:r>
            <a:r>
              <a:rPr lang="en-US" altLang="zh-CN" sz="2400">
                <a:solidFill>
                  <a:srgbClr val="000000"/>
                </a:solidFill>
                <a:latin typeface="黑体" panose="02010609060101010101" pitchFamily="49" charset="-122"/>
                <a:ea typeface="黑体" panose="02010609060101010101" pitchFamily="49" charset="-122"/>
              </a:rPr>
              <a:t> temp := x; x := y; y := temp;   </a:t>
            </a:r>
            <a:r>
              <a:rPr lang="en-US" altLang="zh-CN" sz="2400">
                <a:solidFill>
                  <a:srgbClr val="000000"/>
                </a:solidFill>
                <a:latin typeface="华文行楷" panose="02010800040101010101" pitchFamily="2" charset="-122"/>
                <a:ea typeface="华文行楷" panose="02010800040101010101" pitchFamily="2" charset="-122"/>
              </a:rPr>
              <a:t>-- </a:t>
            </a:r>
            <a:r>
              <a:rPr lang="zh-CN" altLang="en-US" sz="2400">
                <a:solidFill>
                  <a:srgbClr val="000000"/>
                </a:solidFill>
                <a:latin typeface="华文行楷" panose="02010800040101010101" pitchFamily="2" charset="-122"/>
                <a:ea typeface="华文行楷" panose="02010800040101010101" pitchFamily="2" charset="-122"/>
              </a:rPr>
              <a:t>可执行语句</a:t>
            </a:r>
            <a:endParaRPr lang="zh-CN" altLang="en-US" sz="2400">
              <a:solidFill>
                <a:srgbClr val="000000"/>
              </a:solidFill>
              <a:latin typeface="黑体" panose="02010609060101010101" pitchFamily="49" charset="-122"/>
              <a:ea typeface="黑体" panose="02010609060101010101" pitchFamily="49" charset="-122"/>
            </a:endParaRPr>
          </a:p>
          <a:p>
            <a:pPr algn="just" eaLnBrk="0" fontAlgn="base" hangingPunct="0">
              <a:spcBef>
                <a:spcPct val="0"/>
              </a:spcBef>
              <a:spcAft>
                <a:spcPct val="0"/>
              </a:spcAft>
              <a:buFontTx/>
              <a:buNone/>
            </a:pPr>
            <a:r>
              <a:rPr lang="zh-CN" altLang="en-US" sz="2400">
                <a:solidFill>
                  <a:srgbClr val="0000FF"/>
                </a:solidFill>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end swap;	</a:t>
            </a:r>
            <a:r>
              <a:rPr lang="en-US" altLang="zh-CN" sz="2400">
                <a:solidFill>
                  <a:srgbClr val="000000"/>
                </a:solidFill>
                <a:latin typeface="黑体" panose="02010609060101010101" pitchFamily="49" charset="-122"/>
                <a:ea typeface="黑体" panose="02010609060101010101" pitchFamily="49" charset="-122"/>
              </a:rPr>
              <a:t>			    </a:t>
            </a:r>
            <a:r>
              <a:rPr lang="en-US" altLang="zh-CN" sz="2400">
                <a:solidFill>
                  <a:srgbClr val="FF0000"/>
                </a:solidFill>
                <a:latin typeface="华文行楷" panose="02010800040101010101" pitchFamily="2" charset="-122"/>
                <a:ea typeface="华文行楷" panose="02010800040101010101" pitchFamily="2" charset="-122"/>
              </a:rPr>
              <a:t>-- </a:t>
            </a:r>
            <a:r>
              <a:rPr lang="zh-CN" altLang="en-US" sz="2400">
                <a:solidFill>
                  <a:srgbClr val="FF0000"/>
                </a:solidFill>
                <a:latin typeface="华文行楷" panose="02010800040101010101" pitchFamily="2" charset="-122"/>
                <a:ea typeface="华文行楷" panose="02010800040101010101" pitchFamily="2" charset="-122"/>
              </a:rPr>
              <a:t>过程体结束</a:t>
            </a:r>
            <a:endParaRPr lang="zh-CN" altLang="en-US" sz="2400">
              <a:solidFill>
                <a:srgbClr val="000000"/>
              </a:solidFill>
              <a:latin typeface="黑体" panose="02010609060101010101" pitchFamily="49" charset="-122"/>
              <a:ea typeface="黑体" panose="02010609060101010101" pitchFamily="49" charset="-122"/>
            </a:endParaRPr>
          </a:p>
          <a:p>
            <a:pPr algn="just" fontAlgn="base">
              <a:lnSpc>
                <a:spcPct val="120000"/>
              </a:lnSpc>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声明与调用：</a:t>
            </a:r>
            <a:r>
              <a:rPr lang="zh-CN" altLang="en-US" sz="2400">
                <a:solidFill>
                  <a:srgbClr val="990000"/>
                </a:solidFill>
                <a:latin typeface="黑体" panose="02010609060101010101" pitchFamily="49" charset="-122"/>
                <a:ea typeface="黑体" panose="02010609060101010101" pitchFamily="49" charset="-122"/>
              </a:rPr>
              <a:t> </a:t>
            </a:r>
          </a:p>
          <a:p>
            <a:pPr algn="just" fontAlgn="base">
              <a:lnSpc>
                <a:spcPct val="120000"/>
              </a:lnSpc>
              <a:spcBef>
                <a:spcPct val="0"/>
              </a:spcBef>
              <a:spcAft>
                <a:spcPct val="0"/>
              </a:spcAft>
              <a:buFontTx/>
              <a:buNone/>
            </a:pPr>
            <a:r>
              <a:rPr lang="zh-CN" altLang="en-US" sz="2400">
                <a:solidFill>
                  <a:srgbClr val="000000"/>
                </a:solidFill>
                <a:latin typeface="黑体" panose="02010609060101010101" pitchFamily="49" charset="-122"/>
                <a:ea typeface="黑体" panose="02010609060101010101" pitchFamily="49" charset="-122"/>
              </a:rPr>
              <a:t>    </a:t>
            </a:r>
            <a:r>
              <a:rPr lang="en-US" altLang="zh-CN" sz="2400">
                <a:solidFill>
                  <a:srgbClr val="000000"/>
                </a:solidFill>
                <a:latin typeface="黑体" panose="02010609060101010101" pitchFamily="49" charset="-122"/>
                <a:ea typeface="黑体" panose="02010609060101010101" pitchFamily="49" charset="-122"/>
              </a:rPr>
              <a:t>procedure swap(x, y: in out integer); </a:t>
            </a:r>
            <a:r>
              <a:rPr lang="en-US" altLang="zh-CN" sz="2400">
                <a:solidFill>
                  <a:srgbClr val="000000"/>
                </a:solidFill>
                <a:latin typeface="华文行楷" panose="02010800040101010101" pitchFamily="2" charset="-122"/>
                <a:ea typeface="华文行楷" panose="02010800040101010101" pitchFamily="2" charset="-122"/>
              </a:rPr>
              <a:t>-- </a:t>
            </a:r>
            <a:r>
              <a:rPr lang="zh-CN" altLang="en-US" sz="2400">
                <a:solidFill>
                  <a:srgbClr val="000000"/>
                </a:solidFill>
                <a:latin typeface="华文行楷" panose="02010800040101010101" pitchFamily="2" charset="-122"/>
                <a:ea typeface="华文行楷" panose="02010800040101010101" pitchFamily="2" charset="-122"/>
              </a:rPr>
              <a:t>过程声明</a:t>
            </a:r>
          </a:p>
          <a:p>
            <a:pPr algn="just" eaLnBrk="0" fontAlgn="base" hangingPunct="0">
              <a:lnSpc>
                <a:spcPct val="120000"/>
              </a:lnSpc>
              <a:spcBef>
                <a:spcPct val="0"/>
              </a:spcBef>
              <a:spcAft>
                <a:spcPct val="0"/>
              </a:spcAft>
              <a:buFontTx/>
              <a:buNone/>
            </a:pPr>
            <a:r>
              <a:rPr lang="zh-CN" altLang="en-US" sz="2400">
                <a:solidFill>
                  <a:srgbClr val="000000"/>
                </a:solidFill>
                <a:latin typeface="黑体" panose="02010609060101010101" pitchFamily="49" charset="-122"/>
                <a:ea typeface="黑体" panose="02010609060101010101" pitchFamily="49" charset="-122"/>
              </a:rPr>
              <a:t>    </a:t>
            </a:r>
            <a:r>
              <a:rPr lang="en-US" altLang="zh-CN" sz="2400">
                <a:solidFill>
                  <a:srgbClr val="000000"/>
                </a:solidFill>
                <a:latin typeface="黑体" panose="02010609060101010101" pitchFamily="49" charset="-122"/>
                <a:ea typeface="黑体" panose="02010609060101010101" pitchFamily="49" charset="-122"/>
              </a:rPr>
              <a:t>swap(a, b); 				      </a:t>
            </a:r>
            <a:r>
              <a:rPr lang="en-US" altLang="zh-CN" sz="2400">
                <a:solidFill>
                  <a:srgbClr val="000000"/>
                </a:solidFill>
                <a:latin typeface="华文行楷" panose="02010800040101010101" pitchFamily="2" charset="-122"/>
                <a:ea typeface="华文行楷" panose="02010800040101010101" pitchFamily="2" charset="-122"/>
              </a:rPr>
              <a:t>-- </a:t>
            </a:r>
            <a:r>
              <a:rPr lang="zh-CN" altLang="en-US" sz="2400">
                <a:solidFill>
                  <a:srgbClr val="000000"/>
                </a:solidFill>
                <a:latin typeface="华文行楷" panose="02010800040101010101" pitchFamily="2" charset="-122"/>
                <a:ea typeface="华文行楷" panose="02010800040101010101" pitchFamily="2" charset="-122"/>
              </a:rPr>
              <a:t>过程调用</a:t>
            </a:r>
          </a:p>
        </p:txBody>
      </p:sp>
      <p:sp>
        <p:nvSpPr>
          <p:cNvPr id="22534" name="Rectangle 5"/>
          <p:cNvSpPr>
            <a:spLocks noChangeArrowheads="1"/>
          </p:cNvSpPr>
          <p:nvPr/>
        </p:nvSpPr>
        <p:spPr bwMode="auto">
          <a:xfrm>
            <a:off x="395288" y="234950"/>
            <a:ext cx="186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例：</a:t>
            </a:r>
            <a:r>
              <a:rPr lang="en-US" altLang="zh-CN" sz="2400">
                <a:solidFill>
                  <a:srgbClr val="000000"/>
                </a:solidFill>
                <a:latin typeface="黑体" panose="02010609060101010101" pitchFamily="49" charset="-122"/>
                <a:ea typeface="黑体" panose="02010609060101010101" pitchFamily="49" charset="-122"/>
              </a:rPr>
              <a:t>Ada</a:t>
            </a:r>
            <a:r>
              <a:rPr lang="zh-CN" altLang="en-US" sz="2400">
                <a:solidFill>
                  <a:srgbClr val="000000"/>
                </a:solidFill>
                <a:latin typeface="华文行楷" panose="02010800040101010101" pitchFamily="2" charset="-122"/>
                <a:ea typeface="华文行楷" panose="02010800040101010101" pitchFamily="2" charset="-122"/>
              </a:rPr>
              <a:t>过程</a:t>
            </a:r>
          </a:p>
        </p:txBody>
      </p:sp>
    </p:spTree>
    <p:extLst>
      <p:ext uri="{BB962C8B-B14F-4D97-AF65-F5344CB8AC3E}">
        <p14:creationId xmlns:p14="http://schemas.microsoft.com/office/powerpoint/2010/main" val="2674690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barn(outVertical)">
                                      <p:cBhvr>
                                        <p:cTn id="7" dur="500"/>
                                        <p:tgtEl>
                                          <p:spTgt spid="26628">
                                            <p:txEl>
                                              <p:pRg st="0" end="0"/>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26628">
                                            <p:txEl>
                                              <p:pRg st="1" end="1"/>
                                            </p:txEl>
                                          </p:spTgt>
                                        </p:tgtEl>
                                        <p:attrNameLst>
                                          <p:attrName>style.visibility</p:attrName>
                                        </p:attrNameLst>
                                      </p:cBhvr>
                                      <p:to>
                                        <p:strVal val="visible"/>
                                      </p:to>
                                    </p:set>
                                    <p:animEffect transition="in" filter="barn(outVertical)">
                                      <p:cBhvr>
                                        <p:cTn id="10" dur="500"/>
                                        <p:tgtEl>
                                          <p:spTgt spid="26628">
                                            <p:txEl>
                                              <p:pRg st="1" end="1"/>
                                            </p:txEl>
                                          </p:spTgt>
                                        </p:tgtEl>
                                      </p:cBhvr>
                                    </p:animEffect>
                                  </p:childTnLst>
                                </p:cTn>
                              </p:par>
                              <p:par>
                                <p:cTn id="11" presetID="16" presetClass="entr" presetSubtype="37" fill="hold" nodeType="withEffect">
                                  <p:stCondLst>
                                    <p:cond delay="0"/>
                                  </p:stCondLst>
                                  <p:childTnLst>
                                    <p:set>
                                      <p:cBhvr>
                                        <p:cTn id="12" dur="1" fill="hold">
                                          <p:stCondLst>
                                            <p:cond delay="0"/>
                                          </p:stCondLst>
                                        </p:cTn>
                                        <p:tgtEl>
                                          <p:spTgt spid="26628">
                                            <p:txEl>
                                              <p:pRg st="2" end="2"/>
                                            </p:txEl>
                                          </p:spTgt>
                                        </p:tgtEl>
                                        <p:attrNameLst>
                                          <p:attrName>style.visibility</p:attrName>
                                        </p:attrNameLst>
                                      </p:cBhvr>
                                      <p:to>
                                        <p:strVal val="visible"/>
                                      </p:to>
                                    </p:set>
                                    <p:animEffect transition="in" filter="barn(outVertical)">
                                      <p:cBhvr>
                                        <p:cTn id="13" dur="500"/>
                                        <p:tgtEl>
                                          <p:spTgt spid="26628">
                                            <p:txEl>
                                              <p:pRg st="2" end="2"/>
                                            </p:txEl>
                                          </p:spTgt>
                                        </p:tgtEl>
                                      </p:cBhvr>
                                    </p:animEffect>
                                  </p:childTnLst>
                                </p:cTn>
                              </p:par>
                              <p:par>
                                <p:cTn id="14" presetID="16" presetClass="entr" presetSubtype="37" fill="hold" nodeType="withEffect">
                                  <p:stCondLst>
                                    <p:cond delay="0"/>
                                  </p:stCondLst>
                                  <p:childTnLst>
                                    <p:set>
                                      <p:cBhvr>
                                        <p:cTn id="15" dur="1" fill="hold">
                                          <p:stCondLst>
                                            <p:cond delay="0"/>
                                          </p:stCondLst>
                                        </p:cTn>
                                        <p:tgtEl>
                                          <p:spTgt spid="26628">
                                            <p:txEl>
                                              <p:pRg st="3" end="3"/>
                                            </p:txEl>
                                          </p:spTgt>
                                        </p:tgtEl>
                                        <p:attrNameLst>
                                          <p:attrName>style.visibility</p:attrName>
                                        </p:attrNameLst>
                                      </p:cBhvr>
                                      <p:to>
                                        <p:strVal val="visible"/>
                                      </p:to>
                                    </p:set>
                                    <p:animEffect transition="in" filter="barn(outVertical)">
                                      <p:cBhvr>
                                        <p:cTn id="16" dur="500"/>
                                        <p:tgtEl>
                                          <p:spTgt spid="26628">
                                            <p:txEl>
                                              <p:pRg st="3" end="3"/>
                                            </p:txEl>
                                          </p:spTgt>
                                        </p:tgtEl>
                                      </p:cBhvr>
                                    </p:animEffect>
                                  </p:childTnLst>
                                </p:cTn>
                              </p:par>
                              <p:par>
                                <p:cTn id="17" presetID="16" presetClass="entr" presetSubtype="37" fill="hold" nodeType="withEffect">
                                  <p:stCondLst>
                                    <p:cond delay="0"/>
                                  </p:stCondLst>
                                  <p:childTnLst>
                                    <p:set>
                                      <p:cBhvr>
                                        <p:cTn id="18" dur="1" fill="hold">
                                          <p:stCondLst>
                                            <p:cond delay="0"/>
                                          </p:stCondLst>
                                        </p:cTn>
                                        <p:tgtEl>
                                          <p:spTgt spid="26628">
                                            <p:txEl>
                                              <p:pRg st="4" end="4"/>
                                            </p:txEl>
                                          </p:spTgt>
                                        </p:tgtEl>
                                        <p:attrNameLst>
                                          <p:attrName>style.visibility</p:attrName>
                                        </p:attrNameLst>
                                      </p:cBhvr>
                                      <p:to>
                                        <p:strVal val="visible"/>
                                      </p:to>
                                    </p:set>
                                    <p:animEffect transition="in" filter="barn(outVertical)">
                                      <p:cBhvr>
                                        <p:cTn id="19" dur="500"/>
                                        <p:tgtEl>
                                          <p:spTgt spid="26628">
                                            <p:txEl>
                                              <p:pRg st="4" end="4"/>
                                            </p:txEl>
                                          </p:spTgt>
                                        </p:tgtEl>
                                      </p:cBhvr>
                                    </p:animEffect>
                                  </p:childTnLst>
                                </p:cTn>
                              </p:par>
                              <p:par>
                                <p:cTn id="20" presetID="16" presetClass="entr" presetSubtype="37" fill="hold" nodeType="withEffect">
                                  <p:stCondLst>
                                    <p:cond delay="0"/>
                                  </p:stCondLst>
                                  <p:childTnLst>
                                    <p:set>
                                      <p:cBhvr>
                                        <p:cTn id="21" dur="1" fill="hold">
                                          <p:stCondLst>
                                            <p:cond delay="0"/>
                                          </p:stCondLst>
                                        </p:cTn>
                                        <p:tgtEl>
                                          <p:spTgt spid="26628">
                                            <p:txEl>
                                              <p:pRg st="5" end="5"/>
                                            </p:txEl>
                                          </p:spTgt>
                                        </p:tgtEl>
                                        <p:attrNameLst>
                                          <p:attrName>style.visibility</p:attrName>
                                        </p:attrNameLst>
                                      </p:cBhvr>
                                      <p:to>
                                        <p:strVal val="visible"/>
                                      </p:to>
                                    </p:set>
                                    <p:animEffect transition="in" filter="barn(outVertical)">
                                      <p:cBhvr>
                                        <p:cTn id="22" dur="500"/>
                                        <p:tgtEl>
                                          <p:spTgt spid="26628">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26628">
                                            <p:txEl>
                                              <p:pRg st="6" end="6"/>
                                            </p:txEl>
                                          </p:spTgt>
                                        </p:tgtEl>
                                        <p:attrNameLst>
                                          <p:attrName>style.visibility</p:attrName>
                                        </p:attrNameLst>
                                      </p:cBhvr>
                                      <p:to>
                                        <p:strVal val="visible"/>
                                      </p:to>
                                    </p:set>
                                    <p:animEffect transition="in" filter="barn(outVertical)">
                                      <p:cBhvr>
                                        <p:cTn id="27" dur="500"/>
                                        <p:tgtEl>
                                          <p:spTgt spid="26628">
                                            <p:txEl>
                                              <p:pRg st="6" end="6"/>
                                            </p:txEl>
                                          </p:spTgt>
                                        </p:tgtEl>
                                      </p:cBhvr>
                                    </p:animEffect>
                                  </p:childTnLst>
                                </p:cTn>
                              </p:par>
                              <p:par>
                                <p:cTn id="28" presetID="16" presetClass="entr" presetSubtype="37" fill="hold" nodeType="withEffect">
                                  <p:stCondLst>
                                    <p:cond delay="0"/>
                                  </p:stCondLst>
                                  <p:childTnLst>
                                    <p:set>
                                      <p:cBhvr>
                                        <p:cTn id="29" dur="1" fill="hold">
                                          <p:stCondLst>
                                            <p:cond delay="0"/>
                                          </p:stCondLst>
                                        </p:cTn>
                                        <p:tgtEl>
                                          <p:spTgt spid="26628">
                                            <p:txEl>
                                              <p:pRg st="7" end="7"/>
                                            </p:txEl>
                                          </p:spTgt>
                                        </p:tgtEl>
                                        <p:attrNameLst>
                                          <p:attrName>style.visibility</p:attrName>
                                        </p:attrNameLst>
                                      </p:cBhvr>
                                      <p:to>
                                        <p:strVal val="visible"/>
                                      </p:to>
                                    </p:set>
                                    <p:animEffect transition="in" filter="barn(outVertical)">
                                      <p:cBhvr>
                                        <p:cTn id="30" dur="500"/>
                                        <p:tgtEl>
                                          <p:spTgt spid="26628">
                                            <p:txEl>
                                              <p:pRg st="7" end="7"/>
                                            </p:txEl>
                                          </p:spTgt>
                                        </p:tgtEl>
                                      </p:cBhvr>
                                    </p:animEffect>
                                  </p:childTnLst>
                                </p:cTn>
                              </p:par>
                              <p:par>
                                <p:cTn id="31" presetID="16" presetClass="entr" presetSubtype="37" fill="hold" nodeType="withEffect">
                                  <p:stCondLst>
                                    <p:cond delay="0"/>
                                  </p:stCondLst>
                                  <p:childTnLst>
                                    <p:set>
                                      <p:cBhvr>
                                        <p:cTn id="32" dur="1" fill="hold">
                                          <p:stCondLst>
                                            <p:cond delay="0"/>
                                          </p:stCondLst>
                                        </p:cTn>
                                        <p:tgtEl>
                                          <p:spTgt spid="26628">
                                            <p:txEl>
                                              <p:pRg st="8" end="8"/>
                                            </p:txEl>
                                          </p:spTgt>
                                        </p:tgtEl>
                                        <p:attrNameLst>
                                          <p:attrName>style.visibility</p:attrName>
                                        </p:attrNameLst>
                                      </p:cBhvr>
                                      <p:to>
                                        <p:strVal val="visible"/>
                                      </p:to>
                                    </p:set>
                                    <p:animEffect transition="in" filter="barn(outVertical)">
                                      <p:cBhvr>
                                        <p:cTn id="33" dur="500"/>
                                        <p:tgtEl>
                                          <p:spTgt spid="26628">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26627">
                                            <p:txEl>
                                              <p:pRg st="0" end="0"/>
                                            </p:txEl>
                                          </p:spTgt>
                                        </p:tgtEl>
                                        <p:attrNameLst>
                                          <p:attrName>style.visibility</p:attrName>
                                        </p:attrNameLst>
                                      </p:cBhvr>
                                      <p:to>
                                        <p:strVal val="visible"/>
                                      </p:to>
                                    </p:set>
                                    <p:animEffect transition="in" filter="barn(outVertical)">
                                      <p:cBhvr>
                                        <p:cTn id="38" dur="500"/>
                                        <p:tgtEl>
                                          <p:spTgt spid="26627">
                                            <p:txEl>
                                              <p:pRg st="0" end="0"/>
                                            </p:txEl>
                                          </p:spTgt>
                                        </p:tgtEl>
                                      </p:cBhvr>
                                    </p:animEffect>
                                  </p:childTnLst>
                                </p:cTn>
                              </p:par>
                              <p:par>
                                <p:cTn id="39" presetID="16" presetClass="entr" presetSubtype="37" fill="hold" grpId="0" nodeType="withEffect">
                                  <p:stCondLst>
                                    <p:cond delay="0"/>
                                  </p:stCondLst>
                                  <p:childTnLst>
                                    <p:set>
                                      <p:cBhvr>
                                        <p:cTn id="40" dur="1" fill="hold">
                                          <p:stCondLst>
                                            <p:cond delay="0"/>
                                          </p:stCondLst>
                                        </p:cTn>
                                        <p:tgtEl>
                                          <p:spTgt spid="26627">
                                            <p:txEl>
                                              <p:pRg st="1" end="1"/>
                                            </p:txEl>
                                          </p:spTgt>
                                        </p:tgtEl>
                                        <p:attrNameLst>
                                          <p:attrName>style.visibility</p:attrName>
                                        </p:attrNameLst>
                                      </p:cBhvr>
                                      <p:to>
                                        <p:strVal val="visible"/>
                                      </p:to>
                                    </p:set>
                                    <p:animEffect transition="in" filter="barn(outVertical)">
                                      <p:cBhvr>
                                        <p:cTn id="41" dur="500"/>
                                        <p:tgtEl>
                                          <p:spTgt spid="26627">
                                            <p:txEl>
                                              <p:pRg st="1" end="1"/>
                                            </p:txEl>
                                          </p:spTgt>
                                        </p:tgtEl>
                                      </p:cBhvr>
                                    </p:animEffect>
                                  </p:childTnLst>
                                </p:cTn>
                              </p:par>
                              <p:par>
                                <p:cTn id="42" presetID="16" presetClass="entr" presetSubtype="37" fill="hold" grpId="0" nodeType="withEffect">
                                  <p:stCondLst>
                                    <p:cond delay="0"/>
                                  </p:stCondLst>
                                  <p:childTnLst>
                                    <p:set>
                                      <p:cBhvr>
                                        <p:cTn id="43" dur="1" fill="hold">
                                          <p:stCondLst>
                                            <p:cond delay="0"/>
                                          </p:stCondLst>
                                        </p:cTn>
                                        <p:tgtEl>
                                          <p:spTgt spid="26627">
                                            <p:txEl>
                                              <p:pRg st="2" end="2"/>
                                            </p:txEl>
                                          </p:spTgt>
                                        </p:tgtEl>
                                        <p:attrNameLst>
                                          <p:attrName>style.visibility</p:attrName>
                                        </p:attrNameLst>
                                      </p:cBhvr>
                                      <p:to>
                                        <p:strVal val="visible"/>
                                      </p:to>
                                    </p:set>
                                    <p:animEffect transition="in" filter="barn(outVertical)">
                                      <p:cBhvr>
                                        <p:cTn id="44" dur="5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23850" y="307975"/>
            <a:ext cx="4392613" cy="457200"/>
          </a:xfrm>
        </p:spPr>
        <p:txBody>
          <a:bodyPr>
            <a:normAutofit fontScale="90000"/>
          </a:bodyPr>
          <a:lstStyle/>
          <a:p>
            <a:pPr algn="l" eaLnBrk="1" hangingPunct="1"/>
            <a:r>
              <a:rPr lang="en-US" altLang="zh-CN" sz="2800" smtClean="0">
                <a:solidFill>
                  <a:srgbClr val="990000"/>
                </a:solidFill>
                <a:latin typeface="黑体" panose="02010609060101010101" pitchFamily="49" charset="-122"/>
                <a:ea typeface="黑体" panose="02010609060101010101" pitchFamily="49" charset="-122"/>
              </a:rPr>
              <a:t>4.5.3.1 </a:t>
            </a:r>
            <a:r>
              <a:rPr lang="zh-CN" altLang="en-US" sz="2800" smtClean="0">
                <a:solidFill>
                  <a:srgbClr val="990000"/>
                </a:solidFill>
                <a:latin typeface="隶书" panose="02010509060101010101" pitchFamily="49" charset="-122"/>
                <a:ea typeface="隶书" panose="02010509060101010101" pitchFamily="49" charset="-122"/>
              </a:rPr>
              <a:t>左值与右值</a:t>
            </a:r>
            <a:r>
              <a:rPr lang="zh-CN" altLang="en-US" sz="3200" smtClean="0">
                <a:solidFill>
                  <a:srgbClr val="990000"/>
                </a:solidFill>
                <a:latin typeface="隶书" panose="02010509060101010101" pitchFamily="49" charset="-122"/>
                <a:ea typeface="隶书" panose="02010509060101010101" pitchFamily="49" charset="-122"/>
              </a:rPr>
              <a:t> </a:t>
            </a:r>
          </a:p>
        </p:txBody>
      </p:sp>
      <p:sp>
        <p:nvSpPr>
          <p:cNvPr id="6" name="灯片编号占位符 5"/>
          <p:cNvSpPr>
            <a:spLocks noGrp="1"/>
          </p:cNvSpPr>
          <p:nvPr>
            <p:ph type="sldNum" sz="quarter" idx="12"/>
          </p:nvPr>
        </p:nvSpPr>
        <p:spPr/>
        <p:txBody>
          <a:bodyPr/>
          <a:lstStyle/>
          <a:p>
            <a:pPr>
              <a:defRPr/>
            </a:pPr>
            <a:fld id="{E120427A-18ED-47DE-B1BE-574C40D8396F}" type="slidenum">
              <a:rPr lang="zh-CN" altLang="en-US">
                <a:solidFill>
                  <a:srgbClr val="000000"/>
                </a:solidFill>
              </a:rPr>
              <a:pPr>
                <a:defRPr/>
              </a:pPr>
              <a:t>11</a:t>
            </a:fld>
            <a:endParaRPr lang="en-US" altLang="zh-CN">
              <a:solidFill>
                <a:srgbClr val="000000"/>
              </a:solidFill>
            </a:endParaRPr>
          </a:p>
        </p:txBody>
      </p:sp>
      <p:sp>
        <p:nvSpPr>
          <p:cNvPr id="24580" name="Rectangle 3"/>
          <p:cNvSpPr>
            <a:spLocks noChangeArrowheads="1"/>
          </p:cNvSpPr>
          <p:nvPr/>
        </p:nvSpPr>
        <p:spPr bwMode="auto">
          <a:xfrm>
            <a:off x="946150" y="1412875"/>
            <a:ext cx="72263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108585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722438"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2359025"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995613"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3452813"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910013"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4367213"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824413"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        直观上，出现在赋值号左边和右边的量分别称为左值和右值；</a:t>
            </a:r>
          </a:p>
          <a:p>
            <a:pPr fontAlgn="base">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	如 </a:t>
            </a:r>
            <a:r>
              <a:rPr lang="en-US" altLang="zh-CN" sz="2400">
                <a:solidFill>
                  <a:srgbClr val="000000"/>
                </a:solidFill>
                <a:latin typeface="黑体" panose="02010609060101010101" pitchFamily="49" charset="-122"/>
                <a:ea typeface="黑体" panose="02010609060101010101" pitchFamily="49" charset="-122"/>
              </a:rPr>
              <a:t>C </a:t>
            </a:r>
            <a:r>
              <a:rPr lang="zh-CN" altLang="en-US" sz="2400">
                <a:solidFill>
                  <a:srgbClr val="000000"/>
                </a:solidFill>
                <a:latin typeface="华文行楷" panose="02010800040101010101" pitchFamily="2" charset="-122"/>
                <a:ea typeface="华文行楷" panose="02010800040101010101" pitchFamily="2" charset="-122"/>
              </a:rPr>
              <a:t>语句：</a:t>
            </a:r>
            <a:r>
              <a:rPr lang="zh-CN" altLang="en-US" sz="2400">
                <a:solidFill>
                  <a:srgbClr val="000000"/>
                </a:solidFill>
                <a:latin typeface="黑体" panose="02010609060101010101" pitchFamily="49" charset="-122"/>
                <a:ea typeface="黑体" panose="02010609060101010101" pitchFamily="49" charset="-122"/>
              </a:rPr>
              <a:t>	</a:t>
            </a:r>
            <a:r>
              <a:rPr lang="en-US" altLang="zh-CN" sz="2400">
                <a:solidFill>
                  <a:srgbClr val="000000"/>
                </a:solidFill>
                <a:latin typeface="黑体" panose="02010609060101010101" pitchFamily="49" charset="-122"/>
                <a:ea typeface="黑体" panose="02010609060101010101" pitchFamily="49" charset="-122"/>
              </a:rPr>
              <a:t>a  = 2</a:t>
            </a:r>
          </a:p>
          <a:p>
            <a:pPr fontAlgn="base">
              <a:lnSpc>
                <a:spcPct val="120000"/>
              </a:lnSpc>
              <a:spcBef>
                <a:spcPct val="0"/>
              </a:spcBef>
              <a:spcAft>
                <a:spcPct val="0"/>
              </a:spcAft>
              <a:buFontTx/>
              <a:buNone/>
            </a:pPr>
            <a:endParaRPr lang="en-US" altLang="zh-CN" sz="2400">
              <a:solidFill>
                <a:srgbClr val="000000"/>
              </a:solidFill>
              <a:latin typeface="华文行楷" panose="02010800040101010101" pitchFamily="2" charset="-122"/>
              <a:ea typeface="华文行楷" panose="02010800040101010101" pitchFamily="2" charset="-122"/>
            </a:endParaRPr>
          </a:p>
          <a:p>
            <a:pPr fontAlgn="base">
              <a:lnSpc>
                <a:spcPct val="120000"/>
              </a:lnSpc>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        </a:t>
            </a:r>
            <a:r>
              <a:rPr lang="zh-CN" altLang="en-US" sz="2400">
                <a:solidFill>
                  <a:srgbClr val="000000"/>
                </a:solidFill>
                <a:latin typeface="华文行楷" panose="02010800040101010101" pitchFamily="2" charset="-122"/>
                <a:ea typeface="华文行楷" panose="02010800040101010101" pitchFamily="2" charset="-122"/>
              </a:rPr>
              <a:t>实质上，左值必须具有存储空间，右值可以仅是一个值，而没有存储空间。</a:t>
            </a:r>
          </a:p>
          <a:p>
            <a:pPr fontAlgn="base">
              <a:lnSpc>
                <a:spcPct val="120000"/>
              </a:lnSpc>
              <a:spcBef>
                <a:spcPct val="0"/>
              </a:spcBef>
              <a:spcAft>
                <a:spcPct val="0"/>
              </a:spcAft>
              <a:buFontTx/>
              <a:buNone/>
            </a:pPr>
            <a:endParaRPr lang="zh-CN" altLang="en-US" sz="2400">
              <a:solidFill>
                <a:srgbClr val="000000"/>
              </a:solidFill>
              <a:latin typeface="华文行楷" panose="02010800040101010101" pitchFamily="2" charset="-122"/>
              <a:ea typeface="华文行楷" panose="02010800040101010101" pitchFamily="2" charset="-122"/>
            </a:endParaRPr>
          </a:p>
          <a:p>
            <a:pPr fontAlgn="base">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形象地讲，</a:t>
            </a:r>
            <a:r>
              <a:rPr lang="zh-CN" altLang="en-US" sz="2400">
                <a:solidFill>
                  <a:srgbClr val="0000FF"/>
                </a:solidFill>
                <a:latin typeface="华文行楷" panose="02010800040101010101" pitchFamily="2" charset="-122"/>
                <a:ea typeface="华文行楷" panose="02010800040101010101" pitchFamily="2" charset="-122"/>
              </a:rPr>
              <a:t>左值是容器，右值是内容</a:t>
            </a:r>
            <a:r>
              <a:rPr lang="zh-CN" altLang="en-US" sz="2400" b="1">
                <a:solidFill>
                  <a:srgbClr val="000000"/>
                </a:solidFill>
                <a:latin typeface="华文行楷" panose="02010800040101010101" pitchFamily="2" charset="-122"/>
                <a:ea typeface="华文行楷" panose="02010800040101010101" pitchFamily="2" charset="-122"/>
              </a:rPr>
              <a:t>。 </a:t>
            </a:r>
            <a:endParaRPr lang="zh-CN" altLang="en-US" sz="2400">
              <a:solidFill>
                <a:srgbClr val="00000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611638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type="title"/>
          </p:nvPr>
        </p:nvSpPr>
        <p:spPr>
          <a:xfrm>
            <a:off x="323850" y="307975"/>
            <a:ext cx="4824413" cy="457200"/>
          </a:xfrm>
          <a:noFill/>
        </p:spPr>
        <p:txBody>
          <a:bodyPr>
            <a:normAutofit fontScale="90000"/>
          </a:bodyPr>
          <a:lstStyle/>
          <a:p>
            <a:pPr algn="l" eaLnBrk="1" hangingPunct="1"/>
            <a:r>
              <a:rPr lang="en-US" altLang="zh-CN" sz="2800" smtClean="0">
                <a:solidFill>
                  <a:srgbClr val="990000"/>
                </a:solidFill>
                <a:latin typeface="黑体" panose="02010609060101010101" pitchFamily="49" charset="-122"/>
                <a:ea typeface="黑体" panose="02010609060101010101" pitchFamily="49" charset="-122"/>
              </a:rPr>
              <a:t>4.5.3.1 </a:t>
            </a:r>
            <a:r>
              <a:rPr lang="zh-CN" altLang="en-US" sz="2800" smtClean="0">
                <a:solidFill>
                  <a:srgbClr val="990000"/>
                </a:solidFill>
                <a:latin typeface="隶书" panose="02010509060101010101" pitchFamily="49" charset="-122"/>
                <a:ea typeface="隶书" panose="02010509060101010101" pitchFamily="49" charset="-122"/>
              </a:rPr>
              <a:t>左值与右值</a:t>
            </a:r>
            <a:r>
              <a:rPr lang="zh-CN" altLang="en-US" sz="3200" smtClean="0">
                <a:solidFill>
                  <a:srgbClr val="990000"/>
                </a:solidFill>
                <a:latin typeface="隶书" panose="02010509060101010101" pitchFamily="49" charset="-122"/>
                <a:ea typeface="隶书" panose="02010509060101010101" pitchFamily="49" charset="-122"/>
              </a:rPr>
              <a:t> </a:t>
            </a:r>
          </a:p>
        </p:txBody>
      </p:sp>
      <p:sp>
        <p:nvSpPr>
          <p:cNvPr id="6" name="灯片编号占位符 5"/>
          <p:cNvSpPr>
            <a:spLocks noGrp="1"/>
          </p:cNvSpPr>
          <p:nvPr>
            <p:ph type="sldNum" sz="quarter" idx="12"/>
          </p:nvPr>
        </p:nvSpPr>
        <p:spPr/>
        <p:txBody>
          <a:bodyPr/>
          <a:lstStyle/>
          <a:p>
            <a:pPr>
              <a:defRPr/>
            </a:pPr>
            <a:fld id="{8A2C0E54-495C-4451-BF80-66935CCDA365}" type="slidenum">
              <a:rPr lang="zh-CN" altLang="en-US">
                <a:solidFill>
                  <a:srgbClr val="000000"/>
                </a:solidFill>
              </a:rPr>
              <a:pPr>
                <a:defRPr/>
              </a:pPr>
              <a:t>12</a:t>
            </a:fld>
            <a:endParaRPr lang="en-US" altLang="zh-CN">
              <a:solidFill>
                <a:srgbClr val="000000"/>
              </a:solidFill>
            </a:endParaRPr>
          </a:p>
        </p:txBody>
      </p:sp>
      <p:sp>
        <p:nvSpPr>
          <p:cNvPr id="28674" name="Rectangle 2"/>
          <p:cNvSpPr>
            <a:spLocks noChangeArrowheads="1"/>
          </p:cNvSpPr>
          <p:nvPr/>
        </p:nvSpPr>
        <p:spPr bwMode="auto">
          <a:xfrm>
            <a:off x="250825" y="1052513"/>
            <a:ext cx="86868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zh-CN" altLang="zh-CN" sz="2400">
                <a:solidFill>
                  <a:srgbClr val="000000"/>
                </a:solidFill>
                <a:latin typeface="黑体" panose="02010609060101010101" pitchFamily="49" charset="-122"/>
                <a:ea typeface="黑体" panose="02010609060101010101" pitchFamily="49" charset="-122"/>
              </a:rPr>
              <a:t>(1)  const two = 2;	-- </a:t>
            </a:r>
            <a:r>
              <a:rPr lang="zh-CN" altLang="zh-CN" sz="2400">
                <a:solidFill>
                  <a:srgbClr val="000000"/>
                </a:solidFill>
                <a:latin typeface="华文行楷" panose="02010800040101010101" pitchFamily="2" charset="-122"/>
                <a:ea typeface="华文行楷" panose="02010800040101010101" pitchFamily="2" charset="-122"/>
              </a:rPr>
              <a:t>声明一个值为</a:t>
            </a:r>
            <a:r>
              <a:rPr lang="zh-CN" altLang="zh-CN" sz="2400">
                <a:solidFill>
                  <a:srgbClr val="000000"/>
                </a:solidFill>
                <a:latin typeface="黑体" panose="02010609060101010101" pitchFamily="49" charset="-122"/>
                <a:ea typeface="黑体" panose="02010609060101010101" pitchFamily="49" charset="-122"/>
              </a:rPr>
              <a:t>2</a:t>
            </a:r>
            <a:r>
              <a:rPr lang="zh-CN" altLang="zh-CN" sz="2400">
                <a:solidFill>
                  <a:srgbClr val="000000"/>
                </a:solidFill>
                <a:latin typeface="华文行楷" panose="02010800040101010101" pitchFamily="2" charset="-122"/>
                <a:ea typeface="华文行楷" panose="02010800040101010101" pitchFamily="2" charset="-122"/>
              </a:rPr>
              <a:t>的常量</a:t>
            </a:r>
            <a:r>
              <a:rPr lang="zh-CN" altLang="zh-CN" sz="2400">
                <a:solidFill>
                  <a:srgbClr val="000000"/>
                </a:solidFill>
                <a:latin typeface="黑体" panose="02010609060101010101" pitchFamily="49" charset="-122"/>
                <a:ea typeface="黑体" panose="02010609060101010101" pitchFamily="49" charset="-122"/>
              </a:rPr>
              <a:t>two</a:t>
            </a:r>
          </a:p>
          <a:p>
            <a:pPr algn="just" eaLnBrk="0" fontAlgn="base" hangingPunct="0">
              <a:lnSpc>
                <a:spcPct val="120000"/>
              </a:lnSpc>
              <a:spcBef>
                <a:spcPct val="0"/>
              </a:spcBef>
              <a:spcAft>
                <a:spcPct val="0"/>
              </a:spcAft>
              <a:buFontTx/>
              <a:buNone/>
            </a:pPr>
            <a:r>
              <a:rPr lang="zh-CN" altLang="zh-CN" sz="2400">
                <a:solidFill>
                  <a:srgbClr val="000000"/>
                </a:solidFill>
                <a:latin typeface="黑体" panose="02010609060101010101" pitchFamily="49" charset="-122"/>
                <a:ea typeface="黑体" panose="02010609060101010101" pitchFamily="49" charset="-122"/>
              </a:rPr>
              <a:t>(2)  x : integer;		-- </a:t>
            </a:r>
            <a:r>
              <a:rPr lang="zh-CN" altLang="zh-CN" sz="2400">
                <a:solidFill>
                  <a:srgbClr val="000000"/>
                </a:solidFill>
                <a:latin typeface="华文行楷" panose="02010800040101010101" pitchFamily="2" charset="-122"/>
                <a:ea typeface="华文行楷" panose="02010800040101010101" pitchFamily="2" charset="-122"/>
              </a:rPr>
              <a:t>声明一个类型为整型数的变量</a:t>
            </a:r>
            <a:r>
              <a:rPr lang="zh-CN" altLang="zh-CN" sz="2400">
                <a:solidFill>
                  <a:srgbClr val="000000"/>
                </a:solidFill>
                <a:latin typeface="黑体" panose="02010609060101010101" pitchFamily="49" charset="-122"/>
                <a:ea typeface="黑体" panose="02010609060101010101" pitchFamily="49" charset="-122"/>
              </a:rPr>
              <a:t>x</a:t>
            </a:r>
          </a:p>
          <a:p>
            <a:pPr algn="just" eaLnBrk="0" fontAlgn="base" hangingPunct="0">
              <a:lnSpc>
                <a:spcPct val="120000"/>
              </a:lnSpc>
              <a:spcBef>
                <a:spcPct val="0"/>
              </a:spcBef>
              <a:spcAft>
                <a:spcPct val="0"/>
              </a:spcAft>
              <a:buFontTx/>
              <a:buNone/>
            </a:pPr>
            <a:r>
              <a:rPr lang="zh-CN" altLang="zh-CN" sz="2400">
                <a:solidFill>
                  <a:srgbClr val="000000"/>
                </a:solidFill>
                <a:latin typeface="黑体" panose="02010609060101010101" pitchFamily="49" charset="-122"/>
                <a:ea typeface="黑体" panose="02010609060101010101" pitchFamily="49" charset="-122"/>
              </a:rPr>
              <a:t>(3)  function max(a, b : integer) return integer;</a:t>
            </a:r>
          </a:p>
          <a:p>
            <a:pPr lvl="1" algn="just" eaLnBrk="0" fontAlgn="base" hangingPunct="0">
              <a:lnSpc>
                <a:spcPct val="120000"/>
              </a:lnSpc>
              <a:spcBef>
                <a:spcPct val="0"/>
              </a:spcBef>
              <a:spcAft>
                <a:spcPct val="0"/>
              </a:spcAft>
              <a:buFontTx/>
              <a:buNone/>
            </a:pPr>
            <a:r>
              <a:rPr lang="zh-CN" altLang="zh-CN" sz="2400">
                <a:solidFill>
                  <a:srgbClr val="000000"/>
                </a:solidFill>
                <a:latin typeface="黑体" panose="02010609060101010101" pitchFamily="49" charset="-122"/>
                <a:ea typeface="黑体" panose="02010609060101010101" pitchFamily="49" charset="-122"/>
              </a:rPr>
              <a:t>		-- </a:t>
            </a:r>
            <a:r>
              <a:rPr lang="zh-CN" altLang="zh-CN" sz="2400">
                <a:solidFill>
                  <a:srgbClr val="000000"/>
                </a:solidFill>
                <a:latin typeface="华文行楷" panose="02010800040101010101" pitchFamily="2" charset="-122"/>
                <a:ea typeface="华文行楷" panose="02010800040101010101" pitchFamily="2" charset="-122"/>
              </a:rPr>
              <a:t>声明一个返回值类型是整型数的函数</a:t>
            </a:r>
            <a:r>
              <a:rPr lang="zh-CN" altLang="zh-CN" sz="2400">
                <a:solidFill>
                  <a:srgbClr val="000000"/>
                </a:solidFill>
                <a:latin typeface="黑体" panose="02010609060101010101" pitchFamily="49" charset="-122"/>
                <a:ea typeface="黑体" panose="02010609060101010101" pitchFamily="49" charset="-122"/>
              </a:rPr>
              <a:t>max</a:t>
            </a:r>
          </a:p>
          <a:p>
            <a:pPr algn="just" eaLnBrk="0" fontAlgn="base" hangingPunct="0">
              <a:lnSpc>
                <a:spcPct val="120000"/>
              </a:lnSpc>
              <a:spcBef>
                <a:spcPct val="0"/>
              </a:spcBef>
              <a:spcAft>
                <a:spcPct val="0"/>
              </a:spcAft>
              <a:buFontTx/>
              <a:buNone/>
            </a:pPr>
            <a:r>
              <a:rPr lang="zh-CN" altLang="zh-CN" sz="2400">
                <a:solidFill>
                  <a:srgbClr val="000000"/>
                </a:solidFill>
                <a:latin typeface="黑体" panose="02010609060101010101" pitchFamily="49" charset="-122"/>
                <a:ea typeface="黑体" panose="02010609060101010101" pitchFamily="49" charset="-122"/>
              </a:rPr>
              <a:t>(4)  x := two;		-- </a:t>
            </a:r>
            <a:r>
              <a:rPr lang="zh-CN" altLang="zh-CN" sz="2400">
                <a:solidFill>
                  <a:srgbClr val="000000"/>
                </a:solidFill>
                <a:latin typeface="华文行楷" panose="02010800040101010101" pitchFamily="2" charset="-122"/>
                <a:ea typeface="华文行楷" panose="02010800040101010101" pitchFamily="2" charset="-122"/>
              </a:rPr>
              <a:t>赋值句执行后</a:t>
            </a:r>
            <a:r>
              <a:rPr lang="zh-CN" altLang="zh-CN" sz="2400">
                <a:solidFill>
                  <a:srgbClr val="000000"/>
                </a:solidFill>
                <a:latin typeface="黑体" panose="02010609060101010101" pitchFamily="49" charset="-122"/>
                <a:ea typeface="黑体" panose="02010609060101010101" pitchFamily="49" charset="-122"/>
              </a:rPr>
              <a:t>，x</a:t>
            </a:r>
            <a:r>
              <a:rPr lang="zh-CN" altLang="zh-CN" sz="2400">
                <a:solidFill>
                  <a:srgbClr val="000000"/>
                </a:solidFill>
                <a:latin typeface="华文行楷" panose="02010800040101010101" pitchFamily="2" charset="-122"/>
                <a:ea typeface="华文行楷" panose="02010800040101010101" pitchFamily="2" charset="-122"/>
              </a:rPr>
              <a:t>当前值为</a:t>
            </a:r>
            <a:r>
              <a:rPr lang="zh-CN" altLang="zh-CN" sz="2400">
                <a:solidFill>
                  <a:srgbClr val="000000"/>
                </a:solidFill>
                <a:latin typeface="黑体" panose="02010609060101010101" pitchFamily="49" charset="-122"/>
                <a:ea typeface="黑体" panose="02010609060101010101" pitchFamily="49" charset="-122"/>
              </a:rPr>
              <a:t>2</a:t>
            </a:r>
          </a:p>
          <a:p>
            <a:pPr algn="just" eaLnBrk="0" fontAlgn="base" hangingPunct="0">
              <a:lnSpc>
                <a:spcPct val="120000"/>
              </a:lnSpc>
              <a:spcBef>
                <a:spcPct val="0"/>
              </a:spcBef>
              <a:spcAft>
                <a:spcPct val="0"/>
              </a:spcAft>
              <a:buFontTx/>
              <a:buNone/>
            </a:pPr>
            <a:r>
              <a:rPr lang="zh-CN" altLang="zh-CN" sz="2400">
                <a:solidFill>
                  <a:srgbClr val="000000"/>
                </a:solidFill>
                <a:latin typeface="黑体" panose="02010609060101010101" pitchFamily="49" charset="-122"/>
                <a:ea typeface="黑体" panose="02010609060101010101" pitchFamily="49" charset="-122"/>
              </a:rPr>
              <a:t>(5)  x := two + x;	-- </a:t>
            </a:r>
            <a:r>
              <a:rPr lang="zh-CN" altLang="zh-CN" sz="2400">
                <a:solidFill>
                  <a:srgbClr val="000000"/>
                </a:solidFill>
                <a:latin typeface="华文行楷" panose="02010800040101010101" pitchFamily="2" charset="-122"/>
                <a:ea typeface="华文行楷" panose="02010800040101010101" pitchFamily="2" charset="-122"/>
              </a:rPr>
              <a:t>赋值句执行后</a:t>
            </a:r>
            <a:r>
              <a:rPr lang="zh-CN" altLang="zh-CN" sz="2400">
                <a:solidFill>
                  <a:srgbClr val="000000"/>
                </a:solidFill>
                <a:latin typeface="黑体" panose="02010609060101010101" pitchFamily="49" charset="-122"/>
                <a:ea typeface="黑体" panose="02010609060101010101" pitchFamily="49" charset="-122"/>
              </a:rPr>
              <a:t>，x</a:t>
            </a:r>
            <a:r>
              <a:rPr lang="zh-CN" altLang="zh-CN" sz="2400">
                <a:solidFill>
                  <a:srgbClr val="000000"/>
                </a:solidFill>
                <a:latin typeface="华文行楷" panose="02010800040101010101" pitchFamily="2" charset="-122"/>
                <a:ea typeface="华文行楷" panose="02010800040101010101" pitchFamily="2" charset="-122"/>
              </a:rPr>
              <a:t>当前值变为</a:t>
            </a:r>
            <a:r>
              <a:rPr lang="zh-CN" altLang="zh-CN" sz="2400">
                <a:solidFill>
                  <a:srgbClr val="000000"/>
                </a:solidFill>
                <a:latin typeface="黑体" panose="02010609060101010101" pitchFamily="49" charset="-122"/>
                <a:ea typeface="黑体" panose="02010609060101010101" pitchFamily="49" charset="-122"/>
              </a:rPr>
              <a:t>4</a:t>
            </a:r>
          </a:p>
          <a:p>
            <a:pPr algn="just" eaLnBrk="0" fontAlgn="base" hangingPunct="0">
              <a:lnSpc>
                <a:spcPct val="120000"/>
              </a:lnSpc>
              <a:spcBef>
                <a:spcPct val="0"/>
              </a:spcBef>
              <a:spcAft>
                <a:spcPct val="0"/>
              </a:spcAft>
              <a:buFontTx/>
              <a:buNone/>
            </a:pPr>
            <a:r>
              <a:rPr lang="zh-CN" altLang="zh-CN" sz="2400">
                <a:solidFill>
                  <a:srgbClr val="000000"/>
                </a:solidFill>
                <a:latin typeface="黑体" panose="02010609060101010101" pitchFamily="49" charset="-122"/>
                <a:ea typeface="黑体" panose="02010609060101010101" pitchFamily="49" charset="-122"/>
              </a:rPr>
              <a:t>(6)  x := max(two,x)+x;	-- </a:t>
            </a:r>
            <a:r>
              <a:rPr lang="zh-CN" altLang="zh-CN" sz="2400">
                <a:solidFill>
                  <a:srgbClr val="000000"/>
                </a:solidFill>
                <a:latin typeface="华文行楷" panose="02010800040101010101" pitchFamily="2" charset="-122"/>
                <a:ea typeface="华文行楷" panose="02010800040101010101" pitchFamily="2" charset="-122"/>
              </a:rPr>
              <a:t>赋值句执行后</a:t>
            </a:r>
            <a:r>
              <a:rPr lang="zh-CN" altLang="zh-CN" sz="2400">
                <a:solidFill>
                  <a:srgbClr val="000000"/>
                </a:solidFill>
                <a:latin typeface="黑体" panose="02010609060101010101" pitchFamily="49" charset="-122"/>
                <a:ea typeface="黑体" panose="02010609060101010101" pitchFamily="49" charset="-122"/>
              </a:rPr>
              <a:t>，x</a:t>
            </a:r>
            <a:r>
              <a:rPr lang="zh-CN" altLang="zh-CN" sz="2400">
                <a:solidFill>
                  <a:srgbClr val="000000"/>
                </a:solidFill>
                <a:latin typeface="华文行楷" panose="02010800040101010101" pitchFamily="2" charset="-122"/>
                <a:ea typeface="华文行楷" panose="02010800040101010101" pitchFamily="2" charset="-122"/>
              </a:rPr>
              <a:t>当前值变为</a:t>
            </a:r>
            <a:r>
              <a:rPr lang="zh-CN" altLang="zh-CN" sz="2400">
                <a:solidFill>
                  <a:srgbClr val="000000"/>
                </a:solidFill>
                <a:latin typeface="黑体" panose="02010609060101010101" pitchFamily="49" charset="-122"/>
                <a:ea typeface="黑体" panose="02010609060101010101" pitchFamily="49" charset="-122"/>
              </a:rPr>
              <a:t>8</a:t>
            </a:r>
          </a:p>
          <a:p>
            <a:pPr algn="just" eaLnBrk="0" fontAlgn="base" hangingPunct="0">
              <a:lnSpc>
                <a:spcPct val="120000"/>
              </a:lnSpc>
              <a:spcBef>
                <a:spcPct val="0"/>
              </a:spcBef>
              <a:spcAft>
                <a:spcPct val="0"/>
              </a:spcAft>
              <a:buFontTx/>
              <a:buNone/>
            </a:pPr>
            <a:r>
              <a:rPr lang="zh-CN" altLang="zh-CN" sz="2400">
                <a:solidFill>
                  <a:srgbClr val="000000"/>
                </a:solidFill>
                <a:latin typeface="黑体" panose="02010609060101010101" pitchFamily="49" charset="-122"/>
                <a:ea typeface="黑体" panose="02010609060101010101" pitchFamily="49" charset="-122"/>
              </a:rPr>
              <a:t>(7)  4 := x;		-- </a:t>
            </a:r>
            <a:r>
              <a:rPr lang="zh-CN" altLang="zh-CN" sz="2400">
                <a:solidFill>
                  <a:srgbClr val="000000"/>
                </a:solidFill>
                <a:latin typeface="华文行楷" panose="02010800040101010101" pitchFamily="2" charset="-122"/>
                <a:ea typeface="华文行楷" panose="02010800040101010101" pitchFamily="2" charset="-122"/>
              </a:rPr>
              <a:t>字面量不能作为左值</a:t>
            </a:r>
          </a:p>
          <a:p>
            <a:pPr algn="just" eaLnBrk="0" fontAlgn="base" hangingPunct="0">
              <a:lnSpc>
                <a:spcPct val="120000"/>
              </a:lnSpc>
              <a:spcBef>
                <a:spcPct val="0"/>
              </a:spcBef>
              <a:spcAft>
                <a:spcPct val="0"/>
              </a:spcAft>
              <a:buFontTx/>
              <a:buNone/>
            </a:pPr>
            <a:r>
              <a:rPr lang="zh-CN" altLang="zh-CN" sz="2400">
                <a:solidFill>
                  <a:srgbClr val="000000"/>
                </a:solidFill>
                <a:latin typeface="黑体" panose="02010609060101010101" pitchFamily="49" charset="-122"/>
                <a:ea typeface="黑体" panose="02010609060101010101" pitchFamily="49" charset="-122"/>
              </a:rPr>
              <a:t>(8)  two := x;		-- </a:t>
            </a:r>
            <a:r>
              <a:rPr lang="zh-CN" altLang="zh-CN" sz="2400">
                <a:solidFill>
                  <a:srgbClr val="000000"/>
                </a:solidFill>
                <a:latin typeface="华文行楷" panose="02010800040101010101" pitchFamily="2" charset="-122"/>
                <a:ea typeface="华文行楷" panose="02010800040101010101" pitchFamily="2" charset="-122"/>
              </a:rPr>
              <a:t>常量不能作为左值</a:t>
            </a:r>
          </a:p>
          <a:p>
            <a:pPr algn="just" eaLnBrk="0" fontAlgn="base" hangingPunct="0">
              <a:lnSpc>
                <a:spcPct val="120000"/>
              </a:lnSpc>
              <a:spcBef>
                <a:spcPct val="0"/>
              </a:spcBef>
              <a:spcAft>
                <a:spcPct val="0"/>
              </a:spcAft>
              <a:buFontTx/>
              <a:buNone/>
            </a:pPr>
            <a:r>
              <a:rPr lang="zh-TW" altLang="zh-CN" sz="2400">
                <a:solidFill>
                  <a:srgbClr val="000000"/>
                </a:solidFill>
                <a:latin typeface="黑体" panose="02010609060101010101" pitchFamily="49" charset="-122"/>
                <a:ea typeface="黑体" panose="02010609060101010101" pitchFamily="49" charset="-122"/>
              </a:rPr>
              <a:t>(</a:t>
            </a:r>
            <a:r>
              <a:rPr lang="zh-CN" altLang="zh-CN" sz="2400">
                <a:solidFill>
                  <a:srgbClr val="000000"/>
                </a:solidFill>
                <a:latin typeface="黑体" panose="02010609060101010101" pitchFamily="49" charset="-122"/>
                <a:ea typeface="黑体" panose="02010609060101010101" pitchFamily="49" charset="-122"/>
              </a:rPr>
              <a:t>9)  max(two,x) := two;	-- </a:t>
            </a:r>
            <a:r>
              <a:rPr lang="zh-CN" altLang="zh-CN" sz="2400">
                <a:solidFill>
                  <a:srgbClr val="000000"/>
                </a:solidFill>
                <a:latin typeface="华文行楷" panose="02010800040101010101" pitchFamily="2" charset="-122"/>
                <a:ea typeface="华文行楷" panose="02010800040101010101" pitchFamily="2" charset="-122"/>
              </a:rPr>
              <a:t>函数返回值不能作为左值</a:t>
            </a:r>
          </a:p>
          <a:p>
            <a:pPr algn="just" eaLnBrk="0" fontAlgn="base" hangingPunct="0">
              <a:lnSpc>
                <a:spcPct val="120000"/>
              </a:lnSpc>
              <a:spcBef>
                <a:spcPct val="0"/>
              </a:spcBef>
              <a:spcAft>
                <a:spcPct val="0"/>
              </a:spcAft>
              <a:buFontTx/>
              <a:buNone/>
            </a:pPr>
            <a:r>
              <a:rPr lang="zh-CN" altLang="zh-CN" sz="2400">
                <a:solidFill>
                  <a:srgbClr val="000000"/>
                </a:solidFill>
                <a:latin typeface="黑体" panose="02010609060101010101" pitchFamily="49" charset="-122"/>
                <a:ea typeface="黑体" panose="02010609060101010101" pitchFamily="49" charset="-122"/>
              </a:rPr>
              <a:t>(10) x+two := x+two;	-- </a:t>
            </a:r>
            <a:r>
              <a:rPr lang="zh-CN" altLang="zh-CN" sz="2400">
                <a:solidFill>
                  <a:srgbClr val="000000"/>
                </a:solidFill>
                <a:latin typeface="华文行楷" panose="02010800040101010101" pitchFamily="2" charset="-122"/>
                <a:ea typeface="华文行楷" panose="02010800040101010101" pitchFamily="2" charset="-122"/>
              </a:rPr>
              <a:t>表达式的值不能作为左值</a:t>
            </a:r>
          </a:p>
        </p:txBody>
      </p:sp>
    </p:spTree>
    <p:extLst>
      <p:ext uri="{BB962C8B-B14F-4D97-AF65-F5344CB8AC3E}">
        <p14:creationId xmlns:p14="http://schemas.microsoft.com/office/powerpoint/2010/main" val="1919807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8674">
                                            <p:txEl>
                                              <p:pRg st="4" end="4"/>
                                            </p:txEl>
                                          </p:spTgt>
                                        </p:tgtEl>
                                        <p:attrNameLst>
                                          <p:attrName>style.visibility</p:attrName>
                                        </p:attrNameLst>
                                      </p:cBhvr>
                                      <p:to>
                                        <p:strVal val="visible"/>
                                      </p:to>
                                    </p:set>
                                    <p:animEffect transition="in" filter="barn(outVertical)">
                                      <p:cBhvr>
                                        <p:cTn id="7" dur="500"/>
                                        <p:tgtEl>
                                          <p:spTgt spid="28674">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8674">
                                            <p:txEl>
                                              <p:pRg st="5" end="5"/>
                                            </p:txEl>
                                          </p:spTgt>
                                        </p:tgtEl>
                                        <p:attrNameLst>
                                          <p:attrName>style.visibility</p:attrName>
                                        </p:attrNameLst>
                                      </p:cBhvr>
                                      <p:to>
                                        <p:strVal val="visible"/>
                                      </p:to>
                                    </p:set>
                                    <p:animEffect transition="in" filter="barn(outVertical)">
                                      <p:cBhvr>
                                        <p:cTn id="12" dur="500"/>
                                        <p:tgtEl>
                                          <p:spTgt spid="28674">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8674">
                                            <p:txEl>
                                              <p:pRg st="6" end="6"/>
                                            </p:txEl>
                                          </p:spTgt>
                                        </p:tgtEl>
                                        <p:attrNameLst>
                                          <p:attrName>style.visibility</p:attrName>
                                        </p:attrNameLst>
                                      </p:cBhvr>
                                      <p:to>
                                        <p:strVal val="visible"/>
                                      </p:to>
                                    </p:set>
                                    <p:animEffect transition="in" filter="barn(outVertical)">
                                      <p:cBhvr>
                                        <p:cTn id="17" dur="500"/>
                                        <p:tgtEl>
                                          <p:spTgt spid="28674">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8674">
                                            <p:txEl>
                                              <p:pRg st="7" end="7"/>
                                            </p:txEl>
                                          </p:spTgt>
                                        </p:tgtEl>
                                        <p:attrNameLst>
                                          <p:attrName>style.visibility</p:attrName>
                                        </p:attrNameLst>
                                      </p:cBhvr>
                                      <p:to>
                                        <p:strVal val="visible"/>
                                      </p:to>
                                    </p:set>
                                    <p:animEffect transition="in" filter="barn(outVertical)">
                                      <p:cBhvr>
                                        <p:cTn id="22" dur="500"/>
                                        <p:tgtEl>
                                          <p:spTgt spid="28674">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8674">
                                            <p:txEl>
                                              <p:pRg st="8" end="8"/>
                                            </p:txEl>
                                          </p:spTgt>
                                        </p:tgtEl>
                                        <p:attrNameLst>
                                          <p:attrName>style.visibility</p:attrName>
                                        </p:attrNameLst>
                                      </p:cBhvr>
                                      <p:to>
                                        <p:strVal val="visible"/>
                                      </p:to>
                                    </p:set>
                                    <p:animEffect transition="in" filter="barn(outVertical)">
                                      <p:cBhvr>
                                        <p:cTn id="27" dur="500"/>
                                        <p:tgtEl>
                                          <p:spTgt spid="28674">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8674">
                                            <p:txEl>
                                              <p:pRg st="9" end="9"/>
                                            </p:txEl>
                                          </p:spTgt>
                                        </p:tgtEl>
                                        <p:attrNameLst>
                                          <p:attrName>style.visibility</p:attrName>
                                        </p:attrNameLst>
                                      </p:cBhvr>
                                      <p:to>
                                        <p:strVal val="visible"/>
                                      </p:to>
                                    </p:set>
                                    <p:animEffect transition="in" filter="barn(outVertical)">
                                      <p:cBhvr>
                                        <p:cTn id="32" dur="500"/>
                                        <p:tgtEl>
                                          <p:spTgt spid="28674">
                                            <p:txEl>
                                              <p:pRg st="9" end="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28674">
                                            <p:txEl>
                                              <p:pRg st="10" end="10"/>
                                            </p:txEl>
                                          </p:spTgt>
                                        </p:tgtEl>
                                        <p:attrNameLst>
                                          <p:attrName>style.visibility</p:attrName>
                                        </p:attrNameLst>
                                      </p:cBhvr>
                                      <p:to>
                                        <p:strVal val="visible"/>
                                      </p:to>
                                    </p:set>
                                    <p:animEffect transition="in" filter="barn(outVertical)">
                                      <p:cBhvr>
                                        <p:cTn id="37" dur="500"/>
                                        <p:tgtEl>
                                          <p:spTgt spid="2867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28600"/>
            <a:ext cx="3810000" cy="533400"/>
          </a:xfrm>
        </p:spPr>
        <p:txBody>
          <a:bodyPr/>
          <a:lstStyle/>
          <a:p>
            <a:pPr algn="l" eaLnBrk="1" hangingPunct="1"/>
            <a:r>
              <a:rPr lang="en-US" altLang="zh-CN" sz="2800" smtClean="0">
                <a:solidFill>
                  <a:srgbClr val="990000"/>
                </a:solidFill>
                <a:latin typeface="隶书" panose="02010509060101010101" pitchFamily="49" charset="-122"/>
                <a:ea typeface="隶书" panose="02010509060101010101" pitchFamily="49" charset="-122"/>
              </a:rPr>
              <a:t>4.5.3.2 </a:t>
            </a:r>
            <a:r>
              <a:rPr lang="zh-CN" altLang="en-US" sz="2800" smtClean="0">
                <a:solidFill>
                  <a:srgbClr val="990000"/>
                </a:solidFill>
                <a:latin typeface="隶书" panose="02010509060101010101" pitchFamily="49" charset="-122"/>
                <a:ea typeface="隶书" panose="02010509060101010101" pitchFamily="49" charset="-122"/>
              </a:rPr>
              <a:t>参数传递 </a:t>
            </a:r>
          </a:p>
        </p:txBody>
      </p:sp>
      <p:sp>
        <p:nvSpPr>
          <p:cNvPr id="6" name="灯片编号占位符 5"/>
          <p:cNvSpPr>
            <a:spLocks noGrp="1"/>
          </p:cNvSpPr>
          <p:nvPr>
            <p:ph type="sldNum" sz="quarter" idx="12"/>
          </p:nvPr>
        </p:nvSpPr>
        <p:spPr/>
        <p:txBody>
          <a:bodyPr/>
          <a:lstStyle/>
          <a:p>
            <a:pPr>
              <a:defRPr/>
            </a:pPr>
            <a:fld id="{3D075266-D4C9-497E-924C-21320A2FB209}" type="slidenum">
              <a:rPr lang="zh-CN" altLang="en-US">
                <a:solidFill>
                  <a:srgbClr val="000000"/>
                </a:solidFill>
              </a:rPr>
              <a:pPr>
                <a:defRPr/>
              </a:pPr>
              <a:t>13</a:t>
            </a:fld>
            <a:endParaRPr lang="en-US" altLang="zh-CN">
              <a:solidFill>
                <a:srgbClr val="000000"/>
              </a:solidFill>
            </a:endParaRPr>
          </a:p>
        </p:txBody>
      </p:sp>
      <p:sp>
        <p:nvSpPr>
          <p:cNvPr id="29699" name="Rectangle 3"/>
          <p:cNvSpPr>
            <a:spLocks noChangeArrowheads="1"/>
          </p:cNvSpPr>
          <p:nvPr/>
        </p:nvSpPr>
        <p:spPr bwMode="auto">
          <a:xfrm>
            <a:off x="457200" y="1012825"/>
            <a:ext cx="8382000" cy="496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AutoNum type="arabicPeriod"/>
            </a:pPr>
            <a:r>
              <a:rPr lang="zh-CN" altLang="en-US" sz="2400">
                <a:solidFill>
                  <a:srgbClr val="990000"/>
                </a:solidFill>
                <a:latin typeface="华文行楷" panose="02010800040101010101" pitchFamily="2" charset="-122"/>
                <a:ea typeface="华文行楷" panose="02010800040101010101" pitchFamily="2" charset="-122"/>
              </a:rPr>
              <a:t>形参与实参</a:t>
            </a:r>
            <a:endParaRPr lang="zh-CN" altLang="en-US" sz="2400">
              <a:solidFill>
                <a:srgbClr val="990000"/>
              </a:solidFill>
              <a:latin typeface="黑体" panose="02010609060101010101" pitchFamily="49" charset="-122"/>
              <a:ea typeface="黑体" panose="02010609060101010101" pitchFamily="49" charset="-122"/>
            </a:endParaRPr>
          </a:p>
          <a:p>
            <a:pPr lvl="1" algn="just" fontAlgn="base">
              <a:lnSpc>
                <a:spcPct val="120000"/>
              </a:lnSpc>
              <a:spcBef>
                <a:spcPct val="0"/>
              </a:spcBef>
              <a:spcAft>
                <a:spcPct val="0"/>
              </a:spcAft>
              <a:buFontTx/>
              <a:buChar char="•"/>
            </a:pPr>
            <a:r>
              <a:rPr lang="zh-CN" altLang="en-US" sz="2400">
                <a:solidFill>
                  <a:srgbClr val="000000"/>
                </a:solidFill>
                <a:latin typeface="华文行楷" panose="02010800040101010101" pitchFamily="2" charset="-122"/>
                <a:ea typeface="华文行楷" panose="02010800040101010101" pitchFamily="2" charset="-122"/>
              </a:rPr>
              <a:t>声明时的参数称为形参</a:t>
            </a:r>
            <a:r>
              <a:rPr lang="en-US" altLang="zh-CN" sz="2400">
                <a:solidFill>
                  <a:srgbClr val="000000"/>
                </a:solidFill>
                <a:latin typeface="华文行楷" panose="02010800040101010101" pitchFamily="2" charset="-122"/>
                <a:ea typeface="华文行楷" panose="02010800040101010101" pitchFamily="2" charset="-122"/>
              </a:rPr>
              <a:t>(</a:t>
            </a:r>
            <a:r>
              <a:rPr lang="en-US" altLang="zh-CN" sz="2400">
                <a:solidFill>
                  <a:srgbClr val="000000"/>
                </a:solidFill>
                <a:latin typeface="黑体" panose="02010609060101010101" pitchFamily="49" charset="-122"/>
                <a:ea typeface="黑体" panose="02010609060101010101" pitchFamily="49" charset="-122"/>
              </a:rPr>
              <a:t>parameter</a:t>
            </a:r>
            <a:r>
              <a:rPr lang="zh-CN" altLang="en-US" sz="2400">
                <a:solidFill>
                  <a:srgbClr val="000000"/>
                </a:solidFill>
                <a:latin typeface="华文行楷" panose="02010800040101010101" pitchFamily="2" charset="-122"/>
                <a:ea typeface="华文行楷" panose="02010800040101010101" pitchFamily="2" charset="-122"/>
              </a:rPr>
              <a:t>或</a:t>
            </a:r>
            <a:r>
              <a:rPr lang="en-US" altLang="zh-CN" sz="2400">
                <a:solidFill>
                  <a:srgbClr val="000000"/>
                </a:solidFill>
                <a:latin typeface="黑体" panose="02010609060101010101" pitchFamily="49" charset="-122"/>
                <a:ea typeface="黑体" panose="02010609060101010101" pitchFamily="49" charset="-122"/>
              </a:rPr>
              <a:t>formal parameter</a:t>
            </a:r>
            <a:r>
              <a:rPr lang="en-US" altLang="zh-CN" sz="2400">
                <a:solidFill>
                  <a:srgbClr val="000000"/>
                </a:solidFill>
                <a:latin typeface="华文行楷" panose="02010800040101010101" pitchFamily="2" charset="-122"/>
                <a:ea typeface="华文行楷" panose="02010800040101010101" pitchFamily="2" charset="-122"/>
              </a:rPr>
              <a:t>)</a:t>
            </a:r>
          </a:p>
          <a:p>
            <a:pPr lvl="1" algn="just" fontAlgn="base">
              <a:lnSpc>
                <a:spcPct val="120000"/>
              </a:lnSpc>
              <a:spcBef>
                <a:spcPct val="0"/>
              </a:spcBef>
              <a:spcAft>
                <a:spcPct val="0"/>
              </a:spcAft>
              <a:buFontTx/>
              <a:buChar char="•"/>
            </a:pPr>
            <a:r>
              <a:rPr lang="zh-CN" altLang="en-US" sz="2400">
                <a:solidFill>
                  <a:srgbClr val="000000"/>
                </a:solidFill>
                <a:latin typeface="华文行楷" panose="02010800040101010101" pitchFamily="2" charset="-122"/>
                <a:ea typeface="华文行楷" panose="02010800040101010101" pitchFamily="2" charset="-122"/>
              </a:rPr>
              <a:t>引用时的参数称为实参</a:t>
            </a:r>
            <a:r>
              <a:rPr lang="en-US" altLang="zh-CN" sz="2400">
                <a:solidFill>
                  <a:srgbClr val="000000"/>
                </a:solidFill>
                <a:latin typeface="黑体" panose="02010609060101010101" pitchFamily="49" charset="-122"/>
                <a:ea typeface="黑体" panose="02010609060101010101" pitchFamily="49" charset="-122"/>
              </a:rPr>
              <a:t>(argument</a:t>
            </a:r>
            <a:r>
              <a:rPr lang="zh-CN" altLang="en-US" sz="2400">
                <a:solidFill>
                  <a:srgbClr val="000000"/>
                </a:solidFill>
                <a:latin typeface="华文行楷" panose="02010800040101010101" pitchFamily="2" charset="-122"/>
                <a:ea typeface="华文行楷" panose="02010800040101010101" pitchFamily="2" charset="-122"/>
              </a:rPr>
              <a:t>或</a:t>
            </a:r>
            <a:r>
              <a:rPr lang="en-US" altLang="zh-CN" sz="2400">
                <a:solidFill>
                  <a:srgbClr val="000000"/>
                </a:solidFill>
                <a:latin typeface="黑体" panose="02010609060101010101" pitchFamily="49" charset="-122"/>
                <a:ea typeface="黑体" panose="02010609060101010101" pitchFamily="49" charset="-122"/>
              </a:rPr>
              <a:t>actual parameter)</a:t>
            </a:r>
          </a:p>
          <a:p>
            <a:pPr lvl="1" algn="just" fontAlgn="base">
              <a:lnSpc>
                <a:spcPct val="120000"/>
              </a:lnSpc>
              <a:spcBef>
                <a:spcPct val="0"/>
              </a:spcBef>
              <a:spcAft>
                <a:spcPct val="0"/>
              </a:spcAft>
              <a:buFontTx/>
              <a:buChar char="•"/>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lnSpc>
                <a:spcPct val="120000"/>
              </a:lnSpc>
              <a:spcBef>
                <a:spcPct val="0"/>
              </a:spcBef>
              <a:spcAft>
                <a:spcPct val="0"/>
              </a:spcAft>
              <a:buFontTx/>
              <a:buAutoNum type="arabicPeriod"/>
            </a:pPr>
            <a:r>
              <a:rPr lang="zh-CN" altLang="en-US" sz="2400">
                <a:solidFill>
                  <a:srgbClr val="990000"/>
                </a:solidFill>
                <a:latin typeface="华文行楷" panose="02010800040101010101" pitchFamily="2" charset="-122"/>
                <a:ea typeface="华文行楷" panose="02010800040101010101" pitchFamily="2" charset="-122"/>
              </a:rPr>
              <a:t>常见的参数传递形式：</a:t>
            </a:r>
            <a:r>
              <a:rPr lang="zh-CN" altLang="en-US" sz="2400">
                <a:solidFill>
                  <a:srgbClr val="000000"/>
                </a:solidFill>
                <a:latin typeface="黑体" panose="02010609060101010101" pitchFamily="49" charset="-122"/>
                <a:ea typeface="华文行楷" panose="02010800040101010101" pitchFamily="2" charset="-122"/>
              </a:rPr>
              <a:t>（不同的语言提供不同的形式）</a:t>
            </a:r>
          </a:p>
          <a:p>
            <a:pPr lvl="1" algn="just" eaLnBrk="0" fontAlgn="base" hangingPunct="0">
              <a:lnSpc>
                <a:spcPct val="120000"/>
              </a:lnSpc>
              <a:spcBef>
                <a:spcPct val="0"/>
              </a:spcBef>
              <a:spcAft>
                <a:spcPct val="0"/>
              </a:spcAft>
              <a:buFontTx/>
              <a:buChar char="•"/>
            </a:pPr>
            <a:r>
              <a:rPr lang="zh-CN" altLang="en-US" sz="2400">
                <a:solidFill>
                  <a:srgbClr val="000000"/>
                </a:solidFill>
                <a:latin typeface="华文行楷" panose="02010800040101010101" pitchFamily="2" charset="-122"/>
                <a:ea typeface="华文行楷" panose="02010800040101010101" pitchFamily="2" charset="-122"/>
              </a:rPr>
              <a:t>值调用</a:t>
            </a:r>
            <a:r>
              <a:rPr lang="zh-CN" altLang="en-US" sz="2400">
                <a:solidFill>
                  <a:srgbClr val="00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call by value</a:t>
            </a:r>
            <a:r>
              <a:rPr lang="zh-CN" altLang="en-US" sz="2400">
                <a:solidFill>
                  <a:srgbClr val="000000"/>
                </a:solidFill>
                <a:latin typeface="黑体" panose="02010609060101010101" pitchFamily="49" charset="-122"/>
                <a:ea typeface="黑体" panose="02010609060101010101" pitchFamily="49" charset="-122"/>
              </a:rPr>
              <a:t>）</a:t>
            </a:r>
          </a:p>
          <a:p>
            <a:pPr lvl="1" algn="just" eaLnBrk="0" fontAlgn="base" hangingPunct="0">
              <a:lnSpc>
                <a:spcPct val="120000"/>
              </a:lnSpc>
              <a:spcBef>
                <a:spcPct val="0"/>
              </a:spcBef>
              <a:spcAft>
                <a:spcPct val="0"/>
              </a:spcAft>
              <a:buFontTx/>
              <a:buChar char="•"/>
            </a:pPr>
            <a:r>
              <a:rPr lang="zh-CN" altLang="en-US" sz="2400">
                <a:solidFill>
                  <a:srgbClr val="000000"/>
                </a:solidFill>
                <a:latin typeface="华文行楷" panose="02010800040101010101" pitchFamily="2" charset="-122"/>
                <a:ea typeface="华文行楷" panose="02010800040101010101" pitchFamily="2" charset="-122"/>
              </a:rPr>
              <a:t>引用调用</a:t>
            </a:r>
            <a:r>
              <a:rPr lang="zh-CN" altLang="en-US" sz="2400">
                <a:solidFill>
                  <a:srgbClr val="00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call by reference</a:t>
            </a:r>
            <a:r>
              <a:rPr lang="zh-CN" altLang="en-US" sz="2400">
                <a:solidFill>
                  <a:srgbClr val="000000"/>
                </a:solidFill>
                <a:latin typeface="黑体" panose="02010609060101010101" pitchFamily="49" charset="-122"/>
                <a:ea typeface="黑体" panose="02010609060101010101" pitchFamily="49" charset="-122"/>
              </a:rPr>
              <a:t>）</a:t>
            </a:r>
          </a:p>
          <a:p>
            <a:pPr lvl="1" algn="just" eaLnBrk="0" fontAlgn="base" hangingPunct="0">
              <a:lnSpc>
                <a:spcPct val="120000"/>
              </a:lnSpc>
              <a:spcBef>
                <a:spcPct val="0"/>
              </a:spcBef>
              <a:spcAft>
                <a:spcPct val="0"/>
              </a:spcAft>
              <a:buFontTx/>
              <a:buChar char="•"/>
            </a:pPr>
            <a:r>
              <a:rPr lang="zh-CN" altLang="en-US" sz="2400">
                <a:solidFill>
                  <a:srgbClr val="000000"/>
                </a:solidFill>
                <a:latin typeface="华文行楷" panose="02010800040101010101" pitchFamily="2" charset="-122"/>
                <a:ea typeface="华文行楷" panose="02010800040101010101" pitchFamily="2" charset="-122"/>
              </a:rPr>
              <a:t>复写－恢复</a:t>
            </a:r>
            <a:r>
              <a:rPr lang="zh-CN" altLang="en-US" sz="2400">
                <a:solidFill>
                  <a:srgbClr val="00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copy-in/copy-out</a:t>
            </a:r>
            <a:r>
              <a:rPr lang="zh-CN" altLang="en-US" sz="2400">
                <a:solidFill>
                  <a:srgbClr val="000000"/>
                </a:solidFill>
                <a:latin typeface="黑体" panose="02010609060101010101" pitchFamily="49" charset="-122"/>
                <a:ea typeface="黑体" panose="02010609060101010101" pitchFamily="49" charset="-122"/>
              </a:rPr>
              <a:t>）</a:t>
            </a:r>
          </a:p>
          <a:p>
            <a:pPr lvl="1" algn="just" eaLnBrk="0" fontAlgn="base" hangingPunct="0">
              <a:lnSpc>
                <a:spcPct val="120000"/>
              </a:lnSpc>
              <a:spcBef>
                <a:spcPct val="0"/>
              </a:spcBef>
              <a:spcAft>
                <a:spcPct val="0"/>
              </a:spcAft>
              <a:buFontTx/>
              <a:buChar char="•"/>
            </a:pPr>
            <a:r>
              <a:rPr lang="zh-CN" altLang="en-US" sz="2400">
                <a:solidFill>
                  <a:srgbClr val="000000"/>
                </a:solidFill>
                <a:latin typeface="华文行楷" panose="02010800040101010101" pitchFamily="2" charset="-122"/>
                <a:ea typeface="华文行楷" panose="02010800040101010101" pitchFamily="2" charset="-122"/>
              </a:rPr>
              <a:t>换名调用</a:t>
            </a:r>
            <a:r>
              <a:rPr lang="zh-CN" altLang="en-US" sz="2400">
                <a:solidFill>
                  <a:srgbClr val="00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call by name</a:t>
            </a:r>
            <a:r>
              <a:rPr lang="zh-CN" altLang="en-US" sz="2400">
                <a:solidFill>
                  <a:srgbClr val="000000"/>
                </a:solidFill>
                <a:latin typeface="黑体" panose="02010609060101010101" pitchFamily="49" charset="-122"/>
                <a:ea typeface="黑体" panose="02010609060101010101" pitchFamily="49" charset="-122"/>
              </a:rPr>
              <a:t>）</a:t>
            </a:r>
          </a:p>
          <a:p>
            <a:pPr eaLnBrk="0" fontAlgn="base" hangingPunct="0">
              <a:lnSpc>
                <a:spcPct val="120000"/>
              </a:lnSpc>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   参数传递方法的本质区别：</a:t>
            </a:r>
          </a:p>
          <a:p>
            <a:pPr lvl="1" eaLnBrk="0" fontAlgn="base" hangingPunct="0">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实参是代表左值、右值、还是实参本身的正文。</a:t>
            </a:r>
            <a:r>
              <a:rPr lang="zh-CN" altLang="en-US" sz="2400">
                <a:solidFill>
                  <a:srgbClr val="000000"/>
                </a:solidFill>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3803438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arn(outVertical)">
                                      <p:cBhvr>
                                        <p:cTn id="7" dur="500"/>
                                        <p:tgtEl>
                                          <p:spTgt spid="29699">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9699">
                                            <p:txEl>
                                              <p:pRg st="1" end="1"/>
                                            </p:txEl>
                                          </p:spTgt>
                                        </p:tgtEl>
                                        <p:attrNameLst>
                                          <p:attrName>style.visibility</p:attrName>
                                        </p:attrNameLst>
                                      </p:cBhvr>
                                      <p:to>
                                        <p:strVal val="visible"/>
                                      </p:to>
                                    </p:set>
                                    <p:animEffect transition="in" filter="barn(outVertical)">
                                      <p:cBhvr>
                                        <p:cTn id="10" dur="500"/>
                                        <p:tgtEl>
                                          <p:spTgt spid="29699">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animEffect transition="in" filter="barn(outVertical)">
                                      <p:cBhvr>
                                        <p:cTn id="13" dur="500"/>
                                        <p:tgtEl>
                                          <p:spTgt spid="2969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29699">
                                            <p:txEl>
                                              <p:pRg st="4" end="4"/>
                                            </p:txEl>
                                          </p:spTgt>
                                        </p:tgtEl>
                                        <p:attrNameLst>
                                          <p:attrName>style.visibility</p:attrName>
                                        </p:attrNameLst>
                                      </p:cBhvr>
                                      <p:to>
                                        <p:strVal val="visible"/>
                                      </p:to>
                                    </p:set>
                                    <p:animEffect transition="in" filter="barn(outVertical)">
                                      <p:cBhvr>
                                        <p:cTn id="18" dur="500"/>
                                        <p:tgtEl>
                                          <p:spTgt spid="29699">
                                            <p:txEl>
                                              <p:pRg st="4" end="4"/>
                                            </p:txEl>
                                          </p:spTgt>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29699">
                                            <p:txEl>
                                              <p:pRg st="5" end="5"/>
                                            </p:txEl>
                                          </p:spTgt>
                                        </p:tgtEl>
                                        <p:attrNameLst>
                                          <p:attrName>style.visibility</p:attrName>
                                        </p:attrNameLst>
                                      </p:cBhvr>
                                      <p:to>
                                        <p:strVal val="visible"/>
                                      </p:to>
                                    </p:set>
                                    <p:animEffect transition="in" filter="barn(outVertical)">
                                      <p:cBhvr>
                                        <p:cTn id="21" dur="500"/>
                                        <p:tgtEl>
                                          <p:spTgt spid="29699">
                                            <p:txEl>
                                              <p:pRg st="5" end="5"/>
                                            </p:txEl>
                                          </p:spTgt>
                                        </p:tgtEl>
                                      </p:cBhvr>
                                    </p:animEffect>
                                  </p:childTnLst>
                                </p:cTn>
                              </p:par>
                              <p:par>
                                <p:cTn id="22" presetID="16" presetClass="entr" presetSubtype="37" fill="hold" grpId="0" nodeType="withEffect">
                                  <p:stCondLst>
                                    <p:cond delay="0"/>
                                  </p:stCondLst>
                                  <p:childTnLst>
                                    <p:set>
                                      <p:cBhvr>
                                        <p:cTn id="23" dur="1" fill="hold">
                                          <p:stCondLst>
                                            <p:cond delay="0"/>
                                          </p:stCondLst>
                                        </p:cTn>
                                        <p:tgtEl>
                                          <p:spTgt spid="29699">
                                            <p:txEl>
                                              <p:pRg st="6" end="6"/>
                                            </p:txEl>
                                          </p:spTgt>
                                        </p:tgtEl>
                                        <p:attrNameLst>
                                          <p:attrName>style.visibility</p:attrName>
                                        </p:attrNameLst>
                                      </p:cBhvr>
                                      <p:to>
                                        <p:strVal val="visible"/>
                                      </p:to>
                                    </p:set>
                                    <p:animEffect transition="in" filter="barn(outVertical)">
                                      <p:cBhvr>
                                        <p:cTn id="24" dur="500"/>
                                        <p:tgtEl>
                                          <p:spTgt spid="29699">
                                            <p:txEl>
                                              <p:pRg st="6" end="6"/>
                                            </p:txEl>
                                          </p:spTgt>
                                        </p:tgtEl>
                                      </p:cBhvr>
                                    </p:animEffect>
                                  </p:childTnLst>
                                </p:cTn>
                              </p:par>
                              <p:par>
                                <p:cTn id="25" presetID="16" presetClass="entr" presetSubtype="37" fill="hold" grpId="0" nodeType="withEffect">
                                  <p:stCondLst>
                                    <p:cond delay="0"/>
                                  </p:stCondLst>
                                  <p:childTnLst>
                                    <p:set>
                                      <p:cBhvr>
                                        <p:cTn id="26" dur="1" fill="hold">
                                          <p:stCondLst>
                                            <p:cond delay="0"/>
                                          </p:stCondLst>
                                        </p:cTn>
                                        <p:tgtEl>
                                          <p:spTgt spid="29699">
                                            <p:txEl>
                                              <p:pRg st="7" end="7"/>
                                            </p:txEl>
                                          </p:spTgt>
                                        </p:tgtEl>
                                        <p:attrNameLst>
                                          <p:attrName>style.visibility</p:attrName>
                                        </p:attrNameLst>
                                      </p:cBhvr>
                                      <p:to>
                                        <p:strVal val="visible"/>
                                      </p:to>
                                    </p:set>
                                    <p:animEffect transition="in" filter="barn(outVertical)">
                                      <p:cBhvr>
                                        <p:cTn id="27" dur="500"/>
                                        <p:tgtEl>
                                          <p:spTgt spid="29699">
                                            <p:txEl>
                                              <p:pRg st="7" end="7"/>
                                            </p:txEl>
                                          </p:spTgt>
                                        </p:tgtEl>
                                      </p:cBhvr>
                                    </p:animEffect>
                                  </p:childTnLst>
                                </p:cTn>
                              </p:par>
                              <p:par>
                                <p:cTn id="28" presetID="16" presetClass="entr" presetSubtype="37" fill="hold" grpId="0" nodeType="withEffect">
                                  <p:stCondLst>
                                    <p:cond delay="0"/>
                                  </p:stCondLst>
                                  <p:childTnLst>
                                    <p:set>
                                      <p:cBhvr>
                                        <p:cTn id="29" dur="1" fill="hold">
                                          <p:stCondLst>
                                            <p:cond delay="0"/>
                                          </p:stCondLst>
                                        </p:cTn>
                                        <p:tgtEl>
                                          <p:spTgt spid="29699">
                                            <p:txEl>
                                              <p:pRg st="8" end="8"/>
                                            </p:txEl>
                                          </p:spTgt>
                                        </p:tgtEl>
                                        <p:attrNameLst>
                                          <p:attrName>style.visibility</p:attrName>
                                        </p:attrNameLst>
                                      </p:cBhvr>
                                      <p:to>
                                        <p:strVal val="visible"/>
                                      </p:to>
                                    </p:set>
                                    <p:animEffect transition="in" filter="barn(outVertical)">
                                      <p:cBhvr>
                                        <p:cTn id="30" dur="500"/>
                                        <p:tgtEl>
                                          <p:spTgt spid="29699">
                                            <p:txEl>
                                              <p:pRg st="8" end="8"/>
                                            </p:txEl>
                                          </p:spTgt>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29699">
                                            <p:txEl>
                                              <p:pRg st="9" end="9"/>
                                            </p:txEl>
                                          </p:spTgt>
                                        </p:tgtEl>
                                        <p:attrNameLst>
                                          <p:attrName>style.visibility</p:attrName>
                                        </p:attrNameLst>
                                      </p:cBhvr>
                                      <p:to>
                                        <p:strVal val="visible"/>
                                      </p:to>
                                    </p:set>
                                    <p:animEffect transition="in" filter="barn(outVertical)">
                                      <p:cBhvr>
                                        <p:cTn id="33" dur="500"/>
                                        <p:tgtEl>
                                          <p:spTgt spid="29699">
                                            <p:txEl>
                                              <p:pRg st="9" end="9"/>
                                            </p:txEl>
                                          </p:spTgt>
                                        </p:tgtEl>
                                      </p:cBhvr>
                                    </p:animEffect>
                                  </p:childTnLst>
                                </p:cTn>
                              </p:par>
                              <p:par>
                                <p:cTn id="34" presetID="16" presetClass="entr" presetSubtype="37" fill="hold" grpId="0" nodeType="withEffect">
                                  <p:stCondLst>
                                    <p:cond delay="0"/>
                                  </p:stCondLst>
                                  <p:childTnLst>
                                    <p:set>
                                      <p:cBhvr>
                                        <p:cTn id="35" dur="1" fill="hold">
                                          <p:stCondLst>
                                            <p:cond delay="0"/>
                                          </p:stCondLst>
                                        </p:cTn>
                                        <p:tgtEl>
                                          <p:spTgt spid="29699">
                                            <p:txEl>
                                              <p:pRg st="10" end="10"/>
                                            </p:txEl>
                                          </p:spTgt>
                                        </p:tgtEl>
                                        <p:attrNameLst>
                                          <p:attrName>style.visibility</p:attrName>
                                        </p:attrNameLst>
                                      </p:cBhvr>
                                      <p:to>
                                        <p:strVal val="visible"/>
                                      </p:to>
                                    </p:set>
                                    <p:animEffect transition="in" filter="barn(outVertical)">
                                      <p:cBhvr>
                                        <p:cTn id="36" dur="500"/>
                                        <p:tgtEl>
                                          <p:spTgt spid="296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341313" y="115888"/>
            <a:ext cx="2286000" cy="457200"/>
          </a:xfrm>
        </p:spPr>
        <p:txBody>
          <a:bodyPr>
            <a:normAutofit fontScale="90000"/>
          </a:bodyPr>
          <a:lstStyle/>
          <a:p>
            <a:pPr algn="l" eaLnBrk="1" hangingPunct="1"/>
            <a:r>
              <a:rPr lang="en-US" altLang="zh-CN" sz="2400" smtClean="0">
                <a:solidFill>
                  <a:srgbClr val="990000"/>
                </a:solidFill>
                <a:latin typeface="华文行楷" panose="02010800040101010101" pitchFamily="2" charset="-122"/>
                <a:ea typeface="华文行楷" panose="02010800040101010101" pitchFamily="2" charset="-122"/>
              </a:rPr>
              <a:t>&lt;1&gt; </a:t>
            </a:r>
            <a:r>
              <a:rPr lang="zh-CN" altLang="en-US" sz="2400" smtClean="0">
                <a:solidFill>
                  <a:srgbClr val="990000"/>
                </a:solidFill>
                <a:latin typeface="华文行楷" panose="02010800040101010101" pitchFamily="2" charset="-122"/>
                <a:ea typeface="华文行楷" panose="02010800040101010101" pitchFamily="2" charset="-122"/>
              </a:rPr>
              <a:t>值调用</a:t>
            </a:r>
            <a:r>
              <a:rPr lang="zh-CN" altLang="en-US" sz="2800" smtClean="0">
                <a:solidFill>
                  <a:srgbClr val="990000"/>
                </a:solidFill>
                <a:latin typeface="隶书" panose="02010509060101010101" pitchFamily="49" charset="-122"/>
                <a:ea typeface="隶书" panose="02010509060101010101" pitchFamily="49" charset="-122"/>
              </a:rPr>
              <a:t> </a:t>
            </a:r>
          </a:p>
        </p:txBody>
      </p:sp>
      <p:sp>
        <p:nvSpPr>
          <p:cNvPr id="11" name="灯片编号占位符 5"/>
          <p:cNvSpPr>
            <a:spLocks noGrp="1"/>
          </p:cNvSpPr>
          <p:nvPr>
            <p:ph type="sldNum" sz="quarter" idx="12"/>
          </p:nvPr>
        </p:nvSpPr>
        <p:spPr/>
        <p:txBody>
          <a:bodyPr/>
          <a:lstStyle/>
          <a:p>
            <a:pPr>
              <a:defRPr/>
            </a:pPr>
            <a:fld id="{2F8603FE-F02E-4252-8D24-571186D71291}" type="slidenum">
              <a:rPr lang="zh-CN" altLang="en-US">
                <a:solidFill>
                  <a:srgbClr val="000000"/>
                </a:solidFill>
              </a:rPr>
              <a:pPr>
                <a:defRPr/>
              </a:pPr>
              <a:t>14</a:t>
            </a:fld>
            <a:endParaRPr lang="en-US" altLang="zh-CN">
              <a:solidFill>
                <a:srgbClr val="000000"/>
              </a:solidFill>
            </a:endParaRPr>
          </a:p>
        </p:txBody>
      </p:sp>
      <p:sp>
        <p:nvSpPr>
          <p:cNvPr id="2" name="Rectangle 3"/>
          <p:cNvSpPr>
            <a:spLocks noChangeArrowheads="1"/>
          </p:cNvSpPr>
          <p:nvPr/>
        </p:nvSpPr>
        <p:spPr bwMode="auto">
          <a:xfrm>
            <a:off x="323850" y="609600"/>
            <a:ext cx="8370888" cy="334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lnSpc>
                <a:spcPct val="110000"/>
              </a:lnSpc>
              <a:spcBef>
                <a:spcPct val="0"/>
              </a:spcBef>
              <a:spcAft>
                <a:spcPct val="0"/>
              </a:spcAft>
              <a:buFontTx/>
              <a:buNone/>
              <a:defRPr/>
            </a:pPr>
            <a:r>
              <a:rPr lang="zh-CN" altLang="en-US" sz="2400" dirty="0" smtClean="0">
                <a:solidFill>
                  <a:srgbClr val="990000"/>
                </a:solidFill>
                <a:latin typeface="华文行楷" panose="02010800040101010101" pitchFamily="2" charset="-122"/>
                <a:ea typeface="华文行楷" panose="02010800040101010101" pitchFamily="2" charset="-122"/>
              </a:rPr>
              <a:t>实参的特点：</a:t>
            </a:r>
          </a:p>
          <a:p>
            <a:pPr lvl="1" eaLnBrk="0" fontAlgn="base" hangingPunct="0">
              <a:lnSpc>
                <a:spcPct val="110000"/>
              </a:lnSpc>
              <a:spcBef>
                <a:spcPct val="0"/>
              </a:spcBef>
              <a:spcAft>
                <a:spcPct val="0"/>
              </a:spcAft>
              <a:buFontTx/>
              <a:buNone/>
              <a:defRPr/>
            </a:pPr>
            <a:r>
              <a:rPr lang="zh-CN" altLang="en-US" sz="2400" dirty="0" smtClean="0">
                <a:solidFill>
                  <a:srgbClr val="000000"/>
                </a:solidFill>
                <a:latin typeface="华文行楷" panose="02010800040101010101" pitchFamily="2" charset="-122"/>
                <a:ea typeface="华文行楷" panose="02010800040101010101" pitchFamily="2" charset="-122"/>
              </a:rPr>
              <a:t>任何可以作为</a:t>
            </a:r>
            <a:r>
              <a:rPr lang="zh-CN" altLang="en-US" sz="2400" dirty="0" smtClean="0">
                <a:solidFill>
                  <a:srgbClr val="FF0000"/>
                </a:solidFill>
                <a:latin typeface="华文行楷" panose="02010800040101010101" pitchFamily="2" charset="-122"/>
                <a:ea typeface="华文行楷" panose="02010800040101010101" pitchFamily="2" charset="-122"/>
              </a:rPr>
              <a:t>右值</a:t>
            </a:r>
            <a:r>
              <a:rPr lang="zh-CN" altLang="en-US" sz="2400" dirty="0" smtClean="0">
                <a:solidFill>
                  <a:srgbClr val="000000"/>
                </a:solidFill>
                <a:latin typeface="华文行楷" panose="02010800040101010101" pitchFamily="2" charset="-122"/>
                <a:ea typeface="华文行楷" panose="02010800040101010101" pitchFamily="2" charset="-122"/>
              </a:rPr>
              <a:t>的对象均可作为实参</a:t>
            </a:r>
          </a:p>
          <a:p>
            <a:pPr algn="just" eaLnBrk="0" fontAlgn="base" hangingPunct="0">
              <a:lnSpc>
                <a:spcPct val="110000"/>
              </a:lnSpc>
              <a:spcBef>
                <a:spcPct val="0"/>
              </a:spcBef>
              <a:spcAft>
                <a:spcPct val="0"/>
              </a:spcAft>
              <a:buFontTx/>
              <a:buNone/>
              <a:defRPr/>
            </a:pPr>
            <a:r>
              <a:rPr lang="zh-CN" altLang="en-US" sz="2400" dirty="0" smtClean="0">
                <a:solidFill>
                  <a:srgbClr val="990000"/>
                </a:solidFill>
                <a:latin typeface="华文行楷" panose="02010800040101010101" pitchFamily="2" charset="-122"/>
                <a:ea typeface="华文行楷" panose="02010800040101010101" pitchFamily="2" charset="-122"/>
              </a:rPr>
              <a:t>参数传递和过程内对参数的使用原则：</a:t>
            </a:r>
          </a:p>
          <a:p>
            <a:pPr lvl="1" algn="just" eaLnBrk="0" fontAlgn="base" hangingPunct="0">
              <a:lnSpc>
                <a:spcPct val="110000"/>
              </a:lnSpc>
              <a:spcBef>
                <a:spcPct val="0"/>
              </a:spcBef>
              <a:spcAft>
                <a:spcPct val="0"/>
              </a:spcAft>
              <a:buFontTx/>
              <a:buNone/>
              <a:defRPr/>
            </a:pPr>
            <a:r>
              <a:rPr lang="en-US" altLang="zh-CN" sz="2400" dirty="0" smtClean="0">
                <a:solidFill>
                  <a:srgbClr val="000000"/>
                </a:solidFill>
                <a:latin typeface="华文行楷" panose="02010800040101010101" pitchFamily="2" charset="-122"/>
                <a:ea typeface="华文行楷" panose="02010800040101010101" pitchFamily="2" charset="-122"/>
              </a:rPr>
              <a:t>1.  </a:t>
            </a:r>
            <a:r>
              <a:rPr lang="zh-CN" altLang="en-US" sz="2400" dirty="0" smtClean="0">
                <a:solidFill>
                  <a:srgbClr val="000000"/>
                </a:solidFill>
                <a:latin typeface="华文行楷" panose="02010800040101010101" pitchFamily="2" charset="-122"/>
                <a:ea typeface="华文行楷" panose="02010800040101010101" pitchFamily="2" charset="-122"/>
              </a:rPr>
              <a:t>过程定义时形参被当作</a:t>
            </a:r>
            <a:r>
              <a:rPr lang="zh-CN" altLang="en-US" sz="2400" dirty="0" smtClean="0">
                <a:solidFill>
                  <a:srgbClr val="0000FF"/>
                </a:solidFill>
                <a:latin typeface="华文行楷" panose="02010800040101010101" pitchFamily="2" charset="-122"/>
                <a:ea typeface="华文行楷" panose="02010800040101010101" pitchFamily="2" charset="-122"/>
              </a:rPr>
              <a:t>局部量</a:t>
            </a:r>
            <a:r>
              <a:rPr lang="zh-CN" altLang="en-US" sz="2400" dirty="0" smtClean="0">
                <a:solidFill>
                  <a:srgbClr val="000000"/>
                </a:solidFill>
                <a:latin typeface="华文行楷" panose="02010800040101010101" pitchFamily="2" charset="-122"/>
                <a:ea typeface="华文行楷" panose="02010800040101010101" pitchFamily="2" charset="-122"/>
              </a:rPr>
              <a:t>看待，并在过程内部为形参分配存储单元；</a:t>
            </a:r>
          </a:p>
          <a:p>
            <a:pPr lvl="1" algn="just" fontAlgn="base">
              <a:lnSpc>
                <a:spcPct val="110000"/>
              </a:lnSpc>
              <a:spcBef>
                <a:spcPct val="0"/>
              </a:spcBef>
              <a:spcAft>
                <a:spcPct val="0"/>
              </a:spcAft>
              <a:buFontTx/>
              <a:buNone/>
              <a:defRPr/>
            </a:pPr>
            <a:r>
              <a:rPr lang="en-US" altLang="zh-CN" sz="2400" dirty="0" smtClean="0">
                <a:solidFill>
                  <a:srgbClr val="000000"/>
                </a:solidFill>
                <a:latin typeface="华文行楷" panose="02010800040101010101" pitchFamily="2" charset="-122"/>
                <a:ea typeface="华文行楷" panose="02010800040101010101" pitchFamily="2" charset="-122"/>
              </a:rPr>
              <a:t>2.  </a:t>
            </a:r>
            <a:r>
              <a:rPr lang="zh-CN" altLang="en-US" sz="2400" dirty="0" smtClean="0">
                <a:solidFill>
                  <a:srgbClr val="000000"/>
                </a:solidFill>
                <a:latin typeface="华文行楷" panose="02010800040101010101" pitchFamily="2" charset="-122"/>
                <a:ea typeface="华文行楷" panose="02010800040101010101" pitchFamily="2" charset="-122"/>
              </a:rPr>
              <a:t>调用过程前，首先计算实参并将其</a:t>
            </a:r>
            <a:r>
              <a:rPr lang="zh-CN" altLang="en-US" sz="2400" dirty="0" smtClean="0">
                <a:solidFill>
                  <a:srgbClr val="0000FF"/>
                </a:solidFill>
                <a:latin typeface="华文行楷" panose="02010800040101010101" pitchFamily="2" charset="-122"/>
                <a:ea typeface="华文行楷" panose="02010800040101010101" pitchFamily="2" charset="-122"/>
              </a:rPr>
              <a:t>值</a:t>
            </a:r>
            <a:r>
              <a:rPr lang="zh-CN" altLang="en-US" sz="2400" dirty="0" smtClean="0">
                <a:solidFill>
                  <a:srgbClr val="000000"/>
                </a:solidFill>
                <a:latin typeface="华文行楷" panose="02010800040101010101" pitchFamily="2" charset="-122"/>
                <a:ea typeface="华文行楷" panose="02010800040101010101" pitchFamily="2" charset="-122"/>
              </a:rPr>
              <a:t>（实参的右值）放入</a:t>
            </a:r>
            <a:r>
              <a:rPr lang="en-US" altLang="zh-CN" sz="2400" b="1" dirty="0" smtClean="0">
                <a:solidFill>
                  <a:srgbClr val="000000"/>
                </a:solidFill>
                <a:latin typeface="宋体"/>
                <a:ea typeface="宋体"/>
              </a:rPr>
              <a:t>(copy)</a:t>
            </a:r>
            <a:r>
              <a:rPr lang="zh-CN" altLang="en-US" sz="2400" dirty="0" smtClean="0">
                <a:solidFill>
                  <a:srgbClr val="000000"/>
                </a:solidFill>
                <a:latin typeface="华文行楷" panose="02010800040101010101" pitchFamily="2" charset="-122"/>
                <a:ea typeface="华文行楷" panose="02010800040101010101" pitchFamily="2" charset="-122"/>
              </a:rPr>
              <a:t>形参的存储单元；</a:t>
            </a:r>
          </a:p>
          <a:p>
            <a:pPr lvl="1" algn="just" eaLnBrk="0" fontAlgn="base" hangingPunct="0">
              <a:lnSpc>
                <a:spcPct val="110000"/>
              </a:lnSpc>
              <a:spcBef>
                <a:spcPct val="0"/>
              </a:spcBef>
              <a:spcAft>
                <a:spcPct val="0"/>
              </a:spcAft>
              <a:buFontTx/>
              <a:buNone/>
              <a:defRPr/>
            </a:pPr>
            <a:r>
              <a:rPr lang="en-US" altLang="zh-CN" sz="2400" dirty="0" smtClean="0">
                <a:solidFill>
                  <a:srgbClr val="000000"/>
                </a:solidFill>
                <a:latin typeface="华文行楷" panose="02010800040101010101" pitchFamily="2" charset="-122"/>
                <a:ea typeface="华文行楷" panose="02010800040101010101" pitchFamily="2" charset="-122"/>
              </a:rPr>
              <a:t>3.  </a:t>
            </a:r>
            <a:r>
              <a:rPr lang="zh-CN" altLang="en-US" sz="2400" dirty="0" smtClean="0">
                <a:solidFill>
                  <a:srgbClr val="000000"/>
                </a:solidFill>
                <a:latin typeface="华文行楷" panose="02010800040101010101" pitchFamily="2" charset="-122"/>
                <a:ea typeface="华文行楷" panose="02010800040101010101" pitchFamily="2" charset="-122"/>
              </a:rPr>
              <a:t>过程内部对形参单元中的数据</a:t>
            </a:r>
            <a:r>
              <a:rPr lang="zh-CN" altLang="en-US" sz="2400" dirty="0" smtClean="0">
                <a:solidFill>
                  <a:srgbClr val="0000FF"/>
                </a:solidFill>
                <a:latin typeface="华文行楷" panose="02010800040101010101" pitchFamily="2" charset="-122"/>
                <a:ea typeface="华文行楷" panose="02010800040101010101" pitchFamily="2" charset="-122"/>
              </a:rPr>
              <a:t>直接访问</a:t>
            </a:r>
            <a:r>
              <a:rPr lang="zh-CN" altLang="en-US" sz="2400" dirty="0" smtClean="0">
                <a:solidFill>
                  <a:srgbClr val="000000"/>
                </a:solidFill>
                <a:latin typeface="华文行楷" panose="02010800040101010101" pitchFamily="2" charset="-122"/>
                <a:ea typeface="华文行楷" panose="02010800040101010101" pitchFamily="2" charset="-122"/>
              </a:rPr>
              <a:t>。</a:t>
            </a:r>
          </a:p>
        </p:txBody>
      </p:sp>
      <p:graphicFrame>
        <p:nvGraphicFramePr>
          <p:cNvPr id="30724" name="Object 4"/>
          <p:cNvGraphicFramePr>
            <a:graphicFrameLocks noChangeAspect="1"/>
          </p:cNvGraphicFramePr>
          <p:nvPr/>
        </p:nvGraphicFramePr>
        <p:xfrm>
          <a:off x="468313" y="3892550"/>
          <a:ext cx="1835150" cy="1582738"/>
        </p:xfrm>
        <a:graphic>
          <a:graphicData uri="http://schemas.openxmlformats.org/presentationml/2006/ole">
            <mc:AlternateContent xmlns:mc="http://schemas.openxmlformats.org/markup-compatibility/2006">
              <mc:Choice xmlns:v="urn:schemas-microsoft-com:vml" Requires="v">
                <p:oleObj spid="_x0000_s3074" r:id="rId4" imgW="847440" imgH="731520" progId="Visio.Drawing.11">
                  <p:embed/>
                </p:oleObj>
              </mc:Choice>
              <mc:Fallback>
                <p:oleObj r:id="rId4" imgW="847440" imgH="73152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3892550"/>
                        <a:ext cx="1835150" cy="158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5" name="Object 5"/>
          <p:cNvGraphicFramePr>
            <a:graphicFrameLocks noChangeAspect="1"/>
          </p:cNvGraphicFramePr>
          <p:nvPr/>
        </p:nvGraphicFramePr>
        <p:xfrm>
          <a:off x="2555875" y="3860800"/>
          <a:ext cx="1871663" cy="1616075"/>
        </p:xfrm>
        <a:graphic>
          <a:graphicData uri="http://schemas.openxmlformats.org/presentationml/2006/ole">
            <mc:AlternateContent xmlns:mc="http://schemas.openxmlformats.org/markup-compatibility/2006">
              <mc:Choice xmlns:v="urn:schemas-microsoft-com:vml" Requires="v">
                <p:oleObj spid="_x0000_s3075" r:id="rId6" imgW="847440" imgH="731520" progId="Visio.Drawing.11">
                  <p:embed/>
                </p:oleObj>
              </mc:Choice>
              <mc:Fallback>
                <p:oleObj r:id="rId6" imgW="847440" imgH="73152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3860800"/>
                        <a:ext cx="1871663"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6" name="Object 6"/>
          <p:cNvGraphicFramePr>
            <a:graphicFrameLocks noChangeAspect="1"/>
          </p:cNvGraphicFramePr>
          <p:nvPr/>
        </p:nvGraphicFramePr>
        <p:xfrm>
          <a:off x="4643438" y="3892550"/>
          <a:ext cx="1800225" cy="1554163"/>
        </p:xfrm>
        <a:graphic>
          <a:graphicData uri="http://schemas.openxmlformats.org/presentationml/2006/ole">
            <mc:AlternateContent xmlns:mc="http://schemas.openxmlformats.org/markup-compatibility/2006">
              <mc:Choice xmlns:v="urn:schemas-microsoft-com:vml" Requires="v">
                <p:oleObj spid="_x0000_s3076" r:id="rId8" imgW="847440" imgH="731520" progId="Visio.Drawing.11">
                  <p:embed/>
                </p:oleObj>
              </mc:Choice>
              <mc:Fallback>
                <p:oleObj r:id="rId8" imgW="847440" imgH="731520"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3438" y="3892550"/>
                        <a:ext cx="18002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7" name="Object 7"/>
          <p:cNvGraphicFramePr>
            <a:graphicFrameLocks noChangeAspect="1"/>
          </p:cNvGraphicFramePr>
          <p:nvPr/>
        </p:nvGraphicFramePr>
        <p:xfrm>
          <a:off x="6661150" y="3914775"/>
          <a:ext cx="1727200" cy="1490663"/>
        </p:xfrm>
        <a:graphic>
          <a:graphicData uri="http://schemas.openxmlformats.org/presentationml/2006/ole">
            <mc:AlternateContent xmlns:mc="http://schemas.openxmlformats.org/markup-compatibility/2006">
              <mc:Choice xmlns:v="urn:schemas-microsoft-com:vml" Requires="v">
                <p:oleObj spid="_x0000_s3077" r:id="rId10" imgW="847440" imgH="731520" progId="Visio.Drawing.11">
                  <p:embed/>
                </p:oleObj>
              </mc:Choice>
              <mc:Fallback>
                <p:oleObj r:id="rId10" imgW="847440" imgH="731520"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61150" y="3914775"/>
                        <a:ext cx="1727200"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8" name="Rectangle 8"/>
          <p:cNvSpPr>
            <a:spLocks noChangeArrowheads="1"/>
          </p:cNvSpPr>
          <p:nvPr/>
        </p:nvSpPr>
        <p:spPr bwMode="auto">
          <a:xfrm>
            <a:off x="107950" y="5516563"/>
            <a:ext cx="8856663" cy="8953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10000"/>
              </a:lnSpc>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值调用的特点：</a:t>
            </a:r>
          </a:p>
          <a:p>
            <a:pPr lvl="1" eaLnBrk="0" fontAlgn="base" hangingPunct="0">
              <a:lnSpc>
                <a:spcPct val="11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过程内部对参数的修改，不影响作为实参的变量原来的值。</a:t>
            </a:r>
          </a:p>
        </p:txBody>
      </p:sp>
      <p:grpSp>
        <p:nvGrpSpPr>
          <p:cNvPr id="4" name="组合 3"/>
          <p:cNvGrpSpPr>
            <a:grpSpLocks/>
          </p:cNvGrpSpPr>
          <p:nvPr/>
        </p:nvGrpSpPr>
        <p:grpSpPr bwMode="auto">
          <a:xfrm>
            <a:off x="5543550" y="4659313"/>
            <a:ext cx="144463" cy="717550"/>
            <a:chOff x="5543550" y="4660106"/>
            <a:chExt cx="144899" cy="716658"/>
          </a:xfrm>
        </p:grpSpPr>
        <p:sp>
          <p:nvSpPr>
            <p:cNvPr id="3" name="文本框 2"/>
            <p:cNvSpPr txBox="1"/>
            <p:nvPr/>
          </p:nvSpPr>
          <p:spPr>
            <a:xfrm>
              <a:off x="5543550" y="4660106"/>
              <a:ext cx="130568" cy="307592"/>
            </a:xfrm>
            <a:prstGeom prst="rect">
              <a:avLst/>
            </a:prstGeom>
            <a:solidFill>
              <a:schemeClr val="bg2">
                <a:lumMod val="20000"/>
                <a:lumOff val="80000"/>
              </a:schemeClr>
            </a:solidFill>
          </p:spPr>
          <p:txBody>
            <a:bodyPr wrap="none" lIns="0" tIns="0" rIns="0" bIns="0">
              <a:spAutoFit/>
            </a:bodyPr>
            <a:lstStyle/>
            <a:p>
              <a:pPr eaLnBrk="0" fontAlgn="base" hangingPunct="0">
                <a:spcBef>
                  <a:spcPct val="0"/>
                </a:spcBef>
                <a:spcAft>
                  <a:spcPct val="0"/>
                </a:spcAft>
                <a:defRPr/>
              </a:pPr>
              <a:r>
                <a:rPr lang="en-US" altLang="zh-CN" sz="2000" b="1" dirty="0">
                  <a:solidFill>
                    <a:srgbClr val="000000"/>
                  </a:solidFill>
                  <a:latin typeface="隶书" panose="02010509060101010101" pitchFamily="49" charset="-122"/>
                  <a:ea typeface="隶书" panose="02010509060101010101" pitchFamily="49" charset="-122"/>
                </a:rPr>
                <a:t>1</a:t>
              </a:r>
              <a:endParaRPr lang="zh-CN" altLang="en-US" sz="2000" b="1" dirty="0">
                <a:solidFill>
                  <a:srgbClr val="000000"/>
                </a:solidFill>
                <a:latin typeface="隶书" panose="02010509060101010101" pitchFamily="49" charset="-122"/>
                <a:ea typeface="隶书" panose="02010509060101010101" pitchFamily="49" charset="-122"/>
              </a:endParaRPr>
            </a:p>
          </p:txBody>
        </p:sp>
        <p:sp>
          <p:nvSpPr>
            <p:cNvPr id="12" name="文本框 11"/>
            <p:cNvSpPr txBox="1"/>
            <p:nvPr/>
          </p:nvSpPr>
          <p:spPr>
            <a:xfrm>
              <a:off x="5557881" y="5069172"/>
              <a:ext cx="130568" cy="307592"/>
            </a:xfrm>
            <a:prstGeom prst="rect">
              <a:avLst/>
            </a:prstGeom>
            <a:solidFill>
              <a:schemeClr val="bg2">
                <a:lumMod val="20000"/>
                <a:lumOff val="80000"/>
              </a:schemeClr>
            </a:solidFill>
          </p:spPr>
          <p:txBody>
            <a:bodyPr wrap="none" lIns="0" tIns="0" rIns="0" bIns="0">
              <a:spAutoFit/>
            </a:bodyPr>
            <a:lstStyle/>
            <a:p>
              <a:pPr eaLnBrk="0" fontAlgn="base" hangingPunct="0">
                <a:spcBef>
                  <a:spcPct val="0"/>
                </a:spcBef>
                <a:spcAft>
                  <a:spcPct val="0"/>
                </a:spcAft>
                <a:defRPr/>
              </a:pPr>
              <a:r>
                <a:rPr lang="en-US" altLang="zh-CN" sz="2000" b="1" dirty="0">
                  <a:solidFill>
                    <a:srgbClr val="000000"/>
                  </a:solidFill>
                  <a:latin typeface="隶书" panose="02010509060101010101" pitchFamily="49" charset="-122"/>
                  <a:ea typeface="隶书" panose="02010509060101010101" pitchFamily="49" charset="-122"/>
                </a:rPr>
                <a:t>2</a:t>
              </a:r>
              <a:endParaRPr lang="zh-CN" altLang="en-US" sz="2000" b="1" dirty="0">
                <a:solidFill>
                  <a:srgbClr val="000000"/>
                </a:solidFill>
                <a:latin typeface="隶书" panose="02010509060101010101" pitchFamily="49" charset="-122"/>
                <a:ea typeface="隶书" panose="02010509060101010101" pitchFamily="49" charset="-122"/>
              </a:endParaRPr>
            </a:p>
          </p:txBody>
        </p:sp>
      </p:grpSp>
    </p:spTree>
    <p:extLst>
      <p:ext uri="{BB962C8B-B14F-4D97-AF65-F5344CB8AC3E}">
        <p14:creationId xmlns:p14="http://schemas.microsoft.com/office/powerpoint/2010/main" val="177933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outVertical)">
                                      <p:cBhvr>
                                        <p:cTn id="7" dur="500"/>
                                        <p:tgtEl>
                                          <p:spTgt spid="2">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outVertical)">
                                      <p:cBhvr>
                                        <p:cTn id="10" dur="500"/>
                                        <p:tgtEl>
                                          <p:spTgt spid="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outVertical)">
                                      <p:cBhvr>
                                        <p:cTn id="15" dur="500"/>
                                        <p:tgtEl>
                                          <p:spTgt spid="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arn(outVertical)">
                                      <p:cBhvr>
                                        <p:cTn id="20" dur="500"/>
                                        <p:tgtEl>
                                          <p:spTgt spid="2">
                                            <p:txEl>
                                              <p:pRg st="3" end="3"/>
                                            </p:txEl>
                                          </p:spTgt>
                                        </p:tgtEl>
                                      </p:cBhvr>
                                    </p:animEffect>
                                  </p:childTnLst>
                                </p:cTn>
                              </p:par>
                            </p:childTnLst>
                          </p:cTn>
                        </p:par>
                        <p:par>
                          <p:cTn id="21" fill="hold" nodeType="afterGroup">
                            <p:stCondLst>
                              <p:cond delay="500"/>
                            </p:stCondLst>
                            <p:childTnLst>
                              <p:par>
                                <p:cTn id="22" presetID="16" presetClass="entr" presetSubtype="37" fill="hold" nodeType="afterEffect">
                                  <p:stCondLst>
                                    <p:cond delay="0"/>
                                  </p:stCondLst>
                                  <p:childTnLst>
                                    <p:set>
                                      <p:cBhvr>
                                        <p:cTn id="23" dur="1" fill="hold">
                                          <p:stCondLst>
                                            <p:cond delay="0"/>
                                          </p:stCondLst>
                                        </p:cTn>
                                        <p:tgtEl>
                                          <p:spTgt spid="30724"/>
                                        </p:tgtEl>
                                        <p:attrNameLst>
                                          <p:attrName>style.visibility</p:attrName>
                                        </p:attrNameLst>
                                      </p:cBhvr>
                                      <p:to>
                                        <p:strVal val="visible"/>
                                      </p:to>
                                    </p:set>
                                    <p:animEffect transition="in" filter="barn(outVertical)">
                                      <p:cBhvr>
                                        <p:cTn id="24" dur="500"/>
                                        <p:tgtEl>
                                          <p:spTgt spid="3072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barn(outVertical)">
                                      <p:cBhvr>
                                        <p:cTn id="29" dur="500"/>
                                        <p:tgtEl>
                                          <p:spTgt spid="2">
                                            <p:txEl>
                                              <p:pRg st="4" end="4"/>
                                            </p:txEl>
                                          </p:spTgt>
                                        </p:tgtEl>
                                      </p:cBhvr>
                                    </p:animEffect>
                                  </p:childTnLst>
                                </p:cTn>
                              </p:par>
                              <p:par>
                                <p:cTn id="30" presetID="16" presetClass="entr" presetSubtype="37" fill="hold" grpId="0"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outVertical)">
                                      <p:cBhvr>
                                        <p:cTn id="32" dur="500"/>
                                        <p:tgtEl>
                                          <p:spTgt spid="2">
                                            <p:txEl>
                                              <p:pRg st="5" end="5"/>
                                            </p:txEl>
                                          </p:spTgt>
                                        </p:tgtEl>
                                      </p:cBhvr>
                                    </p:animEffect>
                                  </p:childTnLst>
                                </p:cTn>
                              </p:par>
                            </p:childTnLst>
                          </p:cTn>
                        </p:par>
                        <p:par>
                          <p:cTn id="33" fill="hold" nodeType="afterGroup">
                            <p:stCondLst>
                              <p:cond delay="500"/>
                            </p:stCondLst>
                            <p:childTnLst>
                              <p:par>
                                <p:cTn id="34" presetID="16" presetClass="entr" presetSubtype="37" fill="hold" nodeType="afterEffect">
                                  <p:stCondLst>
                                    <p:cond delay="0"/>
                                  </p:stCondLst>
                                  <p:childTnLst>
                                    <p:set>
                                      <p:cBhvr>
                                        <p:cTn id="35" dur="1" fill="hold">
                                          <p:stCondLst>
                                            <p:cond delay="0"/>
                                          </p:stCondLst>
                                        </p:cTn>
                                        <p:tgtEl>
                                          <p:spTgt spid="30725"/>
                                        </p:tgtEl>
                                        <p:attrNameLst>
                                          <p:attrName>style.visibility</p:attrName>
                                        </p:attrNameLst>
                                      </p:cBhvr>
                                      <p:to>
                                        <p:strVal val="visible"/>
                                      </p:to>
                                    </p:set>
                                    <p:animEffect transition="in" filter="barn(outVertical)">
                                      <p:cBhvr>
                                        <p:cTn id="36" dur="500"/>
                                        <p:tgtEl>
                                          <p:spTgt spid="30725"/>
                                        </p:tgtEl>
                                      </p:cBhvr>
                                    </p:animEffect>
                                  </p:childTnLst>
                                </p:cTn>
                              </p:par>
                            </p:childTnLst>
                          </p:cTn>
                        </p:par>
                        <p:par>
                          <p:cTn id="37" fill="hold" nodeType="afterGroup">
                            <p:stCondLst>
                              <p:cond delay="1000"/>
                            </p:stCondLst>
                            <p:childTnLst>
                              <p:par>
                                <p:cTn id="38" presetID="16" presetClass="entr" presetSubtype="37" fill="hold" nodeType="afterEffect">
                                  <p:stCondLst>
                                    <p:cond delay="0"/>
                                  </p:stCondLst>
                                  <p:childTnLst>
                                    <p:set>
                                      <p:cBhvr>
                                        <p:cTn id="39" dur="1" fill="hold">
                                          <p:stCondLst>
                                            <p:cond delay="0"/>
                                          </p:stCondLst>
                                        </p:cTn>
                                        <p:tgtEl>
                                          <p:spTgt spid="30726"/>
                                        </p:tgtEl>
                                        <p:attrNameLst>
                                          <p:attrName>style.visibility</p:attrName>
                                        </p:attrNameLst>
                                      </p:cBhvr>
                                      <p:to>
                                        <p:strVal val="visible"/>
                                      </p:to>
                                    </p:set>
                                    <p:animEffect transition="in" filter="barn(outVertical)">
                                      <p:cBhvr>
                                        <p:cTn id="40" dur="500"/>
                                        <p:tgtEl>
                                          <p:spTgt spid="30726"/>
                                        </p:tgtEl>
                                      </p:cBhvr>
                                    </p:animEffect>
                                  </p:childTnLst>
                                </p:cTn>
                              </p:par>
                              <p:par>
                                <p:cTn id="41" presetID="1"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35" presetClass="emph" presetSubtype="0" repeatCount="3000" fill="hold" nodeType="clickEffect">
                                  <p:stCondLst>
                                    <p:cond delay="0"/>
                                  </p:stCondLst>
                                  <p:childTnLst>
                                    <p:anim calcmode="discrete" valueType="str">
                                      <p:cBhvr>
                                        <p:cTn id="46" dur="1000" fill="hold"/>
                                        <p:tgtEl>
                                          <p:spTgt spid="4"/>
                                        </p:tgtEl>
                                        <p:attrNameLst>
                                          <p:attrName>style.visibility</p:attrName>
                                        </p:attrNameLst>
                                      </p:cBhvr>
                                      <p:tavLst>
                                        <p:tav tm="0">
                                          <p:val>
                                            <p:strVal val="hidden"/>
                                          </p:val>
                                        </p:tav>
                                        <p:tav tm="50000">
                                          <p:val>
                                            <p:strVal val="visible"/>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par>
                          <p:cTn id="47" fill="hold" nodeType="afterGroup">
                            <p:stCondLst>
                              <p:cond delay="3000"/>
                            </p:stCondLst>
                            <p:childTnLst>
                              <p:par>
                                <p:cTn id="48" presetID="16" presetClass="entr" presetSubtype="37" fill="hold" nodeType="afterEffect">
                                  <p:stCondLst>
                                    <p:cond delay="0"/>
                                  </p:stCondLst>
                                  <p:childTnLst>
                                    <p:set>
                                      <p:cBhvr>
                                        <p:cTn id="49" dur="1" fill="hold">
                                          <p:stCondLst>
                                            <p:cond delay="0"/>
                                          </p:stCondLst>
                                        </p:cTn>
                                        <p:tgtEl>
                                          <p:spTgt spid="30727"/>
                                        </p:tgtEl>
                                        <p:attrNameLst>
                                          <p:attrName>style.visibility</p:attrName>
                                        </p:attrNameLst>
                                      </p:cBhvr>
                                      <p:to>
                                        <p:strVal val="visible"/>
                                      </p:to>
                                    </p:set>
                                    <p:animEffect transition="in" filter="barn(outVertical)">
                                      <p:cBhvr>
                                        <p:cTn id="50" dur="500"/>
                                        <p:tgtEl>
                                          <p:spTgt spid="3072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37" fill="hold" grpId="0" nodeType="clickEffect">
                                  <p:stCondLst>
                                    <p:cond delay="0"/>
                                  </p:stCondLst>
                                  <p:childTnLst>
                                    <p:set>
                                      <p:cBhvr>
                                        <p:cTn id="54" dur="1" fill="hold">
                                          <p:stCondLst>
                                            <p:cond delay="0"/>
                                          </p:stCondLst>
                                        </p:cTn>
                                        <p:tgtEl>
                                          <p:spTgt spid="30728"/>
                                        </p:tgtEl>
                                        <p:attrNameLst>
                                          <p:attrName>style.visibility</p:attrName>
                                        </p:attrNameLst>
                                      </p:cBhvr>
                                      <p:to>
                                        <p:strVal val="visible"/>
                                      </p:to>
                                    </p:set>
                                    <p:animEffect transition="in" filter="barn(outVertical)">
                                      <p:cBhvr>
                                        <p:cTn id="55"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autoUpdateAnimBg="0"/>
      <p:bldP spid="3072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34925" y="188913"/>
            <a:ext cx="9144000" cy="457200"/>
          </a:xfrm>
        </p:spPr>
        <p:txBody>
          <a:bodyPr/>
          <a:lstStyle/>
          <a:p>
            <a:pPr algn="l" eaLnBrk="1" hangingPunct="1"/>
            <a:r>
              <a:rPr lang="zh-CN" altLang="en-US" sz="2400" smtClean="0">
                <a:solidFill>
                  <a:srgbClr val="990000"/>
                </a:solidFill>
                <a:latin typeface="华文行楷" panose="02010800040101010101" pitchFamily="2" charset="-122"/>
                <a:ea typeface="华文行楷" panose="02010800040101010101" pitchFamily="2" charset="-122"/>
              </a:rPr>
              <a:t>值调用举例：</a:t>
            </a:r>
            <a:r>
              <a:rPr lang="zh-CN" altLang="en-US" sz="2400" smtClean="0">
                <a:latin typeface="华文行楷" panose="02010800040101010101" pitchFamily="2" charset="-122"/>
                <a:ea typeface="华文行楷" panose="02010800040101010101" pitchFamily="2" charset="-122"/>
              </a:rPr>
              <a:t>                                                           </a:t>
            </a:r>
            <a:r>
              <a:rPr lang="en-US" altLang="zh-CN" sz="2400" smtClean="0">
                <a:latin typeface="华文行楷" panose="02010800040101010101" pitchFamily="2" charset="-122"/>
                <a:ea typeface="华文行楷" panose="02010800040101010101" pitchFamily="2" charset="-122"/>
              </a:rPr>
              <a:t>&lt;1&gt; </a:t>
            </a:r>
            <a:r>
              <a:rPr lang="zh-CN" altLang="en-US" sz="2400" smtClean="0">
                <a:latin typeface="华文行楷" panose="02010800040101010101" pitchFamily="2" charset="-122"/>
                <a:ea typeface="华文行楷" panose="02010800040101010101" pitchFamily="2" charset="-122"/>
              </a:rPr>
              <a:t>值调用（续</a:t>
            </a:r>
            <a:r>
              <a:rPr lang="en-US" altLang="zh-CN" sz="2400" smtClean="0">
                <a:latin typeface="华文行楷" panose="02010800040101010101" pitchFamily="2" charset="-122"/>
                <a:ea typeface="华文行楷" panose="02010800040101010101" pitchFamily="2" charset="-122"/>
              </a:rPr>
              <a:t>1</a:t>
            </a:r>
            <a:r>
              <a:rPr lang="zh-CN" altLang="en-US" sz="2400" smtClean="0">
                <a:latin typeface="华文行楷" panose="02010800040101010101" pitchFamily="2" charset="-122"/>
                <a:ea typeface="华文行楷" panose="02010800040101010101" pitchFamily="2" charset="-122"/>
              </a:rPr>
              <a:t>） </a:t>
            </a:r>
          </a:p>
        </p:txBody>
      </p:sp>
      <p:sp>
        <p:nvSpPr>
          <p:cNvPr id="8" name="灯片编号占位符 5"/>
          <p:cNvSpPr>
            <a:spLocks noGrp="1"/>
          </p:cNvSpPr>
          <p:nvPr>
            <p:ph type="sldNum" sz="quarter" idx="12"/>
          </p:nvPr>
        </p:nvSpPr>
        <p:spPr/>
        <p:txBody>
          <a:bodyPr/>
          <a:lstStyle/>
          <a:p>
            <a:pPr>
              <a:defRPr/>
            </a:pPr>
            <a:fld id="{A0214E99-BF12-4D44-A62B-49E3FD275CB2}" type="slidenum">
              <a:rPr lang="zh-CN" altLang="en-US">
                <a:solidFill>
                  <a:srgbClr val="000000"/>
                </a:solidFill>
              </a:rPr>
              <a:pPr>
                <a:defRPr/>
              </a:pPr>
              <a:t>15</a:t>
            </a:fld>
            <a:endParaRPr lang="en-US" altLang="zh-CN">
              <a:solidFill>
                <a:srgbClr val="000000"/>
              </a:solidFill>
            </a:endParaRPr>
          </a:p>
        </p:txBody>
      </p:sp>
      <p:sp>
        <p:nvSpPr>
          <p:cNvPr id="32772" name="Rectangle 3"/>
          <p:cNvSpPr>
            <a:spLocks noChangeArrowheads="1"/>
          </p:cNvSpPr>
          <p:nvPr/>
        </p:nvSpPr>
        <p:spPr bwMode="auto">
          <a:xfrm>
            <a:off x="609600" y="760413"/>
            <a:ext cx="6248400" cy="370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program reference ( input, output);</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var a, b : integer;</a:t>
            </a:r>
          </a:p>
          <a:p>
            <a:pPr algn="just" eaLnBrk="0" fontAlgn="base" hangingPunct="0">
              <a:lnSpc>
                <a:spcPct val="90000"/>
              </a:lnSpc>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lnSpc>
                <a:spcPct val="90000"/>
              </a:lnSpc>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lnSpc>
                <a:spcPct val="90000"/>
              </a:lnSpc>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lnSpc>
                <a:spcPct val="90000"/>
              </a:lnSpc>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begin</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a:=1;   b:=2;    </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swap(a, b)</a:t>
            </a:r>
            <a:r>
              <a:rPr lang="en-US" altLang="zh-CN" sz="2400">
                <a:solidFill>
                  <a:srgbClr val="000000"/>
                </a:solidFill>
                <a:latin typeface="黑体" panose="02010609060101010101" pitchFamily="49" charset="-122"/>
                <a:ea typeface="黑体" panose="02010609060101010101" pitchFamily="49" charset="-122"/>
              </a:rPr>
              <a:t>;</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writeln('a=', a); writeln('b=', b)</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end.</a:t>
            </a:r>
          </a:p>
        </p:txBody>
      </p:sp>
      <p:sp>
        <p:nvSpPr>
          <p:cNvPr id="31748" name="Rectangle 4"/>
          <p:cNvSpPr>
            <a:spLocks noChangeArrowheads="1"/>
          </p:cNvSpPr>
          <p:nvPr/>
        </p:nvSpPr>
        <p:spPr bwMode="auto">
          <a:xfrm>
            <a:off x="914400" y="1579563"/>
            <a:ext cx="5867400" cy="1087437"/>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lnSpc>
                <a:spcPct val="90000"/>
              </a:lnSpc>
              <a:spcBef>
                <a:spcPct val="0"/>
              </a:spcBef>
              <a:spcAft>
                <a:spcPct val="0"/>
              </a:spcAft>
              <a:buFontTx/>
              <a:buNone/>
            </a:pPr>
            <a:r>
              <a:rPr lang="zh-CN" altLang="en-US" sz="2400">
                <a:solidFill>
                  <a:srgbClr val="000000"/>
                </a:solidFill>
                <a:latin typeface="黑体" panose="02010609060101010101" pitchFamily="49" charset="-122"/>
                <a:ea typeface="黑体" panose="02010609060101010101" pitchFamily="49" charset="-122"/>
              </a:rPr>
              <a:t> </a:t>
            </a:r>
            <a:r>
              <a:rPr lang="en-US" altLang="zh-CN" sz="2400">
                <a:solidFill>
                  <a:srgbClr val="000000"/>
                </a:solidFill>
                <a:latin typeface="黑体" panose="02010609060101010101" pitchFamily="49" charset="-122"/>
                <a:ea typeface="黑体" panose="02010609060101010101" pitchFamily="49" charset="-122"/>
              </a:rPr>
              <a:t>procedure swap(x, y : integer);</a:t>
            </a:r>
          </a:p>
          <a:p>
            <a:pPr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var temp : integer;</a:t>
            </a:r>
          </a:p>
          <a:p>
            <a:pPr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begin temp:=x; x:=y;  y:=temp end;</a:t>
            </a:r>
          </a:p>
        </p:txBody>
      </p:sp>
      <p:sp>
        <p:nvSpPr>
          <p:cNvPr id="31749" name="Text Box 5"/>
          <p:cNvSpPr txBox="1">
            <a:spLocks noChangeArrowheads="1"/>
          </p:cNvSpPr>
          <p:nvPr/>
        </p:nvSpPr>
        <p:spPr bwMode="auto">
          <a:xfrm>
            <a:off x="654050" y="4643438"/>
            <a:ext cx="17081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000000"/>
                </a:solidFill>
                <a:ea typeface="华文行楷" panose="02010800040101010101" pitchFamily="2" charset="-122"/>
              </a:rPr>
              <a:t>运行结果：</a:t>
            </a:r>
          </a:p>
          <a:p>
            <a:pPr fontAlgn="base">
              <a:spcBef>
                <a:spcPct val="0"/>
              </a:spcBef>
              <a:spcAft>
                <a:spcPct val="0"/>
              </a:spcAft>
              <a:buFontTx/>
              <a:buNone/>
            </a:pPr>
            <a:r>
              <a:rPr lang="zh-CN" altLang="en-US" sz="2400">
                <a:solidFill>
                  <a:srgbClr val="000000"/>
                </a:solidFill>
                <a:latin typeface="黑体" panose="02010609060101010101" pitchFamily="49" charset="-122"/>
                <a:ea typeface="黑体" panose="02010609060101010101" pitchFamily="49" charset="-122"/>
              </a:rPr>
              <a:t>	</a:t>
            </a:r>
            <a:r>
              <a:rPr lang="en-US" altLang="zh-CN" sz="2400">
                <a:solidFill>
                  <a:srgbClr val="000000"/>
                </a:solidFill>
                <a:latin typeface="黑体" panose="02010609060101010101" pitchFamily="49" charset="-122"/>
                <a:ea typeface="黑体" panose="02010609060101010101" pitchFamily="49" charset="-122"/>
              </a:rPr>
              <a:t>a=1</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b=2</a:t>
            </a:r>
          </a:p>
        </p:txBody>
      </p:sp>
    </p:spTree>
    <p:extLst>
      <p:ext uri="{BB962C8B-B14F-4D97-AF65-F5344CB8AC3E}">
        <p14:creationId xmlns:p14="http://schemas.microsoft.com/office/powerpoint/2010/main" val="3859920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barn(outVertical)">
                                      <p:cBhvr>
                                        <p:cTn id="7" dur="500"/>
                                        <p:tgtEl>
                                          <p:spTgt spid="31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1749"/>
                                        </p:tgtEl>
                                        <p:attrNameLst>
                                          <p:attrName>style.visibility</p:attrName>
                                        </p:attrNameLst>
                                      </p:cBhvr>
                                      <p:to>
                                        <p:strVal val="visible"/>
                                      </p:to>
                                    </p:set>
                                    <p:animEffect transition="in" filter="barn(outVertical)">
                                      <p:cBhvr>
                                        <p:cTn id="12"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autoUpdateAnimBg="0"/>
      <p:bldP spid="3174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5715000" y="228600"/>
            <a:ext cx="2971800" cy="381000"/>
          </a:xfrm>
        </p:spPr>
        <p:txBody>
          <a:bodyPr>
            <a:normAutofit fontScale="90000"/>
          </a:bodyPr>
          <a:lstStyle/>
          <a:p>
            <a:pPr algn="r" eaLnBrk="1" hangingPunct="1"/>
            <a:r>
              <a:rPr lang="en-US" altLang="zh-CN" sz="2400" smtClean="0">
                <a:latin typeface="华文行楷" panose="02010800040101010101" pitchFamily="2" charset="-122"/>
                <a:ea typeface="华文行楷" panose="02010800040101010101" pitchFamily="2" charset="-122"/>
              </a:rPr>
              <a:t>&lt;1&gt; </a:t>
            </a:r>
            <a:r>
              <a:rPr lang="zh-CN" altLang="en-US" sz="2400" smtClean="0">
                <a:latin typeface="华文行楷" panose="02010800040101010101" pitchFamily="2" charset="-122"/>
                <a:ea typeface="华文行楷" panose="02010800040101010101" pitchFamily="2" charset="-122"/>
              </a:rPr>
              <a:t>值调用（续</a:t>
            </a:r>
            <a:r>
              <a:rPr lang="en-US" altLang="zh-CN" sz="2400" smtClean="0">
                <a:latin typeface="华文行楷" panose="02010800040101010101" pitchFamily="2" charset="-122"/>
                <a:ea typeface="华文行楷" panose="02010800040101010101" pitchFamily="2" charset="-122"/>
              </a:rPr>
              <a:t>2</a:t>
            </a:r>
            <a:r>
              <a:rPr lang="zh-CN" altLang="en-US" sz="2400" smtClean="0">
                <a:latin typeface="华文行楷" panose="02010800040101010101" pitchFamily="2" charset="-122"/>
                <a:ea typeface="华文行楷" panose="02010800040101010101" pitchFamily="2" charset="-122"/>
              </a:rPr>
              <a:t>）</a:t>
            </a:r>
          </a:p>
        </p:txBody>
      </p:sp>
      <p:sp>
        <p:nvSpPr>
          <p:cNvPr id="8" name="灯片编号占位符 5"/>
          <p:cNvSpPr>
            <a:spLocks noGrp="1"/>
          </p:cNvSpPr>
          <p:nvPr>
            <p:ph type="sldNum" sz="quarter" idx="12"/>
          </p:nvPr>
        </p:nvSpPr>
        <p:spPr/>
        <p:txBody>
          <a:bodyPr/>
          <a:lstStyle/>
          <a:p>
            <a:pPr>
              <a:defRPr/>
            </a:pPr>
            <a:fld id="{3286F7D3-F31C-4EA2-9579-B34935F5DD50}" type="slidenum">
              <a:rPr lang="zh-CN" altLang="en-US">
                <a:solidFill>
                  <a:srgbClr val="000000"/>
                </a:solidFill>
              </a:rPr>
              <a:pPr>
                <a:defRPr/>
              </a:pPr>
              <a:t>16</a:t>
            </a:fld>
            <a:endParaRPr lang="en-US" altLang="zh-CN">
              <a:solidFill>
                <a:srgbClr val="000000"/>
              </a:solidFill>
            </a:endParaRPr>
          </a:p>
        </p:txBody>
      </p:sp>
      <p:sp>
        <p:nvSpPr>
          <p:cNvPr id="34820" name="Rectangle 3"/>
          <p:cNvSpPr>
            <a:spLocks noChangeArrowheads="1"/>
          </p:cNvSpPr>
          <p:nvPr/>
        </p:nvSpPr>
        <p:spPr bwMode="auto">
          <a:xfrm>
            <a:off x="838200" y="1089025"/>
            <a:ext cx="72390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 ---------- </a:t>
            </a:r>
            <a:r>
              <a:rPr lang="zh-CN" altLang="en-US" sz="2400">
                <a:solidFill>
                  <a:srgbClr val="000000"/>
                </a:solidFill>
                <a:latin typeface="华文行楷" panose="02010800040101010101" pitchFamily="2" charset="-122"/>
                <a:ea typeface="华文行楷" panose="02010800040101010101" pitchFamily="2" charset="-122"/>
              </a:rPr>
              <a:t>值调用参数传递的演示程序</a:t>
            </a:r>
          </a:p>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#include &lt;iostream&gt;</a:t>
            </a:r>
          </a:p>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using namespace std;</a:t>
            </a:r>
          </a:p>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void swap(int x, int y)</a:t>
            </a:r>
          </a:p>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int temp;  </a:t>
            </a:r>
          </a:p>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temp=x;  x=y;  y=temp;</a:t>
            </a:r>
          </a:p>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a:t>
            </a:r>
          </a:p>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void main ()</a:t>
            </a:r>
          </a:p>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int a = 1, b = 2;</a:t>
            </a:r>
          </a:p>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cout&lt;&lt;"before:  a="&lt;&lt;a&lt;&lt;"   b="&lt;&lt;b&lt;&lt;endl;</a:t>
            </a:r>
          </a:p>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swap(a, b);</a:t>
            </a:r>
          </a:p>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cout&lt;&lt;"after:   a="&lt;&lt;a&lt;&lt;"   b="&lt;&lt;b&lt;&lt;endl;</a:t>
            </a:r>
          </a:p>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a:t>
            </a:r>
          </a:p>
        </p:txBody>
      </p:sp>
      <p:sp>
        <p:nvSpPr>
          <p:cNvPr id="34821" name="Rectangle 4"/>
          <p:cNvSpPr>
            <a:spLocks noChangeArrowheads="1"/>
          </p:cNvSpPr>
          <p:nvPr/>
        </p:nvSpPr>
        <p:spPr bwMode="auto">
          <a:xfrm>
            <a:off x="914400" y="533400"/>
            <a:ext cx="226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等价的</a:t>
            </a:r>
            <a:r>
              <a:rPr lang="en-US" altLang="zh-CN" sz="2400">
                <a:solidFill>
                  <a:srgbClr val="990000"/>
                </a:solidFill>
                <a:latin typeface="黑体" panose="02010609060101010101" pitchFamily="49" charset="-122"/>
                <a:ea typeface="黑体" panose="02010609060101010101" pitchFamily="49" charset="-122"/>
              </a:rPr>
              <a:t>C</a:t>
            </a:r>
            <a:r>
              <a:rPr lang="en-US" altLang="zh-CN" sz="2400">
                <a:solidFill>
                  <a:srgbClr val="990000"/>
                </a:solidFill>
                <a:latin typeface="华文行楷" panose="02010800040101010101" pitchFamily="2" charset="-122"/>
                <a:ea typeface="华文行楷" panose="02010800040101010101" pitchFamily="2" charset="-122"/>
              </a:rPr>
              <a:t>++</a:t>
            </a:r>
            <a:r>
              <a:rPr lang="zh-CN" altLang="en-US" sz="2400">
                <a:solidFill>
                  <a:srgbClr val="990000"/>
                </a:solidFill>
                <a:latin typeface="华文行楷" panose="02010800040101010101" pitchFamily="2" charset="-122"/>
                <a:ea typeface="华文行楷" panose="02010800040101010101" pitchFamily="2" charset="-122"/>
              </a:rPr>
              <a:t>程序</a:t>
            </a:r>
          </a:p>
        </p:txBody>
      </p:sp>
      <p:sp>
        <p:nvSpPr>
          <p:cNvPr id="32773" name="Text Box 5">
            <a:hlinkClick r:id="rId3" action="ppaction://program"/>
          </p:cNvPr>
          <p:cNvSpPr txBox="1">
            <a:spLocks noChangeArrowheads="1"/>
          </p:cNvSpPr>
          <p:nvPr/>
        </p:nvSpPr>
        <p:spPr bwMode="auto">
          <a:xfrm>
            <a:off x="3779838" y="6021388"/>
            <a:ext cx="2592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FontTx/>
              <a:buNone/>
            </a:pPr>
            <a:r>
              <a:rPr lang="zh-CN" altLang="en-US" sz="2400" u="sng">
                <a:solidFill>
                  <a:srgbClr val="FF33CC"/>
                </a:solidFill>
                <a:latin typeface="隶书" panose="02010509060101010101" pitchFamily="49" charset="-122"/>
                <a:ea typeface="隶书" panose="02010509060101010101" pitchFamily="49" charset="-122"/>
              </a:rPr>
              <a:t>执行该程序</a:t>
            </a:r>
          </a:p>
        </p:txBody>
      </p:sp>
    </p:spTree>
    <p:extLst>
      <p:ext uri="{BB962C8B-B14F-4D97-AF65-F5344CB8AC3E}">
        <p14:creationId xmlns:p14="http://schemas.microsoft.com/office/powerpoint/2010/main" val="2118631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 calcmode="lin" valueType="num">
                                      <p:cBhvr additive="base">
                                        <p:cTn id="7" dur="500" fill="hold"/>
                                        <p:tgtEl>
                                          <p:spTgt spid="32773"/>
                                        </p:tgtEl>
                                        <p:attrNameLst>
                                          <p:attrName>ppt_x</p:attrName>
                                        </p:attrNameLst>
                                      </p:cBhvr>
                                      <p:tavLst>
                                        <p:tav tm="0">
                                          <p:val>
                                            <p:strVal val="#ppt_x"/>
                                          </p:val>
                                        </p:tav>
                                        <p:tav tm="100000">
                                          <p:val>
                                            <p:strVal val="#ppt_x"/>
                                          </p:val>
                                        </p:tav>
                                      </p:tavLst>
                                    </p:anim>
                                    <p:anim calcmode="lin" valueType="num">
                                      <p:cBhvr additive="base">
                                        <p:cTn id="8" dur="500" fill="hold"/>
                                        <p:tgtEl>
                                          <p:spTgt spid="32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250825" y="115888"/>
            <a:ext cx="2743200" cy="457200"/>
          </a:xfrm>
        </p:spPr>
        <p:txBody>
          <a:bodyPr/>
          <a:lstStyle/>
          <a:p>
            <a:pPr algn="l" eaLnBrk="1" hangingPunct="1"/>
            <a:r>
              <a:rPr lang="en-US" altLang="zh-CN" sz="2400" smtClean="0">
                <a:solidFill>
                  <a:srgbClr val="990000"/>
                </a:solidFill>
                <a:latin typeface="华文行楷" panose="02010800040101010101" pitchFamily="2" charset="-122"/>
                <a:ea typeface="华文行楷" panose="02010800040101010101" pitchFamily="2" charset="-122"/>
              </a:rPr>
              <a:t>&lt;2&gt; </a:t>
            </a:r>
            <a:r>
              <a:rPr lang="zh-CN" altLang="en-US" sz="2400" smtClean="0">
                <a:solidFill>
                  <a:srgbClr val="990000"/>
                </a:solidFill>
                <a:latin typeface="华文行楷" panose="02010800040101010101" pitchFamily="2" charset="-122"/>
                <a:ea typeface="华文行楷" panose="02010800040101010101" pitchFamily="2" charset="-122"/>
              </a:rPr>
              <a:t>引用调用 </a:t>
            </a:r>
          </a:p>
        </p:txBody>
      </p:sp>
      <p:sp>
        <p:nvSpPr>
          <p:cNvPr id="11" name="灯片编号占位符 5"/>
          <p:cNvSpPr>
            <a:spLocks noGrp="1"/>
          </p:cNvSpPr>
          <p:nvPr>
            <p:ph type="sldNum" sz="quarter" idx="12"/>
          </p:nvPr>
        </p:nvSpPr>
        <p:spPr/>
        <p:txBody>
          <a:bodyPr/>
          <a:lstStyle/>
          <a:p>
            <a:pPr>
              <a:defRPr/>
            </a:pPr>
            <a:fld id="{6E1F3903-BAF4-4FC5-B8B2-C79C2102A163}" type="slidenum">
              <a:rPr lang="zh-CN" altLang="en-US">
                <a:solidFill>
                  <a:srgbClr val="000000"/>
                </a:solidFill>
              </a:rPr>
              <a:pPr>
                <a:defRPr/>
              </a:pPr>
              <a:t>17</a:t>
            </a:fld>
            <a:endParaRPr lang="en-US" altLang="zh-CN">
              <a:solidFill>
                <a:srgbClr val="000000"/>
              </a:solidFill>
            </a:endParaRPr>
          </a:p>
        </p:txBody>
      </p:sp>
      <p:sp>
        <p:nvSpPr>
          <p:cNvPr id="34819" name="Rectangle 3"/>
          <p:cNvSpPr>
            <a:spLocks noChangeArrowheads="1"/>
          </p:cNvSpPr>
          <p:nvPr/>
        </p:nvSpPr>
        <p:spPr bwMode="auto">
          <a:xfrm>
            <a:off x="323850" y="546100"/>
            <a:ext cx="8208963"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zh-CN" altLang="en-US" sz="2400">
                <a:solidFill>
                  <a:srgbClr val="990000"/>
                </a:solidFill>
                <a:ea typeface="华文行楷" panose="02010800040101010101" pitchFamily="2" charset="-122"/>
              </a:rPr>
              <a:t>实参的特点：</a:t>
            </a:r>
            <a:r>
              <a:rPr lang="zh-CN" altLang="en-US" sz="2400">
                <a:solidFill>
                  <a:srgbClr val="000000"/>
                </a:solidFill>
                <a:latin typeface="华文行楷" panose="02010800040101010101" pitchFamily="2" charset="-122"/>
                <a:ea typeface="华文行楷" panose="02010800040101010101" pitchFamily="2" charset="-122"/>
              </a:rPr>
              <a:t>必须是左值。</a:t>
            </a:r>
            <a:endParaRPr lang="zh-CN" altLang="en-US" sz="2400">
              <a:solidFill>
                <a:srgbClr val="000000"/>
              </a:solidFill>
              <a:latin typeface="华文楷体" panose="02010600040101010101" pitchFamily="2" charset="-122"/>
              <a:ea typeface="华文行楷" panose="02010800040101010101" pitchFamily="2" charset="-122"/>
            </a:endParaRPr>
          </a:p>
          <a:p>
            <a:pPr algn="just" eaLnBrk="0" fontAlgn="base" hangingPunct="0">
              <a:lnSpc>
                <a:spcPct val="120000"/>
              </a:lnSpc>
              <a:spcBef>
                <a:spcPct val="0"/>
              </a:spcBef>
              <a:spcAft>
                <a:spcPct val="0"/>
              </a:spcAft>
              <a:buFontTx/>
              <a:buNone/>
            </a:pPr>
            <a:r>
              <a:rPr lang="zh-CN" altLang="en-US" sz="2400">
                <a:solidFill>
                  <a:srgbClr val="990000"/>
                </a:solidFill>
                <a:ea typeface="华文行楷" panose="02010800040101010101" pitchFamily="2" charset="-122"/>
              </a:rPr>
              <a:t>参数传递和过程内对参数的使用原则：</a:t>
            </a:r>
          </a:p>
          <a:p>
            <a:pPr lvl="1" algn="just" fontAlgn="base">
              <a:lnSpc>
                <a:spcPct val="120000"/>
              </a:lnSpc>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1.  </a:t>
            </a:r>
            <a:r>
              <a:rPr lang="zh-CN" altLang="en-US" sz="2400">
                <a:solidFill>
                  <a:srgbClr val="000000"/>
                </a:solidFill>
                <a:latin typeface="华文行楷" panose="02010800040101010101" pitchFamily="2" charset="-122"/>
                <a:ea typeface="华文行楷" panose="02010800040101010101" pitchFamily="2" charset="-122"/>
              </a:rPr>
              <a:t>定义时形参被当作</a:t>
            </a:r>
            <a:r>
              <a:rPr lang="zh-CN" altLang="en-US" sz="2400">
                <a:solidFill>
                  <a:srgbClr val="0000FF"/>
                </a:solidFill>
                <a:latin typeface="华文行楷" panose="02010800040101010101" pitchFamily="2" charset="-122"/>
                <a:ea typeface="华文行楷" panose="02010800040101010101" pitchFamily="2" charset="-122"/>
              </a:rPr>
              <a:t>局部量</a:t>
            </a:r>
            <a:r>
              <a:rPr lang="zh-CN" altLang="en-US" sz="2400">
                <a:solidFill>
                  <a:srgbClr val="000000"/>
                </a:solidFill>
                <a:latin typeface="华文行楷" panose="02010800040101010101" pitchFamily="2" charset="-122"/>
                <a:ea typeface="华文行楷" panose="02010800040101010101" pitchFamily="2" charset="-122"/>
              </a:rPr>
              <a:t>看待，并在过程内部为形参分配存储单元；</a:t>
            </a:r>
          </a:p>
          <a:p>
            <a:pPr lvl="1" eaLnBrk="0" fontAlgn="base" hangingPunct="0">
              <a:lnSpc>
                <a:spcPct val="120000"/>
              </a:lnSpc>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2.   </a:t>
            </a:r>
            <a:r>
              <a:rPr lang="zh-CN" altLang="en-US" sz="2400">
                <a:solidFill>
                  <a:srgbClr val="000000"/>
                </a:solidFill>
                <a:latin typeface="华文行楷" panose="02010800040101010101" pitchFamily="2" charset="-122"/>
                <a:ea typeface="华文行楷" panose="02010800040101010101" pitchFamily="2" charset="-122"/>
              </a:rPr>
              <a:t>调用过程前，将作为实参的变量的</a:t>
            </a:r>
            <a:r>
              <a:rPr lang="zh-CN" altLang="en-US" sz="2400">
                <a:solidFill>
                  <a:srgbClr val="0000FF"/>
                </a:solidFill>
                <a:latin typeface="华文行楷" panose="02010800040101010101" pitchFamily="2" charset="-122"/>
                <a:ea typeface="华文行楷" panose="02010800040101010101" pitchFamily="2" charset="-122"/>
              </a:rPr>
              <a:t>地址</a:t>
            </a:r>
            <a:r>
              <a:rPr lang="zh-CN" altLang="en-US" sz="2400">
                <a:solidFill>
                  <a:srgbClr val="000000"/>
                </a:solidFill>
                <a:latin typeface="华文行楷" panose="02010800040101010101" pitchFamily="2" charset="-122"/>
                <a:ea typeface="华文行楷" panose="02010800040101010101" pitchFamily="2" charset="-122"/>
              </a:rPr>
              <a:t>放进形参的存储单元；</a:t>
            </a:r>
          </a:p>
          <a:p>
            <a:pPr lvl="1" algn="just" fontAlgn="base">
              <a:lnSpc>
                <a:spcPct val="120000"/>
              </a:lnSpc>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3.  </a:t>
            </a:r>
            <a:r>
              <a:rPr lang="zh-CN" altLang="en-US" sz="2400">
                <a:solidFill>
                  <a:srgbClr val="000000"/>
                </a:solidFill>
                <a:latin typeface="华文行楷" panose="02010800040101010101" pitchFamily="2" charset="-122"/>
                <a:ea typeface="华文行楷" panose="02010800040101010101" pitchFamily="2" charset="-122"/>
              </a:rPr>
              <a:t>过程内把形参单元中的数据当作地址，</a:t>
            </a:r>
            <a:r>
              <a:rPr lang="zh-CN" altLang="en-US" sz="2400">
                <a:solidFill>
                  <a:srgbClr val="0000FF"/>
                </a:solidFill>
                <a:latin typeface="华文行楷" panose="02010800040101010101" pitchFamily="2" charset="-122"/>
                <a:ea typeface="华文行楷" panose="02010800040101010101" pitchFamily="2" charset="-122"/>
              </a:rPr>
              <a:t>间接访问</a:t>
            </a:r>
            <a:r>
              <a:rPr lang="zh-CN" altLang="en-US" sz="2400">
                <a:solidFill>
                  <a:srgbClr val="000000"/>
                </a:solidFill>
                <a:latin typeface="华文行楷" panose="02010800040101010101" pitchFamily="2" charset="-122"/>
                <a:ea typeface="华文行楷" panose="02010800040101010101" pitchFamily="2" charset="-122"/>
              </a:rPr>
              <a:t>。</a:t>
            </a:r>
            <a:endParaRPr lang="zh-CN" altLang="en-US" sz="2400">
              <a:solidFill>
                <a:srgbClr val="000000"/>
              </a:solidFill>
              <a:ea typeface="华文行楷" panose="02010800040101010101" pitchFamily="2" charset="-122"/>
            </a:endParaRPr>
          </a:p>
        </p:txBody>
      </p:sp>
      <p:graphicFrame>
        <p:nvGraphicFramePr>
          <p:cNvPr id="34820" name="Object 4"/>
          <p:cNvGraphicFramePr>
            <a:graphicFrameLocks noChangeAspect="1"/>
          </p:cNvGraphicFramePr>
          <p:nvPr/>
        </p:nvGraphicFramePr>
        <p:xfrm>
          <a:off x="395288" y="3667125"/>
          <a:ext cx="1871662" cy="1616075"/>
        </p:xfrm>
        <a:graphic>
          <a:graphicData uri="http://schemas.openxmlformats.org/presentationml/2006/ole">
            <mc:AlternateContent xmlns:mc="http://schemas.openxmlformats.org/markup-compatibility/2006">
              <mc:Choice xmlns:v="urn:schemas-microsoft-com:vml" Requires="v">
                <p:oleObj spid="_x0000_s4098" r:id="rId4" imgW="847440" imgH="731520" progId="Visio.Drawing.11">
                  <p:embed/>
                </p:oleObj>
              </mc:Choice>
              <mc:Fallback>
                <p:oleObj r:id="rId4" imgW="847440" imgH="73152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3667125"/>
                        <a:ext cx="187166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1" name="Object 5"/>
          <p:cNvGraphicFramePr>
            <a:graphicFrameLocks noChangeAspect="1"/>
          </p:cNvGraphicFramePr>
          <p:nvPr/>
        </p:nvGraphicFramePr>
        <p:xfrm>
          <a:off x="2482850" y="3667125"/>
          <a:ext cx="1873250" cy="1619250"/>
        </p:xfrm>
        <a:graphic>
          <a:graphicData uri="http://schemas.openxmlformats.org/presentationml/2006/ole">
            <mc:AlternateContent xmlns:mc="http://schemas.openxmlformats.org/markup-compatibility/2006">
              <mc:Choice xmlns:v="urn:schemas-microsoft-com:vml" Requires="v">
                <p:oleObj spid="_x0000_s4099" r:id="rId6" imgW="847440" imgH="731520" progId="Visio.Drawing.11">
                  <p:embed/>
                </p:oleObj>
              </mc:Choice>
              <mc:Fallback>
                <p:oleObj r:id="rId6" imgW="847440" imgH="73152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2850" y="3667125"/>
                        <a:ext cx="18732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2" name="Object 6"/>
          <p:cNvGraphicFramePr>
            <a:graphicFrameLocks noChangeAspect="1"/>
          </p:cNvGraphicFramePr>
          <p:nvPr/>
        </p:nvGraphicFramePr>
        <p:xfrm>
          <a:off x="4500563" y="3702050"/>
          <a:ext cx="2087562" cy="1657350"/>
        </p:xfrm>
        <a:graphic>
          <a:graphicData uri="http://schemas.openxmlformats.org/presentationml/2006/ole">
            <mc:AlternateContent xmlns:mc="http://schemas.openxmlformats.org/markup-compatibility/2006">
              <mc:Choice xmlns:v="urn:schemas-microsoft-com:vml" Requires="v">
                <p:oleObj spid="_x0000_s4100" name="Visio" r:id="rId8" imgW="805404" imgH="615696" progId="Visio.Drawing.11">
                  <p:embed/>
                </p:oleObj>
              </mc:Choice>
              <mc:Fallback>
                <p:oleObj name="Visio" r:id="rId8" imgW="805404" imgH="615696"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0563" y="3702050"/>
                        <a:ext cx="2087562"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3" name="Object 7"/>
          <p:cNvGraphicFramePr>
            <a:graphicFrameLocks noChangeAspect="1"/>
          </p:cNvGraphicFramePr>
          <p:nvPr/>
        </p:nvGraphicFramePr>
        <p:xfrm>
          <a:off x="6802438" y="3667125"/>
          <a:ext cx="1873250" cy="1616075"/>
        </p:xfrm>
        <a:graphic>
          <a:graphicData uri="http://schemas.openxmlformats.org/presentationml/2006/ole">
            <mc:AlternateContent xmlns:mc="http://schemas.openxmlformats.org/markup-compatibility/2006">
              <mc:Choice xmlns:v="urn:schemas-microsoft-com:vml" Requires="v">
                <p:oleObj spid="_x0000_s4101" r:id="rId10" imgW="847440" imgH="731520" progId="Visio.Drawing.11">
                  <p:embed/>
                </p:oleObj>
              </mc:Choice>
              <mc:Fallback>
                <p:oleObj r:id="rId10" imgW="847440" imgH="731520"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2438" y="3667125"/>
                        <a:ext cx="18732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4" name="Rectangle 8"/>
          <p:cNvSpPr>
            <a:spLocks noChangeArrowheads="1"/>
          </p:cNvSpPr>
          <p:nvPr/>
        </p:nvSpPr>
        <p:spPr bwMode="auto">
          <a:xfrm>
            <a:off x="360363" y="5373688"/>
            <a:ext cx="81724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zh-CN" altLang="en-US" sz="2400">
                <a:solidFill>
                  <a:srgbClr val="990000"/>
                </a:solidFill>
                <a:ea typeface="华文行楷" panose="02010800040101010101" pitchFamily="2" charset="-122"/>
              </a:rPr>
              <a:t>引用调用的特点：</a:t>
            </a:r>
            <a:endParaRPr lang="zh-CN" altLang="en-US" sz="2400">
              <a:solidFill>
                <a:srgbClr val="990000"/>
              </a:solidFill>
              <a:latin typeface="华文楷体" panose="02010600040101010101" pitchFamily="2" charset="-122"/>
              <a:ea typeface="华文行楷" panose="02010800040101010101" pitchFamily="2" charset="-122"/>
            </a:endParaRPr>
          </a:p>
          <a:p>
            <a:pPr lvl="1" fontAlgn="base">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过程内部对形参的修改，实质上是对实参的修改。</a:t>
            </a:r>
          </a:p>
        </p:txBody>
      </p:sp>
    </p:spTree>
    <p:extLst>
      <p:ext uri="{BB962C8B-B14F-4D97-AF65-F5344CB8AC3E}">
        <p14:creationId xmlns:p14="http://schemas.microsoft.com/office/powerpoint/2010/main" val="164987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arn(outVertical)">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barn(outVertical)">
                                      <p:cBhvr>
                                        <p:cTn id="12" dur="500"/>
                                        <p:tgtEl>
                                          <p:spTgt spid="34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barn(outVertical)">
                                      <p:cBhvr>
                                        <p:cTn id="17" dur="500"/>
                                        <p:tgtEl>
                                          <p:spTgt spid="34819">
                                            <p:txEl>
                                              <p:pRg st="2" end="2"/>
                                            </p:txEl>
                                          </p:spTgt>
                                        </p:tgtEl>
                                      </p:cBhvr>
                                    </p:animEffect>
                                  </p:childTnLst>
                                </p:cTn>
                              </p:par>
                            </p:childTnLst>
                          </p:cTn>
                        </p:par>
                        <p:par>
                          <p:cTn id="18" fill="hold" nodeType="afterGroup">
                            <p:stCondLst>
                              <p:cond delay="500"/>
                            </p:stCondLst>
                            <p:childTnLst>
                              <p:par>
                                <p:cTn id="19" presetID="16" presetClass="entr" presetSubtype="37" fill="hold" nodeType="afterEffect">
                                  <p:stCondLst>
                                    <p:cond delay="0"/>
                                  </p:stCondLst>
                                  <p:childTnLst>
                                    <p:set>
                                      <p:cBhvr>
                                        <p:cTn id="20" dur="1" fill="hold">
                                          <p:stCondLst>
                                            <p:cond delay="0"/>
                                          </p:stCondLst>
                                        </p:cTn>
                                        <p:tgtEl>
                                          <p:spTgt spid="34820"/>
                                        </p:tgtEl>
                                        <p:attrNameLst>
                                          <p:attrName>style.visibility</p:attrName>
                                        </p:attrNameLst>
                                      </p:cBhvr>
                                      <p:to>
                                        <p:strVal val="visible"/>
                                      </p:to>
                                    </p:set>
                                    <p:animEffect transition="in" filter="barn(outVertical)">
                                      <p:cBhvr>
                                        <p:cTn id="21" dur="500"/>
                                        <p:tgtEl>
                                          <p:spTgt spid="348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34819">
                                            <p:txEl>
                                              <p:pRg st="3" end="3"/>
                                            </p:txEl>
                                          </p:spTgt>
                                        </p:tgtEl>
                                        <p:attrNameLst>
                                          <p:attrName>style.visibility</p:attrName>
                                        </p:attrNameLst>
                                      </p:cBhvr>
                                      <p:to>
                                        <p:strVal val="visible"/>
                                      </p:to>
                                    </p:set>
                                    <p:animEffect transition="in" filter="barn(outVertical)">
                                      <p:cBhvr>
                                        <p:cTn id="26" dur="500"/>
                                        <p:tgtEl>
                                          <p:spTgt spid="34819">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34819">
                                            <p:txEl>
                                              <p:pRg st="4" end="4"/>
                                            </p:txEl>
                                          </p:spTgt>
                                        </p:tgtEl>
                                        <p:attrNameLst>
                                          <p:attrName>style.visibility</p:attrName>
                                        </p:attrNameLst>
                                      </p:cBhvr>
                                      <p:to>
                                        <p:strVal val="visible"/>
                                      </p:to>
                                    </p:set>
                                    <p:animEffect transition="in" filter="barn(outVertical)">
                                      <p:cBhvr>
                                        <p:cTn id="31" dur="500"/>
                                        <p:tgtEl>
                                          <p:spTgt spid="34819">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37" fill="hold" nodeType="clickEffect">
                                  <p:stCondLst>
                                    <p:cond delay="0"/>
                                  </p:stCondLst>
                                  <p:childTnLst>
                                    <p:set>
                                      <p:cBhvr>
                                        <p:cTn id="35" dur="1" fill="hold">
                                          <p:stCondLst>
                                            <p:cond delay="0"/>
                                          </p:stCondLst>
                                        </p:cTn>
                                        <p:tgtEl>
                                          <p:spTgt spid="34821"/>
                                        </p:tgtEl>
                                        <p:attrNameLst>
                                          <p:attrName>style.visibility</p:attrName>
                                        </p:attrNameLst>
                                      </p:cBhvr>
                                      <p:to>
                                        <p:strVal val="visible"/>
                                      </p:to>
                                    </p:set>
                                    <p:animEffect transition="in" filter="barn(outVertical)">
                                      <p:cBhvr>
                                        <p:cTn id="36" dur="500"/>
                                        <p:tgtEl>
                                          <p:spTgt spid="34821"/>
                                        </p:tgtEl>
                                      </p:cBhvr>
                                    </p:animEffect>
                                  </p:childTnLst>
                                </p:cTn>
                              </p:par>
                            </p:childTnLst>
                          </p:cTn>
                        </p:par>
                        <p:par>
                          <p:cTn id="37" fill="hold" nodeType="afterGroup">
                            <p:stCondLst>
                              <p:cond delay="500"/>
                            </p:stCondLst>
                            <p:childTnLst>
                              <p:par>
                                <p:cTn id="38" presetID="16" presetClass="entr" presetSubtype="37" fill="hold" nodeType="afterEffect">
                                  <p:stCondLst>
                                    <p:cond delay="0"/>
                                  </p:stCondLst>
                                  <p:childTnLst>
                                    <p:set>
                                      <p:cBhvr>
                                        <p:cTn id="39" dur="1" fill="hold">
                                          <p:stCondLst>
                                            <p:cond delay="0"/>
                                          </p:stCondLst>
                                        </p:cTn>
                                        <p:tgtEl>
                                          <p:spTgt spid="34822"/>
                                        </p:tgtEl>
                                        <p:attrNameLst>
                                          <p:attrName>style.visibility</p:attrName>
                                        </p:attrNameLst>
                                      </p:cBhvr>
                                      <p:to>
                                        <p:strVal val="visible"/>
                                      </p:to>
                                    </p:set>
                                    <p:animEffect transition="in" filter="barn(outVertical)">
                                      <p:cBhvr>
                                        <p:cTn id="40" dur="500"/>
                                        <p:tgtEl>
                                          <p:spTgt spid="34822"/>
                                        </p:tgtEl>
                                      </p:cBhvr>
                                    </p:animEffect>
                                  </p:childTnLst>
                                </p:cTn>
                              </p:par>
                            </p:childTnLst>
                          </p:cTn>
                        </p:par>
                        <p:par>
                          <p:cTn id="41" fill="hold" nodeType="afterGroup">
                            <p:stCondLst>
                              <p:cond delay="1000"/>
                            </p:stCondLst>
                            <p:childTnLst>
                              <p:par>
                                <p:cTn id="42" presetID="16" presetClass="entr" presetSubtype="37" fill="hold" nodeType="afterEffect">
                                  <p:stCondLst>
                                    <p:cond delay="0"/>
                                  </p:stCondLst>
                                  <p:childTnLst>
                                    <p:set>
                                      <p:cBhvr>
                                        <p:cTn id="43" dur="1" fill="hold">
                                          <p:stCondLst>
                                            <p:cond delay="0"/>
                                          </p:stCondLst>
                                        </p:cTn>
                                        <p:tgtEl>
                                          <p:spTgt spid="34823"/>
                                        </p:tgtEl>
                                        <p:attrNameLst>
                                          <p:attrName>style.visibility</p:attrName>
                                        </p:attrNameLst>
                                      </p:cBhvr>
                                      <p:to>
                                        <p:strVal val="visible"/>
                                      </p:to>
                                    </p:set>
                                    <p:animEffect transition="in" filter="barn(outVertical)">
                                      <p:cBhvr>
                                        <p:cTn id="44" dur="500"/>
                                        <p:tgtEl>
                                          <p:spTgt spid="3482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6" presetClass="entr" presetSubtype="37" fill="hold" grpId="0" nodeType="clickEffect">
                                  <p:stCondLst>
                                    <p:cond delay="0"/>
                                  </p:stCondLst>
                                  <p:childTnLst>
                                    <p:set>
                                      <p:cBhvr>
                                        <p:cTn id="48" dur="1" fill="hold">
                                          <p:stCondLst>
                                            <p:cond delay="0"/>
                                          </p:stCondLst>
                                        </p:cTn>
                                        <p:tgtEl>
                                          <p:spTgt spid="34824"/>
                                        </p:tgtEl>
                                        <p:attrNameLst>
                                          <p:attrName>style.visibility</p:attrName>
                                        </p:attrNameLst>
                                      </p:cBhvr>
                                      <p:to>
                                        <p:strVal val="visible"/>
                                      </p:to>
                                    </p:set>
                                    <p:animEffect transition="in" filter="barn(outVertical)">
                                      <p:cBhvr>
                                        <p:cTn id="49" dur="500"/>
                                        <p:tgtEl>
                                          <p:spTgt spid="3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bldLvl="2" autoUpdateAnimBg="0"/>
      <p:bldP spid="3482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5867400" y="76200"/>
            <a:ext cx="3276600" cy="533400"/>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&lt;2&gt; </a:t>
            </a:r>
            <a:r>
              <a:rPr lang="zh-CN" altLang="en-US" sz="2400" smtClean="0">
                <a:latin typeface="华文行楷" panose="02010800040101010101" pitchFamily="2" charset="-122"/>
                <a:ea typeface="华文行楷" panose="02010800040101010101" pitchFamily="2" charset="-122"/>
              </a:rPr>
              <a:t>引用调用（续</a:t>
            </a:r>
            <a:r>
              <a:rPr lang="en-US" altLang="zh-CN" sz="2400" smtClean="0">
                <a:latin typeface="华文行楷" panose="02010800040101010101" pitchFamily="2" charset="-122"/>
                <a:ea typeface="华文行楷" panose="02010800040101010101" pitchFamily="2" charset="-122"/>
              </a:rPr>
              <a:t>1</a:t>
            </a:r>
            <a:r>
              <a:rPr lang="zh-CN" altLang="en-US" sz="2400" smtClean="0">
                <a:latin typeface="华文行楷" panose="02010800040101010101" pitchFamily="2" charset="-122"/>
                <a:ea typeface="华文行楷" panose="02010800040101010101" pitchFamily="2" charset="-122"/>
              </a:rPr>
              <a:t>）</a:t>
            </a:r>
          </a:p>
        </p:txBody>
      </p:sp>
      <p:sp>
        <p:nvSpPr>
          <p:cNvPr id="11" name="灯片编号占位符 5"/>
          <p:cNvSpPr>
            <a:spLocks noGrp="1"/>
          </p:cNvSpPr>
          <p:nvPr>
            <p:ph type="sldNum" sz="quarter" idx="12"/>
          </p:nvPr>
        </p:nvSpPr>
        <p:spPr/>
        <p:txBody>
          <a:bodyPr/>
          <a:lstStyle/>
          <a:p>
            <a:pPr>
              <a:defRPr/>
            </a:pPr>
            <a:fld id="{ECB0CEC8-0502-46F1-BFA6-A500BABFEF3A}" type="slidenum">
              <a:rPr lang="zh-CN" altLang="en-US">
                <a:solidFill>
                  <a:srgbClr val="000000"/>
                </a:solidFill>
              </a:rPr>
              <a:pPr>
                <a:defRPr/>
              </a:pPr>
              <a:t>18</a:t>
            </a:fld>
            <a:endParaRPr lang="en-US" altLang="zh-CN">
              <a:solidFill>
                <a:srgbClr val="000000"/>
              </a:solidFill>
            </a:endParaRPr>
          </a:p>
        </p:txBody>
      </p:sp>
      <p:sp>
        <p:nvSpPr>
          <p:cNvPr id="38915" name="Rectangle 8"/>
          <p:cNvSpPr>
            <a:spLocks noChangeArrowheads="1"/>
          </p:cNvSpPr>
          <p:nvPr/>
        </p:nvSpPr>
        <p:spPr bwMode="auto">
          <a:xfrm>
            <a:off x="762000" y="307975"/>
            <a:ext cx="2441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值调用举例：</a:t>
            </a:r>
          </a:p>
        </p:txBody>
      </p:sp>
      <p:sp>
        <p:nvSpPr>
          <p:cNvPr id="38917" name="Rectangle 3"/>
          <p:cNvSpPr>
            <a:spLocks noChangeArrowheads="1"/>
          </p:cNvSpPr>
          <p:nvPr/>
        </p:nvSpPr>
        <p:spPr bwMode="auto">
          <a:xfrm>
            <a:off x="762000" y="676275"/>
            <a:ext cx="61722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program reference ( input, output);</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var a, b : integer;</a:t>
            </a:r>
          </a:p>
          <a:p>
            <a:pPr algn="just" eaLnBrk="0" fontAlgn="base" hangingPunct="0">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begin</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a:=1;  b:=2;  swap(a,b);</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writeln('a=', a); writeln('  b=', b)</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end.</a:t>
            </a:r>
          </a:p>
        </p:txBody>
      </p:sp>
      <p:sp>
        <p:nvSpPr>
          <p:cNvPr id="38918" name="Rectangle 4"/>
          <p:cNvSpPr>
            <a:spLocks noChangeArrowheads="1"/>
          </p:cNvSpPr>
          <p:nvPr/>
        </p:nvSpPr>
        <p:spPr bwMode="auto">
          <a:xfrm>
            <a:off x="1258888" y="1557338"/>
            <a:ext cx="6248400" cy="1087437"/>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lnSpc>
                <a:spcPct val="90000"/>
              </a:lnSpc>
              <a:spcBef>
                <a:spcPct val="0"/>
              </a:spcBef>
              <a:spcAft>
                <a:spcPct val="0"/>
              </a:spcAft>
              <a:buFontTx/>
              <a:buNone/>
            </a:pPr>
            <a:r>
              <a:rPr lang="zh-CN" altLang="en-US" sz="2400">
                <a:solidFill>
                  <a:srgbClr val="000000"/>
                </a:solidFill>
                <a:latin typeface="黑体" panose="02010609060101010101" pitchFamily="49" charset="-122"/>
                <a:ea typeface="黑体" panose="02010609060101010101" pitchFamily="49" charset="-122"/>
              </a:rPr>
              <a:t> </a:t>
            </a:r>
            <a:r>
              <a:rPr lang="en-US" altLang="zh-CN" sz="2400">
                <a:solidFill>
                  <a:srgbClr val="000000"/>
                </a:solidFill>
                <a:latin typeface="黑体" panose="02010609060101010101" pitchFamily="49" charset="-122"/>
                <a:ea typeface="黑体" panose="02010609060101010101" pitchFamily="49" charset="-122"/>
              </a:rPr>
              <a:t>procedure swap(    x, y : integer);</a:t>
            </a:r>
          </a:p>
          <a:p>
            <a:pPr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var temp : integer;</a:t>
            </a:r>
          </a:p>
          <a:p>
            <a:pPr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begin temp:=x; x:=y;  y:=temp end;</a:t>
            </a:r>
          </a:p>
        </p:txBody>
      </p:sp>
      <p:sp>
        <p:nvSpPr>
          <p:cNvPr id="36869" name="Text Box 5"/>
          <p:cNvSpPr txBox="1">
            <a:spLocks noChangeArrowheads="1"/>
          </p:cNvSpPr>
          <p:nvPr/>
        </p:nvSpPr>
        <p:spPr bwMode="auto">
          <a:xfrm>
            <a:off x="6553200" y="2895600"/>
            <a:ext cx="17081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000000"/>
                </a:solidFill>
                <a:ea typeface="华文行楷" panose="02010800040101010101" pitchFamily="2" charset="-122"/>
              </a:rPr>
              <a:t>运行结果：</a:t>
            </a:r>
          </a:p>
          <a:p>
            <a:pPr fontAlgn="base">
              <a:spcBef>
                <a:spcPct val="0"/>
              </a:spcBef>
              <a:spcAft>
                <a:spcPct val="0"/>
              </a:spcAft>
              <a:buFontTx/>
              <a:buNone/>
            </a:pPr>
            <a:r>
              <a:rPr lang="zh-CN" altLang="en-US" sz="2400">
                <a:solidFill>
                  <a:srgbClr val="000000"/>
                </a:solidFill>
                <a:latin typeface="黑体" panose="02010609060101010101" pitchFamily="49" charset="-122"/>
                <a:ea typeface="黑体" panose="02010609060101010101" pitchFamily="49" charset="-122"/>
              </a:rPr>
              <a:t>	</a:t>
            </a:r>
            <a:r>
              <a:rPr lang="en-US" altLang="zh-CN" sz="2400">
                <a:solidFill>
                  <a:srgbClr val="000000"/>
                </a:solidFill>
                <a:latin typeface="黑体" panose="02010609060101010101" pitchFamily="49" charset="-122"/>
                <a:ea typeface="黑体" panose="02010609060101010101" pitchFamily="49" charset="-122"/>
              </a:rPr>
              <a:t>a=2</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b=1</a:t>
            </a:r>
          </a:p>
        </p:txBody>
      </p:sp>
      <p:sp>
        <p:nvSpPr>
          <p:cNvPr id="36870" name="Rectangle 6"/>
          <p:cNvSpPr>
            <a:spLocks noChangeArrowheads="1"/>
          </p:cNvSpPr>
          <p:nvPr/>
        </p:nvSpPr>
        <p:spPr bwMode="auto">
          <a:xfrm>
            <a:off x="762000" y="304800"/>
            <a:ext cx="2586038"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引用调用举例：</a:t>
            </a:r>
          </a:p>
        </p:txBody>
      </p:sp>
      <p:sp>
        <p:nvSpPr>
          <p:cNvPr id="36871" name="Rectangle 7"/>
          <p:cNvSpPr>
            <a:spLocks noChangeArrowheads="1"/>
          </p:cNvSpPr>
          <p:nvPr/>
        </p:nvSpPr>
        <p:spPr bwMode="auto">
          <a:xfrm>
            <a:off x="3851275" y="1585913"/>
            <a:ext cx="504825" cy="41116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lang="en-US" altLang="zh-CN" sz="2400">
                <a:solidFill>
                  <a:srgbClr val="FF0000"/>
                </a:solidFill>
                <a:latin typeface="黑体" panose="02010609060101010101" pitchFamily="49" charset="-122"/>
                <a:cs typeface="Times New Roman" panose="02020603050405020304" pitchFamily="18" charset="0"/>
              </a:rPr>
              <a:t>var</a:t>
            </a:r>
            <a:endParaRPr lang="en-US" altLang="zh-CN" sz="240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39324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71"/>
                                        </p:tgtEl>
                                        <p:attrNameLst>
                                          <p:attrName>style.visibility</p:attrName>
                                        </p:attrNameLst>
                                      </p:cBhvr>
                                      <p:to>
                                        <p:strVal val="visible"/>
                                      </p:to>
                                    </p:set>
                                    <p:anim calcmode="lin" valueType="num">
                                      <p:cBhvr additive="base">
                                        <p:cTn id="7" dur="500" fill="hold"/>
                                        <p:tgtEl>
                                          <p:spTgt spid="36871"/>
                                        </p:tgtEl>
                                        <p:attrNameLst>
                                          <p:attrName>ppt_x</p:attrName>
                                        </p:attrNameLst>
                                      </p:cBhvr>
                                      <p:tavLst>
                                        <p:tav tm="0">
                                          <p:val>
                                            <p:strVal val="#ppt_x"/>
                                          </p:val>
                                        </p:tav>
                                        <p:tav tm="100000">
                                          <p:val>
                                            <p:strVal val="#ppt_x"/>
                                          </p:val>
                                        </p:tav>
                                      </p:tavLst>
                                    </p:anim>
                                    <p:anim calcmode="lin" valueType="num">
                                      <p:cBhvr additive="base">
                                        <p:cTn id="8" dur="500" fill="hold"/>
                                        <p:tgtEl>
                                          <p:spTgt spid="36871"/>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6870"/>
                                        </p:tgtEl>
                                        <p:attrNameLst>
                                          <p:attrName>style.visibility</p:attrName>
                                        </p:attrNameLst>
                                      </p:cBhvr>
                                      <p:to>
                                        <p:strVal val="visible"/>
                                      </p:to>
                                    </p:set>
                                    <p:animEffect transition="in" filter="wipe(left)">
                                      <p:cBhvr>
                                        <p:cTn id="12" dur="500"/>
                                        <p:tgtEl>
                                          <p:spTgt spid="36870"/>
                                        </p:tgtEl>
                                      </p:cBhvr>
                                    </p:animEffect>
                                  </p:childTnLst>
                                </p:cTn>
                              </p:par>
                              <p:par>
                                <p:cTn id="13" presetID="27" presetClass="emph" presetSubtype="0" repeatCount="2000" fill="hold" grpId="1" nodeType="withEffect">
                                  <p:stCondLst>
                                    <p:cond delay="0"/>
                                  </p:stCondLst>
                                  <p:childTnLst>
                                    <p:animClr clrSpc="rgb" dir="cw">
                                      <p:cBhvr override="childStyle">
                                        <p:cTn id="14" dur="500" autoRev="1" fill="hold"/>
                                        <p:tgtEl>
                                          <p:spTgt spid="36870"/>
                                        </p:tgtEl>
                                        <p:attrNameLst>
                                          <p:attrName>style.color</p:attrName>
                                        </p:attrNameLst>
                                      </p:cBhvr>
                                      <p:to>
                                        <a:schemeClr val="bg1"/>
                                      </p:to>
                                    </p:animClr>
                                    <p:animClr clrSpc="rgb" dir="cw">
                                      <p:cBhvr>
                                        <p:cTn id="15" dur="500" autoRev="1" fill="hold"/>
                                        <p:tgtEl>
                                          <p:spTgt spid="36870"/>
                                        </p:tgtEl>
                                        <p:attrNameLst>
                                          <p:attrName>fillcolor</p:attrName>
                                        </p:attrNameLst>
                                      </p:cBhvr>
                                      <p:to>
                                        <a:schemeClr val="bg1"/>
                                      </p:to>
                                    </p:animClr>
                                    <p:set>
                                      <p:cBhvr>
                                        <p:cTn id="16" dur="500" autoRev="1" fill="hold"/>
                                        <p:tgtEl>
                                          <p:spTgt spid="36870"/>
                                        </p:tgtEl>
                                        <p:attrNameLst>
                                          <p:attrName>fill.type</p:attrName>
                                        </p:attrNameLst>
                                      </p:cBhvr>
                                      <p:to>
                                        <p:strVal val="solid"/>
                                      </p:to>
                                    </p:set>
                                    <p:set>
                                      <p:cBhvr>
                                        <p:cTn id="17" dur="500" autoRev="1" fill="hold"/>
                                        <p:tgtEl>
                                          <p:spTgt spid="36870"/>
                                        </p:tgtEl>
                                        <p:attrNameLst>
                                          <p:attrName>fill.on</p:attrName>
                                        </p:attrNameLst>
                                      </p:cBhvr>
                                      <p:to>
                                        <p:strVal val="tru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6869"/>
                                        </p:tgtEl>
                                        <p:attrNameLst>
                                          <p:attrName>style.visibility</p:attrName>
                                        </p:attrNameLst>
                                      </p:cBhvr>
                                      <p:to>
                                        <p:strVal val="visible"/>
                                      </p:to>
                                    </p:set>
                                    <p:animEffect transition="in" filter="barn(outVertical)">
                                      <p:cBhvr>
                                        <p:cTn id="22"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utoUpdateAnimBg="0"/>
      <p:bldP spid="36870" grpId="0" animBg="1"/>
      <p:bldP spid="36870" grpId="1" animBg="1"/>
      <p:bldP spid="36871"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5715000" y="76200"/>
            <a:ext cx="3505200" cy="533400"/>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&lt;2&gt; </a:t>
            </a:r>
            <a:r>
              <a:rPr lang="zh-CN" altLang="en-US" sz="2400" smtClean="0">
                <a:latin typeface="华文行楷" panose="02010800040101010101" pitchFamily="2" charset="-122"/>
                <a:ea typeface="华文行楷" panose="02010800040101010101" pitchFamily="2" charset="-122"/>
              </a:rPr>
              <a:t>引用调用（续</a:t>
            </a:r>
            <a:r>
              <a:rPr lang="en-US" altLang="zh-CN" sz="2400" smtClean="0">
                <a:latin typeface="华文行楷" panose="02010800040101010101" pitchFamily="2" charset="-122"/>
                <a:ea typeface="华文行楷" panose="02010800040101010101" pitchFamily="2" charset="-122"/>
              </a:rPr>
              <a:t>2</a:t>
            </a:r>
            <a:r>
              <a:rPr lang="zh-CN" altLang="en-US" sz="2400" smtClean="0">
                <a:latin typeface="华文行楷" panose="02010800040101010101" pitchFamily="2" charset="-122"/>
                <a:ea typeface="华文行楷" panose="02010800040101010101" pitchFamily="2" charset="-122"/>
              </a:rPr>
              <a:t>）</a:t>
            </a:r>
          </a:p>
        </p:txBody>
      </p:sp>
      <p:sp>
        <p:nvSpPr>
          <p:cNvPr id="10" name="灯片编号占位符 5"/>
          <p:cNvSpPr>
            <a:spLocks noGrp="1"/>
          </p:cNvSpPr>
          <p:nvPr>
            <p:ph type="sldNum" sz="quarter" idx="12"/>
          </p:nvPr>
        </p:nvSpPr>
        <p:spPr/>
        <p:txBody>
          <a:bodyPr/>
          <a:lstStyle/>
          <a:p>
            <a:pPr>
              <a:defRPr/>
            </a:pPr>
            <a:fld id="{04C3FA05-BB05-40EC-BB1B-1D7F7BC41E84}" type="slidenum">
              <a:rPr lang="zh-CN" altLang="en-US">
                <a:solidFill>
                  <a:srgbClr val="000000"/>
                </a:solidFill>
              </a:rPr>
              <a:pPr>
                <a:defRPr/>
              </a:pPr>
              <a:t>19</a:t>
            </a:fld>
            <a:endParaRPr lang="en-US" altLang="zh-CN">
              <a:solidFill>
                <a:srgbClr val="000000"/>
              </a:solidFill>
            </a:endParaRPr>
          </a:p>
        </p:txBody>
      </p:sp>
      <p:sp>
        <p:nvSpPr>
          <p:cNvPr id="40964" name="Rectangle 3"/>
          <p:cNvSpPr>
            <a:spLocks noChangeArrowheads="1"/>
          </p:cNvSpPr>
          <p:nvPr/>
        </p:nvSpPr>
        <p:spPr bwMode="auto">
          <a:xfrm>
            <a:off x="762000" y="1012825"/>
            <a:ext cx="78486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t>
            </a:r>
            <a:r>
              <a:rPr lang="en-US" altLang="zh-CN" sz="2400">
                <a:solidFill>
                  <a:srgbClr val="000000"/>
                </a:solidFill>
                <a:latin typeface="华文行楷" panose="02010800040101010101" pitchFamily="2" charset="-122"/>
                <a:ea typeface="华文行楷" panose="02010800040101010101" pitchFamily="2" charset="-122"/>
              </a:rPr>
              <a:t>---------- </a:t>
            </a:r>
            <a:r>
              <a:rPr lang="zh-CN" altLang="en-US" sz="2400">
                <a:solidFill>
                  <a:srgbClr val="000000"/>
                </a:solidFill>
                <a:latin typeface="华文行楷" panose="02010800040101010101" pitchFamily="2" charset="-122"/>
                <a:ea typeface="华文行楷" panose="02010800040101010101" pitchFamily="2" charset="-122"/>
              </a:rPr>
              <a:t>引用调用参数传递的演示程序</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#include &lt;iostream&gt;</a:t>
            </a:r>
          </a:p>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using namespace std;</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void swap(int  </a:t>
            </a:r>
            <a:r>
              <a:rPr lang="en-US" altLang="zh-CN" sz="2400">
                <a:solidFill>
                  <a:srgbClr val="FF33CC"/>
                </a:solidFill>
                <a:latin typeface="黑体" panose="02010609060101010101" pitchFamily="49" charset="-122"/>
                <a:ea typeface="黑体" panose="02010609060101010101" pitchFamily="49" charset="-122"/>
              </a:rPr>
              <a:t> </a:t>
            </a:r>
            <a:r>
              <a:rPr lang="en-US" altLang="zh-CN" sz="2400">
                <a:solidFill>
                  <a:srgbClr val="000000"/>
                </a:solidFill>
                <a:latin typeface="黑体" panose="02010609060101010101" pitchFamily="49" charset="-122"/>
                <a:ea typeface="黑体" panose="02010609060101010101" pitchFamily="49" charset="-122"/>
              </a:rPr>
              <a:t>x, int  y)</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int temp;  </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temp=x;  x=y;  y=temp;</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void main ()</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int a = 1, b = 2;</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cout&lt;&lt;"before:  a="&lt;&lt;a&lt;&lt;"   b="&lt;&lt;b&lt;&lt;endl;</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swap(a, b);</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cout&lt;&lt;"after:   a="&lt;&lt;a&lt;&lt;"   b="&lt;&lt;b&lt;&lt;endl;</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a:t>
            </a:r>
          </a:p>
        </p:txBody>
      </p:sp>
      <p:sp>
        <p:nvSpPr>
          <p:cNvPr id="40965" name="Rectangle 4"/>
          <p:cNvSpPr>
            <a:spLocks noChangeArrowheads="1"/>
          </p:cNvSpPr>
          <p:nvPr/>
        </p:nvSpPr>
        <p:spPr bwMode="auto">
          <a:xfrm>
            <a:off x="685800" y="457200"/>
            <a:ext cx="226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等价的</a:t>
            </a:r>
            <a:r>
              <a:rPr lang="en-US" altLang="zh-CN" sz="2400">
                <a:solidFill>
                  <a:srgbClr val="990000"/>
                </a:solidFill>
                <a:latin typeface="黑体" panose="02010609060101010101" pitchFamily="49" charset="-122"/>
                <a:ea typeface="黑体" panose="02010609060101010101" pitchFamily="49" charset="-122"/>
              </a:rPr>
              <a:t>C</a:t>
            </a:r>
            <a:r>
              <a:rPr lang="en-US" altLang="zh-CN" sz="2400">
                <a:solidFill>
                  <a:srgbClr val="990000"/>
                </a:solidFill>
                <a:latin typeface="华文行楷" panose="02010800040101010101" pitchFamily="2" charset="-122"/>
                <a:ea typeface="华文行楷" panose="02010800040101010101" pitchFamily="2" charset="-122"/>
              </a:rPr>
              <a:t>++</a:t>
            </a:r>
            <a:r>
              <a:rPr lang="zh-CN" altLang="en-US" sz="2400">
                <a:solidFill>
                  <a:srgbClr val="990000"/>
                </a:solidFill>
                <a:latin typeface="华文行楷" panose="02010800040101010101" pitchFamily="2" charset="-122"/>
                <a:ea typeface="华文行楷" panose="02010800040101010101" pitchFamily="2" charset="-122"/>
              </a:rPr>
              <a:t>程序</a:t>
            </a:r>
          </a:p>
        </p:txBody>
      </p:sp>
      <p:sp>
        <p:nvSpPr>
          <p:cNvPr id="37893" name="Text Box 5">
            <a:hlinkClick r:id="rId3" action="ppaction://program"/>
          </p:cNvPr>
          <p:cNvSpPr txBox="1">
            <a:spLocks noChangeArrowheads="1"/>
          </p:cNvSpPr>
          <p:nvPr/>
        </p:nvSpPr>
        <p:spPr bwMode="auto">
          <a:xfrm>
            <a:off x="3779838" y="6021388"/>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FontTx/>
              <a:buNone/>
            </a:pPr>
            <a:r>
              <a:rPr lang="zh-CN" altLang="en-US" sz="2400" u="sng">
                <a:solidFill>
                  <a:srgbClr val="FF33CC"/>
                </a:solidFill>
                <a:latin typeface="隶书" panose="02010509060101010101" pitchFamily="49" charset="-122"/>
                <a:ea typeface="隶书" panose="02010509060101010101" pitchFamily="49" charset="-122"/>
              </a:rPr>
              <a:t>执行该程序</a:t>
            </a:r>
          </a:p>
        </p:txBody>
      </p:sp>
      <p:sp>
        <p:nvSpPr>
          <p:cNvPr id="37894" name="Rectangle 6"/>
          <p:cNvSpPr>
            <a:spLocks noChangeArrowheads="1"/>
          </p:cNvSpPr>
          <p:nvPr/>
        </p:nvSpPr>
        <p:spPr bwMode="auto">
          <a:xfrm>
            <a:off x="2987675" y="2133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r>
              <a:rPr lang="en-US" altLang="zh-CN" sz="2400">
                <a:solidFill>
                  <a:srgbClr val="FF33CC"/>
                </a:solidFill>
                <a:latin typeface="黑体" panose="02010609060101010101" pitchFamily="49" charset="-122"/>
                <a:ea typeface="黑体" panose="02010609060101010101" pitchFamily="49" charset="-122"/>
              </a:rPr>
              <a:t>&amp;</a:t>
            </a:r>
          </a:p>
        </p:txBody>
      </p:sp>
      <p:sp>
        <p:nvSpPr>
          <p:cNvPr id="37895" name="Rectangle 7"/>
          <p:cNvSpPr>
            <a:spLocks noChangeArrowheads="1"/>
          </p:cNvSpPr>
          <p:nvPr/>
        </p:nvSpPr>
        <p:spPr bwMode="auto">
          <a:xfrm>
            <a:off x="4211638" y="2133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r>
              <a:rPr lang="en-US" altLang="zh-CN" sz="2400">
                <a:solidFill>
                  <a:srgbClr val="FF33CC"/>
                </a:solidFill>
                <a:latin typeface="黑体" panose="02010609060101010101" pitchFamily="49" charset="-122"/>
                <a:ea typeface="黑体" panose="02010609060101010101" pitchFamily="49" charset="-122"/>
              </a:rPr>
              <a:t>&amp;</a:t>
            </a:r>
          </a:p>
        </p:txBody>
      </p:sp>
    </p:spTree>
    <p:extLst>
      <p:ext uri="{BB962C8B-B14F-4D97-AF65-F5344CB8AC3E}">
        <p14:creationId xmlns:p14="http://schemas.microsoft.com/office/powerpoint/2010/main" val="2171141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7894"/>
                                        </p:tgtEl>
                                        <p:attrNameLst>
                                          <p:attrName>style.visibility</p:attrName>
                                        </p:attrNameLst>
                                      </p:cBhvr>
                                      <p:to>
                                        <p:strVal val="visible"/>
                                      </p:to>
                                    </p:set>
                                    <p:anim calcmode="lin" valueType="num">
                                      <p:cBhvr additive="base">
                                        <p:cTn id="7" dur="1000" fill="hold"/>
                                        <p:tgtEl>
                                          <p:spTgt spid="37894"/>
                                        </p:tgtEl>
                                        <p:attrNameLst>
                                          <p:attrName>ppt_x</p:attrName>
                                        </p:attrNameLst>
                                      </p:cBhvr>
                                      <p:tavLst>
                                        <p:tav tm="0">
                                          <p:val>
                                            <p:strVal val="#ppt_x"/>
                                          </p:val>
                                        </p:tav>
                                        <p:tav tm="100000">
                                          <p:val>
                                            <p:strVal val="#ppt_x"/>
                                          </p:val>
                                        </p:tav>
                                      </p:tavLst>
                                    </p:anim>
                                    <p:anim calcmode="lin" valueType="num">
                                      <p:cBhvr additive="base">
                                        <p:cTn id="8" dur="1000" fill="hold"/>
                                        <p:tgtEl>
                                          <p:spTgt spid="3789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7895"/>
                                        </p:tgtEl>
                                        <p:attrNameLst>
                                          <p:attrName>style.visibility</p:attrName>
                                        </p:attrNameLst>
                                      </p:cBhvr>
                                      <p:to>
                                        <p:strVal val="visible"/>
                                      </p:to>
                                    </p:set>
                                    <p:anim calcmode="lin" valueType="num">
                                      <p:cBhvr additive="base">
                                        <p:cTn id="11" dur="1000" fill="hold"/>
                                        <p:tgtEl>
                                          <p:spTgt spid="37895"/>
                                        </p:tgtEl>
                                        <p:attrNameLst>
                                          <p:attrName>ppt_x</p:attrName>
                                        </p:attrNameLst>
                                      </p:cBhvr>
                                      <p:tavLst>
                                        <p:tav tm="0">
                                          <p:val>
                                            <p:strVal val="#ppt_x"/>
                                          </p:val>
                                        </p:tav>
                                        <p:tav tm="100000">
                                          <p:val>
                                            <p:strVal val="#ppt_x"/>
                                          </p:val>
                                        </p:tav>
                                      </p:tavLst>
                                    </p:anim>
                                    <p:anim calcmode="lin" valueType="num">
                                      <p:cBhvr additive="base">
                                        <p:cTn id="12" dur="1000" fill="hold"/>
                                        <p:tgtEl>
                                          <p:spTgt spid="37895"/>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7893"/>
                                        </p:tgtEl>
                                        <p:attrNameLst>
                                          <p:attrName>style.visibility</p:attrName>
                                        </p:attrNameLst>
                                      </p:cBhvr>
                                      <p:to>
                                        <p:strVal val="visible"/>
                                      </p:to>
                                    </p:set>
                                    <p:anim calcmode="lin" valueType="num">
                                      <p:cBhvr additive="base">
                                        <p:cTn id="17" dur="500" fill="hold"/>
                                        <p:tgtEl>
                                          <p:spTgt spid="37893"/>
                                        </p:tgtEl>
                                        <p:attrNameLst>
                                          <p:attrName>ppt_x</p:attrName>
                                        </p:attrNameLst>
                                      </p:cBhvr>
                                      <p:tavLst>
                                        <p:tav tm="0">
                                          <p:val>
                                            <p:strVal val="#ppt_x"/>
                                          </p:val>
                                        </p:tav>
                                        <p:tav tm="100000">
                                          <p:val>
                                            <p:strVal val="#ppt_x"/>
                                          </p:val>
                                        </p:tav>
                                      </p:tavLst>
                                    </p:anim>
                                    <p:anim calcmode="lin" valueType="num">
                                      <p:cBhvr additive="base">
                                        <p:cTn id="18" dur="500" fill="hold"/>
                                        <p:tgtEl>
                                          <p:spTgt spid="378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autoUpdateAnimBg="0"/>
      <p:bldP spid="37894" grpId="0" autoUpdateAnimBg="0"/>
      <p:bldP spid="3789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07950" y="106363"/>
            <a:ext cx="3743325" cy="585787"/>
          </a:xfrm>
        </p:spPr>
        <p:txBody>
          <a:bodyPr/>
          <a:lstStyle/>
          <a:p>
            <a:pPr algn="l" eaLnBrk="1" hangingPunct="1"/>
            <a:r>
              <a:rPr lang="en-US" altLang="zh-CN" sz="2800" smtClean="0">
                <a:solidFill>
                  <a:srgbClr val="990000"/>
                </a:solidFill>
                <a:latin typeface="黑体" panose="02010609060101010101" pitchFamily="49" charset="-122"/>
                <a:ea typeface="黑体" panose="02010609060101010101" pitchFamily="49" charset="-122"/>
              </a:rPr>
              <a:t>4.5.1 </a:t>
            </a:r>
            <a:r>
              <a:rPr lang="zh-CN" altLang="en-US" sz="2800" smtClean="0">
                <a:solidFill>
                  <a:srgbClr val="990000"/>
                </a:solidFill>
                <a:latin typeface="隶书" panose="02010509060101010101" pitchFamily="49" charset="-122"/>
                <a:ea typeface="隶书" panose="02010509060101010101" pitchFamily="49" charset="-122"/>
              </a:rPr>
              <a:t>变量的声明</a:t>
            </a:r>
          </a:p>
        </p:txBody>
      </p:sp>
      <p:sp>
        <p:nvSpPr>
          <p:cNvPr id="8" name="灯片编号占位符 5"/>
          <p:cNvSpPr>
            <a:spLocks noGrp="1"/>
          </p:cNvSpPr>
          <p:nvPr>
            <p:ph type="sldNum" sz="quarter" idx="12"/>
          </p:nvPr>
        </p:nvSpPr>
        <p:spPr/>
        <p:txBody>
          <a:bodyPr/>
          <a:lstStyle/>
          <a:p>
            <a:pPr>
              <a:defRPr/>
            </a:pPr>
            <a:fld id="{57BF540D-EDE7-40E4-A2B4-90723A706485}" type="slidenum">
              <a:rPr lang="zh-CN" altLang="en-US">
                <a:solidFill>
                  <a:srgbClr val="000000"/>
                </a:solidFill>
              </a:rPr>
              <a:pPr>
                <a:defRPr/>
              </a:pPr>
              <a:t>2</a:t>
            </a:fld>
            <a:endParaRPr lang="en-US" altLang="zh-CN">
              <a:solidFill>
                <a:srgbClr val="000000"/>
              </a:solidFill>
            </a:endParaRPr>
          </a:p>
        </p:txBody>
      </p:sp>
      <p:sp>
        <p:nvSpPr>
          <p:cNvPr id="6148" name="Rectangle 3"/>
          <p:cNvSpPr>
            <a:spLocks noChangeArrowheads="1"/>
          </p:cNvSpPr>
          <p:nvPr/>
        </p:nvSpPr>
        <p:spPr bwMode="auto">
          <a:xfrm>
            <a:off x="250825" y="765175"/>
            <a:ext cx="56388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lnSpc>
                <a:spcPct val="120000"/>
              </a:lnSpc>
              <a:spcBef>
                <a:spcPct val="0"/>
              </a:spcBef>
              <a:spcAft>
                <a:spcPct val="0"/>
              </a:spcAft>
              <a:buFontTx/>
              <a:buNone/>
            </a:pPr>
            <a:r>
              <a:rPr lang="en-US" altLang="zh-CN" sz="2800">
                <a:solidFill>
                  <a:srgbClr val="990000"/>
                </a:solidFill>
                <a:latin typeface="华文行楷" panose="02010800040101010101" pitchFamily="2" charset="-122"/>
                <a:ea typeface="华文行楷" panose="02010800040101010101" pitchFamily="2" charset="-122"/>
              </a:rPr>
              <a:t>&lt;1&gt; </a:t>
            </a:r>
            <a:r>
              <a:rPr lang="zh-CN" altLang="en-US" sz="2800">
                <a:solidFill>
                  <a:srgbClr val="990000"/>
                </a:solidFill>
                <a:latin typeface="华文行楷" panose="02010800040101010101" pitchFamily="2" charset="-122"/>
                <a:ea typeface="华文行楷" panose="02010800040101010101" pitchFamily="2" charset="-122"/>
              </a:rPr>
              <a:t>变量的类型定义与声明</a:t>
            </a:r>
            <a:r>
              <a:rPr lang="zh-CN" altLang="en-US" sz="2400">
                <a:solidFill>
                  <a:srgbClr val="990000"/>
                </a:solidFill>
                <a:latin typeface="华文行楷" panose="02010800040101010101" pitchFamily="2" charset="-122"/>
                <a:ea typeface="华文行楷" panose="02010800040101010101" pitchFamily="2" charset="-122"/>
              </a:rPr>
              <a:t> </a:t>
            </a:r>
          </a:p>
        </p:txBody>
      </p:sp>
      <p:sp>
        <p:nvSpPr>
          <p:cNvPr id="6149" name="Rectangle 4"/>
          <p:cNvSpPr>
            <a:spLocks noChangeArrowheads="1"/>
          </p:cNvSpPr>
          <p:nvPr/>
        </p:nvSpPr>
        <p:spPr bwMode="auto">
          <a:xfrm>
            <a:off x="669925" y="1412875"/>
            <a:ext cx="67818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zh-CN" altLang="en-US" sz="2400">
                <a:solidFill>
                  <a:srgbClr val="0000FF"/>
                </a:solidFill>
                <a:latin typeface="华文行楷" panose="02010800040101010101" pitchFamily="2" charset="-122"/>
                <a:ea typeface="华文行楷" panose="02010800040101010101" pitchFamily="2" charset="-122"/>
              </a:rPr>
              <a:t>类型定义：</a:t>
            </a:r>
            <a:r>
              <a:rPr lang="zh-CN" altLang="en-US" sz="2400">
                <a:solidFill>
                  <a:srgbClr val="000000"/>
                </a:solidFill>
                <a:latin typeface="华文行楷" panose="02010800040101010101" pitchFamily="2" charset="-122"/>
                <a:ea typeface="华文行楷" panose="02010800040101010101" pitchFamily="2" charset="-122"/>
              </a:rPr>
              <a:t>为编译器提供存储空间大小的信息</a:t>
            </a:r>
          </a:p>
          <a:p>
            <a:pPr algn="just" eaLnBrk="0" fontAlgn="base" hangingPunct="0">
              <a:lnSpc>
                <a:spcPct val="120000"/>
              </a:lnSpc>
              <a:spcBef>
                <a:spcPct val="0"/>
              </a:spcBef>
              <a:spcAft>
                <a:spcPct val="0"/>
              </a:spcAft>
              <a:buFontTx/>
              <a:buNone/>
            </a:pPr>
            <a:r>
              <a:rPr lang="zh-CN" altLang="en-US" sz="2400">
                <a:solidFill>
                  <a:srgbClr val="0000FF"/>
                </a:solidFill>
                <a:latin typeface="华文行楷" panose="02010800040101010101" pitchFamily="2" charset="-122"/>
                <a:ea typeface="华文行楷" panose="02010800040101010101" pitchFamily="2" charset="-122"/>
              </a:rPr>
              <a:t>变量声明：</a:t>
            </a:r>
            <a:r>
              <a:rPr lang="zh-CN" altLang="en-US" sz="2400">
                <a:solidFill>
                  <a:srgbClr val="000000"/>
                </a:solidFill>
                <a:latin typeface="华文行楷" panose="02010800040101010101" pitchFamily="2" charset="-122"/>
                <a:ea typeface="华文行楷" panose="02010800040101010101" pitchFamily="2" charset="-122"/>
              </a:rPr>
              <a:t>为变量分配存储空间</a:t>
            </a:r>
          </a:p>
          <a:p>
            <a:pPr eaLnBrk="0" fontAlgn="base" hangingPunct="0">
              <a:lnSpc>
                <a:spcPct val="120000"/>
              </a:lnSpc>
              <a:spcBef>
                <a:spcPct val="0"/>
              </a:spcBef>
              <a:spcAft>
                <a:spcPct val="0"/>
              </a:spcAft>
              <a:buFontTx/>
              <a:buNone/>
            </a:pPr>
            <a:r>
              <a:rPr lang="zh-CN" altLang="en-US" sz="2400">
                <a:solidFill>
                  <a:srgbClr val="0000FF"/>
                </a:solidFill>
                <a:latin typeface="华文行楷" panose="02010800040101010101" pitchFamily="2" charset="-122"/>
                <a:ea typeface="华文行楷" panose="02010800040101010101" pitchFamily="2" charset="-122"/>
              </a:rPr>
              <a:t>组合数据的类型定义和变量声明：</a:t>
            </a:r>
          </a:p>
          <a:p>
            <a:pPr eaLnBrk="0" fontAlgn="base" hangingPunct="0">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        定义与声明在一起，定义与声明分离。 </a:t>
            </a:r>
          </a:p>
        </p:txBody>
      </p:sp>
      <p:sp>
        <p:nvSpPr>
          <p:cNvPr id="6150" name="Rectangle 5"/>
          <p:cNvSpPr>
            <a:spLocks noChangeArrowheads="1"/>
          </p:cNvSpPr>
          <p:nvPr/>
        </p:nvSpPr>
        <p:spPr bwMode="auto">
          <a:xfrm>
            <a:off x="468313" y="3371850"/>
            <a:ext cx="7848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1.  </a:t>
            </a:r>
            <a:r>
              <a:rPr lang="zh-CN" altLang="en-US" sz="2400">
                <a:solidFill>
                  <a:srgbClr val="000000"/>
                </a:solidFill>
                <a:latin typeface="华文行楷" panose="02010800040101010101" pitchFamily="2" charset="-122"/>
                <a:ea typeface="华文行楷" panose="02010800040101010101" pitchFamily="2" charset="-122"/>
              </a:rPr>
              <a:t>简单数据类型的存储空间是预先确定的，如</a:t>
            </a:r>
            <a:r>
              <a:rPr lang="en-US" altLang="zh-CN" sz="2400">
                <a:solidFill>
                  <a:srgbClr val="0000FF"/>
                </a:solidFill>
                <a:latin typeface="黑体" panose="02010609060101010101" pitchFamily="49" charset="-122"/>
                <a:ea typeface="黑体" panose="02010609060101010101" pitchFamily="49" charset="-122"/>
              </a:rPr>
              <a:t>int</a:t>
            </a:r>
            <a:r>
              <a:rPr lang="zh-CN" altLang="en-US" sz="2400">
                <a:solidFill>
                  <a:srgbClr val="000000"/>
                </a:solidFill>
                <a:latin typeface="华文行楷" panose="02010800040101010101" pitchFamily="2" charset="-122"/>
                <a:ea typeface="华文行楷" panose="02010800040101010101" pitchFamily="2" charset="-122"/>
              </a:rPr>
              <a:t>可以占</a:t>
            </a:r>
            <a:r>
              <a:rPr lang="en-US" altLang="zh-CN" sz="2400">
                <a:solidFill>
                  <a:srgbClr val="0000FF"/>
                </a:solidFill>
                <a:latin typeface="黑体" panose="02010609060101010101" pitchFamily="49" charset="-122"/>
                <a:ea typeface="黑体" panose="02010609060101010101" pitchFamily="49" charset="-122"/>
              </a:rPr>
              <a:t>4</a:t>
            </a:r>
            <a:r>
              <a:rPr lang="zh-CN" altLang="en-US" sz="2400">
                <a:solidFill>
                  <a:srgbClr val="000000"/>
                </a:solidFill>
                <a:latin typeface="华文行楷" panose="02010800040101010101" pitchFamily="2" charset="-122"/>
                <a:ea typeface="华文行楷" panose="02010800040101010101" pitchFamily="2" charset="-122"/>
              </a:rPr>
              <a:t>个字节，</a:t>
            </a:r>
            <a:r>
              <a:rPr lang="en-US" altLang="zh-CN" sz="2400">
                <a:solidFill>
                  <a:srgbClr val="0000FF"/>
                </a:solidFill>
                <a:latin typeface="黑体" panose="02010609060101010101" pitchFamily="49" charset="-122"/>
                <a:ea typeface="黑体" panose="02010609060101010101" pitchFamily="49" charset="-122"/>
              </a:rPr>
              <a:t>double</a:t>
            </a:r>
            <a:r>
              <a:rPr lang="zh-CN" altLang="en-US" sz="2400">
                <a:solidFill>
                  <a:srgbClr val="000000"/>
                </a:solidFill>
                <a:latin typeface="华文行楷" panose="02010800040101010101" pitchFamily="2" charset="-122"/>
                <a:ea typeface="华文行楷" panose="02010800040101010101" pitchFamily="2" charset="-122"/>
              </a:rPr>
              <a:t>可以占</a:t>
            </a:r>
            <a:r>
              <a:rPr lang="en-US" altLang="zh-CN" sz="2400">
                <a:solidFill>
                  <a:srgbClr val="0000FF"/>
                </a:solidFill>
                <a:latin typeface="黑体" panose="02010609060101010101" pitchFamily="49" charset="-122"/>
                <a:ea typeface="黑体" panose="02010609060101010101" pitchFamily="49" charset="-122"/>
              </a:rPr>
              <a:t>8</a:t>
            </a:r>
            <a:r>
              <a:rPr lang="zh-CN" altLang="en-US" sz="2400">
                <a:solidFill>
                  <a:srgbClr val="000000"/>
                </a:solidFill>
                <a:latin typeface="华文行楷" panose="02010800040101010101" pitchFamily="2" charset="-122"/>
                <a:ea typeface="华文行楷" panose="02010800040101010101" pitchFamily="2" charset="-122"/>
              </a:rPr>
              <a:t>个字节，</a:t>
            </a:r>
            <a:r>
              <a:rPr lang="en-US" altLang="zh-CN" sz="2400">
                <a:solidFill>
                  <a:srgbClr val="0000FF"/>
                </a:solidFill>
                <a:latin typeface="黑体" panose="02010609060101010101" pitchFamily="49" charset="-122"/>
                <a:ea typeface="黑体" panose="02010609060101010101" pitchFamily="49" charset="-122"/>
              </a:rPr>
              <a:t>char</a:t>
            </a:r>
            <a:r>
              <a:rPr lang="zh-CN" altLang="en-US" sz="2400">
                <a:solidFill>
                  <a:srgbClr val="000000"/>
                </a:solidFill>
                <a:latin typeface="华文行楷" panose="02010800040101010101" pitchFamily="2" charset="-122"/>
                <a:ea typeface="华文行楷" panose="02010800040101010101" pitchFamily="2" charset="-122"/>
              </a:rPr>
              <a:t>可以占</a:t>
            </a:r>
            <a:r>
              <a:rPr lang="en-US" altLang="zh-CN" sz="2400">
                <a:solidFill>
                  <a:srgbClr val="0000FF"/>
                </a:solidFill>
                <a:latin typeface="黑体" panose="02010609060101010101" pitchFamily="49" charset="-122"/>
                <a:ea typeface="黑体" panose="02010609060101010101" pitchFamily="49" charset="-122"/>
              </a:rPr>
              <a:t>1</a:t>
            </a:r>
            <a:r>
              <a:rPr lang="zh-CN" altLang="en-US" sz="2400">
                <a:solidFill>
                  <a:srgbClr val="000000"/>
                </a:solidFill>
                <a:latin typeface="华文行楷" panose="02010800040101010101" pitchFamily="2" charset="-122"/>
                <a:ea typeface="华文行楷" panose="02010800040101010101" pitchFamily="2" charset="-122"/>
              </a:rPr>
              <a:t>个字节等。</a:t>
            </a:r>
          </a:p>
          <a:p>
            <a:pPr fontAlgn="base">
              <a:lnSpc>
                <a:spcPct val="120000"/>
              </a:lnSpc>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2.  </a:t>
            </a:r>
            <a:r>
              <a:rPr lang="zh-CN" altLang="en-US" sz="2400">
                <a:solidFill>
                  <a:srgbClr val="000000"/>
                </a:solidFill>
                <a:latin typeface="华文行楷" panose="02010800040101010101" pitchFamily="2" charset="-122"/>
                <a:ea typeface="华文行楷" panose="02010800040101010101" pitchFamily="2" charset="-122"/>
              </a:rPr>
              <a:t>组合数据类型变量的存储空间，需要编译器根据程序员提供的信息计算而定。 </a:t>
            </a:r>
          </a:p>
        </p:txBody>
      </p:sp>
    </p:spTree>
    <p:extLst>
      <p:ext uri="{BB962C8B-B14F-4D97-AF65-F5344CB8AC3E}">
        <p14:creationId xmlns:p14="http://schemas.microsoft.com/office/powerpoint/2010/main" val="280917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5715000" y="76200"/>
            <a:ext cx="3429000" cy="457200"/>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&lt;2&gt; </a:t>
            </a:r>
            <a:r>
              <a:rPr lang="zh-CN" altLang="en-US" sz="2400" smtClean="0">
                <a:latin typeface="华文行楷" panose="02010800040101010101" pitchFamily="2" charset="-122"/>
                <a:ea typeface="华文行楷" panose="02010800040101010101" pitchFamily="2" charset="-122"/>
              </a:rPr>
              <a:t>引用调用（续</a:t>
            </a:r>
            <a:r>
              <a:rPr lang="en-US" altLang="zh-CN" sz="2400" smtClean="0">
                <a:latin typeface="华文行楷" panose="02010800040101010101" pitchFamily="2" charset="-122"/>
                <a:ea typeface="华文行楷" panose="02010800040101010101" pitchFamily="2" charset="-122"/>
              </a:rPr>
              <a:t>3</a:t>
            </a:r>
            <a:r>
              <a:rPr lang="zh-CN" altLang="en-US" sz="2400" smtClean="0">
                <a:latin typeface="华文行楷" panose="02010800040101010101" pitchFamily="2" charset="-122"/>
                <a:ea typeface="华文行楷" panose="02010800040101010101" pitchFamily="2" charset="-122"/>
              </a:rPr>
              <a:t>）</a:t>
            </a:r>
          </a:p>
        </p:txBody>
      </p:sp>
      <p:sp>
        <p:nvSpPr>
          <p:cNvPr id="12" name="灯片编号占位符 5"/>
          <p:cNvSpPr>
            <a:spLocks noGrp="1"/>
          </p:cNvSpPr>
          <p:nvPr>
            <p:ph type="sldNum" sz="quarter" idx="12"/>
          </p:nvPr>
        </p:nvSpPr>
        <p:spPr/>
        <p:txBody>
          <a:bodyPr/>
          <a:lstStyle/>
          <a:p>
            <a:pPr>
              <a:defRPr/>
            </a:pPr>
            <a:fld id="{A73D584A-8F63-49E1-B433-47E13AE8D4ED}" type="slidenum">
              <a:rPr lang="zh-CN" altLang="en-US">
                <a:solidFill>
                  <a:srgbClr val="000000"/>
                </a:solidFill>
              </a:rPr>
              <a:pPr>
                <a:defRPr/>
              </a:pPr>
              <a:t>20</a:t>
            </a:fld>
            <a:endParaRPr lang="en-US" altLang="zh-CN">
              <a:solidFill>
                <a:srgbClr val="000000"/>
              </a:solidFill>
            </a:endParaRPr>
          </a:p>
        </p:txBody>
      </p:sp>
      <p:sp>
        <p:nvSpPr>
          <p:cNvPr id="39939" name="Rectangle 3"/>
          <p:cNvSpPr>
            <a:spLocks noChangeArrowheads="1"/>
          </p:cNvSpPr>
          <p:nvPr/>
        </p:nvSpPr>
        <p:spPr bwMode="auto">
          <a:xfrm>
            <a:off x="533400" y="1341438"/>
            <a:ext cx="77724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#include &lt;iostream&gt;</a:t>
            </a:r>
          </a:p>
          <a:p>
            <a:pPr fontAlgn="base">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fontAlgn="base">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fontAlgn="base">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fontAlgn="base">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fontAlgn="base">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using namespace std;</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void main ()</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int a(1), b(2);</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cout&lt;&lt;"before:  a="&lt;&lt;a&lt;&lt;"   b="&lt;&lt;b&lt;&lt;endl;</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swap(</a:t>
            </a:r>
            <a:r>
              <a:rPr lang="en-US" altLang="zh-CN" sz="2400">
                <a:solidFill>
                  <a:srgbClr val="FF0000"/>
                </a:solidFill>
                <a:latin typeface="黑体" panose="02010609060101010101" pitchFamily="49" charset="-122"/>
                <a:ea typeface="黑体" panose="02010609060101010101" pitchFamily="49" charset="-122"/>
              </a:rPr>
              <a:t>&amp;</a:t>
            </a:r>
            <a:r>
              <a:rPr lang="en-US" altLang="zh-CN" sz="2400">
                <a:solidFill>
                  <a:srgbClr val="000000"/>
                </a:solidFill>
                <a:latin typeface="黑体" panose="02010609060101010101" pitchFamily="49" charset="-122"/>
                <a:ea typeface="黑体" panose="02010609060101010101" pitchFamily="49" charset="-122"/>
              </a:rPr>
              <a:t>a, </a:t>
            </a:r>
            <a:r>
              <a:rPr lang="en-US" altLang="zh-CN" sz="2400">
                <a:solidFill>
                  <a:srgbClr val="FF0000"/>
                </a:solidFill>
                <a:latin typeface="黑体" panose="02010609060101010101" pitchFamily="49" charset="-122"/>
                <a:ea typeface="黑体" panose="02010609060101010101" pitchFamily="49" charset="-122"/>
              </a:rPr>
              <a:t>&amp;</a:t>
            </a:r>
            <a:r>
              <a:rPr lang="en-US" altLang="zh-CN" sz="2400">
                <a:solidFill>
                  <a:srgbClr val="000000"/>
                </a:solidFill>
                <a:latin typeface="黑体" panose="02010609060101010101" pitchFamily="49" charset="-122"/>
                <a:ea typeface="黑体" panose="02010609060101010101" pitchFamily="49" charset="-122"/>
              </a:rPr>
              <a:t>b);</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cout&lt;&lt;"after:   a="&lt;&lt;a&lt;&lt;"   b="&lt;&lt;b&lt;&lt;endl;</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a:t>
            </a:r>
          </a:p>
        </p:txBody>
      </p:sp>
      <p:sp>
        <p:nvSpPr>
          <p:cNvPr id="39940" name="Rectangle 4"/>
          <p:cNvSpPr>
            <a:spLocks noChangeArrowheads="1"/>
          </p:cNvSpPr>
          <p:nvPr/>
        </p:nvSpPr>
        <p:spPr bwMode="auto">
          <a:xfrm>
            <a:off x="609600" y="1905000"/>
            <a:ext cx="6248400" cy="155257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void swap(int </a:t>
            </a:r>
            <a:r>
              <a:rPr lang="en-US" altLang="zh-CN" sz="2400">
                <a:solidFill>
                  <a:srgbClr val="FF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x, int </a:t>
            </a:r>
            <a:r>
              <a:rPr lang="en-US" altLang="zh-CN" sz="2400">
                <a:solidFill>
                  <a:srgbClr val="FF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y)</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int temp;  </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temp=</a:t>
            </a:r>
            <a:r>
              <a:rPr lang="en-US" altLang="zh-CN" sz="2400">
                <a:solidFill>
                  <a:srgbClr val="FF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x;  </a:t>
            </a:r>
            <a:r>
              <a:rPr lang="en-US" altLang="zh-CN" sz="2400">
                <a:solidFill>
                  <a:srgbClr val="FF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x=</a:t>
            </a:r>
            <a:r>
              <a:rPr lang="en-US" altLang="zh-CN" sz="2400">
                <a:solidFill>
                  <a:srgbClr val="FF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y;  </a:t>
            </a:r>
            <a:r>
              <a:rPr lang="en-US" altLang="zh-CN" sz="2400">
                <a:solidFill>
                  <a:srgbClr val="FF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y=temp;</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a:t>
            </a:r>
          </a:p>
        </p:txBody>
      </p:sp>
      <p:sp>
        <p:nvSpPr>
          <p:cNvPr id="43014" name="Rectangle 5"/>
          <p:cNvSpPr>
            <a:spLocks noChangeArrowheads="1"/>
          </p:cNvSpPr>
          <p:nvPr/>
        </p:nvSpPr>
        <p:spPr bwMode="auto">
          <a:xfrm>
            <a:off x="609600" y="115888"/>
            <a:ext cx="324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值调用模拟引用调用</a:t>
            </a:r>
          </a:p>
        </p:txBody>
      </p:sp>
      <p:sp>
        <p:nvSpPr>
          <p:cNvPr id="39942" name="Text Box 6">
            <a:hlinkClick r:id="rId3" action="ppaction://program"/>
          </p:cNvPr>
          <p:cNvSpPr txBox="1">
            <a:spLocks noChangeArrowheads="1"/>
          </p:cNvSpPr>
          <p:nvPr/>
        </p:nvSpPr>
        <p:spPr bwMode="auto">
          <a:xfrm>
            <a:off x="3419475" y="5995988"/>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50000"/>
              </a:spcBef>
              <a:spcAft>
                <a:spcPct val="0"/>
              </a:spcAft>
              <a:buFontTx/>
              <a:buNone/>
            </a:pPr>
            <a:r>
              <a:rPr lang="zh-CN" altLang="en-US" sz="2400" u="sng">
                <a:solidFill>
                  <a:srgbClr val="FF33CC"/>
                </a:solidFill>
                <a:latin typeface="隶书" panose="02010509060101010101" pitchFamily="49" charset="-122"/>
                <a:ea typeface="隶书" panose="02010509060101010101" pitchFamily="49" charset="-122"/>
              </a:rPr>
              <a:t>执行该程序</a:t>
            </a:r>
          </a:p>
        </p:txBody>
      </p:sp>
      <p:sp>
        <p:nvSpPr>
          <p:cNvPr id="39943" name="Text Box 7"/>
          <p:cNvSpPr txBox="1">
            <a:spLocks noChangeArrowheads="1"/>
          </p:cNvSpPr>
          <p:nvPr/>
        </p:nvSpPr>
        <p:spPr bwMode="auto">
          <a:xfrm>
            <a:off x="463550" y="519113"/>
            <a:ext cx="74215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0000FF"/>
                </a:solidFill>
                <a:latin typeface="华文行楷" panose="02010800040101010101" pitchFamily="2" charset="-122"/>
                <a:ea typeface="华文行楷" panose="02010800040101010101" pitchFamily="2" charset="-122"/>
              </a:rPr>
              <a:t>注意：</a:t>
            </a:r>
            <a:r>
              <a:rPr lang="zh-CN" altLang="en-US" sz="2400">
                <a:solidFill>
                  <a:srgbClr val="000000"/>
                </a:solidFill>
                <a:latin typeface="华文行楷" panose="02010800040101010101" pitchFamily="2" charset="-122"/>
                <a:ea typeface="华文行楷" panose="02010800040101010101" pitchFamily="2" charset="-122"/>
              </a:rPr>
              <a:t> </a:t>
            </a:r>
            <a:r>
              <a:rPr lang="en-US" altLang="zh-CN" sz="2400">
                <a:solidFill>
                  <a:srgbClr val="000000"/>
                </a:solidFill>
                <a:latin typeface="黑体" panose="02010609060101010101" pitchFamily="49" charset="-122"/>
                <a:ea typeface="黑体" panose="02010609060101010101" pitchFamily="49" charset="-122"/>
              </a:rPr>
              <a:t>C</a:t>
            </a:r>
            <a:r>
              <a:rPr lang="zh-CN" altLang="en-US" sz="2400">
                <a:solidFill>
                  <a:srgbClr val="000000"/>
                </a:solidFill>
                <a:latin typeface="华文行楷" panose="02010800040101010101" pitchFamily="2" charset="-122"/>
                <a:ea typeface="华文行楷" panose="02010800040101010101" pitchFamily="2" charset="-122"/>
              </a:rPr>
              <a:t>语言只有值调用，但是可以用值调用形式模拟</a:t>
            </a:r>
          </a:p>
          <a:p>
            <a:pPr fontAlgn="base">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             引用调用的效果</a:t>
            </a:r>
          </a:p>
        </p:txBody>
      </p:sp>
      <p:sp>
        <p:nvSpPr>
          <p:cNvPr id="39944" name="Rectangle 8"/>
          <p:cNvSpPr>
            <a:spLocks noChangeArrowheads="1"/>
          </p:cNvSpPr>
          <p:nvPr/>
        </p:nvSpPr>
        <p:spPr bwMode="auto">
          <a:xfrm>
            <a:off x="3708400" y="3098800"/>
            <a:ext cx="5219700" cy="155257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34000">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void swap(int </a:t>
            </a:r>
            <a:r>
              <a:rPr lang="en-US" altLang="zh-CN" sz="2400">
                <a:solidFill>
                  <a:srgbClr val="FF33CC"/>
                </a:solidFill>
                <a:latin typeface="黑体" panose="02010609060101010101" pitchFamily="49" charset="-122"/>
                <a:ea typeface="黑体" panose="02010609060101010101" pitchFamily="49" charset="-122"/>
              </a:rPr>
              <a:t>&amp;</a:t>
            </a:r>
            <a:r>
              <a:rPr lang="en-US" altLang="zh-CN" sz="2400">
                <a:solidFill>
                  <a:srgbClr val="000000"/>
                </a:solidFill>
                <a:latin typeface="黑体" panose="02010609060101010101" pitchFamily="49" charset="-122"/>
                <a:ea typeface="黑体" panose="02010609060101010101" pitchFamily="49" charset="-122"/>
              </a:rPr>
              <a:t>x, int </a:t>
            </a:r>
            <a:r>
              <a:rPr lang="en-US" altLang="zh-CN" sz="2400">
                <a:solidFill>
                  <a:srgbClr val="FF33CC"/>
                </a:solidFill>
                <a:latin typeface="黑体" panose="02010609060101010101" pitchFamily="49" charset="-122"/>
                <a:ea typeface="黑体" panose="02010609060101010101" pitchFamily="49" charset="-122"/>
              </a:rPr>
              <a:t>&amp;</a:t>
            </a:r>
            <a:r>
              <a:rPr lang="en-US" altLang="zh-CN" sz="2400">
                <a:solidFill>
                  <a:srgbClr val="000000"/>
                </a:solidFill>
                <a:latin typeface="黑体" panose="02010609060101010101" pitchFamily="49" charset="-122"/>
                <a:ea typeface="黑体" panose="02010609060101010101" pitchFamily="49" charset="-122"/>
              </a:rPr>
              <a:t>y)</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int temp;  </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temp=x;  x=y;  y=temp;</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a:t>
            </a:r>
          </a:p>
        </p:txBody>
      </p:sp>
      <p:sp>
        <p:nvSpPr>
          <p:cNvPr id="39945" name="Rectangle 9"/>
          <p:cNvSpPr>
            <a:spLocks noChangeArrowheads="1"/>
          </p:cNvSpPr>
          <p:nvPr/>
        </p:nvSpPr>
        <p:spPr bwMode="auto">
          <a:xfrm>
            <a:off x="3708400" y="4987925"/>
            <a:ext cx="5219700" cy="45720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34000">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swap(a, b);</a:t>
            </a:r>
          </a:p>
        </p:txBody>
      </p:sp>
    </p:spTree>
    <p:extLst>
      <p:ext uri="{BB962C8B-B14F-4D97-AF65-F5344CB8AC3E}">
        <p14:creationId xmlns:p14="http://schemas.microsoft.com/office/powerpoint/2010/main" val="1312612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9943">
                                            <p:txEl>
                                              <p:pRg st="0" end="0"/>
                                            </p:txEl>
                                          </p:spTgt>
                                        </p:tgtEl>
                                        <p:attrNameLst>
                                          <p:attrName>style.visibility</p:attrName>
                                        </p:attrNameLst>
                                      </p:cBhvr>
                                      <p:to>
                                        <p:strVal val="visible"/>
                                      </p:to>
                                    </p:set>
                                    <p:animEffect transition="in" filter="barn(outVertical)">
                                      <p:cBhvr>
                                        <p:cTn id="7" dur="500"/>
                                        <p:tgtEl>
                                          <p:spTgt spid="39943">
                                            <p:txEl>
                                              <p:pRg st="0" end="0"/>
                                            </p:txEl>
                                          </p:spTgt>
                                        </p:tgtEl>
                                      </p:cBhvr>
                                    </p:animEffect>
                                  </p:childTnLst>
                                </p:cTn>
                              </p:par>
                            </p:childTnLst>
                          </p:cTn>
                        </p:par>
                        <p:par>
                          <p:cTn id="8" fill="hold" nodeType="afterGroup">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9943">
                                            <p:txEl>
                                              <p:pRg st="1" end="1"/>
                                            </p:txEl>
                                          </p:spTgt>
                                        </p:tgtEl>
                                        <p:attrNameLst>
                                          <p:attrName>style.visibility</p:attrName>
                                        </p:attrNameLst>
                                      </p:cBhvr>
                                      <p:to>
                                        <p:strVal val="visible"/>
                                      </p:to>
                                    </p:set>
                                    <p:animEffect transition="in" filter="barn(outVertical)">
                                      <p:cBhvr>
                                        <p:cTn id="11" dur="500"/>
                                        <p:tgtEl>
                                          <p:spTgt spid="3994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37" fill="hold" grpId="0" nodeType="clickEffect">
                                  <p:stCondLst>
                                    <p:cond delay="0"/>
                                  </p:stCondLst>
                                  <p:childTnLst>
                                    <p:set>
                                      <p:cBhvr>
                                        <p:cTn id="15" dur="1" fill="hold">
                                          <p:stCondLst>
                                            <p:cond delay="0"/>
                                          </p:stCondLst>
                                        </p:cTn>
                                        <p:tgtEl>
                                          <p:spTgt spid="39940"/>
                                        </p:tgtEl>
                                        <p:attrNameLst>
                                          <p:attrName>style.visibility</p:attrName>
                                        </p:attrNameLst>
                                      </p:cBhvr>
                                      <p:to>
                                        <p:strVal val="visible"/>
                                      </p:to>
                                    </p:set>
                                    <p:animEffect transition="in" filter="barn(outVertical)">
                                      <p:cBhvr>
                                        <p:cTn id="16" dur="500"/>
                                        <p:tgtEl>
                                          <p:spTgt spid="3994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39939"/>
                                        </p:tgtEl>
                                        <p:attrNameLst>
                                          <p:attrName>style.visibility</p:attrName>
                                        </p:attrNameLst>
                                      </p:cBhvr>
                                      <p:to>
                                        <p:strVal val="visible"/>
                                      </p:to>
                                    </p:set>
                                    <p:animEffect transition="in" filter="barn(outVertical)">
                                      <p:cBhvr>
                                        <p:cTn id="21" dur="500"/>
                                        <p:tgtEl>
                                          <p:spTgt spid="3993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39944"/>
                                        </p:tgtEl>
                                        <p:attrNameLst>
                                          <p:attrName>style.visibility</p:attrName>
                                        </p:attrNameLst>
                                      </p:cBhvr>
                                      <p:to>
                                        <p:strVal val="visible"/>
                                      </p:to>
                                    </p:set>
                                    <p:anim calcmode="lin" valueType="num">
                                      <p:cBhvr>
                                        <p:cTn id="26" dur="500" fill="hold"/>
                                        <p:tgtEl>
                                          <p:spTgt spid="39944"/>
                                        </p:tgtEl>
                                        <p:attrNameLst>
                                          <p:attrName>ppt_w</p:attrName>
                                        </p:attrNameLst>
                                      </p:cBhvr>
                                      <p:tavLst>
                                        <p:tav tm="0">
                                          <p:val>
                                            <p:fltVal val="0"/>
                                          </p:val>
                                        </p:tav>
                                        <p:tav tm="100000">
                                          <p:val>
                                            <p:strVal val="#ppt_w"/>
                                          </p:val>
                                        </p:tav>
                                      </p:tavLst>
                                    </p:anim>
                                    <p:anim calcmode="lin" valueType="num">
                                      <p:cBhvr>
                                        <p:cTn id="27" dur="500" fill="hold"/>
                                        <p:tgtEl>
                                          <p:spTgt spid="39944"/>
                                        </p:tgtEl>
                                        <p:attrNameLst>
                                          <p:attrName>ppt_h</p:attrName>
                                        </p:attrNameLst>
                                      </p:cBhvr>
                                      <p:tavLst>
                                        <p:tav tm="0">
                                          <p:val>
                                            <p:fltVal val="0"/>
                                          </p:val>
                                        </p:tav>
                                        <p:tav tm="100000">
                                          <p:val>
                                            <p:strVal val="#ppt_h"/>
                                          </p:val>
                                        </p:tav>
                                      </p:tavLst>
                                    </p:anim>
                                    <p:animEffect transition="in" filter="fade">
                                      <p:cBhvr>
                                        <p:cTn id="28" dur="500"/>
                                        <p:tgtEl>
                                          <p:spTgt spid="39944"/>
                                        </p:tgtEl>
                                      </p:cBhvr>
                                    </p:animEffect>
                                  </p:childTnLst>
                                  <p:subTnLst>
                                    <p:set>
                                      <p:cBhvr override="childStyle">
                                        <p:cTn dur="1" fill="hold" display="0" masterRel="nextClick" afterEffect="1"/>
                                        <p:tgtEl>
                                          <p:spTgt spid="39944"/>
                                        </p:tgtEl>
                                        <p:attrNameLst>
                                          <p:attrName>style.visibility</p:attrName>
                                        </p:attrNameLst>
                                      </p:cBhvr>
                                      <p:to>
                                        <p:strVal val="hidden"/>
                                      </p:to>
                                    </p:set>
                                  </p:subTnLst>
                                </p:cTn>
                              </p:par>
                              <p:par>
                                <p:cTn id="29" presetID="53" presetClass="entr" presetSubtype="0" fill="hold" nodeType="withEffect">
                                  <p:stCondLst>
                                    <p:cond delay="0"/>
                                  </p:stCondLst>
                                  <p:childTnLst>
                                    <p:set>
                                      <p:cBhvr>
                                        <p:cTn id="30" dur="1" fill="hold">
                                          <p:stCondLst>
                                            <p:cond delay="0"/>
                                          </p:stCondLst>
                                        </p:cTn>
                                        <p:tgtEl>
                                          <p:spTgt spid="39945"/>
                                        </p:tgtEl>
                                        <p:attrNameLst>
                                          <p:attrName>style.visibility</p:attrName>
                                        </p:attrNameLst>
                                      </p:cBhvr>
                                      <p:to>
                                        <p:strVal val="visible"/>
                                      </p:to>
                                    </p:set>
                                    <p:anim calcmode="lin" valueType="num">
                                      <p:cBhvr>
                                        <p:cTn id="31" dur="500" fill="hold"/>
                                        <p:tgtEl>
                                          <p:spTgt spid="39945"/>
                                        </p:tgtEl>
                                        <p:attrNameLst>
                                          <p:attrName>ppt_w</p:attrName>
                                        </p:attrNameLst>
                                      </p:cBhvr>
                                      <p:tavLst>
                                        <p:tav tm="0">
                                          <p:val>
                                            <p:fltVal val="0"/>
                                          </p:val>
                                        </p:tav>
                                        <p:tav tm="100000">
                                          <p:val>
                                            <p:strVal val="#ppt_w"/>
                                          </p:val>
                                        </p:tav>
                                      </p:tavLst>
                                    </p:anim>
                                    <p:anim calcmode="lin" valueType="num">
                                      <p:cBhvr>
                                        <p:cTn id="32" dur="500" fill="hold"/>
                                        <p:tgtEl>
                                          <p:spTgt spid="39945"/>
                                        </p:tgtEl>
                                        <p:attrNameLst>
                                          <p:attrName>ppt_h</p:attrName>
                                        </p:attrNameLst>
                                      </p:cBhvr>
                                      <p:tavLst>
                                        <p:tav tm="0">
                                          <p:val>
                                            <p:fltVal val="0"/>
                                          </p:val>
                                        </p:tav>
                                        <p:tav tm="100000">
                                          <p:val>
                                            <p:strVal val="#ppt_h"/>
                                          </p:val>
                                        </p:tav>
                                      </p:tavLst>
                                    </p:anim>
                                    <p:animEffect transition="in" filter="fade">
                                      <p:cBhvr>
                                        <p:cTn id="33" dur="500"/>
                                        <p:tgtEl>
                                          <p:spTgt spid="39945"/>
                                        </p:tgtEl>
                                      </p:cBhvr>
                                    </p:animEffect>
                                  </p:childTnLst>
                                  <p:subTnLst>
                                    <p:set>
                                      <p:cBhvr override="childStyle">
                                        <p:cTn dur="1" fill="hold" display="0" masterRel="nextClick" afterEffect="1"/>
                                        <p:tgtEl>
                                          <p:spTgt spid="39945"/>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9942"/>
                                        </p:tgtEl>
                                        <p:attrNameLst>
                                          <p:attrName>style.visibility</p:attrName>
                                        </p:attrNameLst>
                                      </p:cBhvr>
                                      <p:to>
                                        <p:strVal val="visible"/>
                                      </p:to>
                                    </p:set>
                                    <p:anim calcmode="lin" valueType="num">
                                      <p:cBhvr additive="base">
                                        <p:cTn id="38" dur="500" fill="hold"/>
                                        <p:tgtEl>
                                          <p:spTgt spid="39942"/>
                                        </p:tgtEl>
                                        <p:attrNameLst>
                                          <p:attrName>ppt_x</p:attrName>
                                        </p:attrNameLst>
                                      </p:cBhvr>
                                      <p:tavLst>
                                        <p:tav tm="0">
                                          <p:val>
                                            <p:strVal val="#ppt_x"/>
                                          </p:val>
                                        </p:tav>
                                        <p:tav tm="100000">
                                          <p:val>
                                            <p:strVal val="#ppt_x"/>
                                          </p:val>
                                        </p:tav>
                                      </p:tavLst>
                                    </p:anim>
                                    <p:anim calcmode="lin" valueType="num">
                                      <p:cBhvr additive="base">
                                        <p:cTn id="39" dur="500" fill="hold"/>
                                        <p:tgtEl>
                                          <p:spTgt spid="399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utoUpdateAnimBg="0"/>
      <p:bldP spid="39940" grpId="0" animBg="1" autoUpdateAnimBg="0"/>
      <p:bldP spid="39942" grpId="0" autoUpdateAnimBg="0"/>
      <p:bldP spid="39943" grpId="0" build="p" autoUpdateAnimBg="0"/>
      <p:bldP spid="3994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304800" y="228600"/>
            <a:ext cx="2667000" cy="533400"/>
          </a:xfrm>
        </p:spPr>
        <p:txBody>
          <a:bodyPr/>
          <a:lstStyle/>
          <a:p>
            <a:pPr algn="l" eaLnBrk="1" hangingPunct="1">
              <a:lnSpc>
                <a:spcPct val="120000"/>
              </a:lnSpc>
            </a:pPr>
            <a:r>
              <a:rPr lang="en-US" altLang="zh-CN" sz="2400" smtClean="0">
                <a:solidFill>
                  <a:srgbClr val="990000"/>
                </a:solidFill>
                <a:latin typeface="华文行楷" panose="02010800040101010101" pitchFamily="2" charset="-122"/>
                <a:ea typeface="华文行楷" panose="02010800040101010101" pitchFamily="2" charset="-122"/>
              </a:rPr>
              <a:t>&lt;3&gt; </a:t>
            </a:r>
            <a:r>
              <a:rPr lang="zh-CN" altLang="en-US" sz="2400" smtClean="0">
                <a:solidFill>
                  <a:srgbClr val="990000"/>
                </a:solidFill>
                <a:latin typeface="华文行楷" panose="02010800040101010101" pitchFamily="2" charset="-122"/>
                <a:ea typeface="华文行楷" panose="02010800040101010101" pitchFamily="2" charset="-122"/>
              </a:rPr>
              <a:t>复写</a:t>
            </a:r>
            <a:r>
              <a:rPr lang="en-US" altLang="zh-CN" sz="2400" smtClean="0">
                <a:solidFill>
                  <a:srgbClr val="990000"/>
                </a:solidFill>
                <a:latin typeface="华文行楷" panose="02010800040101010101" pitchFamily="2" charset="-122"/>
                <a:ea typeface="华文行楷" panose="02010800040101010101" pitchFamily="2" charset="-122"/>
              </a:rPr>
              <a:t>-</a:t>
            </a:r>
            <a:r>
              <a:rPr lang="zh-CN" altLang="en-US" sz="2400" smtClean="0">
                <a:solidFill>
                  <a:srgbClr val="990000"/>
                </a:solidFill>
                <a:latin typeface="华文行楷" panose="02010800040101010101" pitchFamily="2" charset="-122"/>
                <a:ea typeface="华文行楷" panose="02010800040101010101" pitchFamily="2" charset="-122"/>
              </a:rPr>
              <a:t>恢复 </a:t>
            </a:r>
          </a:p>
        </p:txBody>
      </p:sp>
      <p:sp>
        <p:nvSpPr>
          <p:cNvPr id="10" name="灯片编号占位符 5"/>
          <p:cNvSpPr>
            <a:spLocks noGrp="1"/>
          </p:cNvSpPr>
          <p:nvPr>
            <p:ph type="sldNum" sz="quarter" idx="12"/>
          </p:nvPr>
        </p:nvSpPr>
        <p:spPr/>
        <p:txBody>
          <a:bodyPr/>
          <a:lstStyle/>
          <a:p>
            <a:pPr>
              <a:defRPr/>
            </a:pPr>
            <a:fld id="{04AE22AA-4068-4333-983A-6070CFDBBB9D}" type="slidenum">
              <a:rPr lang="zh-CN" altLang="en-US">
                <a:solidFill>
                  <a:srgbClr val="000000"/>
                </a:solidFill>
              </a:rPr>
              <a:pPr>
                <a:defRPr/>
              </a:pPr>
              <a:t>21</a:t>
            </a:fld>
            <a:endParaRPr lang="en-US" altLang="zh-CN">
              <a:solidFill>
                <a:srgbClr val="000000"/>
              </a:solidFill>
            </a:endParaRPr>
          </a:p>
        </p:txBody>
      </p:sp>
      <p:sp>
        <p:nvSpPr>
          <p:cNvPr id="41987" name="Rectangle 3"/>
          <p:cNvSpPr>
            <a:spLocks noChangeArrowheads="1"/>
          </p:cNvSpPr>
          <p:nvPr/>
        </p:nvSpPr>
        <p:spPr bwMode="auto">
          <a:xfrm>
            <a:off x="533400" y="1143000"/>
            <a:ext cx="71628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t>
            </a:r>
            <a:r>
              <a:rPr lang="en-US" altLang="zh-CN" sz="2400">
                <a:solidFill>
                  <a:srgbClr val="000000"/>
                </a:solidFill>
                <a:latin typeface="华文行楷" panose="02010800040101010101" pitchFamily="2" charset="-122"/>
                <a:ea typeface="华文行楷" panose="02010800040101010101" pitchFamily="2" charset="-122"/>
              </a:rPr>
              <a:t>--------- </a:t>
            </a:r>
            <a:r>
              <a:rPr lang="zh-CN" altLang="en-US" sz="2400">
                <a:solidFill>
                  <a:srgbClr val="000000"/>
                </a:solidFill>
                <a:latin typeface="华文行楷" panose="02010800040101010101" pitchFamily="2" charset="-122"/>
                <a:ea typeface="华文行楷" panose="02010800040101010101" pitchFamily="2" charset="-122"/>
              </a:rPr>
              <a:t>引用调用的副作用的程序实例</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#include &lt;iostream.h&gt;</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int a=2;</a:t>
            </a:r>
          </a:p>
          <a:p>
            <a:pPr algn="just" eaLnBrk="0" fontAlgn="base" hangingPunct="0">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void main ()</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cout&lt;&lt;"before:  a="&lt;&lt;a&lt;&lt;endl;</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add_one(a);</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cout&lt;&lt;"after:   a="&lt;&lt;a&lt;&lt;endl;</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a:t>
            </a:r>
          </a:p>
        </p:txBody>
      </p:sp>
      <p:sp>
        <p:nvSpPr>
          <p:cNvPr id="45061" name="Rectangle 4"/>
          <p:cNvSpPr>
            <a:spLocks noChangeArrowheads="1"/>
          </p:cNvSpPr>
          <p:nvPr/>
        </p:nvSpPr>
        <p:spPr bwMode="auto">
          <a:xfrm>
            <a:off x="349250" y="685800"/>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引用调用的副作用</a:t>
            </a:r>
          </a:p>
        </p:txBody>
      </p:sp>
      <p:sp>
        <p:nvSpPr>
          <p:cNvPr id="41989" name="Text Box 5"/>
          <p:cNvSpPr txBox="1">
            <a:spLocks noChangeArrowheads="1"/>
          </p:cNvSpPr>
          <p:nvPr/>
        </p:nvSpPr>
        <p:spPr bwMode="auto">
          <a:xfrm>
            <a:off x="684213" y="4800600"/>
            <a:ext cx="80787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0000FF"/>
                </a:solidFill>
                <a:latin typeface="华文行楷" panose="02010800040101010101" pitchFamily="2" charset="-122"/>
                <a:ea typeface="华文行楷" panose="02010800040101010101" pitchFamily="2" charset="-122"/>
              </a:rPr>
              <a:t>本意：</a:t>
            </a:r>
            <a:r>
              <a:rPr lang="en-US" altLang="zh-CN" sz="2400">
                <a:solidFill>
                  <a:srgbClr val="000000"/>
                </a:solidFill>
                <a:latin typeface="黑体" panose="02010609060101010101" pitchFamily="49" charset="-122"/>
                <a:ea typeface="黑体" panose="02010609060101010101" pitchFamily="49" charset="-122"/>
              </a:rPr>
              <a:t>a=2+1= 3</a:t>
            </a:r>
          </a:p>
          <a:p>
            <a:pPr fontAlgn="base">
              <a:spcBef>
                <a:spcPct val="0"/>
              </a:spcBef>
              <a:spcAft>
                <a:spcPct val="0"/>
              </a:spcAft>
              <a:buFontTx/>
              <a:buNone/>
            </a:pPr>
            <a:r>
              <a:rPr lang="zh-CN" altLang="en-US" sz="2400">
                <a:solidFill>
                  <a:srgbClr val="0000FF"/>
                </a:solidFill>
                <a:latin typeface="华文行楷" panose="02010800040101010101" pitchFamily="2" charset="-122"/>
                <a:ea typeface="华文行楷" panose="02010800040101010101" pitchFamily="2" charset="-122"/>
              </a:rPr>
              <a:t>结果：</a:t>
            </a:r>
            <a:r>
              <a:rPr lang="en-US" altLang="zh-CN" sz="2400">
                <a:solidFill>
                  <a:srgbClr val="000000"/>
                </a:solidFill>
                <a:latin typeface="黑体" panose="02010609060101010101" pitchFamily="49" charset="-122"/>
                <a:ea typeface="黑体" panose="02010609060101010101" pitchFamily="49" charset="-122"/>
              </a:rPr>
              <a:t>a=4</a:t>
            </a:r>
          </a:p>
          <a:p>
            <a:pPr fontAlgn="base">
              <a:spcBef>
                <a:spcPct val="0"/>
              </a:spcBef>
              <a:spcAft>
                <a:spcPct val="0"/>
              </a:spcAft>
              <a:buFontTx/>
              <a:buNone/>
            </a:pPr>
            <a:r>
              <a:rPr lang="zh-CN" altLang="en-US" sz="2400">
                <a:solidFill>
                  <a:srgbClr val="0000FF"/>
                </a:solidFill>
                <a:latin typeface="华文行楷" panose="02010800040101010101" pitchFamily="2" charset="-122"/>
                <a:ea typeface="华文行楷" panose="02010800040101010101" pitchFamily="2" charset="-122"/>
              </a:rPr>
              <a:t>原因：</a:t>
            </a:r>
            <a:r>
              <a:rPr lang="zh-CN" altLang="en-US" sz="2400">
                <a:solidFill>
                  <a:srgbClr val="000000"/>
                </a:solidFill>
                <a:ea typeface="华文行楷" panose="02010800040101010101" pitchFamily="2" charset="-122"/>
              </a:rPr>
              <a:t>实参</a:t>
            </a:r>
            <a:r>
              <a:rPr lang="en-US" altLang="zh-CN" sz="2400">
                <a:solidFill>
                  <a:srgbClr val="000000"/>
                </a:solidFill>
                <a:latin typeface="黑体" panose="02010609060101010101" pitchFamily="49" charset="-122"/>
                <a:ea typeface="黑体" panose="02010609060101010101" pitchFamily="49" charset="-122"/>
              </a:rPr>
              <a:t>x</a:t>
            </a:r>
            <a:r>
              <a:rPr lang="zh-CN" altLang="en-US" sz="2400">
                <a:solidFill>
                  <a:srgbClr val="000000"/>
                </a:solidFill>
                <a:ea typeface="华文行楷" panose="02010800040101010101" pitchFamily="2" charset="-122"/>
              </a:rPr>
              <a:t>与非本地量</a:t>
            </a:r>
            <a:r>
              <a:rPr lang="en-US" altLang="zh-CN" sz="2400">
                <a:solidFill>
                  <a:srgbClr val="000000"/>
                </a:solidFill>
                <a:latin typeface="黑体" panose="02010609060101010101" pitchFamily="49" charset="-122"/>
                <a:ea typeface="黑体" panose="02010609060101010101" pitchFamily="49" charset="-122"/>
              </a:rPr>
              <a:t>a</a:t>
            </a:r>
            <a:r>
              <a:rPr lang="zh-CN" altLang="en-US" sz="2400">
                <a:solidFill>
                  <a:srgbClr val="000000"/>
                </a:solidFill>
                <a:ea typeface="华文行楷" panose="02010800040101010101" pitchFamily="2" charset="-122"/>
              </a:rPr>
              <a:t>共用一个存储空间，使得在过程</a:t>
            </a:r>
          </a:p>
          <a:p>
            <a:pPr fontAlgn="base">
              <a:spcBef>
                <a:spcPct val="0"/>
              </a:spcBef>
              <a:spcAft>
                <a:spcPct val="0"/>
              </a:spcAft>
              <a:buFontTx/>
              <a:buNone/>
            </a:pPr>
            <a:r>
              <a:rPr lang="zh-CN" altLang="en-US" sz="2400">
                <a:solidFill>
                  <a:srgbClr val="000000"/>
                </a:solidFill>
                <a:ea typeface="华文行楷" panose="02010800040101010101" pitchFamily="2" charset="-122"/>
              </a:rPr>
              <a:t>            内改变参数值的同时，也改变了非本地量的值。</a:t>
            </a:r>
          </a:p>
        </p:txBody>
      </p:sp>
      <p:sp>
        <p:nvSpPr>
          <p:cNvPr id="41990" name="Rectangle 6"/>
          <p:cNvSpPr>
            <a:spLocks noChangeArrowheads="1"/>
          </p:cNvSpPr>
          <p:nvPr/>
        </p:nvSpPr>
        <p:spPr bwMode="auto">
          <a:xfrm>
            <a:off x="654050" y="2362200"/>
            <a:ext cx="7302500" cy="457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void add_one(int &amp;x){ a = x+1; x = x+1; }</a:t>
            </a:r>
          </a:p>
        </p:txBody>
      </p:sp>
      <p:sp>
        <p:nvSpPr>
          <p:cNvPr id="41991" name="Text Box 7">
            <a:hlinkClick r:id="rId3" action="ppaction://program"/>
          </p:cNvPr>
          <p:cNvSpPr txBox="1">
            <a:spLocks noChangeArrowheads="1"/>
          </p:cNvSpPr>
          <p:nvPr/>
        </p:nvSpPr>
        <p:spPr bwMode="auto">
          <a:xfrm>
            <a:off x="6372225" y="3500438"/>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50000"/>
              </a:spcBef>
              <a:spcAft>
                <a:spcPct val="0"/>
              </a:spcAft>
              <a:buFontTx/>
              <a:buNone/>
            </a:pPr>
            <a:r>
              <a:rPr lang="zh-CN" altLang="en-US" sz="2400" u="sng">
                <a:solidFill>
                  <a:srgbClr val="FF33CC"/>
                </a:solidFill>
                <a:latin typeface="隶书" panose="02010509060101010101" pitchFamily="49" charset="-122"/>
                <a:ea typeface="隶书" panose="02010509060101010101" pitchFamily="49" charset="-122"/>
              </a:rPr>
              <a:t>执行该程序</a:t>
            </a:r>
          </a:p>
        </p:txBody>
      </p:sp>
    </p:spTree>
    <p:extLst>
      <p:ext uri="{BB962C8B-B14F-4D97-AF65-F5344CB8AC3E}">
        <p14:creationId xmlns:p14="http://schemas.microsoft.com/office/powerpoint/2010/main" val="2967814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barn(outVertical)">
                                      <p:cBhvr>
                                        <p:cTn id="7" dur="500"/>
                                        <p:tgtEl>
                                          <p:spTgt spid="419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1989">
                                            <p:txEl>
                                              <p:pRg st="0" end="0"/>
                                            </p:txEl>
                                          </p:spTgt>
                                        </p:tgtEl>
                                        <p:attrNameLst>
                                          <p:attrName>style.visibility</p:attrName>
                                        </p:attrNameLst>
                                      </p:cBhvr>
                                      <p:to>
                                        <p:strVal val="visible"/>
                                      </p:to>
                                    </p:set>
                                    <p:animEffect transition="in" filter="barn(outVertical)">
                                      <p:cBhvr>
                                        <p:cTn id="12" dur="500"/>
                                        <p:tgtEl>
                                          <p:spTgt spid="4198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1990"/>
                                        </p:tgtEl>
                                        <p:attrNameLst>
                                          <p:attrName>style.visibility</p:attrName>
                                        </p:attrNameLst>
                                      </p:cBhvr>
                                      <p:to>
                                        <p:strVal val="visible"/>
                                      </p:to>
                                    </p:set>
                                    <p:animEffect transition="in" filter="barn(outVertical)">
                                      <p:cBhvr>
                                        <p:cTn id="17" dur="500"/>
                                        <p:tgtEl>
                                          <p:spTgt spid="419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1991"/>
                                        </p:tgtEl>
                                        <p:attrNameLst>
                                          <p:attrName>style.visibility</p:attrName>
                                        </p:attrNameLst>
                                      </p:cBhvr>
                                      <p:to>
                                        <p:strVal val="visible"/>
                                      </p:to>
                                    </p:set>
                                    <p:anim calcmode="lin" valueType="num">
                                      <p:cBhvr additive="base">
                                        <p:cTn id="22" dur="500" fill="hold"/>
                                        <p:tgtEl>
                                          <p:spTgt spid="41991"/>
                                        </p:tgtEl>
                                        <p:attrNameLst>
                                          <p:attrName>ppt_x</p:attrName>
                                        </p:attrNameLst>
                                      </p:cBhvr>
                                      <p:tavLst>
                                        <p:tav tm="0">
                                          <p:val>
                                            <p:strVal val="#ppt_x"/>
                                          </p:val>
                                        </p:tav>
                                        <p:tav tm="100000">
                                          <p:val>
                                            <p:strVal val="#ppt_x"/>
                                          </p:val>
                                        </p:tav>
                                      </p:tavLst>
                                    </p:anim>
                                    <p:anim calcmode="lin" valueType="num">
                                      <p:cBhvr additive="base">
                                        <p:cTn id="23" dur="500" fill="hold"/>
                                        <p:tgtEl>
                                          <p:spTgt spid="41991"/>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41989">
                                            <p:txEl>
                                              <p:pRg st="1" end="1"/>
                                            </p:txEl>
                                          </p:spTgt>
                                        </p:tgtEl>
                                        <p:attrNameLst>
                                          <p:attrName>style.visibility</p:attrName>
                                        </p:attrNameLst>
                                      </p:cBhvr>
                                      <p:to>
                                        <p:strVal val="visible"/>
                                      </p:to>
                                    </p:set>
                                    <p:animEffect transition="in" filter="barn(outVertical)">
                                      <p:cBhvr>
                                        <p:cTn id="28" dur="500"/>
                                        <p:tgtEl>
                                          <p:spTgt spid="41989">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41989">
                                            <p:txEl>
                                              <p:pRg st="2" end="2"/>
                                            </p:txEl>
                                          </p:spTgt>
                                        </p:tgtEl>
                                        <p:attrNameLst>
                                          <p:attrName>style.visibility</p:attrName>
                                        </p:attrNameLst>
                                      </p:cBhvr>
                                      <p:to>
                                        <p:strVal val="visible"/>
                                      </p:to>
                                    </p:set>
                                    <p:animEffect transition="in" filter="barn(outVertical)">
                                      <p:cBhvr>
                                        <p:cTn id="33" dur="500"/>
                                        <p:tgtEl>
                                          <p:spTgt spid="41989">
                                            <p:txEl>
                                              <p:pRg st="2" end="2"/>
                                            </p:txEl>
                                          </p:spTgt>
                                        </p:tgtEl>
                                      </p:cBhvr>
                                    </p:animEffect>
                                  </p:childTnLst>
                                </p:cTn>
                              </p:par>
                              <p:par>
                                <p:cTn id="34" presetID="16" presetClass="entr" presetSubtype="37" fill="hold" grpId="0" nodeType="withEffect">
                                  <p:stCondLst>
                                    <p:cond delay="0"/>
                                  </p:stCondLst>
                                  <p:childTnLst>
                                    <p:set>
                                      <p:cBhvr>
                                        <p:cTn id="35" dur="1" fill="hold">
                                          <p:stCondLst>
                                            <p:cond delay="0"/>
                                          </p:stCondLst>
                                        </p:cTn>
                                        <p:tgtEl>
                                          <p:spTgt spid="41989">
                                            <p:txEl>
                                              <p:pRg st="3" end="3"/>
                                            </p:txEl>
                                          </p:spTgt>
                                        </p:tgtEl>
                                        <p:attrNameLst>
                                          <p:attrName>style.visibility</p:attrName>
                                        </p:attrNameLst>
                                      </p:cBhvr>
                                      <p:to>
                                        <p:strVal val="visible"/>
                                      </p:to>
                                    </p:set>
                                    <p:animEffect transition="in" filter="barn(outVertical)">
                                      <p:cBhvr>
                                        <p:cTn id="36" dur="500"/>
                                        <p:tgtEl>
                                          <p:spTgt spid="419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utoUpdateAnimBg="0"/>
      <p:bldP spid="41989" grpId="0" build="p" autoUpdateAnimBg="0"/>
      <p:bldP spid="41990" grpId="0" animBg="1" autoUpdateAnimBg="0"/>
      <p:bldP spid="4199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9BEBE271-0D53-4742-AE2A-F21882DE4809}" type="slidenum">
              <a:rPr lang="zh-CN" altLang="en-US">
                <a:solidFill>
                  <a:srgbClr val="000000"/>
                </a:solidFill>
              </a:rPr>
              <a:pPr>
                <a:defRPr/>
              </a:pPr>
              <a:t>22</a:t>
            </a:fld>
            <a:endParaRPr lang="en-US" altLang="zh-CN">
              <a:solidFill>
                <a:srgbClr val="000000"/>
              </a:solidFill>
            </a:endParaRPr>
          </a:p>
        </p:txBody>
      </p:sp>
      <p:sp>
        <p:nvSpPr>
          <p:cNvPr id="44034" name="Rectangle 2"/>
          <p:cNvSpPr>
            <a:spLocks noChangeArrowheads="1"/>
          </p:cNvSpPr>
          <p:nvPr/>
        </p:nvSpPr>
        <p:spPr bwMode="auto">
          <a:xfrm>
            <a:off x="231775" y="115888"/>
            <a:ext cx="8588375"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454025" indent="-274638">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722438"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2359025"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995613"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3452813"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910013"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4367213"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824413"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复写</a:t>
            </a:r>
            <a:r>
              <a:rPr lang="en-US" altLang="zh-CN" sz="2400">
                <a:solidFill>
                  <a:srgbClr val="990000"/>
                </a:solidFill>
                <a:latin typeface="华文行楷" panose="02010800040101010101" pitchFamily="2" charset="-122"/>
                <a:ea typeface="华文行楷" panose="02010800040101010101" pitchFamily="2" charset="-122"/>
              </a:rPr>
              <a:t>-</a:t>
            </a:r>
            <a:r>
              <a:rPr lang="zh-CN" altLang="en-US" sz="2400">
                <a:solidFill>
                  <a:srgbClr val="990000"/>
                </a:solidFill>
                <a:latin typeface="华文行楷" panose="02010800040101010101" pitchFamily="2" charset="-122"/>
                <a:ea typeface="华文行楷" panose="02010800040101010101" pitchFamily="2" charset="-122"/>
              </a:rPr>
              <a:t>恢复的特点：</a:t>
            </a:r>
            <a:r>
              <a:rPr lang="en-US" altLang="zh-CN" sz="2400">
                <a:solidFill>
                  <a:srgbClr val="000000"/>
                </a:solidFill>
                <a:latin typeface="华文行楷" panose="02010800040101010101" pitchFamily="2" charset="-122"/>
                <a:ea typeface="华文行楷" panose="02010800040101010101" pitchFamily="2" charset="-122"/>
              </a:rPr>
              <a:t>(</a:t>
            </a:r>
            <a:r>
              <a:rPr lang="zh-CN" altLang="en-US" sz="2400">
                <a:solidFill>
                  <a:srgbClr val="000000"/>
                </a:solidFill>
                <a:latin typeface="华文行楷" panose="02010800040101010101" pitchFamily="2" charset="-122"/>
                <a:ea typeface="华文行楷" panose="02010800040101010101" pitchFamily="2" charset="-122"/>
              </a:rPr>
              <a:t>值调用和引用调用的结合</a:t>
            </a:r>
            <a:r>
              <a:rPr lang="en-US" altLang="zh-CN" sz="2400">
                <a:solidFill>
                  <a:srgbClr val="000000"/>
                </a:solidFill>
                <a:latin typeface="华文行楷" panose="02010800040101010101" pitchFamily="2" charset="-122"/>
                <a:ea typeface="华文行楷" panose="02010800040101010101" pitchFamily="2" charset="-122"/>
              </a:rPr>
              <a:t>)</a:t>
            </a:r>
          </a:p>
          <a:p>
            <a:pPr lvl="1" fontAlgn="base">
              <a:lnSpc>
                <a:spcPct val="120000"/>
              </a:lnSpc>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1. </a:t>
            </a:r>
            <a:r>
              <a:rPr lang="zh-CN" altLang="en-US" sz="2400">
                <a:solidFill>
                  <a:srgbClr val="000000"/>
                </a:solidFill>
                <a:latin typeface="华文行楷" panose="02010800040101010101" pitchFamily="2" charset="-122"/>
                <a:ea typeface="华文行楷" panose="02010800040101010101" pitchFamily="2" charset="-122"/>
              </a:rPr>
              <a:t>过程内对参数的修改</a:t>
            </a:r>
            <a:r>
              <a:rPr lang="zh-CN" altLang="en-US" sz="2400">
                <a:solidFill>
                  <a:srgbClr val="FF0000"/>
                </a:solidFill>
                <a:latin typeface="华文行楷" panose="02010800040101010101" pitchFamily="2" charset="-122"/>
                <a:ea typeface="华文行楷" panose="02010800040101010101" pitchFamily="2" charset="-122"/>
              </a:rPr>
              <a:t>不直接影响</a:t>
            </a:r>
            <a:r>
              <a:rPr lang="zh-CN" altLang="en-US" sz="2400">
                <a:solidFill>
                  <a:srgbClr val="000000"/>
                </a:solidFill>
                <a:latin typeface="华文行楷" panose="02010800040101010101" pitchFamily="2" charset="-122"/>
                <a:ea typeface="华文行楷" panose="02010800040101010101" pitchFamily="2" charset="-122"/>
              </a:rPr>
              <a:t>实参，避免了副作用；</a:t>
            </a:r>
          </a:p>
          <a:p>
            <a:pPr lvl="1" fontAlgn="base">
              <a:lnSpc>
                <a:spcPct val="120000"/>
              </a:lnSpc>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2. </a:t>
            </a:r>
            <a:r>
              <a:rPr lang="zh-CN" altLang="en-US" sz="2400">
                <a:solidFill>
                  <a:srgbClr val="000000"/>
                </a:solidFill>
                <a:latin typeface="华文行楷" panose="02010800040101010101" pitchFamily="2" charset="-122"/>
                <a:ea typeface="华文行楷" panose="02010800040101010101" pitchFamily="2" charset="-122"/>
              </a:rPr>
              <a:t>返回时将形参内容恢复给实参，实现参数值的返回。 </a:t>
            </a:r>
          </a:p>
          <a:p>
            <a:pPr algn="just" eaLnBrk="0" fontAlgn="base" hangingPunct="0">
              <a:lnSpc>
                <a:spcPct val="120000"/>
              </a:lnSpc>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实参的特点：</a:t>
            </a:r>
            <a:r>
              <a:rPr lang="zh-CN" altLang="en-US" sz="2400">
                <a:solidFill>
                  <a:srgbClr val="000000"/>
                </a:solidFill>
                <a:latin typeface="华文行楷" panose="02010800040101010101" pitchFamily="2" charset="-122"/>
                <a:ea typeface="华文行楷" panose="02010800040101010101" pitchFamily="2" charset="-122"/>
              </a:rPr>
              <a:t>必须是</a:t>
            </a:r>
            <a:r>
              <a:rPr lang="zh-CN" altLang="en-US" sz="2400">
                <a:solidFill>
                  <a:srgbClr val="0000FF"/>
                </a:solidFill>
                <a:latin typeface="华文行楷" panose="02010800040101010101" pitchFamily="2" charset="-122"/>
                <a:ea typeface="华文行楷" panose="02010800040101010101" pitchFamily="2" charset="-122"/>
              </a:rPr>
              <a:t>左值</a:t>
            </a:r>
            <a:r>
              <a:rPr lang="zh-CN" altLang="en-US" sz="2400">
                <a:solidFill>
                  <a:srgbClr val="000000"/>
                </a:solidFill>
                <a:latin typeface="华文行楷" panose="02010800040101010101" pitchFamily="2" charset="-122"/>
                <a:ea typeface="华文行楷" panose="02010800040101010101" pitchFamily="2" charset="-122"/>
              </a:rPr>
              <a:t>。 </a:t>
            </a:r>
          </a:p>
          <a:p>
            <a:pPr algn="just" eaLnBrk="0" fontAlgn="base" hangingPunct="0">
              <a:lnSpc>
                <a:spcPct val="120000"/>
              </a:lnSpc>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参数传递和过程内对参数的使用原则：</a:t>
            </a:r>
          </a:p>
          <a:p>
            <a:pPr lvl="1" algn="just" fontAlgn="base">
              <a:lnSpc>
                <a:spcPct val="120000"/>
              </a:lnSpc>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1. </a:t>
            </a:r>
            <a:r>
              <a:rPr lang="zh-CN" altLang="en-US" sz="2400">
                <a:solidFill>
                  <a:srgbClr val="000000"/>
                </a:solidFill>
                <a:latin typeface="华文行楷" panose="02010800040101010101" pitchFamily="2" charset="-122"/>
                <a:ea typeface="华文行楷" panose="02010800040101010101" pitchFamily="2" charset="-122"/>
              </a:rPr>
              <a:t>过程定义时形参被当作</a:t>
            </a:r>
            <a:r>
              <a:rPr lang="zh-CN" altLang="en-US" sz="2400">
                <a:solidFill>
                  <a:srgbClr val="0000FF"/>
                </a:solidFill>
                <a:latin typeface="华文行楷" panose="02010800040101010101" pitchFamily="2" charset="-122"/>
                <a:ea typeface="华文行楷" panose="02010800040101010101" pitchFamily="2" charset="-122"/>
              </a:rPr>
              <a:t>局部量</a:t>
            </a:r>
            <a:r>
              <a:rPr lang="zh-CN" altLang="en-US" sz="2400">
                <a:solidFill>
                  <a:srgbClr val="000000"/>
                </a:solidFill>
                <a:latin typeface="华文行楷" panose="02010800040101010101" pitchFamily="2" charset="-122"/>
                <a:ea typeface="华文行楷" panose="02010800040101010101" pitchFamily="2" charset="-122"/>
              </a:rPr>
              <a:t>看待，并在过程内部为形参分配单元；</a:t>
            </a:r>
          </a:p>
          <a:p>
            <a:pPr lvl="1" algn="just" eaLnBrk="0" fontAlgn="base" hangingPunct="0">
              <a:lnSpc>
                <a:spcPct val="120000"/>
              </a:lnSpc>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2. </a:t>
            </a:r>
            <a:r>
              <a:rPr lang="zh-CN" altLang="en-US" sz="2400">
                <a:solidFill>
                  <a:srgbClr val="000000"/>
                </a:solidFill>
                <a:latin typeface="华文行楷" panose="02010800040101010101" pitchFamily="2" charset="-122"/>
                <a:ea typeface="华文行楷" panose="02010800040101010101" pitchFamily="2" charset="-122"/>
              </a:rPr>
              <a:t>调用过程前，首先计算实参并将</a:t>
            </a:r>
            <a:r>
              <a:rPr lang="zh-CN" altLang="en-US" sz="2400">
                <a:solidFill>
                  <a:srgbClr val="0000FF"/>
                </a:solidFill>
                <a:latin typeface="华文行楷" panose="02010800040101010101" pitchFamily="2" charset="-122"/>
                <a:ea typeface="华文行楷" panose="02010800040101010101" pitchFamily="2" charset="-122"/>
              </a:rPr>
              <a:t>值</a:t>
            </a:r>
            <a:r>
              <a:rPr lang="en-US" altLang="zh-CN" sz="2400">
                <a:solidFill>
                  <a:srgbClr val="000000"/>
                </a:solidFill>
                <a:latin typeface="华文行楷" panose="02010800040101010101" pitchFamily="2" charset="-122"/>
                <a:ea typeface="华文行楷" panose="02010800040101010101" pitchFamily="2" charset="-122"/>
              </a:rPr>
              <a:t>(</a:t>
            </a:r>
            <a:r>
              <a:rPr lang="zh-CN" altLang="en-US" sz="2400">
                <a:solidFill>
                  <a:srgbClr val="000000"/>
                </a:solidFill>
                <a:latin typeface="华文行楷" panose="02010800040101010101" pitchFamily="2" charset="-122"/>
                <a:ea typeface="华文行楷" panose="02010800040101010101" pitchFamily="2" charset="-122"/>
              </a:rPr>
              <a:t>实参的右值</a:t>
            </a:r>
            <a:r>
              <a:rPr lang="en-US" altLang="zh-CN" sz="2400">
                <a:solidFill>
                  <a:srgbClr val="000000"/>
                </a:solidFill>
                <a:latin typeface="华文行楷" panose="02010800040101010101" pitchFamily="2" charset="-122"/>
                <a:ea typeface="华文行楷" panose="02010800040101010101" pitchFamily="2" charset="-122"/>
              </a:rPr>
              <a:t>)</a:t>
            </a:r>
            <a:r>
              <a:rPr lang="zh-CN" altLang="en-US" sz="2400">
                <a:solidFill>
                  <a:srgbClr val="000000"/>
                </a:solidFill>
                <a:latin typeface="华文行楷" panose="02010800040101010101" pitchFamily="2" charset="-122"/>
                <a:ea typeface="华文行楷" panose="02010800040101010101" pitchFamily="2" charset="-122"/>
              </a:rPr>
              <a:t>放入形参的存储单元</a:t>
            </a:r>
            <a:r>
              <a:rPr lang="en-US" altLang="zh-CN" sz="2400">
                <a:solidFill>
                  <a:srgbClr val="000000"/>
                </a:solidFill>
                <a:latin typeface="华文行楷" panose="02010800040101010101" pitchFamily="2" charset="-122"/>
                <a:ea typeface="华文行楷" panose="02010800040101010101" pitchFamily="2" charset="-122"/>
              </a:rPr>
              <a:t>(</a:t>
            </a:r>
            <a:r>
              <a:rPr lang="zh-CN" altLang="en-US" sz="2400">
                <a:solidFill>
                  <a:srgbClr val="0000FF"/>
                </a:solidFill>
                <a:latin typeface="华文行楷" panose="02010800040101010101" pitchFamily="2" charset="-122"/>
                <a:ea typeface="华文行楷" panose="02010800040101010101" pitchFamily="2" charset="-122"/>
              </a:rPr>
              <a:t>复写，</a:t>
            </a:r>
            <a:r>
              <a:rPr lang="en-US" altLang="zh-CN" sz="2400">
                <a:solidFill>
                  <a:srgbClr val="0000FF"/>
                </a:solidFill>
                <a:latin typeface="黑体" panose="02010609060101010101" pitchFamily="49" charset="-122"/>
                <a:ea typeface="黑体" panose="02010609060101010101" pitchFamily="49" charset="-122"/>
              </a:rPr>
              <a:t>copy-in</a:t>
            </a:r>
            <a:r>
              <a:rPr lang="en-US" altLang="zh-CN" sz="2400">
                <a:solidFill>
                  <a:srgbClr val="000000"/>
                </a:solidFill>
                <a:latin typeface="华文行楷" panose="02010800040101010101" pitchFamily="2" charset="-122"/>
                <a:ea typeface="华文行楷" panose="02010800040101010101" pitchFamily="2" charset="-122"/>
              </a:rPr>
              <a:t>)</a:t>
            </a:r>
            <a:r>
              <a:rPr lang="zh-CN" altLang="en-US" sz="2400">
                <a:solidFill>
                  <a:srgbClr val="000000"/>
                </a:solidFill>
                <a:latin typeface="华文行楷" panose="02010800040101010101" pitchFamily="2" charset="-122"/>
                <a:ea typeface="华文行楷" panose="02010800040101010101" pitchFamily="2" charset="-122"/>
              </a:rPr>
              <a:t> ；</a:t>
            </a:r>
          </a:p>
          <a:p>
            <a:pPr lvl="1" algn="just" eaLnBrk="0" fontAlgn="base" hangingPunct="0">
              <a:lnSpc>
                <a:spcPct val="120000"/>
              </a:lnSpc>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3.  </a:t>
            </a:r>
            <a:r>
              <a:rPr lang="zh-CN" altLang="en-US" sz="2400">
                <a:solidFill>
                  <a:srgbClr val="000000"/>
                </a:solidFill>
                <a:latin typeface="华文行楷" panose="02010800040101010101" pitchFamily="2" charset="-122"/>
                <a:ea typeface="华文行楷" panose="02010800040101010101" pitchFamily="2" charset="-122"/>
              </a:rPr>
              <a:t>过程内部对形参单元中的数据</a:t>
            </a:r>
            <a:r>
              <a:rPr lang="zh-CN" altLang="en-US" sz="2400">
                <a:solidFill>
                  <a:srgbClr val="0000FF"/>
                </a:solidFill>
                <a:latin typeface="华文行楷" panose="02010800040101010101" pitchFamily="2" charset="-122"/>
                <a:ea typeface="华文行楷" panose="02010800040101010101" pitchFamily="2" charset="-122"/>
              </a:rPr>
              <a:t>直接访问</a:t>
            </a:r>
            <a:r>
              <a:rPr lang="zh-CN" altLang="en-US" sz="2400">
                <a:solidFill>
                  <a:srgbClr val="000000"/>
                </a:solidFill>
                <a:latin typeface="华文行楷" panose="02010800040101010101" pitchFamily="2" charset="-122"/>
                <a:ea typeface="华文行楷" panose="02010800040101010101" pitchFamily="2" charset="-122"/>
              </a:rPr>
              <a:t>；</a:t>
            </a:r>
          </a:p>
          <a:p>
            <a:pPr lvl="1" eaLnBrk="0" fontAlgn="base" hangingPunct="0">
              <a:lnSpc>
                <a:spcPct val="120000"/>
              </a:lnSpc>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4. </a:t>
            </a:r>
            <a:r>
              <a:rPr lang="zh-CN" altLang="en-US" sz="2400">
                <a:solidFill>
                  <a:srgbClr val="000000"/>
                </a:solidFill>
                <a:latin typeface="华文行楷" panose="02010800040101010101" pitchFamily="2" charset="-122"/>
                <a:ea typeface="华文行楷" panose="02010800040101010101" pitchFamily="2" charset="-122"/>
              </a:rPr>
              <a:t>过程返回时将形参的右值放回实参的存储单元</a:t>
            </a:r>
            <a:r>
              <a:rPr lang="en-US" altLang="zh-CN" sz="2400">
                <a:solidFill>
                  <a:srgbClr val="000000"/>
                </a:solidFill>
                <a:latin typeface="华文行楷" panose="02010800040101010101" pitchFamily="2" charset="-122"/>
                <a:ea typeface="华文行楷" panose="02010800040101010101" pitchFamily="2" charset="-122"/>
              </a:rPr>
              <a:t>(</a:t>
            </a:r>
            <a:r>
              <a:rPr lang="en-US" altLang="zh-CN" sz="2400">
                <a:solidFill>
                  <a:srgbClr val="0000FF"/>
                </a:solidFill>
                <a:latin typeface="黑体" panose="02010609060101010101" pitchFamily="49" charset="-122"/>
                <a:ea typeface="黑体" panose="02010609060101010101" pitchFamily="49" charset="-122"/>
              </a:rPr>
              <a:t>copy-out)</a:t>
            </a:r>
            <a:r>
              <a:rPr lang="zh-CN" altLang="en-US" sz="2400">
                <a:solidFill>
                  <a:srgbClr val="000000"/>
                </a:solidFill>
                <a:latin typeface="华文行楷" panose="02010800040101010101" pitchFamily="2" charset="-122"/>
                <a:ea typeface="华文行楷" panose="02010800040101010101" pitchFamily="2" charset="-122"/>
              </a:rPr>
              <a:t>。 </a:t>
            </a:r>
          </a:p>
        </p:txBody>
      </p:sp>
      <p:graphicFrame>
        <p:nvGraphicFramePr>
          <p:cNvPr id="44035" name="Object 3"/>
          <p:cNvGraphicFramePr>
            <a:graphicFrameLocks noChangeAspect="1"/>
          </p:cNvGraphicFramePr>
          <p:nvPr/>
        </p:nvGraphicFramePr>
        <p:xfrm>
          <a:off x="755650" y="4957763"/>
          <a:ext cx="1584325" cy="1208087"/>
        </p:xfrm>
        <a:graphic>
          <a:graphicData uri="http://schemas.openxmlformats.org/presentationml/2006/ole">
            <mc:AlternateContent xmlns:mc="http://schemas.openxmlformats.org/markup-compatibility/2006">
              <mc:Choice xmlns:v="urn:schemas-microsoft-com:vml" Requires="v">
                <p:oleObj spid="_x0000_s5122" r:id="rId4" imgW="711360" imgH="542160" progId="Visio.Drawing.11">
                  <p:embed/>
                </p:oleObj>
              </mc:Choice>
              <mc:Fallback>
                <p:oleObj r:id="rId4" imgW="711360" imgH="54216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4957763"/>
                        <a:ext cx="1584325" cy="120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6" name="Object 4"/>
          <p:cNvGraphicFramePr>
            <a:graphicFrameLocks noChangeAspect="1"/>
          </p:cNvGraphicFramePr>
          <p:nvPr/>
        </p:nvGraphicFramePr>
        <p:xfrm>
          <a:off x="2700338" y="5013325"/>
          <a:ext cx="1655762" cy="1284288"/>
        </p:xfrm>
        <a:graphic>
          <a:graphicData uri="http://schemas.openxmlformats.org/presentationml/2006/ole">
            <mc:AlternateContent xmlns:mc="http://schemas.openxmlformats.org/markup-compatibility/2006">
              <mc:Choice xmlns:v="urn:schemas-microsoft-com:vml" Requires="v">
                <p:oleObj spid="_x0000_s5123" r:id="rId6" imgW="711360" imgH="550440" progId="Visio.Drawing.11">
                  <p:embed/>
                </p:oleObj>
              </mc:Choice>
              <mc:Fallback>
                <p:oleObj r:id="rId6" imgW="711360" imgH="55044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338" y="5013325"/>
                        <a:ext cx="1655762" cy="128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7" name="Object 5"/>
          <p:cNvGraphicFramePr>
            <a:graphicFrameLocks noChangeAspect="1"/>
          </p:cNvGraphicFramePr>
          <p:nvPr/>
        </p:nvGraphicFramePr>
        <p:xfrm>
          <a:off x="6588125" y="5068888"/>
          <a:ext cx="1584325" cy="1228725"/>
        </p:xfrm>
        <a:graphic>
          <a:graphicData uri="http://schemas.openxmlformats.org/presentationml/2006/ole">
            <mc:AlternateContent xmlns:mc="http://schemas.openxmlformats.org/markup-compatibility/2006">
              <mc:Choice xmlns:v="urn:schemas-microsoft-com:vml" Requires="v">
                <p:oleObj spid="_x0000_s5124" r:id="rId8" imgW="711360" imgH="550440" progId="Visio.Drawing.11">
                  <p:embed/>
                </p:oleObj>
              </mc:Choice>
              <mc:Fallback>
                <p:oleObj r:id="rId8" imgW="711360" imgH="550440"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88125" y="5068888"/>
                        <a:ext cx="158432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8" name="Object 6"/>
          <p:cNvGraphicFramePr>
            <a:graphicFrameLocks noChangeAspect="1"/>
          </p:cNvGraphicFramePr>
          <p:nvPr/>
        </p:nvGraphicFramePr>
        <p:xfrm>
          <a:off x="3030538" y="6165850"/>
          <a:ext cx="936625" cy="508000"/>
        </p:xfrm>
        <a:graphic>
          <a:graphicData uri="http://schemas.openxmlformats.org/presentationml/2006/ole">
            <mc:AlternateContent xmlns:mc="http://schemas.openxmlformats.org/markup-compatibility/2006">
              <mc:Choice xmlns:v="urn:schemas-microsoft-com:vml" Requires="v">
                <p:oleObj spid="_x0000_s5125" r:id="rId10" imgW="497160" imgH="284400" progId="Visio.Drawing.11">
                  <p:embed/>
                </p:oleObj>
              </mc:Choice>
              <mc:Fallback>
                <p:oleObj r:id="rId10" imgW="497160" imgH="284400"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30538" y="6165850"/>
                        <a:ext cx="93662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9" name="Object 7"/>
          <p:cNvGraphicFramePr>
            <a:graphicFrameLocks noChangeAspect="1"/>
          </p:cNvGraphicFramePr>
          <p:nvPr/>
        </p:nvGraphicFramePr>
        <p:xfrm>
          <a:off x="4570413" y="4968875"/>
          <a:ext cx="1873250" cy="1773238"/>
        </p:xfrm>
        <a:graphic>
          <a:graphicData uri="http://schemas.openxmlformats.org/presentationml/2006/ole">
            <mc:AlternateContent xmlns:mc="http://schemas.openxmlformats.org/markup-compatibility/2006">
              <mc:Choice xmlns:v="urn:schemas-microsoft-com:vml" Requires="v">
                <p:oleObj spid="_x0000_s5126" r:id="rId12" imgW="885960" imgH="934200" progId="Visio.Drawing.11">
                  <p:embed/>
                </p:oleObj>
              </mc:Choice>
              <mc:Fallback>
                <p:oleObj r:id="rId12" imgW="885960" imgH="934200"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0413" y="4968875"/>
                        <a:ext cx="1873250" cy="177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00942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4034">
                                            <p:txEl>
                                              <p:pRg st="1" end="1"/>
                                            </p:txEl>
                                          </p:spTgt>
                                        </p:tgtEl>
                                        <p:attrNameLst>
                                          <p:attrName>style.visibility</p:attrName>
                                        </p:attrNameLst>
                                      </p:cBhvr>
                                      <p:to>
                                        <p:strVal val="visible"/>
                                      </p:to>
                                    </p:set>
                                    <p:animEffect transition="in" filter="barn(outVertical)">
                                      <p:cBhvr>
                                        <p:cTn id="7" dur="500"/>
                                        <p:tgtEl>
                                          <p:spTgt spid="44034">
                                            <p:txEl>
                                              <p:pRg st="1" end="1"/>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44034">
                                            <p:txEl>
                                              <p:pRg st="2" end="2"/>
                                            </p:txEl>
                                          </p:spTgt>
                                        </p:tgtEl>
                                        <p:attrNameLst>
                                          <p:attrName>style.visibility</p:attrName>
                                        </p:attrNameLst>
                                      </p:cBhvr>
                                      <p:to>
                                        <p:strVal val="visible"/>
                                      </p:to>
                                    </p:set>
                                    <p:animEffect transition="in" filter="barn(outVertical)">
                                      <p:cBhvr>
                                        <p:cTn id="10" dur="500"/>
                                        <p:tgtEl>
                                          <p:spTgt spid="44034">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nodeType="clickEffect">
                                  <p:stCondLst>
                                    <p:cond delay="0"/>
                                  </p:stCondLst>
                                  <p:childTnLst>
                                    <p:set>
                                      <p:cBhvr>
                                        <p:cTn id="14" dur="1" fill="hold">
                                          <p:stCondLst>
                                            <p:cond delay="0"/>
                                          </p:stCondLst>
                                        </p:cTn>
                                        <p:tgtEl>
                                          <p:spTgt spid="44034">
                                            <p:txEl>
                                              <p:pRg st="3" end="3"/>
                                            </p:txEl>
                                          </p:spTgt>
                                        </p:tgtEl>
                                        <p:attrNameLst>
                                          <p:attrName>style.visibility</p:attrName>
                                        </p:attrNameLst>
                                      </p:cBhvr>
                                      <p:to>
                                        <p:strVal val="visible"/>
                                      </p:to>
                                    </p:set>
                                    <p:animEffect transition="in" filter="barn(outVertical)">
                                      <p:cBhvr>
                                        <p:cTn id="15" dur="500"/>
                                        <p:tgtEl>
                                          <p:spTgt spid="44034">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nodeType="clickEffect">
                                  <p:stCondLst>
                                    <p:cond delay="0"/>
                                  </p:stCondLst>
                                  <p:childTnLst>
                                    <p:set>
                                      <p:cBhvr>
                                        <p:cTn id="19" dur="1" fill="hold">
                                          <p:stCondLst>
                                            <p:cond delay="0"/>
                                          </p:stCondLst>
                                        </p:cTn>
                                        <p:tgtEl>
                                          <p:spTgt spid="44034">
                                            <p:txEl>
                                              <p:pRg st="4" end="4"/>
                                            </p:txEl>
                                          </p:spTgt>
                                        </p:tgtEl>
                                        <p:attrNameLst>
                                          <p:attrName>style.visibility</p:attrName>
                                        </p:attrNameLst>
                                      </p:cBhvr>
                                      <p:to>
                                        <p:strVal val="visible"/>
                                      </p:to>
                                    </p:set>
                                    <p:animEffect transition="in" filter="barn(outVertical)">
                                      <p:cBhvr>
                                        <p:cTn id="20" dur="500"/>
                                        <p:tgtEl>
                                          <p:spTgt spid="44034">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nodeType="clickEffect">
                                  <p:stCondLst>
                                    <p:cond delay="0"/>
                                  </p:stCondLst>
                                  <p:childTnLst>
                                    <p:set>
                                      <p:cBhvr>
                                        <p:cTn id="24" dur="1" fill="hold">
                                          <p:stCondLst>
                                            <p:cond delay="0"/>
                                          </p:stCondLst>
                                        </p:cTn>
                                        <p:tgtEl>
                                          <p:spTgt spid="44034">
                                            <p:txEl>
                                              <p:pRg st="5" end="5"/>
                                            </p:txEl>
                                          </p:spTgt>
                                        </p:tgtEl>
                                        <p:attrNameLst>
                                          <p:attrName>style.visibility</p:attrName>
                                        </p:attrNameLst>
                                      </p:cBhvr>
                                      <p:to>
                                        <p:strVal val="visible"/>
                                      </p:to>
                                    </p:set>
                                    <p:animEffect transition="in" filter="barn(outVertical)">
                                      <p:cBhvr>
                                        <p:cTn id="25" dur="500"/>
                                        <p:tgtEl>
                                          <p:spTgt spid="44034">
                                            <p:txEl>
                                              <p:pRg st="5" end="5"/>
                                            </p:txEl>
                                          </p:spTgt>
                                        </p:tgtEl>
                                      </p:cBhvr>
                                    </p:animEffect>
                                  </p:childTnLst>
                                </p:cTn>
                              </p:par>
                              <p:par>
                                <p:cTn id="26" presetID="16" presetClass="entr" presetSubtype="37" fill="hold" nodeType="withEffect">
                                  <p:stCondLst>
                                    <p:cond delay="0"/>
                                  </p:stCondLst>
                                  <p:childTnLst>
                                    <p:set>
                                      <p:cBhvr>
                                        <p:cTn id="27" dur="1" fill="hold">
                                          <p:stCondLst>
                                            <p:cond delay="0"/>
                                          </p:stCondLst>
                                        </p:cTn>
                                        <p:tgtEl>
                                          <p:spTgt spid="44034">
                                            <p:txEl>
                                              <p:pRg st="6" end="6"/>
                                            </p:txEl>
                                          </p:spTgt>
                                        </p:tgtEl>
                                        <p:attrNameLst>
                                          <p:attrName>style.visibility</p:attrName>
                                        </p:attrNameLst>
                                      </p:cBhvr>
                                      <p:to>
                                        <p:strVal val="visible"/>
                                      </p:to>
                                    </p:set>
                                    <p:animEffect transition="in" filter="barn(outVertical)">
                                      <p:cBhvr>
                                        <p:cTn id="28" dur="500"/>
                                        <p:tgtEl>
                                          <p:spTgt spid="44034">
                                            <p:txEl>
                                              <p:pRg st="6" end="6"/>
                                            </p:txEl>
                                          </p:spTgt>
                                        </p:tgtEl>
                                      </p:cBhvr>
                                    </p:animEffect>
                                  </p:childTnLst>
                                </p:cTn>
                              </p:par>
                              <p:par>
                                <p:cTn id="29" presetID="16" presetClass="entr" presetSubtype="37" fill="hold" nodeType="withEffect">
                                  <p:stCondLst>
                                    <p:cond delay="0"/>
                                  </p:stCondLst>
                                  <p:childTnLst>
                                    <p:set>
                                      <p:cBhvr>
                                        <p:cTn id="30" dur="1" fill="hold">
                                          <p:stCondLst>
                                            <p:cond delay="0"/>
                                          </p:stCondLst>
                                        </p:cTn>
                                        <p:tgtEl>
                                          <p:spTgt spid="44034">
                                            <p:txEl>
                                              <p:pRg st="7" end="7"/>
                                            </p:txEl>
                                          </p:spTgt>
                                        </p:tgtEl>
                                        <p:attrNameLst>
                                          <p:attrName>style.visibility</p:attrName>
                                        </p:attrNameLst>
                                      </p:cBhvr>
                                      <p:to>
                                        <p:strVal val="visible"/>
                                      </p:to>
                                    </p:set>
                                    <p:animEffect transition="in" filter="barn(outVertical)">
                                      <p:cBhvr>
                                        <p:cTn id="31" dur="500"/>
                                        <p:tgtEl>
                                          <p:spTgt spid="44034">
                                            <p:txEl>
                                              <p:pRg st="7" end="7"/>
                                            </p:txEl>
                                          </p:spTgt>
                                        </p:tgtEl>
                                      </p:cBhvr>
                                    </p:animEffect>
                                  </p:childTnLst>
                                </p:cTn>
                              </p:par>
                              <p:par>
                                <p:cTn id="32" presetID="16" presetClass="entr" presetSubtype="37" fill="hold" nodeType="withEffect">
                                  <p:stCondLst>
                                    <p:cond delay="0"/>
                                  </p:stCondLst>
                                  <p:childTnLst>
                                    <p:set>
                                      <p:cBhvr>
                                        <p:cTn id="33" dur="1" fill="hold">
                                          <p:stCondLst>
                                            <p:cond delay="0"/>
                                          </p:stCondLst>
                                        </p:cTn>
                                        <p:tgtEl>
                                          <p:spTgt spid="44034">
                                            <p:txEl>
                                              <p:pRg st="8" end="8"/>
                                            </p:txEl>
                                          </p:spTgt>
                                        </p:tgtEl>
                                        <p:attrNameLst>
                                          <p:attrName>style.visibility</p:attrName>
                                        </p:attrNameLst>
                                      </p:cBhvr>
                                      <p:to>
                                        <p:strVal val="visible"/>
                                      </p:to>
                                    </p:set>
                                    <p:animEffect transition="in" filter="barn(outVertical)">
                                      <p:cBhvr>
                                        <p:cTn id="34" dur="500"/>
                                        <p:tgtEl>
                                          <p:spTgt spid="44034">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37" fill="hold" nodeType="clickEffect">
                                  <p:stCondLst>
                                    <p:cond delay="0"/>
                                  </p:stCondLst>
                                  <p:childTnLst>
                                    <p:set>
                                      <p:cBhvr>
                                        <p:cTn id="38" dur="1" fill="hold">
                                          <p:stCondLst>
                                            <p:cond delay="0"/>
                                          </p:stCondLst>
                                        </p:cTn>
                                        <p:tgtEl>
                                          <p:spTgt spid="44035"/>
                                        </p:tgtEl>
                                        <p:attrNameLst>
                                          <p:attrName>style.visibility</p:attrName>
                                        </p:attrNameLst>
                                      </p:cBhvr>
                                      <p:to>
                                        <p:strVal val="visible"/>
                                      </p:to>
                                    </p:set>
                                    <p:animEffect transition="in" filter="barn(outVertical)">
                                      <p:cBhvr>
                                        <p:cTn id="39" dur="500"/>
                                        <p:tgtEl>
                                          <p:spTgt spid="4403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37" fill="hold" nodeType="clickEffect">
                                  <p:stCondLst>
                                    <p:cond delay="0"/>
                                  </p:stCondLst>
                                  <p:childTnLst>
                                    <p:set>
                                      <p:cBhvr>
                                        <p:cTn id="43" dur="1" fill="hold">
                                          <p:stCondLst>
                                            <p:cond delay="0"/>
                                          </p:stCondLst>
                                        </p:cTn>
                                        <p:tgtEl>
                                          <p:spTgt spid="44036"/>
                                        </p:tgtEl>
                                        <p:attrNameLst>
                                          <p:attrName>style.visibility</p:attrName>
                                        </p:attrNameLst>
                                      </p:cBhvr>
                                      <p:to>
                                        <p:strVal val="visible"/>
                                      </p:to>
                                    </p:set>
                                    <p:animEffect transition="in" filter="barn(outVertical)">
                                      <p:cBhvr>
                                        <p:cTn id="44" dur="500"/>
                                        <p:tgtEl>
                                          <p:spTgt spid="44036"/>
                                        </p:tgtEl>
                                      </p:cBhvr>
                                    </p:animEffect>
                                  </p:childTnLst>
                                </p:cTn>
                              </p:par>
                              <p:par>
                                <p:cTn id="45" presetID="16" presetClass="entr" presetSubtype="37" fill="hold" nodeType="withEffect">
                                  <p:stCondLst>
                                    <p:cond delay="0"/>
                                  </p:stCondLst>
                                  <p:childTnLst>
                                    <p:set>
                                      <p:cBhvr>
                                        <p:cTn id="46" dur="1" fill="hold">
                                          <p:stCondLst>
                                            <p:cond delay="0"/>
                                          </p:stCondLst>
                                        </p:cTn>
                                        <p:tgtEl>
                                          <p:spTgt spid="44038"/>
                                        </p:tgtEl>
                                        <p:attrNameLst>
                                          <p:attrName>style.visibility</p:attrName>
                                        </p:attrNameLst>
                                      </p:cBhvr>
                                      <p:to>
                                        <p:strVal val="visible"/>
                                      </p:to>
                                    </p:set>
                                    <p:animEffect transition="in" filter="barn(outVertical)">
                                      <p:cBhvr>
                                        <p:cTn id="47" dur="500"/>
                                        <p:tgtEl>
                                          <p:spTgt spid="4403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nodeType="clickEffect">
                                  <p:stCondLst>
                                    <p:cond delay="0"/>
                                  </p:stCondLst>
                                  <p:childTnLst>
                                    <p:set>
                                      <p:cBhvr>
                                        <p:cTn id="51" dur="1" fill="hold">
                                          <p:stCondLst>
                                            <p:cond delay="0"/>
                                          </p:stCondLst>
                                        </p:cTn>
                                        <p:tgtEl>
                                          <p:spTgt spid="44039"/>
                                        </p:tgtEl>
                                        <p:attrNameLst>
                                          <p:attrName>style.visibility</p:attrName>
                                        </p:attrNameLst>
                                      </p:cBhvr>
                                      <p:to>
                                        <p:strVal val="visible"/>
                                      </p:to>
                                    </p:set>
                                    <p:animEffect transition="in" filter="barn(outVertical)">
                                      <p:cBhvr>
                                        <p:cTn id="52" dur="500"/>
                                        <p:tgtEl>
                                          <p:spTgt spid="4403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37" fill="hold" nodeType="clickEffect">
                                  <p:stCondLst>
                                    <p:cond delay="0"/>
                                  </p:stCondLst>
                                  <p:childTnLst>
                                    <p:set>
                                      <p:cBhvr>
                                        <p:cTn id="56" dur="1" fill="hold">
                                          <p:stCondLst>
                                            <p:cond delay="0"/>
                                          </p:stCondLst>
                                        </p:cTn>
                                        <p:tgtEl>
                                          <p:spTgt spid="44037"/>
                                        </p:tgtEl>
                                        <p:attrNameLst>
                                          <p:attrName>style.visibility</p:attrName>
                                        </p:attrNameLst>
                                      </p:cBhvr>
                                      <p:to>
                                        <p:strVal val="visible"/>
                                      </p:to>
                                    </p:set>
                                    <p:animEffect transition="in" filter="barn(outVertical)">
                                      <p:cBhvr>
                                        <p:cTn id="57" dur="500"/>
                                        <p:tgtEl>
                                          <p:spTgt spid="4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5486400" y="0"/>
            <a:ext cx="3657600" cy="533400"/>
          </a:xfrm>
        </p:spPr>
        <p:txBody>
          <a:bodyPr/>
          <a:lstStyle/>
          <a:p>
            <a:pPr algn="r" eaLnBrk="1" hangingPunct="1">
              <a:lnSpc>
                <a:spcPct val="120000"/>
              </a:lnSpc>
            </a:pPr>
            <a:r>
              <a:rPr lang="en-US" altLang="zh-CN" sz="2400" smtClean="0">
                <a:latin typeface="华文行楷" panose="02010800040101010101" pitchFamily="2" charset="-122"/>
                <a:ea typeface="华文行楷" panose="02010800040101010101" pitchFamily="2" charset="-122"/>
              </a:rPr>
              <a:t>&lt;3&gt; </a:t>
            </a:r>
            <a:r>
              <a:rPr lang="zh-CN" altLang="en-US" sz="2400" smtClean="0">
                <a:latin typeface="华文行楷" panose="02010800040101010101" pitchFamily="2" charset="-122"/>
                <a:ea typeface="华文行楷" panose="02010800040101010101" pitchFamily="2" charset="-122"/>
              </a:rPr>
              <a:t>复写</a:t>
            </a:r>
            <a:r>
              <a:rPr lang="en-US" altLang="zh-CN" sz="2400" smtClean="0">
                <a:latin typeface="华文行楷" panose="02010800040101010101" pitchFamily="2" charset="-122"/>
                <a:ea typeface="华文行楷" panose="02010800040101010101" pitchFamily="2" charset="-122"/>
              </a:rPr>
              <a:t>-</a:t>
            </a:r>
            <a:r>
              <a:rPr lang="zh-CN" altLang="en-US" sz="2400" smtClean="0">
                <a:latin typeface="华文行楷" panose="02010800040101010101" pitchFamily="2" charset="-122"/>
                <a:ea typeface="华文行楷" panose="02010800040101010101" pitchFamily="2" charset="-122"/>
              </a:rPr>
              <a:t>恢复（续</a:t>
            </a:r>
            <a:r>
              <a:rPr lang="en-US" altLang="zh-CN" sz="2400" smtClean="0">
                <a:latin typeface="华文行楷" panose="02010800040101010101" pitchFamily="2" charset="-122"/>
                <a:ea typeface="华文行楷" panose="02010800040101010101" pitchFamily="2" charset="-122"/>
              </a:rPr>
              <a:t>2</a:t>
            </a:r>
            <a:r>
              <a:rPr lang="zh-CN" altLang="en-US" sz="2400" smtClean="0">
                <a:latin typeface="华文行楷" panose="02010800040101010101" pitchFamily="2" charset="-122"/>
                <a:ea typeface="华文行楷" panose="02010800040101010101" pitchFamily="2" charset="-122"/>
              </a:rPr>
              <a:t>）</a:t>
            </a:r>
          </a:p>
        </p:txBody>
      </p:sp>
      <p:sp>
        <p:nvSpPr>
          <p:cNvPr id="9" name="灯片编号占位符 5"/>
          <p:cNvSpPr>
            <a:spLocks noGrp="1"/>
          </p:cNvSpPr>
          <p:nvPr>
            <p:ph type="sldNum" sz="quarter" idx="12"/>
          </p:nvPr>
        </p:nvSpPr>
        <p:spPr/>
        <p:txBody>
          <a:bodyPr/>
          <a:lstStyle/>
          <a:p>
            <a:pPr>
              <a:defRPr/>
            </a:pPr>
            <a:fld id="{24CABD3D-F6B6-4C2D-BD55-4A4946C3D31B}" type="slidenum">
              <a:rPr lang="zh-CN" altLang="en-US">
                <a:solidFill>
                  <a:srgbClr val="000000"/>
                </a:solidFill>
              </a:rPr>
              <a:pPr>
                <a:defRPr/>
              </a:pPr>
              <a:t>23</a:t>
            </a:fld>
            <a:endParaRPr lang="en-US" altLang="zh-CN">
              <a:solidFill>
                <a:srgbClr val="000000"/>
              </a:solidFill>
            </a:endParaRPr>
          </a:p>
        </p:txBody>
      </p:sp>
      <p:sp>
        <p:nvSpPr>
          <p:cNvPr id="49156" name="Rectangle 3"/>
          <p:cNvSpPr>
            <a:spLocks noChangeArrowheads="1"/>
          </p:cNvSpPr>
          <p:nvPr/>
        </p:nvSpPr>
        <p:spPr bwMode="auto">
          <a:xfrm>
            <a:off x="381000" y="381000"/>
            <a:ext cx="7543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procedure test is	-- Ada</a:t>
            </a:r>
            <a:r>
              <a:rPr lang="zh-CN" altLang="en-US" sz="2400">
                <a:solidFill>
                  <a:srgbClr val="000000"/>
                </a:solidFill>
                <a:latin typeface="华文行楷" panose="02010800040101010101" pitchFamily="2" charset="-122"/>
                <a:ea typeface="华文行楷" panose="02010800040101010101" pitchFamily="2" charset="-122"/>
              </a:rPr>
              <a:t>源程序</a:t>
            </a:r>
          </a:p>
          <a:p>
            <a:pPr algn="just" eaLnBrk="0" fontAlgn="base" hangingPunct="0">
              <a:spcBef>
                <a:spcPct val="0"/>
              </a:spcBef>
              <a:spcAft>
                <a:spcPct val="0"/>
              </a:spcAft>
              <a:buFontTx/>
              <a:buNone/>
            </a:pPr>
            <a:r>
              <a:rPr lang="zh-CN" altLang="en-US" sz="2400">
                <a:solidFill>
                  <a:srgbClr val="000000"/>
                </a:solidFill>
                <a:latin typeface="黑体" panose="02010609060101010101" pitchFamily="49" charset="-122"/>
                <a:ea typeface="黑体" panose="02010609060101010101" pitchFamily="49" charset="-122"/>
              </a:rPr>
              <a:t>   </a:t>
            </a:r>
            <a:r>
              <a:rPr lang="en-US" altLang="zh-CN" sz="2400">
                <a:solidFill>
                  <a:srgbClr val="000000"/>
                </a:solidFill>
                <a:latin typeface="黑体" panose="02010609060101010101" pitchFamily="49" charset="-122"/>
                <a:ea typeface="黑体" panose="02010609060101010101" pitchFamily="49" charset="-122"/>
              </a:rPr>
              <a:t>a : integer;</a:t>
            </a:r>
          </a:p>
          <a:p>
            <a:pPr algn="just" eaLnBrk="0" fontAlgn="base" hangingPunct="0">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begin</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a:=2;  add_one(a); put_line('a=', a); </a:t>
            </a:r>
          </a:p>
          <a:p>
            <a:pPr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end test; </a:t>
            </a:r>
          </a:p>
        </p:txBody>
      </p:sp>
      <p:sp>
        <p:nvSpPr>
          <p:cNvPr id="48132" name="Rectangle 4"/>
          <p:cNvSpPr>
            <a:spLocks noChangeArrowheads="1"/>
          </p:cNvSpPr>
          <p:nvPr/>
        </p:nvSpPr>
        <p:spPr bwMode="auto">
          <a:xfrm>
            <a:off x="838200" y="1143000"/>
            <a:ext cx="8229600" cy="82232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procedure add_one(x:</a:t>
            </a:r>
            <a:r>
              <a:rPr lang="en-US" altLang="zh-CN" sz="2400">
                <a:solidFill>
                  <a:srgbClr val="FF0000"/>
                </a:solidFill>
                <a:latin typeface="黑体" panose="02010609060101010101" pitchFamily="49" charset="-122"/>
                <a:cs typeface="Times New Roman" panose="02020603050405020304" pitchFamily="18" charset="0"/>
              </a:rPr>
              <a:t>in out</a:t>
            </a:r>
            <a:r>
              <a:rPr lang="en-US" altLang="zh-CN" sz="2400">
                <a:solidFill>
                  <a:srgbClr val="000000"/>
                </a:solidFill>
                <a:latin typeface="黑体" panose="02010609060101010101" pitchFamily="49" charset="-122"/>
                <a:ea typeface="黑体" panose="02010609060101010101" pitchFamily="49" charset="-122"/>
              </a:rPr>
              <a:t> integer); </a:t>
            </a:r>
            <a:r>
              <a:rPr lang="en-US" altLang="zh-CN" sz="2400">
                <a:solidFill>
                  <a:srgbClr val="000000"/>
                </a:solidFill>
                <a:latin typeface="华文行楷" panose="02010800040101010101" pitchFamily="2" charset="-122"/>
                <a:ea typeface="华文行楷" panose="02010800040101010101" pitchFamily="2" charset="-122"/>
              </a:rPr>
              <a:t>-- </a:t>
            </a:r>
            <a:r>
              <a:rPr lang="zh-CN" altLang="en-US" sz="2400">
                <a:solidFill>
                  <a:srgbClr val="000000"/>
                </a:solidFill>
                <a:latin typeface="华文行楷" panose="02010800040101010101" pitchFamily="2" charset="-122"/>
                <a:ea typeface="华文行楷" panose="02010800040101010101" pitchFamily="2" charset="-122"/>
              </a:rPr>
              <a:t>复写</a:t>
            </a:r>
            <a:r>
              <a:rPr lang="en-US" altLang="zh-CN" sz="2400">
                <a:solidFill>
                  <a:srgbClr val="000000"/>
                </a:solidFill>
                <a:latin typeface="华文行楷" panose="02010800040101010101" pitchFamily="2" charset="-122"/>
                <a:ea typeface="华文行楷" panose="02010800040101010101" pitchFamily="2" charset="-122"/>
              </a:rPr>
              <a:t>-</a:t>
            </a:r>
            <a:r>
              <a:rPr lang="zh-CN" altLang="en-US" sz="2400">
                <a:solidFill>
                  <a:srgbClr val="000000"/>
                </a:solidFill>
                <a:latin typeface="华文行楷" panose="02010800040101010101" pitchFamily="2" charset="-122"/>
                <a:ea typeface="华文行楷" panose="02010800040101010101" pitchFamily="2" charset="-122"/>
              </a:rPr>
              <a:t>恢复调用</a:t>
            </a:r>
          </a:p>
          <a:p>
            <a:pPr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begin  a:=x+1; x:=x+1; end add_one;</a:t>
            </a:r>
          </a:p>
        </p:txBody>
      </p:sp>
      <p:sp>
        <p:nvSpPr>
          <p:cNvPr id="48133" name="Rectangle 5"/>
          <p:cNvSpPr>
            <a:spLocks noChangeArrowheads="1"/>
          </p:cNvSpPr>
          <p:nvPr/>
        </p:nvSpPr>
        <p:spPr bwMode="auto">
          <a:xfrm>
            <a:off x="179388" y="2962275"/>
            <a:ext cx="8763000" cy="3771900"/>
          </a:xfrm>
          <a:prstGeom prst="rect">
            <a:avLst/>
          </a:prstGeom>
          <a:noFill/>
          <a:ln w="2857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t>
            </a:r>
            <a:r>
              <a:rPr lang="en-US" altLang="zh-CN" sz="2400">
                <a:solidFill>
                  <a:srgbClr val="000000"/>
                </a:solidFill>
                <a:latin typeface="华文行楷" panose="02010800040101010101" pitchFamily="2" charset="-122"/>
                <a:ea typeface="华文行楷" panose="02010800040101010101" pitchFamily="2" charset="-122"/>
              </a:rPr>
              <a:t>----------</a:t>
            </a:r>
            <a:r>
              <a:rPr lang="zh-CN" altLang="en-US" sz="2400">
                <a:solidFill>
                  <a:srgbClr val="FF0000"/>
                </a:solidFill>
                <a:latin typeface="华文行楷" panose="02010800040101010101" pitchFamily="2" charset="-122"/>
                <a:ea typeface="华文行楷" panose="02010800040101010101" pitchFamily="2" charset="-122"/>
              </a:rPr>
              <a:t>引用调用模拟复写</a:t>
            </a:r>
            <a:r>
              <a:rPr lang="en-US" altLang="zh-CN" sz="2400">
                <a:solidFill>
                  <a:srgbClr val="FF0000"/>
                </a:solidFill>
                <a:latin typeface="华文行楷" panose="02010800040101010101" pitchFamily="2" charset="-122"/>
                <a:ea typeface="华文行楷" panose="02010800040101010101" pitchFamily="2" charset="-122"/>
              </a:rPr>
              <a:t>-</a:t>
            </a:r>
            <a:r>
              <a:rPr lang="zh-CN" altLang="en-US" sz="2400">
                <a:solidFill>
                  <a:srgbClr val="FF0000"/>
                </a:solidFill>
                <a:latin typeface="华文行楷" panose="02010800040101010101" pitchFamily="2" charset="-122"/>
                <a:ea typeface="华文行楷" panose="02010800040101010101" pitchFamily="2" charset="-122"/>
              </a:rPr>
              <a:t>恢复</a:t>
            </a:r>
            <a:r>
              <a:rPr lang="zh-CN" altLang="en-US" sz="2400">
                <a:solidFill>
                  <a:srgbClr val="000000"/>
                </a:solidFill>
                <a:latin typeface="华文行楷" panose="02010800040101010101" pitchFamily="2" charset="-122"/>
                <a:ea typeface="华文行楷" panose="02010800040101010101" pitchFamily="2" charset="-122"/>
              </a:rPr>
              <a:t>参数传递的演示程序</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#include &lt;iostream.h&gt;</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int a=2;</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void add_one(int &amp;x)</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int</a:t>
            </a:r>
            <a:r>
              <a:rPr lang="en-US" altLang="zh-CN" sz="2400">
                <a:solidFill>
                  <a:srgbClr val="FFFFFF"/>
                </a:solidFill>
                <a:latin typeface="黑体" panose="02010609060101010101" pitchFamily="49" charset="-122"/>
                <a:ea typeface="黑体" panose="02010609060101010101" pitchFamily="49" charset="-122"/>
              </a:rPr>
              <a:t> </a:t>
            </a:r>
            <a:r>
              <a:rPr lang="en-US" altLang="zh-CN" sz="2400">
                <a:solidFill>
                  <a:srgbClr val="FF0000"/>
                </a:solidFill>
                <a:latin typeface="黑体" panose="02010609060101010101" pitchFamily="49" charset="-122"/>
                <a:cs typeface="Times New Roman" panose="02020603050405020304" pitchFamily="18" charset="0"/>
              </a:rPr>
              <a:t>local_x=x</a:t>
            </a:r>
            <a:r>
              <a:rPr lang="en-US" altLang="zh-CN" sz="2400">
                <a:solidFill>
                  <a:srgbClr val="000000"/>
                </a:solidFill>
                <a:latin typeface="黑体" panose="02010609060101010101" pitchFamily="49" charset="-122"/>
                <a:ea typeface="黑体" panose="02010609060101010101" pitchFamily="49" charset="-122"/>
              </a:rPr>
              <a:t>;  a=local_x+1; local_x++;</a:t>
            </a:r>
            <a:r>
              <a:rPr lang="en-US" altLang="zh-CN" sz="2400">
                <a:solidFill>
                  <a:srgbClr val="FFFFFF"/>
                </a:solidFill>
                <a:latin typeface="黑体" panose="02010609060101010101" pitchFamily="49" charset="-122"/>
                <a:ea typeface="黑体" panose="02010609060101010101" pitchFamily="49" charset="-122"/>
              </a:rPr>
              <a:t> </a:t>
            </a:r>
            <a:r>
              <a:rPr lang="en-US" altLang="zh-CN" sz="2400">
                <a:solidFill>
                  <a:srgbClr val="FF0000"/>
                </a:solidFill>
                <a:latin typeface="黑体" panose="02010609060101010101" pitchFamily="49" charset="-122"/>
              </a:rPr>
              <a:t>x=local_x</a:t>
            </a:r>
            <a:r>
              <a:rPr lang="en-US" altLang="zh-CN" sz="2400">
                <a:solidFill>
                  <a:srgbClr val="000000"/>
                </a:solidFill>
                <a:latin typeface="黑体" panose="02010609060101010101" pitchFamily="49" charset="-122"/>
                <a:ea typeface="黑体" panose="02010609060101010101" pitchFamily="49" charset="-122"/>
              </a:rPr>
              <a:t>;}</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void main ()</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cout&lt;&lt;"before:  a="&lt;&lt;a&lt;&lt;endl;</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add_one(a);</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cout&lt;&lt;"after:   a="&lt;&lt;a&lt;&lt;endl;</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a:t>
            </a:r>
          </a:p>
        </p:txBody>
      </p:sp>
      <p:sp>
        <p:nvSpPr>
          <p:cNvPr id="49159" name="Rectangle 6"/>
          <p:cNvSpPr>
            <a:spLocks noChangeArrowheads="1"/>
          </p:cNvSpPr>
          <p:nvPr/>
        </p:nvSpPr>
        <p:spPr bwMode="auto">
          <a:xfrm>
            <a:off x="304800" y="0"/>
            <a:ext cx="2473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复写</a:t>
            </a:r>
            <a:r>
              <a:rPr lang="en-US" altLang="zh-CN" sz="2400">
                <a:solidFill>
                  <a:srgbClr val="990000"/>
                </a:solidFill>
                <a:latin typeface="华文行楷" panose="02010800040101010101" pitchFamily="2" charset="-122"/>
                <a:ea typeface="华文行楷" panose="02010800040101010101" pitchFamily="2" charset="-122"/>
              </a:rPr>
              <a:t>-</a:t>
            </a:r>
            <a:r>
              <a:rPr lang="zh-CN" altLang="en-US" sz="2400">
                <a:solidFill>
                  <a:srgbClr val="990000"/>
                </a:solidFill>
                <a:latin typeface="华文行楷" panose="02010800040101010101" pitchFamily="2" charset="-122"/>
                <a:ea typeface="华文行楷" panose="02010800040101010101" pitchFamily="2" charset="-122"/>
              </a:rPr>
              <a:t>恢复举例：</a:t>
            </a:r>
          </a:p>
        </p:txBody>
      </p:sp>
    </p:spTree>
    <p:extLst>
      <p:ext uri="{BB962C8B-B14F-4D97-AF65-F5344CB8AC3E}">
        <p14:creationId xmlns:p14="http://schemas.microsoft.com/office/powerpoint/2010/main" val="37933522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barn(outVertical)">
                                      <p:cBhvr>
                                        <p:cTn id="7" dur="500"/>
                                        <p:tgtEl>
                                          <p:spTgt spid="48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8133"/>
                                        </p:tgtEl>
                                        <p:attrNameLst>
                                          <p:attrName>style.visibility</p:attrName>
                                        </p:attrNameLst>
                                      </p:cBhvr>
                                      <p:to>
                                        <p:strVal val="visible"/>
                                      </p:to>
                                    </p:set>
                                    <p:animEffect transition="in" filter="barn(outVertical)">
                                      <p:cBhvr>
                                        <p:cTn id="12" dur="5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nimBg="1" autoUpdateAnimBg="0"/>
      <p:bldP spid="481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304800" y="152400"/>
            <a:ext cx="2438400" cy="533400"/>
          </a:xfrm>
        </p:spPr>
        <p:txBody>
          <a:bodyPr/>
          <a:lstStyle/>
          <a:p>
            <a:pPr algn="l" eaLnBrk="1" hangingPunct="1">
              <a:lnSpc>
                <a:spcPct val="120000"/>
              </a:lnSpc>
            </a:pPr>
            <a:r>
              <a:rPr lang="en-US" altLang="zh-CN" sz="2400" smtClean="0">
                <a:solidFill>
                  <a:srgbClr val="990000"/>
                </a:solidFill>
                <a:latin typeface="华文行楷" panose="02010800040101010101" pitchFamily="2" charset="-122"/>
                <a:ea typeface="华文行楷" panose="02010800040101010101" pitchFamily="2" charset="-122"/>
              </a:rPr>
              <a:t>&lt;4&gt; </a:t>
            </a:r>
            <a:r>
              <a:rPr lang="zh-CN" altLang="en-US" sz="2400" smtClean="0">
                <a:solidFill>
                  <a:srgbClr val="990000"/>
                </a:solidFill>
                <a:latin typeface="华文行楷" panose="02010800040101010101" pitchFamily="2" charset="-122"/>
                <a:ea typeface="华文行楷" panose="02010800040101010101" pitchFamily="2" charset="-122"/>
              </a:rPr>
              <a:t>换名调用</a:t>
            </a:r>
            <a:r>
              <a:rPr lang="zh-CN" altLang="en-US" sz="2400" smtClean="0">
                <a:solidFill>
                  <a:srgbClr val="990000"/>
                </a:solidFill>
                <a:latin typeface="隶书" panose="02010509060101010101" pitchFamily="49" charset="-122"/>
                <a:ea typeface="隶书" panose="02010509060101010101" pitchFamily="49" charset="-122"/>
              </a:rPr>
              <a:t> </a:t>
            </a:r>
          </a:p>
        </p:txBody>
      </p:sp>
      <p:sp>
        <p:nvSpPr>
          <p:cNvPr id="8" name="灯片编号占位符 5"/>
          <p:cNvSpPr>
            <a:spLocks noGrp="1"/>
          </p:cNvSpPr>
          <p:nvPr>
            <p:ph type="sldNum" sz="quarter" idx="12"/>
          </p:nvPr>
        </p:nvSpPr>
        <p:spPr/>
        <p:txBody>
          <a:bodyPr/>
          <a:lstStyle/>
          <a:p>
            <a:pPr>
              <a:defRPr/>
            </a:pPr>
            <a:fld id="{C1ADEAAC-DA58-4F1A-A4CC-7B54EEA24790}" type="slidenum">
              <a:rPr lang="zh-CN" altLang="en-US">
                <a:solidFill>
                  <a:srgbClr val="000000"/>
                </a:solidFill>
              </a:rPr>
              <a:pPr>
                <a:defRPr/>
              </a:pPr>
              <a:t>24</a:t>
            </a:fld>
            <a:endParaRPr lang="en-US" altLang="zh-CN">
              <a:solidFill>
                <a:srgbClr val="000000"/>
              </a:solidFill>
            </a:endParaRPr>
          </a:p>
        </p:txBody>
      </p:sp>
      <p:sp>
        <p:nvSpPr>
          <p:cNvPr id="49155" name="Rectangle 3"/>
          <p:cNvSpPr>
            <a:spLocks noChangeArrowheads="1"/>
          </p:cNvSpPr>
          <p:nvPr/>
        </p:nvSpPr>
        <p:spPr bwMode="auto">
          <a:xfrm>
            <a:off x="539750" y="3933825"/>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严格讲，换名调用并不能算作真正的过程调用和参数传递。 </a:t>
            </a:r>
          </a:p>
        </p:txBody>
      </p:sp>
      <p:sp>
        <p:nvSpPr>
          <p:cNvPr id="49156" name="Rectangle 4"/>
          <p:cNvSpPr>
            <a:spLocks noChangeArrowheads="1"/>
          </p:cNvSpPr>
          <p:nvPr/>
        </p:nvSpPr>
        <p:spPr bwMode="auto">
          <a:xfrm>
            <a:off x="457200" y="620713"/>
            <a:ext cx="84582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1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换名调用由 </a:t>
            </a:r>
            <a:r>
              <a:rPr lang="en-US" altLang="zh-CN" sz="2400">
                <a:solidFill>
                  <a:srgbClr val="000000"/>
                </a:solidFill>
                <a:latin typeface="黑体" panose="02010609060101010101" pitchFamily="49" charset="-122"/>
                <a:ea typeface="黑体" panose="02010609060101010101" pitchFamily="49" charset="-122"/>
              </a:rPr>
              <a:t>Algol60 </a:t>
            </a:r>
            <a:r>
              <a:rPr lang="zh-CN" altLang="en-US" sz="2400">
                <a:solidFill>
                  <a:srgbClr val="000000"/>
                </a:solidFill>
                <a:latin typeface="华文行楷" panose="02010800040101010101" pitchFamily="2" charset="-122"/>
                <a:ea typeface="华文行楷" panose="02010800040101010101" pitchFamily="2" charset="-122"/>
              </a:rPr>
              <a:t>的复写规则定义：</a:t>
            </a:r>
          </a:p>
          <a:p>
            <a:pPr lvl="1" algn="just" eaLnBrk="0" fontAlgn="base" hangingPunct="0">
              <a:lnSpc>
                <a:spcPct val="110000"/>
              </a:lnSpc>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1.  </a:t>
            </a:r>
            <a:r>
              <a:rPr lang="zh-CN" altLang="en-US" sz="2400">
                <a:solidFill>
                  <a:srgbClr val="990000"/>
                </a:solidFill>
                <a:latin typeface="华文行楷" panose="02010800040101010101" pitchFamily="2" charset="-122"/>
                <a:ea typeface="华文行楷" panose="02010800040101010101" pitchFamily="2" charset="-122"/>
              </a:rPr>
              <a:t>过程被认为宏</a:t>
            </a:r>
            <a:r>
              <a:rPr lang="zh-CN" altLang="en-US" sz="2400">
                <a:solidFill>
                  <a:srgbClr val="000000"/>
                </a:solidFill>
                <a:latin typeface="华文行楷" panose="02010800040101010101" pitchFamily="2" charset="-122"/>
                <a:ea typeface="华文行楷" panose="02010800040101010101" pitchFamily="2" charset="-122"/>
              </a:rPr>
              <a:t>，每次对过程的调用，实质上是用过程体替换过程调用，替换中</a:t>
            </a:r>
            <a:r>
              <a:rPr lang="zh-CN" altLang="en-US" sz="2400">
                <a:solidFill>
                  <a:srgbClr val="0000FF"/>
                </a:solidFill>
                <a:latin typeface="华文行楷" panose="02010800040101010101" pitchFamily="2" charset="-122"/>
                <a:ea typeface="华文行楷" panose="02010800040101010101" pitchFamily="2" charset="-122"/>
              </a:rPr>
              <a:t>用实参的</a:t>
            </a:r>
            <a:r>
              <a:rPr lang="zh-CN" altLang="en-US" sz="2400">
                <a:solidFill>
                  <a:srgbClr val="FF33CC"/>
                </a:solidFill>
                <a:latin typeface="华文行楷" panose="02010800040101010101" pitchFamily="2" charset="-122"/>
                <a:ea typeface="华文行楷" panose="02010800040101010101" pitchFamily="2" charset="-122"/>
              </a:rPr>
              <a:t>文字</a:t>
            </a:r>
            <a:r>
              <a:rPr lang="zh-CN" altLang="en-US" sz="2400">
                <a:solidFill>
                  <a:srgbClr val="0000FF"/>
                </a:solidFill>
                <a:latin typeface="华文行楷" panose="02010800040101010101" pitchFamily="2" charset="-122"/>
                <a:ea typeface="华文行楷" panose="02010800040101010101" pitchFamily="2" charset="-122"/>
              </a:rPr>
              <a:t>替换体中的形参</a:t>
            </a:r>
            <a:r>
              <a:rPr lang="zh-CN" altLang="en-US" sz="2400">
                <a:solidFill>
                  <a:srgbClr val="000000"/>
                </a:solidFill>
                <a:latin typeface="华文行楷" panose="02010800040101010101" pitchFamily="2" charset="-122"/>
                <a:ea typeface="华文行楷" panose="02010800040101010101" pitchFamily="2" charset="-122"/>
              </a:rPr>
              <a:t>。这样的替换方式被称为宏替换或宏展开；</a:t>
            </a:r>
          </a:p>
          <a:p>
            <a:pPr lvl="1" algn="just" eaLnBrk="0" fontAlgn="base" hangingPunct="0">
              <a:lnSpc>
                <a:spcPct val="110000"/>
              </a:lnSpc>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2. </a:t>
            </a:r>
            <a:r>
              <a:rPr lang="zh-CN" altLang="en-US" sz="2400">
                <a:solidFill>
                  <a:srgbClr val="990000"/>
                </a:solidFill>
                <a:latin typeface="华文行楷" panose="02010800040101010101" pitchFamily="2" charset="-122"/>
                <a:ea typeface="华文行楷" panose="02010800040101010101" pitchFamily="2" charset="-122"/>
              </a:rPr>
              <a:t>应区分被调用过程的局部名和调用过程的局部名</a:t>
            </a:r>
            <a:r>
              <a:rPr lang="zh-CN" altLang="en-US" sz="2400">
                <a:solidFill>
                  <a:srgbClr val="000000"/>
                </a:solidFill>
                <a:latin typeface="华文行楷" panose="02010800040101010101" pitchFamily="2" charset="-122"/>
                <a:ea typeface="华文行楷" panose="02010800040101010101" pitchFamily="2" charset="-122"/>
              </a:rPr>
              <a:t>。可以认为在宏展开前被调用过程的每个局部名被系统地重新命名成可区别的名字；</a:t>
            </a:r>
          </a:p>
          <a:p>
            <a:pPr lvl="1" algn="just" eaLnBrk="0" fontAlgn="base" hangingPunct="0">
              <a:lnSpc>
                <a:spcPct val="110000"/>
              </a:lnSpc>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3.  </a:t>
            </a:r>
            <a:r>
              <a:rPr lang="zh-CN" altLang="en-US" sz="2400">
                <a:solidFill>
                  <a:srgbClr val="000000"/>
                </a:solidFill>
                <a:latin typeface="华文行楷" panose="02010800040101010101" pitchFamily="2" charset="-122"/>
                <a:ea typeface="华文行楷" panose="02010800040101010101" pitchFamily="2" charset="-122"/>
              </a:rPr>
              <a:t>当需要保持实参的完整性时， </a:t>
            </a:r>
            <a:r>
              <a:rPr lang="zh-CN" altLang="en-US" sz="2400">
                <a:solidFill>
                  <a:srgbClr val="990000"/>
                </a:solidFill>
                <a:latin typeface="华文行楷" panose="02010800040101010101" pitchFamily="2" charset="-122"/>
                <a:ea typeface="华文行楷" panose="02010800040101010101" pitchFamily="2" charset="-122"/>
              </a:rPr>
              <a:t>可以为实参加括弧</a:t>
            </a:r>
            <a:r>
              <a:rPr lang="zh-CN" altLang="en-US" sz="2400">
                <a:solidFill>
                  <a:srgbClr val="000000"/>
                </a:solidFill>
                <a:latin typeface="华文行楷" panose="02010800040101010101" pitchFamily="2" charset="-122"/>
                <a:ea typeface="华文行楷" panose="02010800040101010101" pitchFamily="2" charset="-122"/>
              </a:rPr>
              <a:t>。</a:t>
            </a:r>
          </a:p>
        </p:txBody>
      </p:sp>
      <p:sp>
        <p:nvSpPr>
          <p:cNvPr id="49157" name="Rectangle 5"/>
          <p:cNvSpPr>
            <a:spLocks noChangeArrowheads="1"/>
          </p:cNvSpPr>
          <p:nvPr/>
        </p:nvSpPr>
        <p:spPr bwMode="auto">
          <a:xfrm>
            <a:off x="250825" y="4467225"/>
            <a:ext cx="8534400"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        换名调用在</a:t>
            </a:r>
            <a:r>
              <a:rPr lang="en-US" altLang="zh-CN" sz="2400">
                <a:solidFill>
                  <a:srgbClr val="0000FF"/>
                </a:solidFill>
                <a:latin typeface="黑体" panose="02010609060101010101" pitchFamily="49" charset="-122"/>
                <a:ea typeface="黑体" panose="02010609060101010101" pitchFamily="49" charset="-122"/>
              </a:rPr>
              <a:t>C/C++</a:t>
            </a:r>
            <a:r>
              <a:rPr lang="zh-CN" altLang="en-US" sz="2400">
                <a:solidFill>
                  <a:srgbClr val="000000"/>
                </a:solidFill>
                <a:latin typeface="华文行楷" panose="02010800040101010101" pitchFamily="2" charset="-122"/>
                <a:ea typeface="华文行楷" panose="02010800040101010101" pitchFamily="2" charset="-122"/>
              </a:rPr>
              <a:t>中的形式是宏定义（</a:t>
            </a:r>
            <a:r>
              <a:rPr lang="en-US" altLang="zh-CN" sz="2400">
                <a:solidFill>
                  <a:srgbClr val="0000FF"/>
                </a:solidFill>
                <a:latin typeface="黑体" panose="02010609060101010101" pitchFamily="49" charset="-122"/>
                <a:ea typeface="黑体" panose="02010609060101010101" pitchFamily="49" charset="-122"/>
              </a:rPr>
              <a:t>#define</a:t>
            </a:r>
            <a:r>
              <a:rPr lang="zh-CN" altLang="en-US" sz="2400">
                <a:solidFill>
                  <a:srgbClr val="000000"/>
                </a:solidFill>
                <a:latin typeface="华文行楷" panose="02010800040101010101" pitchFamily="2" charset="-122"/>
                <a:ea typeface="华文行楷" panose="02010800040101010101" pitchFamily="2" charset="-122"/>
              </a:rPr>
              <a:t>），宏定义采用预处理的方法，在预处理时进行宏替换，即将过程体直接展开在调用它的地方。因此经过宏替换之后的程序中，已经不存在</a:t>
            </a:r>
            <a:r>
              <a:rPr lang="en-US" altLang="zh-CN" sz="2400">
                <a:solidFill>
                  <a:srgbClr val="000000"/>
                </a:solidFill>
                <a:latin typeface="华文行楷" panose="02010800040101010101" pitchFamily="2" charset="-122"/>
                <a:ea typeface="华文行楷" panose="02010800040101010101" pitchFamily="2" charset="-122"/>
              </a:rPr>
              <a:t>(</a:t>
            </a:r>
            <a:r>
              <a:rPr lang="zh-CN" altLang="en-US" sz="2400">
                <a:solidFill>
                  <a:srgbClr val="000000"/>
                </a:solidFill>
                <a:latin typeface="华文行楷" panose="02010800040101010101" pitchFamily="2" charset="-122"/>
                <a:ea typeface="华文行楷" panose="02010800040101010101" pitchFamily="2" charset="-122"/>
              </a:rPr>
              <a:t>宏</a:t>
            </a:r>
            <a:r>
              <a:rPr lang="en-US" altLang="zh-CN" sz="2400">
                <a:solidFill>
                  <a:srgbClr val="000000"/>
                </a:solidFill>
                <a:latin typeface="华文行楷" panose="02010800040101010101" pitchFamily="2" charset="-122"/>
                <a:ea typeface="华文行楷" panose="02010800040101010101" pitchFamily="2" charset="-122"/>
              </a:rPr>
              <a:t>)</a:t>
            </a:r>
            <a:r>
              <a:rPr lang="zh-CN" altLang="en-US" sz="2400">
                <a:solidFill>
                  <a:srgbClr val="000000"/>
                </a:solidFill>
                <a:latin typeface="华文行楷" panose="02010800040101010101" pitchFamily="2" charset="-122"/>
                <a:ea typeface="华文行楷" panose="02010800040101010101" pitchFamily="2" charset="-122"/>
              </a:rPr>
              <a:t>过程的调用与参数传递，它的特点是运行速度快。 </a:t>
            </a:r>
          </a:p>
        </p:txBody>
      </p:sp>
    </p:spTree>
    <p:extLst>
      <p:ext uri="{BB962C8B-B14F-4D97-AF65-F5344CB8AC3E}">
        <p14:creationId xmlns:p14="http://schemas.microsoft.com/office/powerpoint/2010/main" val="10664474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animEffect transition="in" filter="barn(outVertical)">
                                      <p:cBhvr>
                                        <p:cTn id="7" dur="500"/>
                                        <p:tgtEl>
                                          <p:spTgt spid="491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9156">
                                            <p:txEl>
                                              <p:pRg st="1" end="1"/>
                                            </p:txEl>
                                          </p:spTgt>
                                        </p:tgtEl>
                                        <p:attrNameLst>
                                          <p:attrName>style.visibility</p:attrName>
                                        </p:attrNameLst>
                                      </p:cBhvr>
                                      <p:to>
                                        <p:strVal val="visible"/>
                                      </p:to>
                                    </p:set>
                                    <p:animEffect transition="in" filter="barn(outVertical)">
                                      <p:cBhvr>
                                        <p:cTn id="12" dur="500"/>
                                        <p:tgtEl>
                                          <p:spTgt spid="4915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9156">
                                            <p:txEl>
                                              <p:pRg st="2" end="2"/>
                                            </p:txEl>
                                          </p:spTgt>
                                        </p:tgtEl>
                                        <p:attrNameLst>
                                          <p:attrName>style.visibility</p:attrName>
                                        </p:attrNameLst>
                                      </p:cBhvr>
                                      <p:to>
                                        <p:strVal val="visible"/>
                                      </p:to>
                                    </p:set>
                                    <p:animEffect transition="in" filter="barn(outVertical)">
                                      <p:cBhvr>
                                        <p:cTn id="17" dur="500"/>
                                        <p:tgtEl>
                                          <p:spTgt spid="4915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9156">
                                            <p:txEl>
                                              <p:pRg st="3" end="3"/>
                                            </p:txEl>
                                          </p:spTgt>
                                        </p:tgtEl>
                                        <p:attrNameLst>
                                          <p:attrName>style.visibility</p:attrName>
                                        </p:attrNameLst>
                                      </p:cBhvr>
                                      <p:to>
                                        <p:strVal val="visible"/>
                                      </p:to>
                                    </p:set>
                                    <p:animEffect transition="in" filter="barn(outVertical)">
                                      <p:cBhvr>
                                        <p:cTn id="22" dur="500"/>
                                        <p:tgtEl>
                                          <p:spTgt spid="4915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9155"/>
                                        </p:tgtEl>
                                        <p:attrNameLst>
                                          <p:attrName>style.visibility</p:attrName>
                                        </p:attrNameLst>
                                      </p:cBhvr>
                                      <p:to>
                                        <p:strVal val="visible"/>
                                      </p:to>
                                    </p:set>
                                    <p:animEffect transition="in" filter="barn(outVertical)">
                                      <p:cBhvr>
                                        <p:cTn id="27" dur="500"/>
                                        <p:tgtEl>
                                          <p:spTgt spid="491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9157">
                                            <p:txEl>
                                              <p:pRg st="0" end="0"/>
                                            </p:txEl>
                                          </p:spTgt>
                                        </p:tgtEl>
                                        <p:attrNameLst>
                                          <p:attrName>style.visibility</p:attrName>
                                        </p:attrNameLst>
                                      </p:cBhvr>
                                      <p:to>
                                        <p:strVal val="visible"/>
                                      </p:to>
                                    </p:set>
                                    <p:animEffect transition="in" filter="barn(outVertical)">
                                      <p:cBhvr>
                                        <p:cTn id="32" dur="500"/>
                                        <p:tgtEl>
                                          <p:spTgt spid="491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utoUpdateAnimBg="0"/>
      <p:bldP spid="49156" grpId="0" build="p" bldLvl="2" autoUpdateAnimBg="0"/>
      <p:bldP spid="4915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4"/>
          <p:cNvSpPr>
            <a:spLocks noGrp="1" noChangeArrowheads="1"/>
          </p:cNvSpPr>
          <p:nvPr>
            <p:ph type="title"/>
          </p:nvPr>
        </p:nvSpPr>
        <p:spPr>
          <a:xfrm>
            <a:off x="6172200" y="76200"/>
            <a:ext cx="3048000" cy="457200"/>
          </a:xfrm>
        </p:spPr>
        <p:txBody>
          <a:bodyPr>
            <a:normAutofit fontScale="90000"/>
          </a:bodyPr>
          <a:lstStyle/>
          <a:p>
            <a:pPr algn="r" eaLnBrk="1" hangingPunct="1">
              <a:lnSpc>
                <a:spcPct val="120000"/>
              </a:lnSpc>
            </a:pPr>
            <a:r>
              <a:rPr lang="en-US" altLang="zh-CN" sz="2400" smtClean="0">
                <a:latin typeface="华文行楷" panose="02010800040101010101" pitchFamily="2" charset="-122"/>
                <a:ea typeface="华文行楷" panose="02010800040101010101" pitchFamily="2" charset="-122"/>
              </a:rPr>
              <a:t>&lt;4&gt; </a:t>
            </a:r>
            <a:r>
              <a:rPr lang="zh-CN" altLang="en-US" sz="2400" smtClean="0">
                <a:latin typeface="华文行楷" panose="02010800040101010101" pitchFamily="2" charset="-122"/>
                <a:ea typeface="华文行楷" panose="02010800040101010101" pitchFamily="2" charset="-122"/>
              </a:rPr>
              <a:t>换名调用（续</a:t>
            </a:r>
            <a:r>
              <a:rPr lang="en-US" altLang="zh-CN" sz="2400" smtClean="0">
                <a:latin typeface="华文行楷" panose="02010800040101010101" pitchFamily="2" charset="-122"/>
                <a:ea typeface="华文行楷" panose="02010800040101010101" pitchFamily="2" charset="-122"/>
              </a:rPr>
              <a:t>1</a:t>
            </a:r>
            <a:r>
              <a:rPr lang="zh-CN" altLang="en-US" sz="2400" smtClean="0">
                <a:latin typeface="华文行楷" panose="02010800040101010101" pitchFamily="2" charset="-122"/>
                <a:ea typeface="华文行楷" panose="02010800040101010101" pitchFamily="2" charset="-122"/>
              </a:rPr>
              <a:t>）</a:t>
            </a:r>
          </a:p>
        </p:txBody>
      </p:sp>
      <p:sp>
        <p:nvSpPr>
          <p:cNvPr id="13" name="灯片编号占位符 5"/>
          <p:cNvSpPr>
            <a:spLocks noGrp="1"/>
          </p:cNvSpPr>
          <p:nvPr>
            <p:ph type="sldNum" sz="quarter" idx="12"/>
          </p:nvPr>
        </p:nvSpPr>
        <p:spPr/>
        <p:txBody>
          <a:bodyPr/>
          <a:lstStyle/>
          <a:p>
            <a:pPr>
              <a:defRPr/>
            </a:pPr>
            <a:fld id="{7967E6F9-42C0-4766-BE21-EA20FABF8872}" type="slidenum">
              <a:rPr lang="zh-CN" altLang="en-US">
                <a:solidFill>
                  <a:srgbClr val="000000"/>
                </a:solidFill>
              </a:rPr>
              <a:pPr>
                <a:defRPr/>
              </a:pPr>
              <a:t>25</a:t>
            </a:fld>
            <a:endParaRPr lang="en-US" altLang="zh-CN">
              <a:solidFill>
                <a:srgbClr val="000000"/>
              </a:solidFill>
            </a:endParaRPr>
          </a:p>
        </p:txBody>
      </p:sp>
      <p:sp>
        <p:nvSpPr>
          <p:cNvPr id="50178" name="Rectangle 2"/>
          <p:cNvSpPr>
            <a:spLocks noChangeArrowheads="1"/>
          </p:cNvSpPr>
          <p:nvPr/>
        </p:nvSpPr>
        <p:spPr bwMode="auto">
          <a:xfrm>
            <a:off x="215900" y="1038225"/>
            <a:ext cx="8893175" cy="505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t>
            </a:r>
            <a:r>
              <a:rPr lang="en-US" altLang="zh-CN" sz="2400">
                <a:solidFill>
                  <a:srgbClr val="000000"/>
                </a:solidFill>
                <a:latin typeface="华文行楷" panose="02010800040101010101" pitchFamily="2" charset="-122"/>
                <a:ea typeface="华文行楷" panose="02010800040101010101" pitchFamily="2" charset="-122"/>
              </a:rPr>
              <a:t>---------- </a:t>
            </a:r>
            <a:r>
              <a:rPr lang="zh-CN" altLang="en-US" sz="2400">
                <a:solidFill>
                  <a:srgbClr val="000000"/>
                </a:solidFill>
                <a:latin typeface="华文行楷" panose="02010800040101010101" pitchFamily="2" charset="-122"/>
                <a:ea typeface="华文行楷" panose="02010800040101010101" pitchFamily="2" charset="-122"/>
              </a:rPr>
              <a:t>换名调用副作用的演示程序</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#include &lt;iostream.h&gt;</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int temp;</a:t>
            </a:r>
          </a:p>
          <a:p>
            <a:pPr fontAlgn="base">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fontAlgn="base">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void main ()</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int a = 1, b[]={0,0};</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cout&lt;&lt;"before:  a="&lt;&lt;a&lt;&lt;"  b="&lt;&lt;b[0]&lt;&lt;" "&lt;&lt;b[1]&lt;&lt;endl;</a:t>
            </a:r>
          </a:p>
          <a:p>
            <a:pPr fontAlgn="base">
              <a:spcBef>
                <a:spcPct val="0"/>
              </a:spcBef>
              <a:spcAft>
                <a:spcPct val="0"/>
              </a:spcAft>
              <a:buFontTx/>
              <a:buNone/>
            </a:pPr>
            <a:endParaRPr lang="en-US" altLang="zh-CN" sz="1400">
              <a:solidFill>
                <a:srgbClr val="000000"/>
              </a:solidFill>
              <a:latin typeface="黑体" panose="02010609060101010101" pitchFamily="49" charset="-122"/>
              <a:ea typeface="黑体" panose="02010609060101010101" pitchFamily="49" charset="-122"/>
            </a:endParaRP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swap(a, b[a]);  // expect: a=0, b[1]=1</a:t>
            </a:r>
          </a:p>
          <a:p>
            <a:pPr fontAlgn="base">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fontAlgn="base">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cout&lt;&lt;"after:   a="&lt;&lt;a&lt;&lt;"  b="&lt;&lt;b[0]&lt;&lt;" "&lt;&lt;b[1]&lt;&lt;endl;</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a:t>
            </a:r>
          </a:p>
        </p:txBody>
      </p:sp>
      <p:sp>
        <p:nvSpPr>
          <p:cNvPr id="50179" name="Rectangle 3"/>
          <p:cNvSpPr>
            <a:spLocks noChangeArrowheads="1"/>
          </p:cNvSpPr>
          <p:nvPr/>
        </p:nvSpPr>
        <p:spPr bwMode="auto">
          <a:xfrm>
            <a:off x="539750" y="4195763"/>
            <a:ext cx="7056438" cy="457200"/>
          </a:xfrm>
          <a:prstGeom prst="rect">
            <a:avLst/>
          </a:prstGeom>
          <a:solidFill>
            <a:srgbClr val="008000">
              <a:alpha val="32156"/>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lang="en-US" altLang="zh-CN" sz="2400">
                <a:solidFill>
                  <a:srgbClr val="000000"/>
                </a:solidFill>
                <a:latin typeface="隶书" panose="02010509060101010101" pitchFamily="49" charset="-122"/>
                <a:ea typeface="隶书" panose="02010509060101010101" pitchFamily="49" charset="-122"/>
              </a:rPr>
              <a:t>//</a:t>
            </a:r>
          </a:p>
        </p:txBody>
      </p:sp>
      <p:sp>
        <p:nvSpPr>
          <p:cNvPr id="50181" name="Rectangle 5"/>
          <p:cNvSpPr>
            <a:spLocks noChangeArrowheads="1"/>
          </p:cNvSpPr>
          <p:nvPr/>
        </p:nvSpPr>
        <p:spPr bwMode="auto">
          <a:xfrm>
            <a:off x="250825" y="2312988"/>
            <a:ext cx="8610600" cy="457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FF0000"/>
                </a:solidFill>
                <a:latin typeface="黑体" panose="02010609060101010101" pitchFamily="49" charset="-122"/>
                <a:ea typeface="黑体" panose="02010609060101010101" pitchFamily="49" charset="-122"/>
              </a:rPr>
              <a:t>#define swap(x, y) temp=x;  x=y;  y=temp;   // </a:t>
            </a:r>
            <a:r>
              <a:rPr lang="zh-CN" altLang="en-US" sz="2400">
                <a:solidFill>
                  <a:srgbClr val="FF0000"/>
                </a:solidFill>
                <a:latin typeface="华文行楷" panose="02010800040101010101" pitchFamily="2" charset="-122"/>
                <a:ea typeface="华文行楷" panose="02010800040101010101" pitchFamily="2" charset="-122"/>
              </a:rPr>
              <a:t>宏定义</a:t>
            </a:r>
          </a:p>
        </p:txBody>
      </p:sp>
      <p:sp>
        <p:nvSpPr>
          <p:cNvPr id="53255" name="Rectangle 6"/>
          <p:cNvSpPr>
            <a:spLocks noChangeArrowheads="1"/>
          </p:cNvSpPr>
          <p:nvPr/>
        </p:nvSpPr>
        <p:spPr bwMode="auto">
          <a:xfrm>
            <a:off x="609600" y="381000"/>
            <a:ext cx="284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正文替换 的 结果     </a:t>
            </a:r>
          </a:p>
        </p:txBody>
      </p:sp>
      <p:sp>
        <p:nvSpPr>
          <p:cNvPr id="50183" name="Rectangle 7"/>
          <p:cNvSpPr>
            <a:spLocks noChangeArrowheads="1"/>
          </p:cNvSpPr>
          <p:nvPr/>
        </p:nvSpPr>
        <p:spPr bwMode="auto">
          <a:xfrm>
            <a:off x="533400" y="4627563"/>
            <a:ext cx="7062788" cy="457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FF0000"/>
                </a:solidFill>
                <a:latin typeface="黑体" panose="02010609060101010101" pitchFamily="49" charset="-122"/>
                <a:ea typeface="黑体" panose="02010609060101010101" pitchFamily="49" charset="-122"/>
              </a:rPr>
              <a:t>temp=a;  a=b[a];  b[a]=temp;	// </a:t>
            </a:r>
            <a:r>
              <a:rPr lang="zh-CN" altLang="en-US" sz="2400">
                <a:solidFill>
                  <a:srgbClr val="FF0000"/>
                </a:solidFill>
                <a:latin typeface="华文行楷" panose="02010800040101010101" pitchFamily="2" charset="-122"/>
                <a:ea typeface="华文行楷" panose="02010800040101010101" pitchFamily="2" charset="-122"/>
              </a:rPr>
              <a:t>宏展开</a:t>
            </a:r>
          </a:p>
        </p:txBody>
      </p:sp>
      <p:sp>
        <p:nvSpPr>
          <p:cNvPr id="50184" name="Rectangle 8"/>
          <p:cNvSpPr>
            <a:spLocks noChangeArrowheads="1"/>
          </p:cNvSpPr>
          <p:nvPr/>
        </p:nvSpPr>
        <p:spPr bwMode="auto">
          <a:xfrm>
            <a:off x="755650" y="5013325"/>
            <a:ext cx="360363" cy="457200"/>
          </a:xfrm>
          <a:prstGeom prst="rect">
            <a:avLst/>
          </a:prstGeom>
          <a:noFill/>
          <a:ln>
            <a:noFill/>
          </a:ln>
          <a:effectLst/>
          <a:extLst>
            <a:ext uri="{909E8E84-426E-40DD-AFC4-6F175D3DCCD1}">
              <a14:hiddenFill xmlns:a14="http://schemas.microsoft.com/office/drawing/2010/main">
                <a:solidFill>
                  <a:schemeClr val="bg1">
                    <a:alpha val="69019"/>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FF0000"/>
                </a:solidFill>
                <a:latin typeface="黑体" panose="02010609060101010101" pitchFamily="49" charset="-122"/>
                <a:ea typeface="黑体" panose="02010609060101010101" pitchFamily="49" charset="-122"/>
              </a:rPr>
              <a:t>1</a:t>
            </a:r>
            <a:endParaRPr lang="zh-CN" altLang="en-US" sz="2400">
              <a:solidFill>
                <a:srgbClr val="FF0000"/>
              </a:solidFill>
              <a:latin typeface="华文行楷" panose="02010800040101010101" pitchFamily="2" charset="-122"/>
              <a:ea typeface="华文行楷" panose="02010800040101010101" pitchFamily="2" charset="-122"/>
            </a:endParaRPr>
          </a:p>
        </p:txBody>
      </p:sp>
      <p:sp>
        <p:nvSpPr>
          <p:cNvPr id="50185" name="Rectangle 9"/>
          <p:cNvSpPr>
            <a:spLocks noChangeArrowheads="1"/>
          </p:cNvSpPr>
          <p:nvPr/>
        </p:nvSpPr>
        <p:spPr bwMode="auto">
          <a:xfrm>
            <a:off x="1908175" y="4984750"/>
            <a:ext cx="360363" cy="457200"/>
          </a:xfrm>
          <a:prstGeom prst="rect">
            <a:avLst/>
          </a:prstGeom>
          <a:noFill/>
          <a:ln>
            <a:noFill/>
          </a:ln>
          <a:effectLst/>
          <a:extLst>
            <a:ext uri="{909E8E84-426E-40DD-AFC4-6F175D3DCCD1}">
              <a14:hiddenFill xmlns:a14="http://schemas.microsoft.com/office/drawing/2010/main">
                <a:solidFill>
                  <a:schemeClr val="bg1">
                    <a:alpha val="69019"/>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FF0000"/>
                </a:solidFill>
                <a:latin typeface="黑体" panose="02010609060101010101" pitchFamily="49" charset="-122"/>
                <a:ea typeface="黑体" panose="02010609060101010101" pitchFamily="49" charset="-122"/>
              </a:rPr>
              <a:t>0</a:t>
            </a:r>
            <a:endParaRPr lang="zh-CN" altLang="en-US" sz="2400">
              <a:solidFill>
                <a:srgbClr val="FF0000"/>
              </a:solidFill>
              <a:latin typeface="华文行楷" panose="02010800040101010101" pitchFamily="2" charset="-122"/>
              <a:ea typeface="华文行楷" panose="02010800040101010101" pitchFamily="2" charset="-122"/>
            </a:endParaRPr>
          </a:p>
        </p:txBody>
      </p:sp>
      <p:sp>
        <p:nvSpPr>
          <p:cNvPr id="50186" name="Rectangle 10"/>
          <p:cNvSpPr>
            <a:spLocks noChangeArrowheads="1"/>
          </p:cNvSpPr>
          <p:nvPr/>
        </p:nvSpPr>
        <p:spPr bwMode="auto">
          <a:xfrm>
            <a:off x="3276600" y="5013325"/>
            <a:ext cx="1295400" cy="457200"/>
          </a:xfrm>
          <a:prstGeom prst="rect">
            <a:avLst/>
          </a:prstGeom>
          <a:noFill/>
          <a:ln>
            <a:noFill/>
          </a:ln>
          <a:effectLst/>
          <a:extLst>
            <a:ext uri="{909E8E84-426E-40DD-AFC4-6F175D3DCCD1}">
              <a14:hiddenFill xmlns:a14="http://schemas.microsoft.com/office/drawing/2010/main">
                <a:solidFill>
                  <a:schemeClr val="bg1">
                    <a:alpha val="69019"/>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FF0000"/>
                </a:solidFill>
                <a:latin typeface="黑体" panose="02010609060101010101" pitchFamily="49" charset="-122"/>
                <a:ea typeface="黑体" panose="02010609060101010101" pitchFamily="49" charset="-122"/>
              </a:rPr>
              <a:t>b[0]=1</a:t>
            </a:r>
            <a:endParaRPr lang="zh-CN" altLang="en-US" sz="2400">
              <a:solidFill>
                <a:srgbClr val="FF000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5490789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barn(outVertical)">
                                      <p:cBhvr>
                                        <p:cTn id="7" dur="500"/>
                                        <p:tgtEl>
                                          <p:spTgt spid="50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0181"/>
                                        </p:tgtEl>
                                        <p:attrNameLst>
                                          <p:attrName>style.visibility</p:attrName>
                                        </p:attrNameLst>
                                      </p:cBhvr>
                                      <p:to>
                                        <p:strVal val="visible"/>
                                      </p:to>
                                    </p:set>
                                    <p:animEffect transition="in" filter="barn(outVertical)">
                                      <p:cBhvr>
                                        <p:cTn id="12" dur="500"/>
                                        <p:tgtEl>
                                          <p:spTgt spid="501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0179"/>
                                        </p:tgtEl>
                                        <p:attrNameLst>
                                          <p:attrName>style.visibility</p:attrName>
                                        </p:attrNameLst>
                                      </p:cBhvr>
                                      <p:to>
                                        <p:strVal val="visible"/>
                                      </p:to>
                                    </p:set>
                                    <p:animEffect transition="in" filter="barn(inVertical)">
                                      <p:cBhvr>
                                        <p:cTn id="17" dur="500"/>
                                        <p:tgtEl>
                                          <p:spTgt spid="50179"/>
                                        </p:tgtEl>
                                      </p:cBhvr>
                                    </p:animEffect>
                                  </p:childTnLst>
                                </p:cTn>
                              </p:par>
                            </p:childTnLst>
                          </p:cTn>
                        </p:par>
                        <p:par>
                          <p:cTn id="18" fill="hold" nodeType="afterGroup">
                            <p:stCondLst>
                              <p:cond delay="500"/>
                            </p:stCondLst>
                            <p:childTnLst>
                              <p:par>
                                <p:cTn id="19" presetID="16" presetClass="entr" presetSubtype="37" fill="hold" grpId="0" nodeType="afterEffect">
                                  <p:stCondLst>
                                    <p:cond delay="0"/>
                                  </p:stCondLst>
                                  <p:childTnLst>
                                    <p:set>
                                      <p:cBhvr>
                                        <p:cTn id="20" dur="1" fill="hold">
                                          <p:stCondLst>
                                            <p:cond delay="0"/>
                                          </p:stCondLst>
                                        </p:cTn>
                                        <p:tgtEl>
                                          <p:spTgt spid="50183"/>
                                        </p:tgtEl>
                                        <p:attrNameLst>
                                          <p:attrName>style.visibility</p:attrName>
                                        </p:attrNameLst>
                                      </p:cBhvr>
                                      <p:to>
                                        <p:strVal val="visible"/>
                                      </p:to>
                                    </p:set>
                                    <p:animEffect transition="in" filter="barn(outVertical)">
                                      <p:cBhvr>
                                        <p:cTn id="21" dur="500"/>
                                        <p:tgtEl>
                                          <p:spTgt spid="5018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50184"/>
                                        </p:tgtEl>
                                        <p:attrNameLst>
                                          <p:attrName>style.visibility</p:attrName>
                                        </p:attrNameLst>
                                      </p:cBhvr>
                                      <p:to>
                                        <p:strVal val="visible"/>
                                      </p:to>
                                    </p:set>
                                    <p:animEffect transition="in" filter="barn(outVertical)">
                                      <p:cBhvr>
                                        <p:cTn id="26" dur="500"/>
                                        <p:tgtEl>
                                          <p:spTgt spid="5018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50185"/>
                                        </p:tgtEl>
                                        <p:attrNameLst>
                                          <p:attrName>style.visibility</p:attrName>
                                        </p:attrNameLst>
                                      </p:cBhvr>
                                      <p:to>
                                        <p:strVal val="visible"/>
                                      </p:to>
                                    </p:set>
                                    <p:animEffect transition="in" filter="barn(outVertical)">
                                      <p:cBhvr>
                                        <p:cTn id="31" dur="500"/>
                                        <p:tgtEl>
                                          <p:spTgt spid="5018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37" fill="hold" grpId="0" nodeType="clickEffect">
                                  <p:stCondLst>
                                    <p:cond delay="0"/>
                                  </p:stCondLst>
                                  <p:childTnLst>
                                    <p:set>
                                      <p:cBhvr>
                                        <p:cTn id="35" dur="1" fill="hold">
                                          <p:stCondLst>
                                            <p:cond delay="0"/>
                                          </p:stCondLst>
                                        </p:cTn>
                                        <p:tgtEl>
                                          <p:spTgt spid="50186"/>
                                        </p:tgtEl>
                                        <p:attrNameLst>
                                          <p:attrName>style.visibility</p:attrName>
                                        </p:attrNameLst>
                                      </p:cBhvr>
                                      <p:to>
                                        <p:strVal val="visible"/>
                                      </p:to>
                                    </p:set>
                                    <p:animEffect transition="in" filter="barn(outVertical)">
                                      <p:cBhvr>
                                        <p:cTn id="36" dur="500"/>
                                        <p:tgtEl>
                                          <p:spTgt spid="50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79" grpId="0" animBg="1" autoUpdateAnimBg="0"/>
      <p:bldP spid="50181" grpId="0" animBg="1" autoUpdateAnimBg="0"/>
      <p:bldP spid="50183" grpId="0" animBg="1" autoUpdateAnimBg="0"/>
      <p:bldP spid="50184" grpId="0"/>
      <p:bldP spid="50185" grpId="0"/>
      <p:bldP spid="5018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5827713" y="152400"/>
            <a:ext cx="3352800" cy="533400"/>
          </a:xfrm>
        </p:spPr>
        <p:txBody>
          <a:bodyPr/>
          <a:lstStyle/>
          <a:p>
            <a:pPr algn="r" eaLnBrk="1" hangingPunct="1">
              <a:lnSpc>
                <a:spcPct val="120000"/>
              </a:lnSpc>
            </a:pPr>
            <a:r>
              <a:rPr lang="en-US" altLang="zh-CN" sz="2400" smtClean="0">
                <a:latin typeface="华文行楷" panose="02010800040101010101" pitchFamily="2" charset="-122"/>
                <a:ea typeface="华文行楷" panose="02010800040101010101" pitchFamily="2" charset="-122"/>
              </a:rPr>
              <a:t>&lt;4&gt; </a:t>
            </a:r>
            <a:r>
              <a:rPr lang="zh-CN" altLang="en-US" sz="2400" smtClean="0">
                <a:latin typeface="华文行楷" panose="02010800040101010101" pitchFamily="2" charset="-122"/>
                <a:ea typeface="华文行楷" panose="02010800040101010101" pitchFamily="2" charset="-122"/>
              </a:rPr>
              <a:t>换名调用（续</a:t>
            </a:r>
            <a:r>
              <a:rPr lang="en-US" altLang="zh-CN" sz="2400" smtClean="0">
                <a:latin typeface="华文行楷" panose="02010800040101010101" pitchFamily="2" charset="-122"/>
                <a:ea typeface="华文行楷" panose="02010800040101010101" pitchFamily="2" charset="-122"/>
              </a:rPr>
              <a:t>2</a:t>
            </a:r>
            <a:r>
              <a:rPr lang="zh-CN" altLang="en-US" sz="2400" smtClean="0">
                <a:latin typeface="华文行楷" panose="02010800040101010101" pitchFamily="2" charset="-122"/>
                <a:ea typeface="华文行楷" panose="02010800040101010101" pitchFamily="2" charset="-122"/>
              </a:rPr>
              <a:t>）</a:t>
            </a:r>
          </a:p>
        </p:txBody>
      </p:sp>
      <p:sp>
        <p:nvSpPr>
          <p:cNvPr id="8" name="灯片编号占位符 5"/>
          <p:cNvSpPr>
            <a:spLocks noGrp="1"/>
          </p:cNvSpPr>
          <p:nvPr>
            <p:ph type="sldNum" sz="quarter" idx="12"/>
          </p:nvPr>
        </p:nvSpPr>
        <p:spPr/>
        <p:txBody>
          <a:bodyPr/>
          <a:lstStyle/>
          <a:p>
            <a:pPr>
              <a:defRPr/>
            </a:pPr>
            <a:fld id="{3FDC90C4-8F96-4510-9792-4700055A0139}" type="slidenum">
              <a:rPr lang="zh-CN" altLang="en-US">
                <a:solidFill>
                  <a:srgbClr val="000000"/>
                </a:solidFill>
              </a:rPr>
              <a:pPr>
                <a:defRPr/>
              </a:pPr>
              <a:t>26</a:t>
            </a:fld>
            <a:endParaRPr lang="en-US" altLang="zh-CN">
              <a:solidFill>
                <a:srgbClr val="000000"/>
              </a:solidFill>
            </a:endParaRPr>
          </a:p>
        </p:txBody>
      </p:sp>
      <p:sp>
        <p:nvSpPr>
          <p:cNvPr id="52227" name="Rectangle 3"/>
          <p:cNvSpPr>
            <a:spLocks noChangeArrowheads="1"/>
          </p:cNvSpPr>
          <p:nvPr/>
        </p:nvSpPr>
        <p:spPr bwMode="auto">
          <a:xfrm>
            <a:off x="539750" y="765175"/>
            <a:ext cx="68897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与宏替换一样高效（避免了函数调用）；</a:t>
            </a:r>
          </a:p>
          <a:p>
            <a:pPr fontAlgn="base">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消除了宏替换的副作用（模拟函数调用的效果）。</a:t>
            </a:r>
          </a:p>
        </p:txBody>
      </p:sp>
      <p:sp>
        <p:nvSpPr>
          <p:cNvPr id="52228" name="Rectangle 4"/>
          <p:cNvSpPr>
            <a:spLocks noChangeArrowheads="1"/>
          </p:cNvSpPr>
          <p:nvPr/>
        </p:nvSpPr>
        <p:spPr bwMode="auto">
          <a:xfrm>
            <a:off x="468313" y="1628775"/>
            <a:ext cx="7696200" cy="44735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 </a:t>
            </a:r>
            <a:r>
              <a:rPr lang="zh-CN" altLang="en-US" sz="2400">
                <a:solidFill>
                  <a:srgbClr val="000000"/>
                </a:solidFill>
                <a:latin typeface="华文行楷" panose="02010800040101010101" pitchFamily="2" charset="-122"/>
                <a:ea typeface="华文行楷" panose="02010800040101010101" pitchFamily="2" charset="-122"/>
              </a:rPr>
              <a:t>宏定义</a:t>
            </a:r>
          </a:p>
          <a:p>
            <a:pPr lvl="1" fontAlgn="base">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#define swap(x, y) temp=x;  x=y;  y=temp; </a:t>
            </a:r>
          </a:p>
          <a:p>
            <a:pPr lvl="1" fontAlgn="base">
              <a:lnSpc>
                <a:spcPct val="120000"/>
              </a:lnSpc>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fontAlgn="base">
              <a:lnSpc>
                <a:spcPct val="120000"/>
              </a:lnSpc>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 </a:t>
            </a:r>
            <a:r>
              <a:rPr lang="zh-CN" altLang="en-US" sz="2400">
                <a:solidFill>
                  <a:srgbClr val="000000"/>
                </a:solidFill>
                <a:latin typeface="华文行楷" panose="02010800040101010101" pitchFamily="2" charset="-122"/>
                <a:ea typeface="华文行楷" panose="02010800040101010101" pitchFamily="2" charset="-122"/>
              </a:rPr>
              <a:t>内联函数</a:t>
            </a:r>
          </a:p>
          <a:p>
            <a:pPr lvl="1" fontAlgn="base">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inline </a:t>
            </a:r>
            <a:r>
              <a:rPr lang="en-US" altLang="zh-CN" sz="2400">
                <a:solidFill>
                  <a:srgbClr val="000000"/>
                </a:solidFill>
                <a:latin typeface="黑体" panose="02010609060101010101" pitchFamily="49" charset="-122"/>
                <a:ea typeface="黑体" panose="02010609060101010101" pitchFamily="49" charset="-122"/>
              </a:rPr>
              <a:t>void swap(int &amp;x, int &amp;y)</a:t>
            </a:r>
          </a:p>
          <a:p>
            <a:pPr lvl="1" fontAlgn="base">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{int temp; temp=x;  x=y;  y=temp;}</a:t>
            </a:r>
            <a:endParaRPr lang="en-US" altLang="zh-CN" sz="2400">
              <a:solidFill>
                <a:srgbClr val="000000"/>
              </a:solidFill>
              <a:latin typeface="华文行楷" panose="02010800040101010101" pitchFamily="2" charset="-122"/>
              <a:ea typeface="华文行楷" panose="02010800040101010101" pitchFamily="2" charset="-122"/>
            </a:endParaRPr>
          </a:p>
          <a:p>
            <a:pPr fontAlgn="base">
              <a:lnSpc>
                <a:spcPct val="120000"/>
              </a:lnSpc>
              <a:spcBef>
                <a:spcPct val="0"/>
              </a:spcBef>
              <a:spcAft>
                <a:spcPct val="0"/>
              </a:spcAft>
              <a:buFontTx/>
              <a:buNone/>
            </a:pPr>
            <a:endParaRPr lang="en-US" altLang="zh-CN" sz="2400">
              <a:solidFill>
                <a:srgbClr val="000000"/>
              </a:solidFill>
              <a:latin typeface="华文行楷" panose="02010800040101010101" pitchFamily="2" charset="-122"/>
              <a:ea typeface="华文行楷" panose="02010800040101010101" pitchFamily="2" charset="-122"/>
            </a:endParaRPr>
          </a:p>
          <a:p>
            <a:pPr fontAlgn="base">
              <a:lnSpc>
                <a:spcPct val="120000"/>
              </a:lnSpc>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 </a:t>
            </a:r>
            <a:r>
              <a:rPr lang="zh-CN" altLang="en-US" sz="2400">
                <a:solidFill>
                  <a:srgbClr val="000000"/>
                </a:solidFill>
                <a:latin typeface="华文行楷" panose="02010800040101010101" pitchFamily="2" charset="-122"/>
                <a:ea typeface="华文行楷" panose="02010800040101010101" pitchFamily="2" charset="-122"/>
              </a:rPr>
              <a:t>引用调用</a:t>
            </a:r>
          </a:p>
          <a:p>
            <a:pPr lvl="1" fontAlgn="base">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void swap(int &amp;x, int &amp;y)</a:t>
            </a:r>
          </a:p>
          <a:p>
            <a:pPr lvl="1" fontAlgn="base">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{int temp; temp=x;  x=y;  y=temp;}</a:t>
            </a:r>
          </a:p>
        </p:txBody>
      </p:sp>
      <p:sp>
        <p:nvSpPr>
          <p:cNvPr id="55302" name="Rectangle 5"/>
          <p:cNvSpPr>
            <a:spLocks noChangeArrowheads="1"/>
          </p:cNvSpPr>
          <p:nvPr/>
        </p:nvSpPr>
        <p:spPr bwMode="auto">
          <a:xfrm>
            <a:off x="107950" y="333375"/>
            <a:ext cx="6630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一种折中的方法</a:t>
            </a:r>
            <a:r>
              <a:rPr lang="en-US" altLang="zh-CN" sz="2400">
                <a:solidFill>
                  <a:srgbClr val="990000"/>
                </a:solidFill>
                <a:latin typeface="华文楷体" panose="02010600040101010101" pitchFamily="2" charset="-122"/>
                <a:ea typeface="华文行楷" panose="02010800040101010101" pitchFamily="2" charset="-122"/>
              </a:rPr>
              <a:t>—</a:t>
            </a:r>
            <a:r>
              <a:rPr lang="en-US" altLang="zh-CN" sz="2400">
                <a:solidFill>
                  <a:srgbClr val="000000"/>
                </a:solidFill>
                <a:latin typeface="黑体" panose="02010609060101010101" pitchFamily="49" charset="-122"/>
                <a:ea typeface="黑体" panose="02010609060101010101" pitchFamily="49" charset="-122"/>
              </a:rPr>
              <a:t> </a:t>
            </a:r>
            <a:r>
              <a:rPr lang="en-US" altLang="zh-CN" sz="2400">
                <a:solidFill>
                  <a:srgbClr val="990000"/>
                </a:solidFill>
                <a:latin typeface="黑体" panose="02010609060101010101" pitchFamily="49" charset="-122"/>
                <a:ea typeface="黑体" panose="02010609060101010101" pitchFamily="49" charset="-122"/>
              </a:rPr>
              <a:t>C++</a:t>
            </a:r>
            <a:r>
              <a:rPr lang="zh-CN" altLang="en-US" sz="2400">
                <a:solidFill>
                  <a:srgbClr val="990000"/>
                </a:solidFill>
                <a:latin typeface="华文行楷" panose="02010800040101010101" pitchFamily="2" charset="-122"/>
                <a:ea typeface="华文行楷" panose="02010800040101010101" pitchFamily="2" charset="-122"/>
              </a:rPr>
              <a:t>的内联函数（</a:t>
            </a:r>
            <a:r>
              <a:rPr lang="en-US" altLang="zh-CN" sz="2400">
                <a:solidFill>
                  <a:srgbClr val="990000"/>
                </a:solidFill>
                <a:latin typeface="黑体" panose="02010609060101010101" pitchFamily="49" charset="-122"/>
                <a:ea typeface="黑体" panose="02010609060101010101" pitchFamily="49" charset="-122"/>
              </a:rPr>
              <a:t>inline</a:t>
            </a:r>
            <a:r>
              <a:rPr lang="zh-CN" altLang="en-US" sz="2400">
                <a:solidFill>
                  <a:srgbClr val="990000"/>
                </a:solidFill>
                <a:latin typeface="华文行楷" panose="02010800040101010101" pitchFamily="2" charset="-122"/>
                <a:ea typeface="华文行楷" panose="02010800040101010101" pitchFamily="2" charset="-122"/>
              </a:rPr>
              <a:t>）</a:t>
            </a:r>
          </a:p>
        </p:txBody>
      </p:sp>
    </p:spTree>
    <p:extLst>
      <p:ext uri="{BB962C8B-B14F-4D97-AF65-F5344CB8AC3E}">
        <p14:creationId xmlns:p14="http://schemas.microsoft.com/office/powerpoint/2010/main" val="4159558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barn(outVertical)">
                                      <p:cBhvr>
                                        <p:cTn id="7" dur="500"/>
                                        <p:tgtEl>
                                          <p:spTgt spid="5222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2228">
                                            <p:bg/>
                                          </p:spTgt>
                                        </p:tgtEl>
                                        <p:attrNameLst>
                                          <p:attrName>style.visibility</p:attrName>
                                        </p:attrNameLst>
                                      </p:cBhvr>
                                      <p:to>
                                        <p:strVal val="visible"/>
                                      </p:to>
                                    </p:set>
                                    <p:animEffect transition="in" filter="barn(outVertical)">
                                      <p:cBhvr>
                                        <p:cTn id="10" dur="500"/>
                                        <p:tgtEl>
                                          <p:spTgt spid="52228">
                                            <p:bg/>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52228">
                                            <p:txEl>
                                              <p:pRg st="0" end="0"/>
                                            </p:txEl>
                                          </p:spTgt>
                                        </p:tgtEl>
                                        <p:attrNameLst>
                                          <p:attrName>style.visibility</p:attrName>
                                        </p:attrNameLst>
                                      </p:cBhvr>
                                      <p:to>
                                        <p:strVal val="visible"/>
                                      </p:to>
                                    </p:set>
                                    <p:animEffect transition="in" filter="barn(outVertical)">
                                      <p:cBhvr>
                                        <p:cTn id="15" dur="500"/>
                                        <p:tgtEl>
                                          <p:spTgt spid="52228">
                                            <p:txEl>
                                              <p:pRg st="0" end="0"/>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52228">
                                            <p:txEl>
                                              <p:pRg st="1" end="1"/>
                                            </p:txEl>
                                          </p:spTgt>
                                        </p:tgtEl>
                                        <p:attrNameLst>
                                          <p:attrName>style.visibility</p:attrName>
                                        </p:attrNameLst>
                                      </p:cBhvr>
                                      <p:to>
                                        <p:strVal val="visible"/>
                                      </p:to>
                                    </p:set>
                                    <p:animEffect transition="in" filter="barn(outVertical)">
                                      <p:cBhvr>
                                        <p:cTn id="18" dur="500"/>
                                        <p:tgtEl>
                                          <p:spTgt spid="52228">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52228">
                                            <p:txEl>
                                              <p:pRg st="3" end="3"/>
                                            </p:txEl>
                                          </p:spTgt>
                                        </p:tgtEl>
                                        <p:attrNameLst>
                                          <p:attrName>style.visibility</p:attrName>
                                        </p:attrNameLst>
                                      </p:cBhvr>
                                      <p:to>
                                        <p:strVal val="visible"/>
                                      </p:to>
                                    </p:set>
                                    <p:animEffect transition="in" filter="barn(outVertical)">
                                      <p:cBhvr>
                                        <p:cTn id="23" dur="500"/>
                                        <p:tgtEl>
                                          <p:spTgt spid="52228">
                                            <p:txEl>
                                              <p:pRg st="3" end="3"/>
                                            </p:txEl>
                                          </p:spTgt>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52228">
                                            <p:txEl>
                                              <p:pRg st="4" end="4"/>
                                            </p:txEl>
                                          </p:spTgt>
                                        </p:tgtEl>
                                        <p:attrNameLst>
                                          <p:attrName>style.visibility</p:attrName>
                                        </p:attrNameLst>
                                      </p:cBhvr>
                                      <p:to>
                                        <p:strVal val="visible"/>
                                      </p:to>
                                    </p:set>
                                    <p:animEffect transition="in" filter="barn(outVertical)">
                                      <p:cBhvr>
                                        <p:cTn id="26" dur="500"/>
                                        <p:tgtEl>
                                          <p:spTgt spid="52228">
                                            <p:txEl>
                                              <p:pRg st="4" end="4"/>
                                            </p:txEl>
                                          </p:spTgt>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52228">
                                            <p:txEl>
                                              <p:pRg st="5" end="5"/>
                                            </p:txEl>
                                          </p:spTgt>
                                        </p:tgtEl>
                                        <p:attrNameLst>
                                          <p:attrName>style.visibility</p:attrName>
                                        </p:attrNameLst>
                                      </p:cBhvr>
                                      <p:to>
                                        <p:strVal val="visible"/>
                                      </p:to>
                                    </p:set>
                                    <p:animEffect transition="in" filter="barn(outVertical)">
                                      <p:cBhvr>
                                        <p:cTn id="29" dur="500"/>
                                        <p:tgtEl>
                                          <p:spTgt spid="52228">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37" fill="hold" grpId="0" nodeType="clickEffect">
                                  <p:stCondLst>
                                    <p:cond delay="0"/>
                                  </p:stCondLst>
                                  <p:childTnLst>
                                    <p:set>
                                      <p:cBhvr>
                                        <p:cTn id="33" dur="1" fill="hold">
                                          <p:stCondLst>
                                            <p:cond delay="0"/>
                                          </p:stCondLst>
                                        </p:cTn>
                                        <p:tgtEl>
                                          <p:spTgt spid="52228">
                                            <p:txEl>
                                              <p:pRg st="7" end="7"/>
                                            </p:txEl>
                                          </p:spTgt>
                                        </p:tgtEl>
                                        <p:attrNameLst>
                                          <p:attrName>style.visibility</p:attrName>
                                        </p:attrNameLst>
                                      </p:cBhvr>
                                      <p:to>
                                        <p:strVal val="visible"/>
                                      </p:to>
                                    </p:set>
                                    <p:animEffect transition="in" filter="barn(outVertical)">
                                      <p:cBhvr>
                                        <p:cTn id="34" dur="500"/>
                                        <p:tgtEl>
                                          <p:spTgt spid="52228">
                                            <p:txEl>
                                              <p:pRg st="7" end="7"/>
                                            </p:txEl>
                                          </p:spTgt>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52228">
                                            <p:txEl>
                                              <p:pRg st="8" end="8"/>
                                            </p:txEl>
                                          </p:spTgt>
                                        </p:tgtEl>
                                        <p:attrNameLst>
                                          <p:attrName>style.visibility</p:attrName>
                                        </p:attrNameLst>
                                      </p:cBhvr>
                                      <p:to>
                                        <p:strVal val="visible"/>
                                      </p:to>
                                    </p:set>
                                    <p:animEffect transition="in" filter="barn(outVertical)">
                                      <p:cBhvr>
                                        <p:cTn id="37" dur="500"/>
                                        <p:tgtEl>
                                          <p:spTgt spid="52228">
                                            <p:txEl>
                                              <p:pRg st="8" end="8"/>
                                            </p:txEl>
                                          </p:spTgt>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52228">
                                            <p:txEl>
                                              <p:pRg st="9" end="9"/>
                                            </p:txEl>
                                          </p:spTgt>
                                        </p:tgtEl>
                                        <p:attrNameLst>
                                          <p:attrName>style.visibility</p:attrName>
                                        </p:attrNameLst>
                                      </p:cBhvr>
                                      <p:to>
                                        <p:strVal val="visible"/>
                                      </p:to>
                                    </p:set>
                                    <p:animEffect transition="in" filter="barn(outVertical)">
                                      <p:cBhvr>
                                        <p:cTn id="40" dur="500"/>
                                        <p:tgtEl>
                                          <p:spTgt spid="5222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utoUpdateAnimBg="0"/>
      <p:bldP spid="52228" grpId="0" build="p"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179388" y="44450"/>
            <a:ext cx="5410200" cy="1066800"/>
          </a:xfrm>
        </p:spPr>
        <p:txBody>
          <a:bodyPr>
            <a:normAutofit fontScale="90000"/>
          </a:bodyPr>
          <a:lstStyle/>
          <a:p>
            <a:pPr algn="l" eaLnBrk="1" hangingPunct="1">
              <a:lnSpc>
                <a:spcPct val="120000"/>
              </a:lnSpc>
            </a:pPr>
            <a:r>
              <a:rPr lang="en-US" altLang="zh-CN" sz="2800" smtClean="0">
                <a:solidFill>
                  <a:srgbClr val="990000"/>
                </a:solidFill>
                <a:latin typeface="隶书" panose="02010509060101010101" pitchFamily="49" charset="-122"/>
                <a:ea typeface="隶书" panose="02010509060101010101" pitchFamily="49" charset="-122"/>
              </a:rPr>
              <a:t>4.5.3.3 </a:t>
            </a:r>
            <a:r>
              <a:rPr lang="zh-CN" altLang="en-US" sz="2800" smtClean="0">
                <a:solidFill>
                  <a:srgbClr val="990000"/>
                </a:solidFill>
                <a:latin typeface="隶书" panose="02010509060101010101" pitchFamily="49" charset="-122"/>
                <a:ea typeface="隶书" panose="02010509060101010101" pitchFamily="49" charset="-122"/>
              </a:rPr>
              <a:t>作用域信息的保存</a:t>
            </a:r>
            <a:br>
              <a:rPr lang="zh-CN" altLang="en-US" sz="2800" smtClean="0">
                <a:solidFill>
                  <a:srgbClr val="990000"/>
                </a:solidFill>
                <a:latin typeface="隶书" panose="02010509060101010101" pitchFamily="49" charset="-122"/>
                <a:ea typeface="隶书" panose="02010509060101010101" pitchFamily="49" charset="-122"/>
              </a:rPr>
            </a:br>
            <a:r>
              <a:rPr lang="en-US" altLang="zh-CN" sz="2400" smtClean="0">
                <a:solidFill>
                  <a:srgbClr val="990000"/>
                </a:solidFill>
                <a:latin typeface="华文行楷" panose="02010800040101010101" pitchFamily="2" charset="-122"/>
                <a:ea typeface="华文行楷" panose="02010800040101010101" pitchFamily="2" charset="-122"/>
              </a:rPr>
              <a:t>&lt;1&gt; </a:t>
            </a:r>
            <a:r>
              <a:rPr lang="zh-CN" altLang="en-US" sz="2400" smtClean="0">
                <a:solidFill>
                  <a:srgbClr val="990000"/>
                </a:solidFill>
                <a:latin typeface="华文行楷" panose="02010800040101010101" pitchFamily="2" charset="-122"/>
                <a:ea typeface="华文行楷" panose="02010800040101010101" pitchFamily="2" charset="-122"/>
              </a:rPr>
              <a:t>过程的作用域</a:t>
            </a:r>
            <a:r>
              <a:rPr lang="zh-CN" altLang="en-US" sz="2800" smtClean="0">
                <a:solidFill>
                  <a:srgbClr val="990000"/>
                </a:solidFill>
                <a:latin typeface="隶书" panose="02010509060101010101" pitchFamily="49" charset="-122"/>
                <a:ea typeface="隶书" panose="02010509060101010101" pitchFamily="49" charset="-122"/>
              </a:rPr>
              <a:t> </a:t>
            </a:r>
          </a:p>
        </p:txBody>
      </p:sp>
      <p:sp>
        <p:nvSpPr>
          <p:cNvPr id="8" name="灯片编号占位符 5"/>
          <p:cNvSpPr>
            <a:spLocks noGrp="1"/>
          </p:cNvSpPr>
          <p:nvPr>
            <p:ph type="sldNum" sz="quarter" idx="12"/>
          </p:nvPr>
        </p:nvSpPr>
        <p:spPr/>
        <p:txBody>
          <a:bodyPr/>
          <a:lstStyle/>
          <a:p>
            <a:pPr>
              <a:defRPr/>
            </a:pPr>
            <a:fld id="{E8112474-69BB-4E12-BE9B-CF5A3E0AC411}" type="slidenum">
              <a:rPr lang="zh-CN" altLang="en-US">
                <a:solidFill>
                  <a:srgbClr val="000000"/>
                </a:solidFill>
              </a:rPr>
              <a:pPr>
                <a:defRPr/>
              </a:pPr>
              <a:t>27</a:t>
            </a:fld>
            <a:endParaRPr lang="en-US" altLang="zh-CN">
              <a:solidFill>
                <a:srgbClr val="000000"/>
              </a:solidFill>
            </a:endParaRPr>
          </a:p>
        </p:txBody>
      </p:sp>
      <p:sp>
        <p:nvSpPr>
          <p:cNvPr id="54275" name="Rectangle 3"/>
          <p:cNvSpPr>
            <a:spLocks noChangeArrowheads="1"/>
          </p:cNvSpPr>
          <p:nvPr/>
        </p:nvSpPr>
        <p:spPr bwMode="auto">
          <a:xfrm>
            <a:off x="215900" y="1152525"/>
            <a:ext cx="8748713"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        与程序块类似，在允许嵌套定义过程的程序设计语言中，相同的名字可以同时出现在不同的作用域中，因此有必要讨论如何设计符号表来存放它们。</a:t>
            </a:r>
          </a:p>
          <a:p>
            <a:pPr algn="just" fontAlgn="base">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此处讨论的过程作用域，也遵守静态作用域和最近嵌套规则。</a:t>
            </a:r>
          </a:p>
        </p:txBody>
      </p:sp>
      <p:sp>
        <p:nvSpPr>
          <p:cNvPr id="54276" name="Rectangle 4"/>
          <p:cNvSpPr>
            <a:spLocks noChangeArrowheads="1"/>
          </p:cNvSpPr>
          <p:nvPr/>
        </p:nvSpPr>
        <p:spPr bwMode="auto">
          <a:xfrm>
            <a:off x="457200" y="4437063"/>
            <a:ext cx="83058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zh-CN" altLang="en-US" sz="2400">
                <a:solidFill>
                  <a:srgbClr val="990000"/>
                </a:solidFill>
                <a:latin typeface="黑体" panose="02010609060101010101" pitchFamily="49" charset="-122"/>
                <a:ea typeface="黑体" panose="02010609060101010101" pitchFamily="49" charset="-122"/>
              </a:rPr>
              <a:t>定义</a:t>
            </a:r>
            <a:r>
              <a:rPr lang="en-US" altLang="zh-CN" sz="2400">
                <a:solidFill>
                  <a:srgbClr val="990000"/>
                </a:solidFill>
                <a:latin typeface="黑体" panose="02010609060101010101" pitchFamily="49" charset="-122"/>
                <a:ea typeface="黑体" panose="02010609060101010101" pitchFamily="49" charset="-122"/>
              </a:rPr>
              <a:t>4.4</a:t>
            </a:r>
            <a:r>
              <a:rPr lang="en-US" altLang="zh-CN" sz="2400">
                <a:solidFill>
                  <a:srgbClr val="000000"/>
                </a:solidFill>
                <a:latin typeface="华文行楷" panose="02010800040101010101" pitchFamily="2" charset="-122"/>
                <a:ea typeface="华文行楷" panose="02010800040101010101" pitchFamily="2" charset="-122"/>
              </a:rPr>
              <a:t> </a:t>
            </a:r>
            <a:r>
              <a:rPr lang="zh-CN" altLang="en-US" sz="2400">
                <a:solidFill>
                  <a:srgbClr val="000000"/>
                </a:solidFill>
                <a:latin typeface="华文行楷" panose="02010800040101010101" pitchFamily="2" charset="-122"/>
                <a:ea typeface="华文行楷" panose="02010800040101010101" pitchFamily="2" charset="-122"/>
              </a:rPr>
              <a:t>设主程序（最外层过程）的</a:t>
            </a:r>
            <a:r>
              <a:rPr lang="zh-CN" altLang="en-US" sz="2400">
                <a:solidFill>
                  <a:srgbClr val="FF33CC"/>
                </a:solidFill>
                <a:latin typeface="华文行楷" panose="02010800040101010101" pitchFamily="2" charset="-122"/>
                <a:ea typeface="华文行楷" panose="02010800040101010101" pitchFamily="2" charset="-122"/>
              </a:rPr>
              <a:t>嵌套深度</a:t>
            </a:r>
            <a:r>
              <a:rPr lang="en-US" altLang="zh-CN" sz="2400">
                <a:solidFill>
                  <a:srgbClr val="0000FF"/>
                </a:solidFill>
                <a:latin typeface="黑体" panose="02010609060101010101" pitchFamily="49" charset="-122"/>
                <a:ea typeface="黑体" panose="02010609060101010101" pitchFamily="49" charset="-122"/>
              </a:rPr>
              <a:t>d</a:t>
            </a:r>
            <a:r>
              <a:rPr lang="en-US" altLang="zh-CN" sz="2400" baseline="-30000">
                <a:solidFill>
                  <a:srgbClr val="0000FF"/>
                </a:solidFill>
                <a:latin typeface="黑体" panose="02010609060101010101" pitchFamily="49" charset="-122"/>
                <a:ea typeface="黑体" panose="02010609060101010101" pitchFamily="49" charset="-122"/>
              </a:rPr>
              <a:t>main</a:t>
            </a:r>
            <a:r>
              <a:rPr lang="en-US" altLang="zh-CN" sz="2400">
                <a:solidFill>
                  <a:srgbClr val="0000FF"/>
                </a:solidFill>
                <a:latin typeface="黑体" panose="02010609060101010101" pitchFamily="49" charset="-122"/>
                <a:ea typeface="黑体" panose="02010609060101010101" pitchFamily="49" charset="-122"/>
              </a:rPr>
              <a:t>=1</a:t>
            </a:r>
            <a:r>
              <a:rPr lang="zh-CN" altLang="en-US" sz="2400">
                <a:solidFill>
                  <a:srgbClr val="000000"/>
                </a:solidFill>
                <a:latin typeface="华文行楷" panose="02010800040101010101" pitchFamily="2" charset="-122"/>
                <a:ea typeface="华文行楷" panose="02010800040101010101" pitchFamily="2" charset="-122"/>
              </a:rPr>
              <a:t>，</a:t>
            </a:r>
          </a:p>
          <a:p>
            <a:pPr algn="just" eaLnBrk="0" fontAlgn="base" hangingPunct="0">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    </a:t>
            </a:r>
            <a:r>
              <a:rPr lang="en-US" altLang="zh-CN" sz="2400">
                <a:solidFill>
                  <a:srgbClr val="000000"/>
                </a:solidFill>
                <a:latin typeface="华文行楷" panose="02010800040101010101" pitchFamily="2" charset="-122"/>
                <a:ea typeface="华文行楷" panose="02010800040101010101" pitchFamily="2" charset="-122"/>
              </a:rPr>
              <a:t>&lt;1&gt; </a:t>
            </a:r>
            <a:r>
              <a:rPr lang="zh-CN" altLang="en-US" sz="2400">
                <a:solidFill>
                  <a:srgbClr val="000000"/>
                </a:solidFill>
                <a:latin typeface="华文行楷" panose="02010800040101010101" pitchFamily="2" charset="-122"/>
                <a:ea typeface="华文行楷" panose="02010800040101010101" pitchFamily="2" charset="-122"/>
              </a:rPr>
              <a:t>若过程</a:t>
            </a:r>
            <a:r>
              <a:rPr lang="en-US" altLang="zh-CN" sz="2400">
                <a:solidFill>
                  <a:srgbClr val="0000FF"/>
                </a:solidFill>
                <a:latin typeface="黑体" panose="02010609060101010101" pitchFamily="49" charset="-122"/>
                <a:ea typeface="黑体" panose="02010609060101010101" pitchFamily="49" charset="-122"/>
              </a:rPr>
              <a:t>A</a:t>
            </a:r>
            <a:r>
              <a:rPr lang="zh-CN" altLang="en-US" sz="2400">
                <a:solidFill>
                  <a:srgbClr val="000000"/>
                </a:solidFill>
                <a:latin typeface="华文行楷" panose="02010800040101010101" pitchFamily="2" charset="-122"/>
                <a:ea typeface="华文行楷" panose="02010800040101010101" pitchFamily="2" charset="-122"/>
              </a:rPr>
              <a:t>直接嵌套定义过程</a:t>
            </a:r>
            <a:r>
              <a:rPr lang="en-US" altLang="zh-CN" sz="2400">
                <a:solidFill>
                  <a:srgbClr val="0000FF"/>
                </a:solidFill>
                <a:latin typeface="黑体" panose="02010609060101010101" pitchFamily="49" charset="-122"/>
                <a:ea typeface="黑体" panose="02010609060101010101" pitchFamily="49" charset="-122"/>
              </a:rPr>
              <a:t>B</a:t>
            </a:r>
            <a:r>
              <a:rPr lang="zh-CN" altLang="en-US" sz="2400">
                <a:solidFill>
                  <a:srgbClr val="000000"/>
                </a:solidFill>
                <a:latin typeface="华文行楷" panose="02010800040101010101" pitchFamily="2" charset="-122"/>
                <a:ea typeface="华文行楷" panose="02010800040101010101" pitchFamily="2" charset="-122"/>
              </a:rPr>
              <a:t>，则</a:t>
            </a:r>
            <a:r>
              <a:rPr lang="en-US" altLang="zh-CN" sz="2400">
                <a:solidFill>
                  <a:srgbClr val="0000FF"/>
                </a:solidFill>
                <a:latin typeface="黑体" panose="02010609060101010101" pitchFamily="49" charset="-122"/>
                <a:ea typeface="黑体" panose="02010609060101010101" pitchFamily="49" charset="-122"/>
              </a:rPr>
              <a:t>d</a:t>
            </a:r>
            <a:r>
              <a:rPr lang="en-US" altLang="zh-CN" sz="2400" baseline="-30000">
                <a:solidFill>
                  <a:srgbClr val="0000FF"/>
                </a:solidFill>
                <a:latin typeface="黑体" panose="02010609060101010101" pitchFamily="49" charset="-122"/>
                <a:ea typeface="黑体" panose="02010609060101010101" pitchFamily="49" charset="-122"/>
              </a:rPr>
              <a:t>B</a:t>
            </a:r>
            <a:r>
              <a:rPr lang="en-US" altLang="zh-CN" sz="2400">
                <a:solidFill>
                  <a:srgbClr val="0000FF"/>
                </a:solidFill>
                <a:latin typeface="黑体" panose="02010609060101010101" pitchFamily="49" charset="-122"/>
                <a:ea typeface="黑体" panose="02010609060101010101" pitchFamily="49" charset="-122"/>
              </a:rPr>
              <a:t>=d</a:t>
            </a:r>
            <a:r>
              <a:rPr lang="en-US" altLang="zh-CN" sz="2400" baseline="-30000">
                <a:solidFill>
                  <a:srgbClr val="0000FF"/>
                </a:solidFill>
                <a:latin typeface="黑体" panose="02010609060101010101" pitchFamily="49" charset="-122"/>
                <a:ea typeface="黑体" panose="02010609060101010101" pitchFamily="49" charset="-122"/>
              </a:rPr>
              <a:t>A</a:t>
            </a:r>
            <a:r>
              <a:rPr lang="en-US" altLang="zh-CN" sz="2400">
                <a:solidFill>
                  <a:srgbClr val="0000FF"/>
                </a:solidFill>
                <a:latin typeface="黑体" panose="02010609060101010101" pitchFamily="49" charset="-122"/>
                <a:ea typeface="黑体" panose="02010609060101010101" pitchFamily="49" charset="-122"/>
              </a:rPr>
              <a:t>+1</a:t>
            </a:r>
            <a:r>
              <a:rPr lang="zh-CN" altLang="en-US" sz="2400">
                <a:solidFill>
                  <a:srgbClr val="000000"/>
                </a:solidFill>
                <a:latin typeface="华文行楷" panose="02010800040101010101" pitchFamily="2" charset="-122"/>
                <a:ea typeface="华文行楷" panose="02010800040101010101" pitchFamily="2" charset="-122"/>
              </a:rPr>
              <a:t>；</a:t>
            </a:r>
          </a:p>
          <a:p>
            <a:pPr eaLnBrk="0" fontAlgn="base" hangingPunct="0">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    </a:t>
            </a:r>
            <a:r>
              <a:rPr lang="en-US" altLang="zh-CN" sz="2400">
                <a:solidFill>
                  <a:srgbClr val="000000"/>
                </a:solidFill>
                <a:latin typeface="华文行楷" panose="02010800040101010101" pitchFamily="2" charset="-122"/>
                <a:ea typeface="华文行楷" panose="02010800040101010101" pitchFamily="2" charset="-122"/>
              </a:rPr>
              <a:t>&lt;2&gt; </a:t>
            </a:r>
            <a:r>
              <a:rPr lang="zh-CN" altLang="en-US" sz="2400">
                <a:solidFill>
                  <a:srgbClr val="000000"/>
                </a:solidFill>
                <a:latin typeface="华文行楷" panose="02010800040101010101" pitchFamily="2" charset="-122"/>
                <a:ea typeface="华文行楷" panose="02010800040101010101" pitchFamily="2" charset="-122"/>
              </a:rPr>
              <a:t>变量声明时所在过程的嵌套深度，被认为是该变量的嵌套深度。 						 </a:t>
            </a:r>
            <a:r>
              <a:rPr lang="zh-CN" altLang="en-US" sz="2400">
                <a:solidFill>
                  <a:srgbClr val="990000"/>
                </a:solidFill>
                <a:latin typeface="华文楷体" panose="02010600040101010101" pitchFamily="2" charset="-122"/>
                <a:ea typeface="华文楷体" panose="02010600040101010101" pitchFamily="2" charset="-122"/>
              </a:rPr>
              <a:t>■</a:t>
            </a:r>
          </a:p>
        </p:txBody>
      </p:sp>
      <p:sp>
        <p:nvSpPr>
          <p:cNvPr id="54277" name="Text Box 5"/>
          <p:cNvSpPr txBox="1">
            <a:spLocks noChangeArrowheads="1"/>
          </p:cNvSpPr>
          <p:nvPr/>
        </p:nvSpPr>
        <p:spPr bwMode="auto">
          <a:xfrm>
            <a:off x="468313" y="2997200"/>
            <a:ext cx="7808912"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与程序块相比，有两点不同，使得过程声明的处理复杂：</a:t>
            </a:r>
          </a:p>
          <a:p>
            <a:pPr fontAlgn="base">
              <a:lnSpc>
                <a:spcPct val="120000"/>
              </a:lnSpc>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1. </a:t>
            </a:r>
            <a:r>
              <a:rPr lang="zh-CN" altLang="en-US" sz="2400">
                <a:solidFill>
                  <a:srgbClr val="000000"/>
                </a:solidFill>
                <a:latin typeface="华文行楷" panose="02010800040101010101" pitchFamily="2" charset="-122"/>
                <a:ea typeface="华文行楷" panose="02010800040101010101" pitchFamily="2" charset="-122"/>
              </a:rPr>
              <a:t>过程头声明了一个名字，可象引用变量一样被调用；</a:t>
            </a:r>
          </a:p>
          <a:p>
            <a:pPr fontAlgn="base">
              <a:lnSpc>
                <a:spcPct val="120000"/>
              </a:lnSpc>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2. </a:t>
            </a:r>
            <a:r>
              <a:rPr lang="zh-CN" altLang="en-US" sz="2400">
                <a:solidFill>
                  <a:srgbClr val="000000"/>
                </a:solidFill>
                <a:latin typeface="华文行楷" panose="02010800040101010101" pitchFamily="2" charset="-122"/>
                <a:ea typeface="华文行楷" panose="02010800040101010101" pitchFamily="2" charset="-122"/>
              </a:rPr>
              <a:t>程序块的执行（控制流）与静态一致，而过程不一致。</a:t>
            </a:r>
          </a:p>
        </p:txBody>
      </p:sp>
    </p:spTree>
    <p:extLst>
      <p:ext uri="{BB962C8B-B14F-4D97-AF65-F5344CB8AC3E}">
        <p14:creationId xmlns:p14="http://schemas.microsoft.com/office/powerpoint/2010/main" val="833876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barn(outVertical)">
                                      <p:cBhvr>
                                        <p:cTn id="7" dur="500"/>
                                        <p:tgtEl>
                                          <p:spTgt spid="54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barn(outVertical)">
                                      <p:cBhvr>
                                        <p:cTn id="12" dur="500"/>
                                        <p:tgtEl>
                                          <p:spTgt spid="54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4277"/>
                                        </p:tgtEl>
                                        <p:attrNameLst>
                                          <p:attrName>style.visibility</p:attrName>
                                        </p:attrNameLst>
                                      </p:cBhvr>
                                      <p:to>
                                        <p:strVal val="visible"/>
                                      </p:to>
                                    </p:set>
                                    <p:animEffect transition="in" filter="barn(outVertical)">
                                      <p:cBhvr>
                                        <p:cTn id="17" dur="500"/>
                                        <p:tgtEl>
                                          <p:spTgt spid="542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54276"/>
                                        </p:tgtEl>
                                        <p:attrNameLst>
                                          <p:attrName>style.visibility</p:attrName>
                                        </p:attrNameLst>
                                      </p:cBhvr>
                                      <p:to>
                                        <p:strVal val="visible"/>
                                      </p:to>
                                    </p:set>
                                    <p:animEffect transition="in" filter="barn(outVertical)">
                                      <p:cBhvr>
                                        <p:cTn id="22"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P spid="54276" grpId="0" autoUpdateAnimBg="0"/>
      <p:bldP spid="5427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9" name="Rectangle 2"/>
          <p:cNvSpPr>
            <a:spLocks noGrp="1" noChangeArrowheads="1"/>
          </p:cNvSpPr>
          <p:nvPr>
            <p:ph type="title"/>
          </p:nvPr>
        </p:nvSpPr>
        <p:spPr>
          <a:xfrm>
            <a:off x="5219700" y="76200"/>
            <a:ext cx="3924300" cy="533400"/>
          </a:xfrm>
        </p:spPr>
        <p:txBody>
          <a:bodyPr/>
          <a:lstStyle/>
          <a:p>
            <a:pPr algn="r" eaLnBrk="1" hangingPunct="1">
              <a:lnSpc>
                <a:spcPct val="120000"/>
              </a:lnSpc>
            </a:pPr>
            <a:r>
              <a:rPr lang="en-US" altLang="zh-CN" sz="2400" smtClean="0">
                <a:latin typeface="华文行楷" panose="02010800040101010101" pitchFamily="2" charset="-122"/>
                <a:ea typeface="华文行楷" panose="02010800040101010101" pitchFamily="2" charset="-122"/>
              </a:rPr>
              <a:t>&lt;1&gt; </a:t>
            </a:r>
            <a:r>
              <a:rPr lang="zh-CN" altLang="en-US" sz="2400" smtClean="0">
                <a:latin typeface="华文行楷" panose="02010800040101010101" pitchFamily="2" charset="-122"/>
                <a:ea typeface="华文行楷" panose="02010800040101010101" pitchFamily="2" charset="-122"/>
              </a:rPr>
              <a:t>过程的作用域（续</a:t>
            </a:r>
            <a:r>
              <a:rPr lang="en-US" altLang="zh-CN" sz="2400" smtClean="0">
                <a:latin typeface="华文行楷" panose="02010800040101010101" pitchFamily="2" charset="-122"/>
                <a:ea typeface="华文行楷" panose="02010800040101010101" pitchFamily="2" charset="-122"/>
              </a:rPr>
              <a:t>1</a:t>
            </a:r>
            <a:r>
              <a:rPr lang="zh-CN" altLang="en-US" sz="2400" smtClean="0">
                <a:latin typeface="华文行楷" panose="02010800040101010101" pitchFamily="2" charset="-122"/>
                <a:ea typeface="华文行楷" panose="02010800040101010101" pitchFamily="2" charset="-122"/>
              </a:rPr>
              <a:t>）</a:t>
            </a:r>
          </a:p>
        </p:txBody>
      </p:sp>
      <p:sp>
        <p:nvSpPr>
          <p:cNvPr id="15" name="灯片编号占位符 5"/>
          <p:cNvSpPr>
            <a:spLocks noGrp="1"/>
          </p:cNvSpPr>
          <p:nvPr>
            <p:ph type="sldNum" sz="quarter" idx="12"/>
          </p:nvPr>
        </p:nvSpPr>
        <p:spPr/>
        <p:txBody>
          <a:bodyPr/>
          <a:lstStyle/>
          <a:p>
            <a:pPr>
              <a:defRPr/>
            </a:pPr>
            <a:fld id="{0BB77310-41FF-4164-9EC6-0D6D9F718CD6}" type="slidenum">
              <a:rPr lang="zh-CN" altLang="en-US">
                <a:solidFill>
                  <a:srgbClr val="000000"/>
                </a:solidFill>
              </a:rPr>
              <a:pPr>
                <a:defRPr/>
              </a:pPr>
              <a:t>28</a:t>
            </a:fld>
            <a:endParaRPr lang="en-US" altLang="zh-CN">
              <a:solidFill>
                <a:srgbClr val="000000"/>
              </a:solidFill>
            </a:endParaRPr>
          </a:p>
        </p:txBody>
      </p:sp>
      <p:sp>
        <p:nvSpPr>
          <p:cNvPr id="56329" name="Rectangle 9"/>
          <p:cNvSpPr>
            <a:spLocks noChangeArrowheads="1"/>
          </p:cNvSpPr>
          <p:nvPr/>
        </p:nvSpPr>
        <p:spPr bwMode="auto">
          <a:xfrm>
            <a:off x="1692275" y="1666875"/>
            <a:ext cx="358775" cy="287338"/>
          </a:xfrm>
          <a:prstGeom prst="rect">
            <a:avLst/>
          </a:prstGeom>
          <a:solidFill>
            <a:srgbClr val="00FF00">
              <a:alpha val="6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endParaRPr lang="zh-CN" altLang="en-US" sz="2400">
              <a:solidFill>
                <a:srgbClr val="000000"/>
              </a:solidFill>
              <a:latin typeface="隶书" panose="02010509060101010101" pitchFamily="49" charset="-122"/>
              <a:ea typeface="隶书" panose="02010509060101010101" pitchFamily="49" charset="-122"/>
            </a:endParaRPr>
          </a:p>
        </p:txBody>
      </p:sp>
      <p:sp>
        <p:nvSpPr>
          <p:cNvPr id="56332" name="Rectangle 12"/>
          <p:cNvSpPr>
            <a:spLocks noChangeArrowheads="1"/>
          </p:cNvSpPr>
          <p:nvPr/>
        </p:nvSpPr>
        <p:spPr bwMode="auto">
          <a:xfrm>
            <a:off x="1484313" y="2949575"/>
            <a:ext cx="358775" cy="287338"/>
          </a:xfrm>
          <a:prstGeom prst="rect">
            <a:avLst/>
          </a:prstGeom>
          <a:solidFill>
            <a:srgbClr val="00FF00">
              <a:alpha val="6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endParaRPr lang="zh-CN" altLang="en-US" sz="2400">
              <a:solidFill>
                <a:srgbClr val="000000"/>
              </a:solidFill>
              <a:latin typeface="隶书" panose="02010509060101010101" pitchFamily="49" charset="-122"/>
              <a:ea typeface="隶书" panose="02010509060101010101" pitchFamily="49" charset="-122"/>
            </a:endParaRPr>
          </a:p>
        </p:txBody>
      </p:sp>
      <p:sp>
        <p:nvSpPr>
          <p:cNvPr id="56333" name="Rectangle 13"/>
          <p:cNvSpPr>
            <a:spLocks noChangeArrowheads="1"/>
          </p:cNvSpPr>
          <p:nvPr/>
        </p:nvSpPr>
        <p:spPr bwMode="auto">
          <a:xfrm>
            <a:off x="1692275" y="3573463"/>
            <a:ext cx="358775" cy="287337"/>
          </a:xfrm>
          <a:prstGeom prst="rect">
            <a:avLst/>
          </a:prstGeom>
          <a:solidFill>
            <a:srgbClr val="00FF00">
              <a:alpha val="6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endParaRPr lang="zh-CN" altLang="en-US" sz="2400">
              <a:solidFill>
                <a:srgbClr val="000000"/>
              </a:solidFill>
              <a:latin typeface="隶书" panose="02010509060101010101" pitchFamily="49" charset="-122"/>
              <a:ea typeface="隶书" panose="02010509060101010101" pitchFamily="49" charset="-122"/>
            </a:endParaRPr>
          </a:p>
        </p:txBody>
      </p:sp>
      <p:sp>
        <p:nvSpPr>
          <p:cNvPr id="56334" name="Rectangle 14"/>
          <p:cNvSpPr>
            <a:spLocks noChangeArrowheads="1"/>
          </p:cNvSpPr>
          <p:nvPr/>
        </p:nvSpPr>
        <p:spPr bwMode="auto">
          <a:xfrm>
            <a:off x="2987675" y="2133600"/>
            <a:ext cx="358775" cy="287338"/>
          </a:xfrm>
          <a:prstGeom prst="rect">
            <a:avLst/>
          </a:prstGeom>
          <a:solidFill>
            <a:srgbClr val="00FF00">
              <a:alpha val="6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endParaRPr lang="zh-CN" altLang="en-US" sz="2400">
              <a:solidFill>
                <a:srgbClr val="000000"/>
              </a:solidFill>
              <a:latin typeface="隶书" panose="02010509060101010101" pitchFamily="49" charset="-122"/>
              <a:ea typeface="隶书" panose="02010509060101010101" pitchFamily="49" charset="-122"/>
            </a:endParaRPr>
          </a:p>
        </p:txBody>
      </p:sp>
      <p:sp>
        <p:nvSpPr>
          <p:cNvPr id="59400" name="Rectangle 3"/>
          <p:cNvSpPr>
            <a:spLocks noChangeArrowheads="1"/>
          </p:cNvSpPr>
          <p:nvPr/>
        </p:nvSpPr>
        <p:spPr bwMode="auto">
          <a:xfrm>
            <a:off x="152400" y="152400"/>
            <a:ext cx="4706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990000"/>
                </a:solidFill>
                <a:latin typeface="黑体" panose="02010609060101010101" pitchFamily="49" charset="-122"/>
                <a:ea typeface="黑体" panose="02010609060101010101" pitchFamily="49" charset="-122"/>
              </a:rPr>
              <a:t>例</a:t>
            </a:r>
            <a:r>
              <a:rPr lang="en-US" altLang="zh-CN" sz="2400">
                <a:solidFill>
                  <a:srgbClr val="990000"/>
                </a:solidFill>
                <a:latin typeface="黑体" panose="02010609060101010101" pitchFamily="49" charset="-122"/>
                <a:ea typeface="黑体" panose="02010609060101010101" pitchFamily="49" charset="-122"/>
              </a:rPr>
              <a:t>4.33</a:t>
            </a:r>
            <a:r>
              <a:rPr lang="en-US" altLang="zh-CN" sz="2400">
                <a:solidFill>
                  <a:srgbClr val="000000"/>
                </a:solidFill>
                <a:latin typeface="华文行楷" panose="02010800040101010101" pitchFamily="2" charset="-122"/>
                <a:ea typeface="华文行楷" panose="02010800040101010101" pitchFamily="2" charset="-122"/>
              </a:rPr>
              <a:t> </a:t>
            </a:r>
            <a:r>
              <a:rPr lang="zh-CN" altLang="en-US" sz="2400">
                <a:solidFill>
                  <a:srgbClr val="000000"/>
                </a:solidFill>
                <a:latin typeface="华文行楷" panose="02010800040101010101" pitchFamily="2" charset="-122"/>
                <a:ea typeface="华文行楷" panose="02010800040101010101" pitchFamily="2" charset="-122"/>
              </a:rPr>
              <a:t>快排序的</a:t>
            </a:r>
            <a:r>
              <a:rPr lang="en-US" altLang="zh-CN" sz="2400">
                <a:solidFill>
                  <a:srgbClr val="000000"/>
                </a:solidFill>
                <a:latin typeface="黑体" panose="02010609060101010101" pitchFamily="49" charset="-122"/>
                <a:ea typeface="黑体" panose="02010609060101010101" pitchFamily="49" charset="-122"/>
              </a:rPr>
              <a:t>Pascal</a:t>
            </a:r>
            <a:r>
              <a:rPr lang="zh-CN" altLang="en-US" sz="2400">
                <a:solidFill>
                  <a:srgbClr val="000000"/>
                </a:solidFill>
                <a:latin typeface="华文行楷" panose="02010800040101010101" pitchFamily="2" charset="-122"/>
                <a:ea typeface="华文行楷" panose="02010800040101010101" pitchFamily="2" charset="-122"/>
              </a:rPr>
              <a:t>程序： </a:t>
            </a:r>
          </a:p>
        </p:txBody>
      </p:sp>
      <p:sp>
        <p:nvSpPr>
          <p:cNvPr id="56324" name="Rectangle 4"/>
          <p:cNvSpPr>
            <a:spLocks noChangeArrowheads="1"/>
          </p:cNvSpPr>
          <p:nvPr/>
        </p:nvSpPr>
        <p:spPr bwMode="auto">
          <a:xfrm>
            <a:off x="107950" y="685800"/>
            <a:ext cx="7391400" cy="595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80000"/>
              </a:lnSpc>
              <a:spcBef>
                <a:spcPct val="0"/>
              </a:spcBef>
              <a:spcAft>
                <a:spcPct val="0"/>
              </a:spcAft>
              <a:buFontTx/>
              <a:buNone/>
            </a:pPr>
            <a:r>
              <a:rPr lang="en-US" altLang="zh-CN" sz="2000" b="1">
                <a:solidFill>
                  <a:srgbClr val="000000"/>
                </a:solidFill>
                <a:latin typeface="黑体" panose="02010609060101010101" pitchFamily="49" charset="-122"/>
                <a:ea typeface="黑体" panose="02010609060101010101" pitchFamily="49" charset="-122"/>
              </a:rPr>
              <a:t>program </a:t>
            </a:r>
            <a:r>
              <a:rPr lang="en-US" altLang="zh-CN" sz="2000" b="1">
                <a:solidFill>
                  <a:srgbClr val="990000"/>
                </a:solidFill>
                <a:latin typeface="黑体" panose="02010609060101010101" pitchFamily="49" charset="-122"/>
                <a:ea typeface="黑体" panose="02010609060101010101" pitchFamily="49" charset="-122"/>
              </a:rPr>
              <a:t>sort</a:t>
            </a:r>
            <a:r>
              <a:rPr lang="en-US" altLang="zh-CN" sz="2000" b="1">
                <a:solidFill>
                  <a:srgbClr val="000000"/>
                </a:solidFill>
                <a:latin typeface="黑体" panose="02010609060101010101" pitchFamily="49" charset="-122"/>
                <a:ea typeface="黑体" panose="02010609060101010101" pitchFamily="49" charset="-122"/>
              </a:rPr>
              <a:t>(input,output);</a:t>
            </a:r>
          </a:p>
          <a:p>
            <a:pPr algn="just" eaLnBrk="0" fontAlgn="base" hangingPunct="0">
              <a:lnSpc>
                <a:spcPct val="80000"/>
              </a:lnSpc>
              <a:spcBef>
                <a:spcPct val="0"/>
              </a:spcBef>
              <a:spcAft>
                <a:spcPct val="0"/>
              </a:spcAft>
              <a:buFontTx/>
              <a:buNone/>
            </a:pPr>
            <a:r>
              <a:rPr lang="en-US" altLang="zh-CN" sz="2000" b="1">
                <a:solidFill>
                  <a:srgbClr val="000000"/>
                </a:solidFill>
                <a:latin typeface="黑体" panose="02010609060101010101" pitchFamily="49" charset="-122"/>
                <a:ea typeface="黑体" panose="02010609060101010101" pitchFamily="49" charset="-122"/>
              </a:rPr>
              <a:t>   var a:array[0..10]of integer;</a:t>
            </a:r>
          </a:p>
          <a:p>
            <a:pPr algn="just" eaLnBrk="0" fontAlgn="base" hangingPunct="0">
              <a:lnSpc>
                <a:spcPct val="80000"/>
              </a:lnSpc>
              <a:spcBef>
                <a:spcPct val="0"/>
              </a:spcBef>
              <a:spcAft>
                <a:spcPct val="0"/>
              </a:spcAft>
              <a:buFontTx/>
              <a:buNone/>
            </a:pPr>
            <a:r>
              <a:rPr lang="en-US" altLang="zh-CN" sz="2000" b="1">
                <a:solidFill>
                  <a:srgbClr val="000000"/>
                </a:solidFill>
                <a:latin typeface="黑体" panose="02010609060101010101" pitchFamily="49" charset="-122"/>
                <a:ea typeface="黑体" panose="02010609060101010101" pitchFamily="49" charset="-122"/>
              </a:rPr>
              <a:t>       x:integer;</a:t>
            </a:r>
          </a:p>
          <a:p>
            <a:pPr algn="just" eaLnBrk="0" fontAlgn="base" hangingPunct="0">
              <a:lnSpc>
                <a:spcPct val="80000"/>
              </a:lnSpc>
              <a:spcBef>
                <a:spcPct val="0"/>
              </a:spcBef>
              <a:spcAft>
                <a:spcPct val="0"/>
              </a:spcAft>
              <a:buFontTx/>
              <a:buNone/>
            </a:pPr>
            <a:r>
              <a:rPr lang="en-US" altLang="zh-CN" sz="2000" b="1">
                <a:solidFill>
                  <a:srgbClr val="000000"/>
                </a:solidFill>
                <a:latin typeface="黑体" panose="02010609060101010101" pitchFamily="49" charset="-122"/>
                <a:ea typeface="黑体" panose="02010609060101010101" pitchFamily="49" charset="-122"/>
              </a:rPr>
              <a:t>   procedure </a:t>
            </a:r>
            <a:r>
              <a:rPr lang="en-US" altLang="zh-CN" sz="2000" b="1">
                <a:solidFill>
                  <a:srgbClr val="990000"/>
                </a:solidFill>
                <a:latin typeface="黑体" panose="02010609060101010101" pitchFamily="49" charset="-122"/>
                <a:ea typeface="黑体" panose="02010609060101010101" pitchFamily="49" charset="-122"/>
              </a:rPr>
              <a:t>readarray</a:t>
            </a:r>
            <a:r>
              <a:rPr lang="en-US" altLang="zh-CN" sz="2000" b="1">
                <a:solidFill>
                  <a:srgbClr val="000000"/>
                </a:solidFill>
                <a:latin typeface="黑体" panose="02010609060101010101" pitchFamily="49" charset="-122"/>
                <a:ea typeface="黑体" panose="02010609060101010101" pitchFamily="49" charset="-122"/>
              </a:rPr>
              <a:t>;</a:t>
            </a:r>
          </a:p>
          <a:p>
            <a:pPr algn="just" eaLnBrk="0" fontAlgn="base" hangingPunct="0">
              <a:lnSpc>
                <a:spcPct val="80000"/>
              </a:lnSpc>
              <a:spcBef>
                <a:spcPct val="0"/>
              </a:spcBef>
              <a:spcAft>
                <a:spcPct val="0"/>
              </a:spcAft>
              <a:buFontTx/>
              <a:buNone/>
            </a:pPr>
            <a:r>
              <a:rPr lang="en-US" altLang="zh-CN" sz="2000" b="1">
                <a:solidFill>
                  <a:srgbClr val="000000"/>
                </a:solidFill>
                <a:latin typeface="华文楷体" panose="02010600040101010101" pitchFamily="2" charset="-122"/>
                <a:ea typeface="黑体" panose="02010609060101010101" pitchFamily="49" charset="-122"/>
              </a:rPr>
              <a:t> </a:t>
            </a:r>
            <a:endParaRPr lang="en-US" altLang="zh-CN" sz="2000" b="1">
              <a:solidFill>
                <a:srgbClr val="000000"/>
              </a:solidFill>
              <a:latin typeface="黑体" panose="02010609060101010101" pitchFamily="49" charset="-122"/>
              <a:ea typeface="黑体" panose="02010609060101010101" pitchFamily="49" charset="-122"/>
            </a:endParaRPr>
          </a:p>
          <a:p>
            <a:pPr algn="just" eaLnBrk="0" fontAlgn="base" hangingPunct="0">
              <a:lnSpc>
                <a:spcPct val="80000"/>
              </a:lnSpc>
              <a:spcBef>
                <a:spcPct val="0"/>
              </a:spcBef>
              <a:spcAft>
                <a:spcPct val="0"/>
              </a:spcAft>
              <a:buFontTx/>
              <a:buNone/>
            </a:pPr>
            <a:r>
              <a:rPr lang="en-US" altLang="zh-CN" sz="2000" b="1">
                <a:solidFill>
                  <a:srgbClr val="000000"/>
                </a:solidFill>
                <a:latin typeface="华文楷体" panose="02010600040101010101" pitchFamily="2" charset="-122"/>
                <a:ea typeface="黑体" panose="02010609060101010101" pitchFamily="49" charset="-122"/>
              </a:rPr>
              <a:t> </a:t>
            </a:r>
            <a:endParaRPr lang="en-US" altLang="zh-CN" sz="2000" b="1">
              <a:solidFill>
                <a:srgbClr val="000000"/>
              </a:solidFill>
              <a:latin typeface="黑体" panose="02010609060101010101" pitchFamily="49" charset="-122"/>
              <a:ea typeface="黑体" panose="02010609060101010101" pitchFamily="49" charset="-122"/>
            </a:endParaRPr>
          </a:p>
          <a:p>
            <a:pPr algn="just" eaLnBrk="0" fontAlgn="base" hangingPunct="0">
              <a:lnSpc>
                <a:spcPct val="80000"/>
              </a:lnSpc>
              <a:spcBef>
                <a:spcPct val="0"/>
              </a:spcBef>
              <a:spcAft>
                <a:spcPct val="0"/>
              </a:spcAft>
              <a:buFontTx/>
              <a:buNone/>
            </a:pPr>
            <a:r>
              <a:rPr lang="en-US" altLang="zh-CN" sz="2000" b="1">
                <a:solidFill>
                  <a:srgbClr val="000000"/>
                </a:solidFill>
                <a:latin typeface="黑体" panose="02010609060101010101" pitchFamily="49" charset="-122"/>
                <a:ea typeface="黑体" panose="02010609060101010101" pitchFamily="49" charset="-122"/>
              </a:rPr>
              <a:t>   procedure </a:t>
            </a:r>
            <a:r>
              <a:rPr lang="en-US" altLang="zh-CN" sz="2000" b="1">
                <a:solidFill>
                  <a:srgbClr val="990000"/>
                </a:solidFill>
                <a:latin typeface="黑体" panose="02010609060101010101" pitchFamily="49" charset="-122"/>
                <a:ea typeface="黑体" panose="02010609060101010101" pitchFamily="49" charset="-122"/>
              </a:rPr>
              <a:t>exchange</a:t>
            </a:r>
            <a:r>
              <a:rPr lang="en-US" altLang="zh-CN" sz="2000" b="1">
                <a:solidFill>
                  <a:srgbClr val="000000"/>
                </a:solidFill>
                <a:latin typeface="黑体" panose="02010609060101010101" pitchFamily="49" charset="-122"/>
                <a:ea typeface="黑体" panose="02010609060101010101" pitchFamily="49" charset="-122"/>
              </a:rPr>
              <a:t>(i,j:integer);</a:t>
            </a:r>
          </a:p>
          <a:p>
            <a:pPr algn="just" eaLnBrk="0" fontAlgn="base" hangingPunct="0">
              <a:lnSpc>
                <a:spcPct val="80000"/>
              </a:lnSpc>
              <a:spcBef>
                <a:spcPct val="0"/>
              </a:spcBef>
              <a:spcAft>
                <a:spcPct val="0"/>
              </a:spcAft>
              <a:buFontTx/>
              <a:buNone/>
            </a:pPr>
            <a:r>
              <a:rPr lang="en-US" altLang="zh-CN" sz="2000" b="1">
                <a:solidFill>
                  <a:srgbClr val="000000"/>
                </a:solidFill>
                <a:latin typeface="华文楷体" panose="02010600040101010101" pitchFamily="2" charset="-122"/>
                <a:ea typeface="黑体" panose="02010609060101010101" pitchFamily="49" charset="-122"/>
              </a:rPr>
              <a:t> </a:t>
            </a:r>
            <a:endParaRPr lang="en-US" altLang="zh-CN" sz="2000" b="1">
              <a:solidFill>
                <a:srgbClr val="000000"/>
              </a:solidFill>
              <a:latin typeface="黑体" panose="02010609060101010101" pitchFamily="49" charset="-122"/>
              <a:ea typeface="黑体" panose="02010609060101010101" pitchFamily="49" charset="-122"/>
            </a:endParaRPr>
          </a:p>
          <a:p>
            <a:pPr algn="just" eaLnBrk="0" fontAlgn="base" hangingPunct="0">
              <a:lnSpc>
                <a:spcPct val="80000"/>
              </a:lnSpc>
              <a:spcBef>
                <a:spcPct val="0"/>
              </a:spcBef>
              <a:spcAft>
                <a:spcPct val="0"/>
              </a:spcAft>
              <a:buFontTx/>
              <a:buNone/>
            </a:pPr>
            <a:r>
              <a:rPr lang="en-US" altLang="zh-CN" sz="2000" b="1">
                <a:solidFill>
                  <a:srgbClr val="000000"/>
                </a:solidFill>
                <a:latin typeface="黑体" panose="02010609060101010101" pitchFamily="49" charset="-122"/>
                <a:ea typeface="黑体" panose="02010609060101010101" pitchFamily="49" charset="-122"/>
              </a:rPr>
              <a:t>   procedure </a:t>
            </a:r>
            <a:r>
              <a:rPr lang="en-US" altLang="zh-CN" sz="2000" b="1">
                <a:solidFill>
                  <a:srgbClr val="990000"/>
                </a:solidFill>
                <a:latin typeface="黑体" panose="02010609060101010101" pitchFamily="49" charset="-122"/>
                <a:ea typeface="黑体" panose="02010609060101010101" pitchFamily="49" charset="-122"/>
              </a:rPr>
              <a:t>quicksort</a:t>
            </a:r>
            <a:r>
              <a:rPr lang="en-US" altLang="zh-CN" sz="2000" b="1">
                <a:solidFill>
                  <a:srgbClr val="000000"/>
                </a:solidFill>
                <a:latin typeface="黑体" panose="02010609060101010101" pitchFamily="49" charset="-122"/>
                <a:ea typeface="黑体" panose="02010609060101010101" pitchFamily="49" charset="-122"/>
              </a:rPr>
              <a:t> (m,n:integer );</a:t>
            </a:r>
          </a:p>
          <a:p>
            <a:pPr algn="just" eaLnBrk="0" fontAlgn="base" hangingPunct="0">
              <a:lnSpc>
                <a:spcPct val="80000"/>
              </a:lnSpc>
              <a:spcBef>
                <a:spcPct val="0"/>
              </a:spcBef>
              <a:spcAft>
                <a:spcPct val="0"/>
              </a:spcAft>
              <a:buFontTx/>
              <a:buNone/>
            </a:pPr>
            <a:r>
              <a:rPr lang="en-US" altLang="zh-CN" sz="2000" b="1">
                <a:solidFill>
                  <a:srgbClr val="000000"/>
                </a:solidFill>
                <a:latin typeface="华文楷体" panose="02010600040101010101" pitchFamily="2" charset="-122"/>
                <a:ea typeface="黑体" panose="02010609060101010101" pitchFamily="49" charset="-122"/>
              </a:rPr>
              <a:t> </a:t>
            </a:r>
            <a:endParaRPr lang="en-US" altLang="zh-CN" sz="2000" b="1">
              <a:solidFill>
                <a:srgbClr val="000000"/>
              </a:solidFill>
              <a:latin typeface="黑体" panose="02010609060101010101" pitchFamily="49" charset="-122"/>
              <a:ea typeface="黑体" panose="02010609060101010101" pitchFamily="49" charset="-122"/>
            </a:endParaRPr>
          </a:p>
          <a:p>
            <a:pPr algn="just" eaLnBrk="0" fontAlgn="base" hangingPunct="0">
              <a:lnSpc>
                <a:spcPct val="80000"/>
              </a:lnSpc>
              <a:spcBef>
                <a:spcPct val="0"/>
              </a:spcBef>
              <a:spcAft>
                <a:spcPct val="0"/>
              </a:spcAft>
              <a:buFontTx/>
              <a:buNone/>
            </a:pPr>
            <a:r>
              <a:rPr lang="en-US" altLang="zh-CN" sz="2000" b="1">
                <a:solidFill>
                  <a:srgbClr val="000000"/>
                </a:solidFill>
                <a:latin typeface="华文楷体" panose="02010600040101010101" pitchFamily="2" charset="-122"/>
                <a:ea typeface="黑体" panose="02010609060101010101" pitchFamily="49" charset="-122"/>
              </a:rPr>
              <a:t> </a:t>
            </a:r>
            <a:endParaRPr lang="en-US" altLang="zh-CN" sz="2000" b="1">
              <a:solidFill>
                <a:srgbClr val="000000"/>
              </a:solidFill>
              <a:latin typeface="黑体" panose="02010609060101010101" pitchFamily="49" charset="-122"/>
              <a:ea typeface="黑体" panose="02010609060101010101" pitchFamily="49" charset="-122"/>
            </a:endParaRPr>
          </a:p>
          <a:p>
            <a:pPr algn="just" eaLnBrk="0" fontAlgn="base" hangingPunct="0">
              <a:lnSpc>
                <a:spcPct val="80000"/>
              </a:lnSpc>
              <a:spcBef>
                <a:spcPct val="0"/>
              </a:spcBef>
              <a:spcAft>
                <a:spcPct val="0"/>
              </a:spcAft>
              <a:buFontTx/>
              <a:buNone/>
            </a:pPr>
            <a:r>
              <a:rPr lang="en-US" altLang="zh-CN" sz="2000" b="1">
                <a:solidFill>
                  <a:srgbClr val="000000"/>
                </a:solidFill>
                <a:latin typeface="华文楷体" panose="02010600040101010101" pitchFamily="2" charset="-122"/>
                <a:ea typeface="黑体" panose="02010609060101010101" pitchFamily="49" charset="-122"/>
              </a:rPr>
              <a:t> </a:t>
            </a:r>
            <a:endParaRPr lang="en-US" altLang="zh-CN" sz="2000" b="1">
              <a:solidFill>
                <a:srgbClr val="000000"/>
              </a:solidFill>
              <a:latin typeface="黑体" panose="02010609060101010101" pitchFamily="49" charset="-122"/>
              <a:ea typeface="黑体" panose="02010609060101010101" pitchFamily="49" charset="-122"/>
            </a:endParaRPr>
          </a:p>
          <a:p>
            <a:pPr algn="just" eaLnBrk="0" fontAlgn="base" hangingPunct="0">
              <a:lnSpc>
                <a:spcPct val="80000"/>
              </a:lnSpc>
              <a:spcBef>
                <a:spcPct val="0"/>
              </a:spcBef>
              <a:spcAft>
                <a:spcPct val="0"/>
              </a:spcAft>
              <a:buFontTx/>
              <a:buNone/>
            </a:pPr>
            <a:r>
              <a:rPr lang="en-US" altLang="zh-CN" sz="2000" b="1">
                <a:solidFill>
                  <a:srgbClr val="000000"/>
                </a:solidFill>
                <a:latin typeface="华文楷体" panose="02010600040101010101" pitchFamily="2" charset="-122"/>
                <a:ea typeface="黑体" panose="02010609060101010101" pitchFamily="49" charset="-122"/>
              </a:rPr>
              <a:t> </a:t>
            </a:r>
            <a:endParaRPr lang="en-US" altLang="zh-CN" sz="2000" b="1">
              <a:solidFill>
                <a:srgbClr val="000000"/>
              </a:solidFill>
              <a:latin typeface="黑体" panose="02010609060101010101" pitchFamily="49" charset="-122"/>
              <a:ea typeface="黑体" panose="02010609060101010101" pitchFamily="49" charset="-122"/>
            </a:endParaRPr>
          </a:p>
          <a:p>
            <a:pPr algn="just" eaLnBrk="0" fontAlgn="base" hangingPunct="0">
              <a:lnSpc>
                <a:spcPct val="80000"/>
              </a:lnSpc>
              <a:spcBef>
                <a:spcPct val="0"/>
              </a:spcBef>
              <a:spcAft>
                <a:spcPct val="0"/>
              </a:spcAft>
              <a:buFontTx/>
              <a:buNone/>
            </a:pPr>
            <a:r>
              <a:rPr lang="en-US" altLang="zh-CN" sz="2000" b="1">
                <a:solidFill>
                  <a:srgbClr val="000000"/>
                </a:solidFill>
                <a:latin typeface="华文楷体" panose="02010600040101010101" pitchFamily="2" charset="-122"/>
                <a:ea typeface="黑体" panose="02010609060101010101" pitchFamily="49" charset="-122"/>
              </a:rPr>
              <a:t> </a:t>
            </a:r>
            <a:endParaRPr lang="en-US" altLang="zh-CN" sz="2000" b="1">
              <a:solidFill>
                <a:srgbClr val="000000"/>
              </a:solidFill>
              <a:latin typeface="黑体" panose="02010609060101010101" pitchFamily="49" charset="-122"/>
              <a:ea typeface="黑体" panose="02010609060101010101" pitchFamily="49" charset="-122"/>
            </a:endParaRPr>
          </a:p>
          <a:p>
            <a:pPr algn="just" eaLnBrk="0" fontAlgn="base" hangingPunct="0">
              <a:lnSpc>
                <a:spcPct val="80000"/>
              </a:lnSpc>
              <a:spcBef>
                <a:spcPct val="0"/>
              </a:spcBef>
              <a:spcAft>
                <a:spcPct val="0"/>
              </a:spcAft>
              <a:buFontTx/>
              <a:buNone/>
            </a:pPr>
            <a:r>
              <a:rPr lang="en-US" altLang="zh-CN" sz="2000" b="1">
                <a:solidFill>
                  <a:srgbClr val="000000"/>
                </a:solidFill>
                <a:latin typeface="华文楷体" panose="02010600040101010101" pitchFamily="2" charset="-122"/>
                <a:ea typeface="黑体" panose="02010609060101010101" pitchFamily="49" charset="-122"/>
              </a:rPr>
              <a:t> </a:t>
            </a:r>
            <a:endParaRPr lang="en-US" altLang="zh-CN" sz="2000" b="1">
              <a:solidFill>
                <a:srgbClr val="000000"/>
              </a:solidFill>
              <a:latin typeface="黑体" panose="02010609060101010101" pitchFamily="49" charset="-122"/>
              <a:ea typeface="黑体" panose="02010609060101010101" pitchFamily="49" charset="-122"/>
            </a:endParaRPr>
          </a:p>
          <a:p>
            <a:pPr algn="just" eaLnBrk="0" fontAlgn="base" hangingPunct="0">
              <a:lnSpc>
                <a:spcPct val="80000"/>
              </a:lnSpc>
              <a:spcBef>
                <a:spcPct val="0"/>
              </a:spcBef>
              <a:spcAft>
                <a:spcPct val="0"/>
              </a:spcAft>
              <a:buFontTx/>
              <a:buNone/>
            </a:pPr>
            <a:r>
              <a:rPr lang="en-US" altLang="zh-CN" sz="2000" b="1">
                <a:solidFill>
                  <a:srgbClr val="000000"/>
                </a:solidFill>
                <a:latin typeface="华文楷体" panose="02010600040101010101" pitchFamily="2" charset="-122"/>
                <a:ea typeface="黑体" panose="02010609060101010101" pitchFamily="49" charset="-122"/>
              </a:rPr>
              <a:t> </a:t>
            </a:r>
            <a:endParaRPr lang="en-US" altLang="zh-CN" sz="2000" b="1">
              <a:solidFill>
                <a:srgbClr val="000000"/>
              </a:solidFill>
              <a:latin typeface="黑体" panose="02010609060101010101" pitchFamily="49" charset="-122"/>
              <a:ea typeface="黑体" panose="02010609060101010101" pitchFamily="49" charset="-122"/>
            </a:endParaRPr>
          </a:p>
          <a:p>
            <a:pPr algn="just" eaLnBrk="0" fontAlgn="base" hangingPunct="0">
              <a:lnSpc>
                <a:spcPct val="80000"/>
              </a:lnSpc>
              <a:spcBef>
                <a:spcPct val="0"/>
              </a:spcBef>
              <a:spcAft>
                <a:spcPct val="0"/>
              </a:spcAft>
              <a:buFontTx/>
              <a:buNone/>
            </a:pPr>
            <a:r>
              <a:rPr lang="en-US" altLang="zh-CN" sz="2000" b="1">
                <a:solidFill>
                  <a:srgbClr val="000000"/>
                </a:solidFill>
                <a:latin typeface="华文楷体" panose="02010600040101010101" pitchFamily="2" charset="-122"/>
                <a:ea typeface="黑体" panose="02010609060101010101" pitchFamily="49" charset="-122"/>
              </a:rPr>
              <a:t> </a:t>
            </a:r>
            <a:endParaRPr lang="en-US" altLang="zh-CN" sz="2000" b="1">
              <a:solidFill>
                <a:srgbClr val="000000"/>
              </a:solidFill>
              <a:latin typeface="黑体" panose="02010609060101010101" pitchFamily="49" charset="-122"/>
              <a:ea typeface="黑体" panose="02010609060101010101" pitchFamily="49" charset="-122"/>
            </a:endParaRPr>
          </a:p>
          <a:p>
            <a:pPr algn="just" eaLnBrk="0" fontAlgn="base" hangingPunct="0">
              <a:lnSpc>
                <a:spcPct val="80000"/>
              </a:lnSpc>
              <a:spcBef>
                <a:spcPct val="0"/>
              </a:spcBef>
              <a:spcAft>
                <a:spcPct val="0"/>
              </a:spcAft>
              <a:buFontTx/>
              <a:buNone/>
            </a:pPr>
            <a:r>
              <a:rPr lang="en-US" altLang="zh-CN" sz="2000" b="1">
                <a:solidFill>
                  <a:srgbClr val="000000"/>
                </a:solidFill>
                <a:latin typeface="华文楷体" panose="02010600040101010101" pitchFamily="2" charset="-122"/>
                <a:ea typeface="黑体" panose="02010609060101010101" pitchFamily="49" charset="-122"/>
              </a:rPr>
              <a:t> </a:t>
            </a:r>
            <a:endParaRPr lang="en-US" altLang="zh-CN" sz="2000" b="1">
              <a:solidFill>
                <a:srgbClr val="000000"/>
              </a:solidFill>
              <a:latin typeface="黑体" panose="02010609060101010101" pitchFamily="49" charset="-122"/>
              <a:ea typeface="黑体" panose="02010609060101010101" pitchFamily="49" charset="-122"/>
            </a:endParaRPr>
          </a:p>
          <a:p>
            <a:pPr algn="just" eaLnBrk="0" fontAlgn="base" hangingPunct="0">
              <a:lnSpc>
                <a:spcPct val="80000"/>
              </a:lnSpc>
              <a:spcBef>
                <a:spcPct val="0"/>
              </a:spcBef>
              <a:spcAft>
                <a:spcPct val="0"/>
              </a:spcAft>
              <a:buFontTx/>
              <a:buNone/>
            </a:pPr>
            <a:endParaRPr lang="en-US" altLang="zh-CN" sz="2000" b="1">
              <a:solidFill>
                <a:srgbClr val="000000"/>
              </a:solidFill>
              <a:latin typeface="黑体" panose="02010609060101010101" pitchFamily="49" charset="-122"/>
              <a:ea typeface="黑体" panose="02010609060101010101" pitchFamily="49" charset="-122"/>
            </a:endParaRPr>
          </a:p>
          <a:p>
            <a:pPr algn="just" eaLnBrk="0" fontAlgn="base" hangingPunct="0">
              <a:lnSpc>
                <a:spcPct val="80000"/>
              </a:lnSpc>
              <a:spcBef>
                <a:spcPct val="0"/>
              </a:spcBef>
              <a:spcAft>
                <a:spcPct val="0"/>
              </a:spcAft>
              <a:buFontTx/>
              <a:buNone/>
            </a:pPr>
            <a:endParaRPr lang="en-US" altLang="zh-CN" sz="2000" b="1">
              <a:solidFill>
                <a:srgbClr val="000000"/>
              </a:solidFill>
              <a:latin typeface="黑体" panose="02010609060101010101" pitchFamily="49" charset="-122"/>
              <a:ea typeface="黑体" panose="02010609060101010101" pitchFamily="49" charset="-122"/>
            </a:endParaRPr>
          </a:p>
          <a:p>
            <a:pPr algn="just" eaLnBrk="0" fontAlgn="base" hangingPunct="0">
              <a:lnSpc>
                <a:spcPct val="80000"/>
              </a:lnSpc>
              <a:spcBef>
                <a:spcPct val="0"/>
              </a:spcBef>
              <a:spcAft>
                <a:spcPct val="0"/>
              </a:spcAft>
              <a:buFontTx/>
              <a:buNone/>
            </a:pPr>
            <a:endParaRPr lang="en-US" altLang="zh-CN" sz="2000" b="1">
              <a:solidFill>
                <a:srgbClr val="000000"/>
              </a:solidFill>
              <a:latin typeface="黑体" panose="02010609060101010101" pitchFamily="49" charset="-122"/>
              <a:ea typeface="黑体" panose="02010609060101010101" pitchFamily="49" charset="-122"/>
            </a:endParaRPr>
          </a:p>
          <a:p>
            <a:pPr algn="just" eaLnBrk="0" fontAlgn="base" hangingPunct="0">
              <a:lnSpc>
                <a:spcPct val="80000"/>
              </a:lnSpc>
              <a:spcBef>
                <a:spcPct val="0"/>
              </a:spcBef>
              <a:spcAft>
                <a:spcPct val="0"/>
              </a:spcAft>
              <a:buFontTx/>
              <a:buNone/>
            </a:pPr>
            <a:r>
              <a:rPr lang="en-US" altLang="zh-CN" sz="2000" b="1">
                <a:solidFill>
                  <a:srgbClr val="000000"/>
                </a:solidFill>
                <a:latin typeface="黑体" panose="02010609060101010101" pitchFamily="49" charset="-122"/>
                <a:ea typeface="黑体" panose="02010609060101010101" pitchFamily="49" charset="-122"/>
              </a:rPr>
              <a:t>begin </a:t>
            </a:r>
          </a:p>
          <a:p>
            <a:pPr algn="just" eaLnBrk="0" fontAlgn="base" hangingPunct="0">
              <a:lnSpc>
                <a:spcPct val="80000"/>
              </a:lnSpc>
              <a:spcBef>
                <a:spcPct val="0"/>
              </a:spcBef>
              <a:spcAft>
                <a:spcPct val="0"/>
              </a:spcAft>
              <a:buFontTx/>
              <a:buNone/>
            </a:pPr>
            <a:r>
              <a:rPr lang="en-US" altLang="zh-CN" sz="2000" b="1">
                <a:solidFill>
                  <a:srgbClr val="000000"/>
                </a:solidFill>
                <a:latin typeface="黑体" panose="02010609060101010101" pitchFamily="49" charset="-122"/>
                <a:ea typeface="黑体" panose="02010609060101010101" pitchFamily="49" charset="-122"/>
              </a:rPr>
              <a:t>  a[0]:=-9999; a[10]:=9999; readarray; quicksort(1,9)</a:t>
            </a:r>
          </a:p>
          <a:p>
            <a:pPr algn="just" eaLnBrk="0" fontAlgn="base" hangingPunct="0">
              <a:lnSpc>
                <a:spcPct val="80000"/>
              </a:lnSpc>
              <a:spcBef>
                <a:spcPct val="0"/>
              </a:spcBef>
              <a:spcAft>
                <a:spcPct val="0"/>
              </a:spcAft>
              <a:buFontTx/>
              <a:buNone/>
            </a:pPr>
            <a:r>
              <a:rPr lang="en-US" altLang="zh-CN" sz="2000" b="1">
                <a:solidFill>
                  <a:srgbClr val="000000"/>
                </a:solidFill>
                <a:latin typeface="黑体" panose="02010609060101010101" pitchFamily="49" charset="-122"/>
                <a:ea typeface="黑体" panose="02010609060101010101" pitchFamily="49" charset="-122"/>
              </a:rPr>
              <a:t>end </a:t>
            </a:r>
            <a:r>
              <a:rPr lang="en-US" altLang="zh-CN" sz="2000" b="1">
                <a:solidFill>
                  <a:srgbClr val="008000"/>
                </a:solidFill>
                <a:latin typeface="黑体" panose="02010609060101010101" pitchFamily="49" charset="-122"/>
                <a:ea typeface="黑体" panose="02010609060101010101" pitchFamily="49" charset="-122"/>
              </a:rPr>
              <a:t>{sort}</a:t>
            </a:r>
            <a:r>
              <a:rPr lang="en-US" altLang="zh-CN" sz="2000" b="1">
                <a:solidFill>
                  <a:srgbClr val="000000"/>
                </a:solidFill>
                <a:latin typeface="黑体" panose="02010609060101010101" pitchFamily="49" charset="-122"/>
                <a:ea typeface="黑体" panose="02010609060101010101" pitchFamily="49" charset="-122"/>
              </a:rPr>
              <a:t>.</a:t>
            </a:r>
          </a:p>
        </p:txBody>
      </p:sp>
      <p:sp>
        <p:nvSpPr>
          <p:cNvPr id="56325" name="Rectangle 5"/>
          <p:cNvSpPr>
            <a:spLocks noChangeArrowheads="1"/>
          </p:cNvSpPr>
          <p:nvPr/>
        </p:nvSpPr>
        <p:spPr bwMode="auto">
          <a:xfrm>
            <a:off x="312738" y="1676400"/>
            <a:ext cx="73025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80000"/>
              </a:lnSpc>
              <a:spcBef>
                <a:spcPct val="0"/>
              </a:spcBef>
              <a:spcAft>
                <a:spcPct val="0"/>
              </a:spcAft>
              <a:buFontTx/>
              <a:buNone/>
            </a:pPr>
            <a:r>
              <a:rPr lang="zh-CN" altLang="en-US" sz="2000" b="1">
                <a:solidFill>
                  <a:srgbClr val="0000FF"/>
                </a:solidFill>
                <a:latin typeface="黑体" panose="02010609060101010101" pitchFamily="49" charset="-122"/>
                <a:ea typeface="黑体" panose="02010609060101010101" pitchFamily="49" charset="-122"/>
              </a:rPr>
              <a:t>      </a:t>
            </a:r>
            <a:r>
              <a:rPr lang="en-US" altLang="zh-CN" sz="2000" b="1">
                <a:solidFill>
                  <a:srgbClr val="0000FF"/>
                </a:solidFill>
                <a:latin typeface="黑体" panose="02010609060101010101" pitchFamily="49" charset="-122"/>
                <a:ea typeface="黑体" panose="02010609060101010101" pitchFamily="49" charset="-122"/>
              </a:rPr>
              <a:t>var  i:integer;</a:t>
            </a:r>
          </a:p>
          <a:p>
            <a:pPr algn="just" eaLnBrk="0" fontAlgn="base" hangingPunct="0">
              <a:lnSpc>
                <a:spcPct val="80000"/>
              </a:lnSpc>
              <a:spcBef>
                <a:spcPct val="0"/>
              </a:spcBef>
              <a:spcAft>
                <a:spcPct val="0"/>
              </a:spcAft>
              <a:buFontTx/>
              <a:buNone/>
            </a:pPr>
            <a:r>
              <a:rPr lang="en-US" altLang="zh-CN" sz="2000" b="1">
                <a:solidFill>
                  <a:srgbClr val="0000FF"/>
                </a:solidFill>
                <a:latin typeface="黑体" panose="02010609060101010101" pitchFamily="49" charset="-122"/>
                <a:ea typeface="黑体" panose="02010609060101010101" pitchFamily="49" charset="-122"/>
              </a:rPr>
              <a:t>   begin for i:=1 to 9 do read(a[i])  end</a:t>
            </a:r>
            <a:r>
              <a:rPr lang="en-US" altLang="zh-CN" sz="2000" b="1">
                <a:solidFill>
                  <a:srgbClr val="008000"/>
                </a:solidFill>
                <a:latin typeface="黑体" panose="02010609060101010101" pitchFamily="49" charset="-122"/>
                <a:ea typeface="黑体" panose="02010609060101010101" pitchFamily="49" charset="-122"/>
              </a:rPr>
              <a:t>{readarray}</a:t>
            </a:r>
            <a:r>
              <a:rPr lang="en-US" altLang="zh-CN" sz="2000" b="1">
                <a:solidFill>
                  <a:srgbClr val="0000FF"/>
                </a:solidFill>
                <a:latin typeface="黑体" panose="02010609060101010101" pitchFamily="49" charset="-122"/>
                <a:ea typeface="黑体" panose="02010609060101010101" pitchFamily="49" charset="-122"/>
              </a:rPr>
              <a:t>;</a:t>
            </a:r>
          </a:p>
        </p:txBody>
      </p:sp>
      <p:sp>
        <p:nvSpPr>
          <p:cNvPr id="56326" name="Rectangle 6"/>
          <p:cNvSpPr>
            <a:spLocks noChangeArrowheads="1"/>
          </p:cNvSpPr>
          <p:nvPr/>
        </p:nvSpPr>
        <p:spPr bwMode="auto">
          <a:xfrm>
            <a:off x="665163" y="2362200"/>
            <a:ext cx="723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000" b="1">
                <a:solidFill>
                  <a:srgbClr val="0000FF"/>
                </a:solidFill>
                <a:latin typeface="黑体" panose="02010609060101010101" pitchFamily="49" charset="-122"/>
                <a:ea typeface="黑体" panose="02010609060101010101" pitchFamily="49" charset="-122"/>
              </a:rPr>
              <a:t>begin  x:=a[i]; a[i]:=a[j]; a[j]:=x; end</a:t>
            </a:r>
            <a:r>
              <a:rPr lang="en-US" altLang="zh-CN" sz="2000" b="1">
                <a:solidFill>
                  <a:srgbClr val="008000"/>
                </a:solidFill>
                <a:latin typeface="黑体" panose="02010609060101010101" pitchFamily="49" charset="-122"/>
                <a:ea typeface="黑体" panose="02010609060101010101" pitchFamily="49" charset="-122"/>
              </a:rPr>
              <a:t>{exchange}</a:t>
            </a:r>
            <a:r>
              <a:rPr lang="en-US" altLang="zh-CN" sz="2000" b="1">
                <a:solidFill>
                  <a:srgbClr val="0000FF"/>
                </a:solidFill>
                <a:latin typeface="黑体" panose="02010609060101010101" pitchFamily="49" charset="-122"/>
                <a:ea typeface="黑体" panose="02010609060101010101" pitchFamily="49" charset="-122"/>
              </a:rPr>
              <a:t>; </a:t>
            </a:r>
          </a:p>
        </p:txBody>
      </p:sp>
      <p:sp>
        <p:nvSpPr>
          <p:cNvPr id="56327" name="Rectangle 7"/>
          <p:cNvSpPr>
            <a:spLocks noChangeArrowheads="1"/>
          </p:cNvSpPr>
          <p:nvPr/>
        </p:nvSpPr>
        <p:spPr bwMode="auto">
          <a:xfrm>
            <a:off x="488950" y="2879725"/>
            <a:ext cx="86106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buFontTx/>
              <a:buNone/>
            </a:pPr>
            <a:r>
              <a:rPr lang="zh-CN" altLang="en-US" sz="2000" b="1">
                <a:solidFill>
                  <a:srgbClr val="0000FF"/>
                </a:solidFill>
                <a:latin typeface="黑体" panose="02010609060101010101" pitchFamily="49" charset="-122"/>
                <a:ea typeface="黑体" panose="02010609060101010101" pitchFamily="49" charset="-122"/>
              </a:rPr>
              <a:t>   </a:t>
            </a:r>
            <a:r>
              <a:rPr lang="en-US" altLang="zh-CN" sz="2000" b="1">
                <a:solidFill>
                  <a:srgbClr val="0000FF"/>
                </a:solidFill>
                <a:latin typeface="黑体" panose="02010609060101010101" pitchFamily="49" charset="-122"/>
                <a:ea typeface="黑体" panose="02010609060101010101" pitchFamily="49" charset="-122"/>
              </a:rPr>
              <a:t>var  i,v:integer;</a:t>
            </a:r>
          </a:p>
          <a:p>
            <a:pPr algn="just" eaLnBrk="0" fontAlgn="base" hangingPunct="0">
              <a:spcBef>
                <a:spcPct val="0"/>
              </a:spcBef>
              <a:spcAft>
                <a:spcPct val="0"/>
              </a:spcAft>
              <a:buFontTx/>
              <a:buNone/>
            </a:pPr>
            <a:r>
              <a:rPr lang="en-US" altLang="zh-CN" sz="2000" b="1">
                <a:solidFill>
                  <a:srgbClr val="0000FF"/>
                </a:solidFill>
                <a:latin typeface="黑体" panose="02010609060101010101" pitchFamily="49" charset="-122"/>
                <a:ea typeface="黑体" panose="02010609060101010101" pitchFamily="49" charset="-122"/>
              </a:rPr>
              <a:t>   function </a:t>
            </a:r>
            <a:r>
              <a:rPr lang="en-US" altLang="zh-CN" sz="2000" b="1">
                <a:solidFill>
                  <a:srgbClr val="990000"/>
                </a:solidFill>
                <a:latin typeface="黑体" panose="02010609060101010101" pitchFamily="49" charset="-122"/>
                <a:ea typeface="黑体" panose="02010609060101010101" pitchFamily="49" charset="-122"/>
              </a:rPr>
              <a:t>partition</a:t>
            </a:r>
            <a:r>
              <a:rPr lang="en-US" altLang="zh-CN" sz="2000" b="1">
                <a:solidFill>
                  <a:srgbClr val="0000FF"/>
                </a:solidFill>
                <a:latin typeface="黑体" panose="02010609060101010101" pitchFamily="49" charset="-122"/>
                <a:ea typeface="黑体" panose="02010609060101010101" pitchFamily="49" charset="-122"/>
              </a:rPr>
              <a:t>(y,z:integer):integer;</a:t>
            </a:r>
          </a:p>
          <a:p>
            <a:pPr algn="just" eaLnBrk="0" fontAlgn="base" hangingPunct="0">
              <a:spcBef>
                <a:spcPct val="0"/>
              </a:spcBef>
              <a:spcAft>
                <a:spcPct val="0"/>
              </a:spcAft>
              <a:buFontTx/>
              <a:buNone/>
            </a:pPr>
            <a:r>
              <a:rPr lang="en-US" altLang="zh-CN" sz="2000" b="1">
                <a:solidFill>
                  <a:srgbClr val="0000FF"/>
                </a:solidFill>
                <a:latin typeface="华文楷体" panose="02010600040101010101" pitchFamily="2" charset="-122"/>
                <a:ea typeface="黑体" panose="02010609060101010101" pitchFamily="49" charset="-122"/>
              </a:rPr>
              <a:t> </a:t>
            </a:r>
            <a:endParaRPr lang="en-US" altLang="zh-CN" sz="2000" b="1">
              <a:solidFill>
                <a:srgbClr val="0000FF"/>
              </a:solidFill>
              <a:latin typeface="黑体" panose="02010609060101010101" pitchFamily="49" charset="-122"/>
              <a:ea typeface="黑体" panose="02010609060101010101" pitchFamily="49" charset="-122"/>
            </a:endParaRPr>
          </a:p>
          <a:p>
            <a:pPr algn="just" eaLnBrk="0" fontAlgn="base" hangingPunct="0">
              <a:spcBef>
                <a:spcPct val="0"/>
              </a:spcBef>
              <a:spcAft>
                <a:spcPct val="0"/>
              </a:spcAft>
              <a:buFontTx/>
              <a:buNone/>
            </a:pPr>
            <a:r>
              <a:rPr lang="en-US" altLang="zh-CN" sz="2000" b="1">
                <a:solidFill>
                  <a:srgbClr val="0000FF"/>
                </a:solidFill>
                <a:latin typeface="华文楷体" panose="02010600040101010101" pitchFamily="2" charset="-122"/>
                <a:ea typeface="黑体" panose="02010609060101010101" pitchFamily="49" charset="-122"/>
              </a:rPr>
              <a:t> </a:t>
            </a:r>
            <a:endParaRPr lang="en-US" altLang="zh-CN" sz="2000" b="1">
              <a:solidFill>
                <a:srgbClr val="0000FF"/>
              </a:solidFill>
              <a:latin typeface="黑体" panose="02010609060101010101" pitchFamily="49" charset="-122"/>
              <a:ea typeface="黑体" panose="02010609060101010101" pitchFamily="49" charset="-122"/>
            </a:endParaRPr>
          </a:p>
          <a:p>
            <a:pPr algn="just" eaLnBrk="0" fontAlgn="base" hangingPunct="0">
              <a:spcBef>
                <a:spcPct val="0"/>
              </a:spcBef>
              <a:spcAft>
                <a:spcPct val="0"/>
              </a:spcAft>
              <a:buFontTx/>
              <a:buNone/>
            </a:pPr>
            <a:r>
              <a:rPr lang="en-US" altLang="zh-CN" sz="2000" b="1">
                <a:solidFill>
                  <a:srgbClr val="0000FF"/>
                </a:solidFill>
                <a:latin typeface="华文楷体" panose="02010600040101010101" pitchFamily="2" charset="-122"/>
                <a:ea typeface="黑体" panose="02010609060101010101" pitchFamily="49" charset="-122"/>
              </a:rPr>
              <a:t> </a:t>
            </a:r>
            <a:endParaRPr lang="en-US" altLang="zh-CN" sz="2000" b="1">
              <a:solidFill>
                <a:srgbClr val="0000FF"/>
              </a:solidFill>
              <a:latin typeface="黑体" panose="02010609060101010101" pitchFamily="49" charset="-122"/>
              <a:ea typeface="黑体" panose="02010609060101010101" pitchFamily="49" charset="-122"/>
            </a:endParaRPr>
          </a:p>
          <a:p>
            <a:pPr algn="just" eaLnBrk="0" fontAlgn="base" hangingPunct="0">
              <a:spcBef>
                <a:spcPct val="0"/>
              </a:spcBef>
              <a:spcAft>
                <a:spcPct val="0"/>
              </a:spcAft>
              <a:buFontTx/>
              <a:buNone/>
            </a:pPr>
            <a:r>
              <a:rPr lang="en-US" altLang="zh-CN" sz="2000" b="1">
                <a:solidFill>
                  <a:srgbClr val="0000FF"/>
                </a:solidFill>
                <a:latin typeface="黑体" panose="02010609060101010101" pitchFamily="49" charset="-122"/>
                <a:ea typeface="黑体" panose="02010609060101010101" pitchFamily="49" charset="-122"/>
              </a:rPr>
              <a:t>begin</a:t>
            </a:r>
          </a:p>
          <a:p>
            <a:pPr algn="just" eaLnBrk="0" fontAlgn="base" hangingPunct="0">
              <a:spcBef>
                <a:spcPct val="0"/>
              </a:spcBef>
              <a:spcAft>
                <a:spcPct val="0"/>
              </a:spcAft>
              <a:buFontTx/>
              <a:buNone/>
            </a:pPr>
            <a:r>
              <a:rPr lang="en-US" altLang="zh-CN" sz="2000" b="1">
                <a:solidFill>
                  <a:srgbClr val="0000FF"/>
                </a:solidFill>
                <a:latin typeface="黑体" panose="02010609060101010101" pitchFamily="49" charset="-122"/>
                <a:ea typeface="黑体" panose="02010609060101010101" pitchFamily="49" charset="-122"/>
              </a:rPr>
              <a:t>  if (n&gt;m) then</a:t>
            </a:r>
          </a:p>
          <a:p>
            <a:pPr algn="just" eaLnBrk="0" fontAlgn="base" hangingPunct="0">
              <a:spcBef>
                <a:spcPct val="0"/>
              </a:spcBef>
              <a:spcAft>
                <a:spcPct val="0"/>
              </a:spcAft>
              <a:buFontTx/>
              <a:buNone/>
            </a:pPr>
            <a:r>
              <a:rPr lang="en-US" altLang="zh-CN" sz="2000" b="1">
                <a:solidFill>
                  <a:srgbClr val="0000FF"/>
                </a:solidFill>
                <a:latin typeface="黑体" panose="02010609060101010101" pitchFamily="49" charset="-122"/>
                <a:ea typeface="黑体" panose="02010609060101010101" pitchFamily="49" charset="-122"/>
              </a:rPr>
              <a:t>  begin i:=partition(m,n); quicksort(m,i-1); quicksort(i+1,n) end;</a:t>
            </a:r>
          </a:p>
          <a:p>
            <a:pPr algn="just" eaLnBrk="0" fontAlgn="base" hangingPunct="0">
              <a:spcBef>
                <a:spcPct val="0"/>
              </a:spcBef>
              <a:spcAft>
                <a:spcPct val="0"/>
              </a:spcAft>
              <a:buFontTx/>
              <a:buNone/>
            </a:pPr>
            <a:r>
              <a:rPr lang="en-US" altLang="zh-CN" sz="2000" b="1">
                <a:solidFill>
                  <a:srgbClr val="0000FF"/>
                </a:solidFill>
                <a:latin typeface="黑体" panose="02010609060101010101" pitchFamily="49" charset="-122"/>
                <a:ea typeface="黑体" panose="02010609060101010101" pitchFamily="49" charset="-122"/>
              </a:rPr>
              <a:t>end </a:t>
            </a:r>
            <a:r>
              <a:rPr lang="en-US" altLang="zh-CN" sz="2000" b="1">
                <a:solidFill>
                  <a:srgbClr val="008000"/>
                </a:solidFill>
                <a:latin typeface="黑体" panose="02010609060101010101" pitchFamily="49" charset="-122"/>
                <a:ea typeface="黑体" panose="02010609060101010101" pitchFamily="49" charset="-122"/>
              </a:rPr>
              <a:t>{quicksort}</a:t>
            </a:r>
            <a:r>
              <a:rPr lang="en-US" altLang="zh-CN" sz="2000" b="1">
                <a:solidFill>
                  <a:srgbClr val="0000FF"/>
                </a:solidFill>
                <a:latin typeface="黑体" panose="02010609060101010101" pitchFamily="49" charset="-122"/>
                <a:ea typeface="黑体" panose="02010609060101010101" pitchFamily="49" charset="-122"/>
              </a:rPr>
              <a:t>;</a:t>
            </a:r>
          </a:p>
        </p:txBody>
      </p:sp>
      <p:sp>
        <p:nvSpPr>
          <p:cNvPr id="56328" name="Rectangle 8"/>
          <p:cNvSpPr>
            <a:spLocks noChangeArrowheads="1"/>
          </p:cNvSpPr>
          <p:nvPr/>
        </p:nvSpPr>
        <p:spPr bwMode="auto">
          <a:xfrm>
            <a:off x="1109663" y="3489325"/>
            <a:ext cx="7010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buFontTx/>
              <a:buNone/>
            </a:pPr>
            <a:r>
              <a:rPr lang="en-US" altLang="zh-CN" sz="2000" b="1">
                <a:solidFill>
                  <a:srgbClr val="000000"/>
                </a:solidFill>
                <a:latin typeface="黑体" panose="02010609060101010101" pitchFamily="49" charset="-122"/>
                <a:ea typeface="黑体" panose="02010609060101010101" pitchFamily="49" charset="-122"/>
              </a:rPr>
              <a:t>var  i,j:integer;</a:t>
            </a:r>
          </a:p>
          <a:p>
            <a:pPr algn="just" eaLnBrk="0" fontAlgn="base" hangingPunct="0">
              <a:spcBef>
                <a:spcPct val="0"/>
              </a:spcBef>
              <a:spcAft>
                <a:spcPct val="0"/>
              </a:spcAft>
              <a:buFontTx/>
              <a:buNone/>
            </a:pPr>
            <a:r>
              <a:rPr lang="en-US" altLang="zh-CN" sz="2000" b="1">
                <a:solidFill>
                  <a:srgbClr val="000000"/>
                </a:solidFill>
                <a:latin typeface="黑体" panose="02010609060101010101" pitchFamily="49" charset="-122"/>
                <a:ea typeface="黑体" panose="02010609060101010101" pitchFamily="49" charset="-122"/>
              </a:rPr>
              <a:t>begin ...a...; ...v...; ...exchange(i,j);...</a:t>
            </a:r>
          </a:p>
          <a:p>
            <a:pPr algn="just" eaLnBrk="0" fontAlgn="base" hangingPunct="0">
              <a:spcBef>
                <a:spcPct val="0"/>
              </a:spcBef>
              <a:spcAft>
                <a:spcPct val="0"/>
              </a:spcAft>
              <a:buFontTx/>
              <a:buNone/>
            </a:pPr>
            <a:r>
              <a:rPr lang="en-US" altLang="zh-CN" sz="2000" b="1">
                <a:solidFill>
                  <a:srgbClr val="000000"/>
                </a:solidFill>
                <a:latin typeface="黑体" panose="02010609060101010101" pitchFamily="49" charset="-122"/>
                <a:ea typeface="黑体" panose="02010609060101010101" pitchFamily="49" charset="-122"/>
              </a:rPr>
              <a:t>end </a:t>
            </a:r>
            <a:r>
              <a:rPr lang="en-US" altLang="zh-CN" sz="2000" b="1">
                <a:solidFill>
                  <a:srgbClr val="008000"/>
                </a:solidFill>
                <a:latin typeface="黑体" panose="02010609060101010101" pitchFamily="49" charset="-122"/>
                <a:ea typeface="黑体" panose="02010609060101010101" pitchFamily="49" charset="-122"/>
              </a:rPr>
              <a:t>{partition}</a:t>
            </a:r>
            <a:r>
              <a:rPr lang="en-US" altLang="zh-CN" sz="2000" b="1">
                <a:solidFill>
                  <a:srgbClr val="000000"/>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897959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barn(outVertical)">
                                      <p:cBhvr>
                                        <p:cTn id="7" dur="500"/>
                                        <p:tgtEl>
                                          <p:spTgt spid="56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6325"/>
                                        </p:tgtEl>
                                        <p:attrNameLst>
                                          <p:attrName>style.visibility</p:attrName>
                                        </p:attrNameLst>
                                      </p:cBhvr>
                                      <p:to>
                                        <p:strVal val="visible"/>
                                      </p:to>
                                    </p:set>
                                    <p:animEffect transition="in" filter="barn(outVertical)">
                                      <p:cBhvr>
                                        <p:cTn id="12" dur="500"/>
                                        <p:tgtEl>
                                          <p:spTgt spid="563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6326"/>
                                        </p:tgtEl>
                                        <p:attrNameLst>
                                          <p:attrName>style.visibility</p:attrName>
                                        </p:attrNameLst>
                                      </p:cBhvr>
                                      <p:to>
                                        <p:strVal val="visible"/>
                                      </p:to>
                                    </p:set>
                                    <p:animEffect transition="in" filter="barn(outVertical)">
                                      <p:cBhvr>
                                        <p:cTn id="17" dur="500"/>
                                        <p:tgtEl>
                                          <p:spTgt spid="563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56327"/>
                                        </p:tgtEl>
                                        <p:attrNameLst>
                                          <p:attrName>style.visibility</p:attrName>
                                        </p:attrNameLst>
                                      </p:cBhvr>
                                      <p:to>
                                        <p:strVal val="visible"/>
                                      </p:to>
                                    </p:set>
                                    <p:animEffect transition="in" filter="barn(outVertical)">
                                      <p:cBhvr>
                                        <p:cTn id="22" dur="500"/>
                                        <p:tgtEl>
                                          <p:spTgt spid="563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56328"/>
                                        </p:tgtEl>
                                        <p:attrNameLst>
                                          <p:attrName>style.visibility</p:attrName>
                                        </p:attrNameLst>
                                      </p:cBhvr>
                                      <p:to>
                                        <p:strVal val="visible"/>
                                      </p:to>
                                    </p:set>
                                    <p:animEffect transition="in" filter="barn(outVertical)">
                                      <p:cBhvr>
                                        <p:cTn id="27" dur="500"/>
                                        <p:tgtEl>
                                          <p:spTgt spid="563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4" presetClass="entr" presetSubtype="0" fill="hold" grpId="0" nodeType="clickEffect">
                                  <p:stCondLst>
                                    <p:cond delay="0"/>
                                  </p:stCondLst>
                                  <p:childTnLst>
                                    <p:set>
                                      <p:cBhvr>
                                        <p:cTn id="31" dur="1" fill="hold">
                                          <p:stCondLst>
                                            <p:cond delay="0"/>
                                          </p:stCondLst>
                                        </p:cTn>
                                        <p:tgtEl>
                                          <p:spTgt spid="56333"/>
                                        </p:tgtEl>
                                        <p:attrNameLst>
                                          <p:attrName>style.visibility</p:attrName>
                                        </p:attrNameLst>
                                      </p:cBhvr>
                                      <p:to>
                                        <p:strVal val="visible"/>
                                      </p:to>
                                    </p:set>
                                    <p:anim from="(-#ppt_w/2)" to="(#ppt_x)" calcmode="lin" valueType="num">
                                      <p:cBhvr>
                                        <p:cTn id="32" dur="600" fill="hold">
                                          <p:stCondLst>
                                            <p:cond delay="0"/>
                                          </p:stCondLst>
                                        </p:cTn>
                                        <p:tgtEl>
                                          <p:spTgt spid="56333"/>
                                        </p:tgtEl>
                                        <p:attrNameLst>
                                          <p:attrName>ppt_x</p:attrName>
                                        </p:attrNameLst>
                                      </p:cBhvr>
                                    </p:anim>
                                    <p:anim from="0" to="-1.0" calcmode="lin" valueType="num">
                                      <p:cBhvr>
                                        <p:cTn id="33" dur="200" decel="50000" autoRev="1" fill="hold">
                                          <p:stCondLst>
                                            <p:cond delay="600"/>
                                          </p:stCondLst>
                                        </p:cTn>
                                        <p:tgtEl>
                                          <p:spTgt spid="56333"/>
                                        </p:tgtEl>
                                        <p:attrNameLst>
                                          <p:attrName>xshear</p:attrName>
                                        </p:attrNameLst>
                                      </p:cBhvr>
                                    </p:anim>
                                    <p:animScale>
                                      <p:cBhvr>
                                        <p:cTn id="34" dur="200" decel="100000" autoRev="1" fill="hold">
                                          <p:stCondLst>
                                            <p:cond delay="600"/>
                                          </p:stCondLst>
                                        </p:cTn>
                                        <p:tgtEl>
                                          <p:spTgt spid="56333"/>
                                        </p:tgtEl>
                                      </p:cBhvr>
                                      <p:from x="100000" y="100000"/>
                                      <p:to x="80000" y="100000"/>
                                    </p:animScale>
                                    <p:anim by="(#ppt_h/3+#ppt_w*0.1)" calcmode="lin" valueType="num">
                                      <p:cBhvr additive="sum">
                                        <p:cTn id="35" dur="200" decel="100000" autoRev="1" fill="hold">
                                          <p:stCondLst>
                                            <p:cond delay="600"/>
                                          </p:stCondLst>
                                        </p:cTn>
                                        <p:tgtEl>
                                          <p:spTgt spid="56333"/>
                                        </p:tgtEl>
                                        <p:attrNameLst>
                                          <p:attrName>ppt_x</p:attrName>
                                        </p:attrNameLst>
                                      </p:cBhvr>
                                    </p:anim>
                                  </p:childTnLst>
                                </p:cTn>
                              </p:par>
                              <p:par>
                                <p:cTn id="36" presetID="34" presetClass="entr" presetSubtype="0" fill="hold" grpId="0" nodeType="withEffect">
                                  <p:stCondLst>
                                    <p:cond delay="0"/>
                                  </p:stCondLst>
                                  <p:childTnLst>
                                    <p:set>
                                      <p:cBhvr>
                                        <p:cTn id="37" dur="1" fill="hold">
                                          <p:stCondLst>
                                            <p:cond delay="0"/>
                                          </p:stCondLst>
                                        </p:cTn>
                                        <p:tgtEl>
                                          <p:spTgt spid="56332"/>
                                        </p:tgtEl>
                                        <p:attrNameLst>
                                          <p:attrName>style.visibility</p:attrName>
                                        </p:attrNameLst>
                                      </p:cBhvr>
                                      <p:to>
                                        <p:strVal val="visible"/>
                                      </p:to>
                                    </p:set>
                                    <p:anim from="(-#ppt_w/2)" to="(#ppt_x)" calcmode="lin" valueType="num">
                                      <p:cBhvr>
                                        <p:cTn id="38" dur="600" fill="hold">
                                          <p:stCondLst>
                                            <p:cond delay="0"/>
                                          </p:stCondLst>
                                        </p:cTn>
                                        <p:tgtEl>
                                          <p:spTgt spid="56332"/>
                                        </p:tgtEl>
                                        <p:attrNameLst>
                                          <p:attrName>ppt_x</p:attrName>
                                        </p:attrNameLst>
                                      </p:cBhvr>
                                    </p:anim>
                                    <p:anim from="0" to="-1.0" calcmode="lin" valueType="num">
                                      <p:cBhvr>
                                        <p:cTn id="39" dur="200" decel="50000" autoRev="1" fill="hold">
                                          <p:stCondLst>
                                            <p:cond delay="600"/>
                                          </p:stCondLst>
                                        </p:cTn>
                                        <p:tgtEl>
                                          <p:spTgt spid="56332"/>
                                        </p:tgtEl>
                                        <p:attrNameLst>
                                          <p:attrName>xshear</p:attrName>
                                        </p:attrNameLst>
                                      </p:cBhvr>
                                    </p:anim>
                                    <p:animScale>
                                      <p:cBhvr>
                                        <p:cTn id="40" dur="200" decel="100000" autoRev="1" fill="hold">
                                          <p:stCondLst>
                                            <p:cond delay="600"/>
                                          </p:stCondLst>
                                        </p:cTn>
                                        <p:tgtEl>
                                          <p:spTgt spid="56332"/>
                                        </p:tgtEl>
                                      </p:cBhvr>
                                      <p:from x="100000" y="100000"/>
                                      <p:to x="80000" y="100000"/>
                                    </p:animScale>
                                    <p:anim by="(#ppt_h/3+#ppt_w*0.1)" calcmode="lin" valueType="num">
                                      <p:cBhvr additive="sum">
                                        <p:cTn id="41" dur="200" decel="100000" autoRev="1" fill="hold">
                                          <p:stCondLst>
                                            <p:cond delay="600"/>
                                          </p:stCondLst>
                                        </p:cTn>
                                        <p:tgtEl>
                                          <p:spTgt spid="56332"/>
                                        </p:tgtEl>
                                        <p:attrNameLst>
                                          <p:attrName>ppt_x</p:attrName>
                                        </p:attrNameLst>
                                      </p:cBhvr>
                                    </p:anim>
                                  </p:childTnLst>
                                </p:cTn>
                              </p:par>
                              <p:par>
                                <p:cTn id="42" presetID="34" presetClass="entr" presetSubtype="0" fill="hold" grpId="0" nodeType="withEffect">
                                  <p:stCondLst>
                                    <p:cond delay="0"/>
                                  </p:stCondLst>
                                  <p:childTnLst>
                                    <p:set>
                                      <p:cBhvr>
                                        <p:cTn id="43" dur="1" fill="hold">
                                          <p:stCondLst>
                                            <p:cond delay="0"/>
                                          </p:stCondLst>
                                        </p:cTn>
                                        <p:tgtEl>
                                          <p:spTgt spid="56329"/>
                                        </p:tgtEl>
                                        <p:attrNameLst>
                                          <p:attrName>style.visibility</p:attrName>
                                        </p:attrNameLst>
                                      </p:cBhvr>
                                      <p:to>
                                        <p:strVal val="visible"/>
                                      </p:to>
                                    </p:set>
                                    <p:anim from="(-#ppt_w/2)" to="(#ppt_x)" calcmode="lin" valueType="num">
                                      <p:cBhvr>
                                        <p:cTn id="44" dur="600" fill="hold">
                                          <p:stCondLst>
                                            <p:cond delay="0"/>
                                          </p:stCondLst>
                                        </p:cTn>
                                        <p:tgtEl>
                                          <p:spTgt spid="56329"/>
                                        </p:tgtEl>
                                        <p:attrNameLst>
                                          <p:attrName>ppt_x</p:attrName>
                                        </p:attrNameLst>
                                      </p:cBhvr>
                                    </p:anim>
                                    <p:anim from="0" to="-1.0" calcmode="lin" valueType="num">
                                      <p:cBhvr>
                                        <p:cTn id="45" dur="200" decel="50000" autoRev="1" fill="hold">
                                          <p:stCondLst>
                                            <p:cond delay="600"/>
                                          </p:stCondLst>
                                        </p:cTn>
                                        <p:tgtEl>
                                          <p:spTgt spid="56329"/>
                                        </p:tgtEl>
                                        <p:attrNameLst>
                                          <p:attrName>xshear</p:attrName>
                                        </p:attrNameLst>
                                      </p:cBhvr>
                                    </p:anim>
                                    <p:animScale>
                                      <p:cBhvr>
                                        <p:cTn id="46" dur="200" decel="100000" autoRev="1" fill="hold">
                                          <p:stCondLst>
                                            <p:cond delay="600"/>
                                          </p:stCondLst>
                                        </p:cTn>
                                        <p:tgtEl>
                                          <p:spTgt spid="56329"/>
                                        </p:tgtEl>
                                      </p:cBhvr>
                                      <p:from x="100000" y="100000"/>
                                      <p:to x="80000" y="100000"/>
                                    </p:animScale>
                                    <p:anim by="(#ppt_h/3+#ppt_w*0.1)" calcmode="lin" valueType="num">
                                      <p:cBhvr additive="sum">
                                        <p:cTn id="47" dur="200" decel="100000" autoRev="1" fill="hold">
                                          <p:stCondLst>
                                            <p:cond delay="600"/>
                                          </p:stCondLst>
                                        </p:cTn>
                                        <p:tgtEl>
                                          <p:spTgt spid="56329"/>
                                        </p:tgtEl>
                                        <p:attrNameLst>
                                          <p:attrName>ppt_x</p:attrName>
                                        </p:attrNameLst>
                                      </p:cBhvr>
                                    </p:anim>
                                  </p:childTnLst>
                                </p:cTn>
                              </p:par>
                              <p:par>
                                <p:cTn id="48" presetID="34" presetClass="entr" presetSubtype="0" fill="hold" grpId="0" nodeType="withEffect">
                                  <p:stCondLst>
                                    <p:cond delay="0"/>
                                  </p:stCondLst>
                                  <p:childTnLst>
                                    <p:set>
                                      <p:cBhvr>
                                        <p:cTn id="49" dur="1" fill="hold">
                                          <p:stCondLst>
                                            <p:cond delay="0"/>
                                          </p:stCondLst>
                                        </p:cTn>
                                        <p:tgtEl>
                                          <p:spTgt spid="56334"/>
                                        </p:tgtEl>
                                        <p:attrNameLst>
                                          <p:attrName>style.visibility</p:attrName>
                                        </p:attrNameLst>
                                      </p:cBhvr>
                                      <p:to>
                                        <p:strVal val="visible"/>
                                      </p:to>
                                    </p:set>
                                    <p:anim from="(-#ppt_w/2)" to="(#ppt_x)" calcmode="lin" valueType="num">
                                      <p:cBhvr>
                                        <p:cTn id="50" dur="600" fill="hold">
                                          <p:stCondLst>
                                            <p:cond delay="0"/>
                                          </p:stCondLst>
                                        </p:cTn>
                                        <p:tgtEl>
                                          <p:spTgt spid="56334"/>
                                        </p:tgtEl>
                                        <p:attrNameLst>
                                          <p:attrName>ppt_x</p:attrName>
                                        </p:attrNameLst>
                                      </p:cBhvr>
                                    </p:anim>
                                    <p:anim from="0" to="-1.0" calcmode="lin" valueType="num">
                                      <p:cBhvr>
                                        <p:cTn id="51" dur="200" decel="50000" autoRev="1" fill="hold">
                                          <p:stCondLst>
                                            <p:cond delay="600"/>
                                          </p:stCondLst>
                                        </p:cTn>
                                        <p:tgtEl>
                                          <p:spTgt spid="56334"/>
                                        </p:tgtEl>
                                        <p:attrNameLst>
                                          <p:attrName>xshear</p:attrName>
                                        </p:attrNameLst>
                                      </p:cBhvr>
                                    </p:anim>
                                    <p:animScale>
                                      <p:cBhvr>
                                        <p:cTn id="52" dur="200" decel="100000" autoRev="1" fill="hold">
                                          <p:stCondLst>
                                            <p:cond delay="600"/>
                                          </p:stCondLst>
                                        </p:cTn>
                                        <p:tgtEl>
                                          <p:spTgt spid="56334"/>
                                        </p:tgtEl>
                                      </p:cBhvr>
                                      <p:from x="100000" y="100000"/>
                                      <p:to x="80000" y="100000"/>
                                    </p:animScale>
                                    <p:anim by="(#ppt_h/3+#ppt_w*0.1)" calcmode="lin" valueType="num">
                                      <p:cBhvr additive="sum">
                                        <p:cTn id="53" dur="200" decel="100000" autoRev="1" fill="hold">
                                          <p:stCondLst>
                                            <p:cond delay="600"/>
                                          </p:stCondLst>
                                        </p:cTn>
                                        <p:tgtEl>
                                          <p:spTgt spid="5633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9" grpId="0" animBg="1"/>
      <p:bldP spid="56332" grpId="0" animBg="1"/>
      <p:bldP spid="56333" grpId="0" animBg="1"/>
      <p:bldP spid="56334" grpId="0" animBg="1"/>
      <p:bldP spid="56324" grpId="0" autoUpdateAnimBg="0"/>
      <p:bldP spid="56325" grpId="0" autoUpdateAnimBg="0"/>
      <p:bldP spid="56326" grpId="0" autoUpdateAnimBg="0"/>
      <p:bldP spid="56327" grpId="0" autoUpdateAnimBg="0"/>
      <p:bldP spid="5632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5"/>
          <p:cNvSpPr>
            <a:spLocks noGrp="1" noChangeArrowheads="1"/>
          </p:cNvSpPr>
          <p:nvPr>
            <p:ph type="title"/>
          </p:nvPr>
        </p:nvSpPr>
        <p:spPr>
          <a:xfrm>
            <a:off x="6011863" y="188913"/>
            <a:ext cx="3168650" cy="515937"/>
          </a:xfrm>
        </p:spPr>
        <p:txBody>
          <a:bodyPr/>
          <a:lstStyle/>
          <a:p>
            <a:pPr algn="r" eaLnBrk="1" hangingPunct="1">
              <a:lnSpc>
                <a:spcPct val="120000"/>
              </a:lnSpc>
            </a:pPr>
            <a:r>
              <a:rPr lang="en-US" altLang="zh-CN" sz="2000" smtClean="0">
                <a:latin typeface="华文行楷" panose="02010800040101010101" pitchFamily="2" charset="-122"/>
                <a:ea typeface="华文行楷" panose="02010800040101010101" pitchFamily="2" charset="-122"/>
              </a:rPr>
              <a:t>&lt;1&gt; </a:t>
            </a:r>
            <a:r>
              <a:rPr lang="zh-CN" altLang="en-US" sz="2000" smtClean="0">
                <a:latin typeface="华文行楷" panose="02010800040101010101" pitchFamily="2" charset="-122"/>
                <a:ea typeface="华文行楷" panose="02010800040101010101" pitchFamily="2" charset="-122"/>
              </a:rPr>
              <a:t>过程的作用域（续</a:t>
            </a:r>
            <a:r>
              <a:rPr lang="en-US" altLang="zh-CN" sz="2000" smtClean="0">
                <a:latin typeface="华文行楷" panose="02010800040101010101" pitchFamily="2" charset="-122"/>
                <a:ea typeface="华文行楷" panose="02010800040101010101" pitchFamily="2" charset="-122"/>
              </a:rPr>
              <a:t>2</a:t>
            </a:r>
            <a:r>
              <a:rPr lang="zh-CN" altLang="en-US" sz="2000" smtClean="0">
                <a:latin typeface="华文行楷" panose="02010800040101010101" pitchFamily="2" charset="-122"/>
                <a:ea typeface="华文行楷" panose="02010800040101010101" pitchFamily="2" charset="-122"/>
              </a:rPr>
              <a:t>）</a:t>
            </a:r>
          </a:p>
        </p:txBody>
      </p:sp>
      <p:sp>
        <p:nvSpPr>
          <p:cNvPr id="17" name="灯片编号占位符 5"/>
          <p:cNvSpPr>
            <a:spLocks noGrp="1"/>
          </p:cNvSpPr>
          <p:nvPr>
            <p:ph type="sldNum" sz="quarter" idx="12"/>
          </p:nvPr>
        </p:nvSpPr>
        <p:spPr/>
        <p:txBody>
          <a:bodyPr/>
          <a:lstStyle/>
          <a:p>
            <a:pPr>
              <a:defRPr/>
            </a:pPr>
            <a:fld id="{4EFF0663-545B-4683-9918-A6601C9A34F5}" type="slidenum">
              <a:rPr lang="zh-CN" altLang="en-US">
                <a:solidFill>
                  <a:srgbClr val="000000"/>
                </a:solidFill>
              </a:rPr>
              <a:pPr>
                <a:defRPr/>
              </a:pPr>
              <a:t>29</a:t>
            </a:fld>
            <a:endParaRPr lang="en-US" altLang="zh-CN">
              <a:solidFill>
                <a:srgbClr val="000000"/>
              </a:solidFill>
            </a:endParaRPr>
          </a:p>
        </p:txBody>
      </p:sp>
      <p:sp>
        <p:nvSpPr>
          <p:cNvPr id="57346" name="Text Box 2"/>
          <p:cNvSpPr txBox="1">
            <a:spLocks noChangeArrowheads="1"/>
          </p:cNvSpPr>
          <p:nvPr/>
        </p:nvSpPr>
        <p:spPr bwMode="auto">
          <a:xfrm>
            <a:off x="4356100" y="3716338"/>
            <a:ext cx="4608513" cy="2736850"/>
          </a:xfrm>
          <a:prstGeom prst="rect">
            <a:avLst/>
          </a:prstGeom>
          <a:solidFill>
            <a:schemeClr val="bg1"/>
          </a:solidFill>
          <a:ln w="222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FontTx/>
              <a:buNone/>
            </a:pPr>
            <a:r>
              <a:rPr lang="zh-CN" altLang="en-US" sz="2400">
                <a:solidFill>
                  <a:srgbClr val="990000"/>
                </a:solidFill>
                <a:latin typeface="隶书" panose="02010509060101010101" pitchFamily="49" charset="-122"/>
                <a:ea typeface="隶书" panose="02010509060101010101" pitchFamily="49" charset="-122"/>
              </a:rPr>
              <a:t>过程及其中变量的嵌套深度</a:t>
            </a:r>
          </a:p>
          <a:p>
            <a:pPr algn="just" eaLnBrk="0" fontAlgn="base" hangingPunct="0">
              <a:spcBef>
                <a:spcPct val="50000"/>
              </a:spcBef>
              <a:spcAft>
                <a:spcPct val="0"/>
              </a:spcAft>
              <a:buFontTx/>
              <a:buNone/>
            </a:pPr>
            <a:endParaRPr lang="zh-CN" altLang="en-US" sz="2400">
              <a:solidFill>
                <a:srgbClr val="990000"/>
              </a:solidFill>
              <a:latin typeface="隶书" panose="02010509060101010101" pitchFamily="49" charset="-122"/>
              <a:ea typeface="隶书" panose="02010509060101010101" pitchFamily="49" charset="-122"/>
            </a:endParaRPr>
          </a:p>
          <a:p>
            <a:pPr algn="just" eaLnBrk="0" fontAlgn="base" hangingPunct="0">
              <a:spcBef>
                <a:spcPct val="50000"/>
              </a:spcBef>
              <a:spcAft>
                <a:spcPct val="0"/>
              </a:spcAft>
              <a:buFontTx/>
              <a:buNone/>
            </a:pPr>
            <a:endParaRPr lang="zh-CN" altLang="en-US" sz="2400">
              <a:solidFill>
                <a:srgbClr val="990000"/>
              </a:solidFill>
              <a:latin typeface="隶书" panose="02010509060101010101" pitchFamily="49" charset="-122"/>
              <a:ea typeface="隶书" panose="02010509060101010101" pitchFamily="49" charset="-122"/>
            </a:endParaRPr>
          </a:p>
          <a:p>
            <a:pPr algn="just" eaLnBrk="0" fontAlgn="base" hangingPunct="0">
              <a:spcBef>
                <a:spcPct val="50000"/>
              </a:spcBef>
              <a:spcAft>
                <a:spcPct val="0"/>
              </a:spcAft>
              <a:buFontTx/>
              <a:buNone/>
            </a:pPr>
            <a:endParaRPr lang="zh-CN" altLang="en-US" sz="2400">
              <a:solidFill>
                <a:srgbClr val="990000"/>
              </a:solidFill>
              <a:latin typeface="隶书" panose="02010509060101010101" pitchFamily="49" charset="-122"/>
              <a:ea typeface="隶书" panose="02010509060101010101" pitchFamily="49" charset="-122"/>
            </a:endParaRPr>
          </a:p>
        </p:txBody>
      </p:sp>
      <p:sp>
        <p:nvSpPr>
          <p:cNvPr id="57347" name="Rectangle 3"/>
          <p:cNvSpPr>
            <a:spLocks noChangeArrowheads="1"/>
          </p:cNvSpPr>
          <p:nvPr/>
        </p:nvSpPr>
        <p:spPr bwMode="auto">
          <a:xfrm>
            <a:off x="4384675" y="4149725"/>
            <a:ext cx="4537075" cy="431800"/>
          </a:xfrm>
          <a:prstGeom prst="rect">
            <a:avLst/>
          </a:prstGeom>
          <a:solidFill>
            <a:srgbClr val="FFCC00">
              <a:alpha val="56862"/>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endParaRPr lang="zh-CN" altLang="en-US" sz="2400">
              <a:solidFill>
                <a:srgbClr val="000000"/>
              </a:solidFill>
              <a:latin typeface="隶书" panose="02010509060101010101" pitchFamily="49" charset="-122"/>
              <a:ea typeface="隶书" panose="02010509060101010101" pitchFamily="49" charset="-122"/>
            </a:endParaRPr>
          </a:p>
        </p:txBody>
      </p:sp>
      <p:sp>
        <p:nvSpPr>
          <p:cNvPr id="57348" name="Text Box 4"/>
          <p:cNvSpPr txBox="1">
            <a:spLocks noChangeArrowheads="1"/>
          </p:cNvSpPr>
          <p:nvPr/>
        </p:nvSpPr>
        <p:spPr bwMode="auto">
          <a:xfrm>
            <a:off x="107950" y="4005263"/>
            <a:ext cx="4248150" cy="2447925"/>
          </a:xfrm>
          <a:prstGeom prst="rect">
            <a:avLst/>
          </a:prstGeom>
          <a:noFill/>
          <a:ln w="222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FontTx/>
              <a:buNone/>
            </a:pPr>
            <a:r>
              <a:rPr lang="zh-CN" altLang="en-US" sz="2400">
                <a:solidFill>
                  <a:srgbClr val="990000"/>
                </a:solidFill>
                <a:latin typeface="隶书" panose="02010509060101010101" pitchFamily="49" charset="-122"/>
                <a:ea typeface="隶书" panose="02010509060101010101" pitchFamily="49" charset="-122"/>
              </a:rPr>
              <a:t>过程嵌套关系的直观表示</a:t>
            </a:r>
          </a:p>
          <a:p>
            <a:pPr algn="just" eaLnBrk="0" fontAlgn="base" hangingPunct="0">
              <a:spcBef>
                <a:spcPct val="50000"/>
              </a:spcBef>
              <a:spcAft>
                <a:spcPct val="0"/>
              </a:spcAft>
              <a:buFontTx/>
              <a:buNone/>
            </a:pPr>
            <a:endParaRPr lang="zh-CN" altLang="en-US" sz="2400">
              <a:solidFill>
                <a:srgbClr val="990000"/>
              </a:solidFill>
              <a:latin typeface="隶书" panose="02010509060101010101" pitchFamily="49" charset="-122"/>
              <a:ea typeface="隶书" panose="02010509060101010101" pitchFamily="49" charset="-122"/>
            </a:endParaRPr>
          </a:p>
          <a:p>
            <a:pPr algn="just" eaLnBrk="0" fontAlgn="base" hangingPunct="0">
              <a:spcBef>
                <a:spcPct val="50000"/>
              </a:spcBef>
              <a:spcAft>
                <a:spcPct val="0"/>
              </a:spcAft>
              <a:buFontTx/>
              <a:buNone/>
            </a:pPr>
            <a:endParaRPr lang="zh-CN" altLang="en-US" sz="2400">
              <a:solidFill>
                <a:srgbClr val="990000"/>
              </a:solidFill>
              <a:latin typeface="隶书" panose="02010509060101010101" pitchFamily="49" charset="-122"/>
              <a:ea typeface="隶书" panose="02010509060101010101" pitchFamily="49" charset="-122"/>
            </a:endParaRPr>
          </a:p>
          <a:p>
            <a:pPr algn="just" eaLnBrk="0" fontAlgn="base" hangingPunct="0">
              <a:spcBef>
                <a:spcPct val="50000"/>
              </a:spcBef>
              <a:spcAft>
                <a:spcPct val="0"/>
              </a:spcAft>
              <a:buFontTx/>
              <a:buNone/>
            </a:pPr>
            <a:endParaRPr lang="zh-CN" altLang="en-US" sz="2400">
              <a:solidFill>
                <a:srgbClr val="990000"/>
              </a:solidFill>
              <a:latin typeface="隶书" panose="02010509060101010101" pitchFamily="49" charset="-122"/>
              <a:ea typeface="隶书" panose="02010509060101010101" pitchFamily="49" charset="-122"/>
            </a:endParaRPr>
          </a:p>
        </p:txBody>
      </p:sp>
      <p:sp>
        <p:nvSpPr>
          <p:cNvPr id="61447" name="Rectangle 6"/>
          <p:cNvSpPr>
            <a:spLocks noChangeArrowheads="1"/>
          </p:cNvSpPr>
          <p:nvPr/>
        </p:nvSpPr>
        <p:spPr bwMode="auto">
          <a:xfrm>
            <a:off x="250825" y="261938"/>
            <a:ext cx="59055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program </a:t>
            </a:r>
            <a:r>
              <a:rPr lang="en-US" altLang="zh-CN" sz="2400">
                <a:solidFill>
                  <a:srgbClr val="990000"/>
                </a:solidFill>
                <a:latin typeface="黑体" panose="02010609060101010101" pitchFamily="49" charset="-122"/>
                <a:ea typeface="黑体" panose="02010609060101010101" pitchFamily="49" charset="-122"/>
              </a:rPr>
              <a:t>sort</a:t>
            </a:r>
            <a:r>
              <a:rPr lang="en-US" altLang="zh-CN" sz="2400">
                <a:solidFill>
                  <a:srgbClr val="000000"/>
                </a:solidFill>
                <a:latin typeface="黑体" panose="02010609060101010101" pitchFamily="49" charset="-122"/>
                <a:ea typeface="黑体" panose="02010609060101010101" pitchFamily="49" charset="-122"/>
              </a:rPr>
              <a:t>;</a:t>
            </a:r>
            <a:r>
              <a:rPr lang="zh-CN" altLang="en-US" sz="2400">
                <a:solidFill>
                  <a:srgbClr val="000000"/>
                </a:solidFill>
                <a:latin typeface="华文行楷" panose="02010800040101010101" pitchFamily="2" charset="-122"/>
                <a:ea typeface="华文行楷" panose="02010800040101010101" pitchFamily="2" charset="-122"/>
              </a:rPr>
              <a:t>（省略了参数的声明部分）</a:t>
            </a:r>
          </a:p>
          <a:p>
            <a:pPr algn="just" eaLnBrk="0" fontAlgn="base" hangingPunct="0">
              <a:spcBef>
                <a:spcPct val="0"/>
              </a:spcBef>
              <a:spcAft>
                <a:spcPct val="0"/>
              </a:spcAft>
              <a:buFontTx/>
              <a:buNone/>
            </a:pPr>
            <a:r>
              <a:rPr lang="zh-CN" altLang="en-US" sz="2400">
                <a:solidFill>
                  <a:srgbClr val="000000"/>
                </a:solidFill>
                <a:latin typeface="黑体" panose="02010609060101010101" pitchFamily="49" charset="-122"/>
                <a:ea typeface="黑体" panose="02010609060101010101" pitchFamily="49" charset="-122"/>
              </a:rPr>
              <a:t>   </a:t>
            </a:r>
            <a:r>
              <a:rPr lang="en-US" altLang="zh-CN" sz="2400">
                <a:solidFill>
                  <a:srgbClr val="000000"/>
                </a:solidFill>
                <a:latin typeface="黑体" panose="02010609060101010101" pitchFamily="49" charset="-122"/>
                <a:ea typeface="黑体" panose="02010609060101010101" pitchFamily="49" charset="-122"/>
              </a:rPr>
              <a:t>var a:array[0..10]of integer;</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x:integer;</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procedure </a:t>
            </a:r>
            <a:r>
              <a:rPr lang="en-US" altLang="zh-CN" sz="2400">
                <a:solidFill>
                  <a:srgbClr val="990000"/>
                </a:solidFill>
                <a:latin typeface="黑体" panose="02010609060101010101" pitchFamily="49" charset="-122"/>
                <a:ea typeface="黑体" panose="02010609060101010101" pitchFamily="49" charset="-122"/>
              </a:rPr>
              <a:t>readarray</a:t>
            </a:r>
            <a:r>
              <a:rPr lang="en-US" altLang="zh-CN" sz="2400">
                <a:solidFill>
                  <a:srgbClr val="000000"/>
                </a:solidFill>
                <a:latin typeface="黑体" panose="02010609060101010101" pitchFamily="49" charset="-122"/>
                <a:ea typeface="黑体" panose="02010609060101010101" pitchFamily="49" charset="-122"/>
              </a:rPr>
              <a:t>;</a:t>
            </a:r>
          </a:p>
          <a:p>
            <a:pPr algn="just" fontAlgn="base">
              <a:spcBef>
                <a:spcPct val="0"/>
              </a:spcBef>
              <a:spcAft>
                <a:spcPct val="0"/>
              </a:spcAft>
              <a:buFontTx/>
              <a:buNone/>
            </a:pPr>
            <a:r>
              <a:rPr lang="en-US" altLang="zh-CN" sz="2000">
                <a:solidFill>
                  <a:srgbClr val="000000"/>
                </a:solidFill>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var  i:integer;</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procedure </a:t>
            </a:r>
            <a:r>
              <a:rPr lang="en-US" altLang="zh-CN" sz="2400">
                <a:solidFill>
                  <a:srgbClr val="990000"/>
                </a:solidFill>
                <a:latin typeface="黑体" panose="02010609060101010101" pitchFamily="49" charset="-122"/>
                <a:ea typeface="黑体" panose="02010609060101010101" pitchFamily="49" charset="-122"/>
              </a:rPr>
              <a:t>exchange</a:t>
            </a:r>
            <a:r>
              <a:rPr lang="en-US" altLang="zh-CN" sz="2400">
                <a:solidFill>
                  <a:srgbClr val="000000"/>
                </a:solidFill>
                <a:latin typeface="黑体" panose="02010609060101010101" pitchFamily="49" charset="-122"/>
                <a:ea typeface="黑体" panose="02010609060101010101" pitchFamily="49" charset="-122"/>
              </a:rPr>
              <a:t>;</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procedure </a:t>
            </a:r>
            <a:r>
              <a:rPr lang="en-US" altLang="zh-CN" sz="2400">
                <a:solidFill>
                  <a:srgbClr val="990000"/>
                </a:solidFill>
                <a:latin typeface="黑体" panose="02010609060101010101" pitchFamily="49" charset="-122"/>
                <a:ea typeface="黑体" panose="02010609060101010101" pitchFamily="49" charset="-122"/>
              </a:rPr>
              <a:t>quicksort</a:t>
            </a:r>
            <a:r>
              <a:rPr lang="en-US" altLang="zh-CN" sz="2400">
                <a:solidFill>
                  <a:srgbClr val="000000"/>
                </a:solidFill>
                <a:latin typeface="黑体" panose="02010609060101010101" pitchFamily="49" charset="-122"/>
                <a:ea typeface="黑体" panose="02010609060101010101" pitchFamily="49" charset="-122"/>
              </a:rPr>
              <a:t>;</a:t>
            </a:r>
          </a:p>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var  i,v:integer;</a:t>
            </a:r>
          </a:p>
          <a:p>
            <a:pPr algn="just" eaLnBrk="0" fontAlgn="base" hangingPunct="0">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     function </a:t>
            </a:r>
            <a:r>
              <a:rPr lang="en-US" altLang="zh-CN" sz="2400">
                <a:solidFill>
                  <a:srgbClr val="990000"/>
                </a:solidFill>
                <a:latin typeface="黑体" panose="02010609060101010101" pitchFamily="49" charset="-122"/>
                <a:ea typeface="黑体" panose="02010609060101010101" pitchFamily="49" charset="-122"/>
              </a:rPr>
              <a:t>partition</a:t>
            </a:r>
            <a:r>
              <a:rPr lang="en-US" altLang="zh-CN" sz="2400">
                <a:solidFill>
                  <a:srgbClr val="0000FF"/>
                </a:solidFill>
                <a:latin typeface="黑体" panose="02010609060101010101" pitchFamily="49" charset="-122"/>
                <a:ea typeface="黑体" panose="02010609060101010101" pitchFamily="49" charset="-122"/>
              </a:rPr>
              <a:t>:integer;</a:t>
            </a:r>
          </a:p>
          <a:p>
            <a:pPr algn="just" fontAlgn="base">
              <a:spcBef>
                <a:spcPct val="0"/>
              </a:spcBef>
              <a:spcAft>
                <a:spcPct val="0"/>
              </a:spcAft>
              <a:buFontTx/>
              <a:buNone/>
            </a:pPr>
            <a:r>
              <a:rPr lang="en-US" altLang="zh-CN" sz="2000">
                <a:solidFill>
                  <a:srgbClr val="000000"/>
                </a:solidFill>
                <a:latin typeface="黑体" panose="02010609060101010101" pitchFamily="49" charset="-122"/>
                <a:ea typeface="黑体" panose="02010609060101010101" pitchFamily="49" charset="-122"/>
              </a:rPr>
              <a:t>          </a:t>
            </a:r>
            <a:r>
              <a:rPr lang="en-US" altLang="zh-CN" sz="2400">
                <a:solidFill>
                  <a:srgbClr val="000000"/>
                </a:solidFill>
                <a:latin typeface="黑体" panose="02010609060101010101" pitchFamily="49" charset="-122"/>
                <a:ea typeface="黑体" panose="02010609060101010101" pitchFamily="49" charset="-122"/>
              </a:rPr>
              <a:t>var  i,j:integer;</a:t>
            </a:r>
          </a:p>
        </p:txBody>
      </p:sp>
      <p:sp>
        <p:nvSpPr>
          <p:cNvPr id="57351" name="Rectangle 7"/>
          <p:cNvSpPr>
            <a:spLocks noChangeArrowheads="1"/>
          </p:cNvSpPr>
          <p:nvPr/>
        </p:nvSpPr>
        <p:spPr bwMode="auto">
          <a:xfrm>
            <a:off x="4500563" y="4149725"/>
            <a:ext cx="460533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过程		变量  	    嵌套深度</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sort		a, x</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readarray	i	</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exchange 		</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quicksort	i, v	</a:t>
            </a:r>
          </a:p>
          <a:p>
            <a:pPr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partition	i, j	</a:t>
            </a:r>
          </a:p>
        </p:txBody>
      </p:sp>
      <p:graphicFrame>
        <p:nvGraphicFramePr>
          <p:cNvPr id="57352" name="Object 8"/>
          <p:cNvGraphicFramePr>
            <a:graphicFrameLocks noChangeAspect="1"/>
          </p:cNvGraphicFramePr>
          <p:nvPr/>
        </p:nvGraphicFramePr>
        <p:xfrm>
          <a:off x="107950" y="4292600"/>
          <a:ext cx="4176713" cy="2141538"/>
        </p:xfrm>
        <a:graphic>
          <a:graphicData uri="http://schemas.openxmlformats.org/presentationml/2006/ole">
            <mc:AlternateContent xmlns:mc="http://schemas.openxmlformats.org/markup-compatibility/2006">
              <mc:Choice xmlns:v="urn:schemas-microsoft-com:vml" Requires="v">
                <p:oleObj spid="_x0000_s6146" r:id="rId4" imgW="2190240" imgH="1010160" progId="Visio.Drawing.11">
                  <p:embed/>
                </p:oleObj>
              </mc:Choice>
              <mc:Fallback>
                <p:oleObj r:id="rId4" imgW="2190240" imgH="101016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4292600"/>
                        <a:ext cx="4176713" cy="214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3" name="Rectangle 9"/>
          <p:cNvSpPr>
            <a:spLocks noChangeArrowheads="1"/>
          </p:cNvSpPr>
          <p:nvPr/>
        </p:nvSpPr>
        <p:spPr bwMode="auto">
          <a:xfrm>
            <a:off x="7956550" y="4535488"/>
            <a:ext cx="3603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1</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2</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2</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2</a:t>
            </a:r>
          </a:p>
          <a:p>
            <a:pPr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3</a:t>
            </a:r>
          </a:p>
        </p:txBody>
      </p:sp>
      <p:sp>
        <p:nvSpPr>
          <p:cNvPr id="57355" name="Rectangle 11"/>
          <p:cNvSpPr>
            <a:spLocks noChangeArrowheads="1"/>
          </p:cNvSpPr>
          <p:nvPr/>
        </p:nvSpPr>
        <p:spPr bwMode="auto">
          <a:xfrm>
            <a:off x="2771775" y="4724400"/>
            <a:ext cx="1439863" cy="7921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endParaRPr lang="zh-CN" altLang="en-US" sz="2400">
              <a:solidFill>
                <a:srgbClr val="000000"/>
              </a:solidFill>
              <a:latin typeface="隶书" panose="02010509060101010101" pitchFamily="49" charset="-122"/>
              <a:ea typeface="隶书" panose="02010509060101010101" pitchFamily="49" charset="-122"/>
            </a:endParaRPr>
          </a:p>
        </p:txBody>
      </p:sp>
      <p:sp>
        <p:nvSpPr>
          <p:cNvPr id="57356" name="Rectangle 12"/>
          <p:cNvSpPr>
            <a:spLocks noChangeArrowheads="1"/>
          </p:cNvSpPr>
          <p:nvPr/>
        </p:nvSpPr>
        <p:spPr bwMode="auto">
          <a:xfrm>
            <a:off x="2843213" y="5589588"/>
            <a:ext cx="1439862" cy="7921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endParaRPr lang="zh-CN" altLang="en-US" sz="2400">
              <a:solidFill>
                <a:srgbClr val="000000"/>
              </a:solidFill>
              <a:latin typeface="隶书" panose="02010509060101010101" pitchFamily="49" charset="-122"/>
              <a:ea typeface="隶书" panose="02010509060101010101" pitchFamily="49" charset="-122"/>
            </a:endParaRPr>
          </a:p>
        </p:txBody>
      </p:sp>
      <p:sp>
        <p:nvSpPr>
          <p:cNvPr id="57357" name="Rectangle 13"/>
          <p:cNvSpPr>
            <a:spLocks noChangeArrowheads="1"/>
          </p:cNvSpPr>
          <p:nvPr/>
        </p:nvSpPr>
        <p:spPr bwMode="auto">
          <a:xfrm>
            <a:off x="1941513" y="4673600"/>
            <a:ext cx="1439862" cy="433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endParaRPr lang="zh-CN" altLang="en-US" sz="2400">
              <a:solidFill>
                <a:srgbClr val="000000"/>
              </a:solidFill>
              <a:latin typeface="隶书" panose="02010509060101010101" pitchFamily="49" charset="-122"/>
              <a:ea typeface="隶书" panose="02010509060101010101" pitchFamily="49" charset="-122"/>
            </a:endParaRPr>
          </a:p>
        </p:txBody>
      </p:sp>
      <p:sp>
        <p:nvSpPr>
          <p:cNvPr id="57358" name="Freeform 14"/>
          <p:cNvSpPr>
            <a:spLocks/>
          </p:cNvSpPr>
          <p:nvPr/>
        </p:nvSpPr>
        <p:spPr bwMode="auto">
          <a:xfrm>
            <a:off x="1622425" y="4665663"/>
            <a:ext cx="1214438" cy="1042987"/>
          </a:xfrm>
          <a:custGeom>
            <a:avLst/>
            <a:gdLst>
              <a:gd name="T0" fmla="*/ 413305795 w 765"/>
              <a:gd name="T1" fmla="*/ 22680602 h 657"/>
              <a:gd name="T2" fmla="*/ 347781706 w 765"/>
              <a:gd name="T3" fmla="*/ 171370543 h 657"/>
              <a:gd name="T4" fmla="*/ 264617309 w 765"/>
              <a:gd name="T5" fmla="*/ 299897656 h 657"/>
              <a:gd name="T6" fmla="*/ 93246613 w 765"/>
              <a:gd name="T7" fmla="*/ 682961223 h 657"/>
              <a:gd name="T8" fmla="*/ 50403146 w 765"/>
              <a:gd name="T9" fmla="*/ 811489923 h 657"/>
              <a:gd name="T10" fmla="*/ 7561266 w 765"/>
              <a:gd name="T11" fmla="*/ 877013955 h 657"/>
              <a:gd name="T12" fmla="*/ 27722524 w 765"/>
              <a:gd name="T13" fmla="*/ 1260077521 h 657"/>
              <a:gd name="T14" fmla="*/ 221773841 w 765"/>
              <a:gd name="T15" fmla="*/ 1345762792 h 657"/>
              <a:gd name="T16" fmla="*/ 284778567 w 765"/>
              <a:gd name="T17" fmla="*/ 1388604634 h 657"/>
              <a:gd name="T18" fmla="*/ 733366564 w 765"/>
              <a:gd name="T19" fmla="*/ 1408765875 h 657"/>
              <a:gd name="T20" fmla="*/ 1927921119 w 765"/>
              <a:gd name="T21" fmla="*/ 1088706978 h 657"/>
              <a:gd name="T22" fmla="*/ 1650703817 w 765"/>
              <a:gd name="T23" fmla="*/ 362902326 h 657"/>
              <a:gd name="T24" fmla="*/ 1396167137 w 765"/>
              <a:gd name="T25" fmla="*/ 171370543 h 657"/>
              <a:gd name="T26" fmla="*/ 1010583866 w 765"/>
              <a:gd name="T27" fmla="*/ 0 h 657"/>
              <a:gd name="T28" fmla="*/ 413305795 w 765"/>
              <a:gd name="T29" fmla="*/ 22680602 h 6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65" h="657">
                <a:moveTo>
                  <a:pt x="164" y="9"/>
                </a:moveTo>
                <a:cubicBezTo>
                  <a:pt x="154" y="28"/>
                  <a:pt x="148" y="49"/>
                  <a:pt x="138" y="68"/>
                </a:cubicBezTo>
                <a:cubicBezTo>
                  <a:pt x="128" y="86"/>
                  <a:pt x="105" y="119"/>
                  <a:pt x="105" y="119"/>
                </a:cubicBezTo>
                <a:cubicBezTo>
                  <a:pt x="90" y="179"/>
                  <a:pt x="71" y="221"/>
                  <a:pt x="37" y="271"/>
                </a:cubicBezTo>
                <a:cubicBezTo>
                  <a:pt x="31" y="288"/>
                  <a:pt x="27" y="306"/>
                  <a:pt x="20" y="322"/>
                </a:cubicBezTo>
                <a:cubicBezTo>
                  <a:pt x="16" y="331"/>
                  <a:pt x="4" y="338"/>
                  <a:pt x="3" y="348"/>
                </a:cubicBezTo>
                <a:cubicBezTo>
                  <a:pt x="0" y="399"/>
                  <a:pt x="1" y="450"/>
                  <a:pt x="11" y="500"/>
                </a:cubicBezTo>
                <a:cubicBezTo>
                  <a:pt x="17" y="528"/>
                  <a:pt x="61" y="525"/>
                  <a:pt x="88" y="534"/>
                </a:cubicBezTo>
                <a:cubicBezTo>
                  <a:pt x="98" y="537"/>
                  <a:pt x="103" y="550"/>
                  <a:pt x="113" y="551"/>
                </a:cubicBezTo>
                <a:cubicBezTo>
                  <a:pt x="172" y="558"/>
                  <a:pt x="232" y="556"/>
                  <a:pt x="291" y="559"/>
                </a:cubicBezTo>
                <a:cubicBezTo>
                  <a:pt x="584" y="547"/>
                  <a:pt x="723" y="657"/>
                  <a:pt x="765" y="432"/>
                </a:cubicBezTo>
                <a:cubicBezTo>
                  <a:pt x="754" y="333"/>
                  <a:pt x="749" y="206"/>
                  <a:pt x="655" y="144"/>
                </a:cubicBezTo>
                <a:cubicBezTo>
                  <a:pt x="639" y="94"/>
                  <a:pt x="595" y="89"/>
                  <a:pt x="554" y="68"/>
                </a:cubicBezTo>
                <a:cubicBezTo>
                  <a:pt x="504" y="43"/>
                  <a:pt x="448" y="32"/>
                  <a:pt x="401" y="0"/>
                </a:cubicBezTo>
                <a:cubicBezTo>
                  <a:pt x="209" y="10"/>
                  <a:pt x="288" y="9"/>
                  <a:pt x="164" y="9"/>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zh-CN" altLang="en-US" sz="2400">
              <a:solidFill>
                <a:srgbClr val="000000"/>
              </a:solidFill>
              <a:latin typeface="隶书" panose="02010509060101010101" pitchFamily="49" charset="-122"/>
              <a:ea typeface="隶书" panose="02010509060101010101" pitchFamily="49" charset="-122"/>
            </a:endParaRPr>
          </a:p>
        </p:txBody>
      </p:sp>
      <p:sp>
        <p:nvSpPr>
          <p:cNvPr id="57361" name="Freeform 17"/>
          <p:cNvSpPr>
            <a:spLocks/>
          </p:cNvSpPr>
          <p:nvPr/>
        </p:nvSpPr>
        <p:spPr bwMode="auto">
          <a:xfrm>
            <a:off x="149225" y="4692650"/>
            <a:ext cx="1819275" cy="928688"/>
          </a:xfrm>
          <a:custGeom>
            <a:avLst/>
            <a:gdLst>
              <a:gd name="T0" fmla="*/ 2147483646 w 1146"/>
              <a:gd name="T1" fmla="*/ 0 h 585"/>
              <a:gd name="T2" fmla="*/ 2147483646 w 1146"/>
              <a:gd name="T3" fmla="*/ 682963505 h 585"/>
              <a:gd name="T4" fmla="*/ 2147483646 w 1146"/>
              <a:gd name="T5" fmla="*/ 854334222 h 585"/>
              <a:gd name="T6" fmla="*/ 2147483646 w 1146"/>
              <a:gd name="T7" fmla="*/ 1045866201 h 585"/>
              <a:gd name="T8" fmla="*/ 2147483646 w 1146"/>
              <a:gd name="T9" fmla="*/ 1174393445 h 585"/>
              <a:gd name="T10" fmla="*/ 1900197813 w 1146"/>
              <a:gd name="T11" fmla="*/ 1323083537 h 585"/>
              <a:gd name="T12" fmla="*/ 425907200 w 1146"/>
              <a:gd name="T13" fmla="*/ 1451610782 h 585"/>
              <a:gd name="T14" fmla="*/ 63004700 w 1146"/>
              <a:gd name="T15" fmla="*/ 1323083537 h 585"/>
              <a:gd name="T16" fmla="*/ 85685313 w 1146"/>
              <a:gd name="T17" fmla="*/ 1239917543 h 585"/>
              <a:gd name="T18" fmla="*/ 0 w 1146"/>
              <a:gd name="T19" fmla="*/ 1111390298 h 585"/>
              <a:gd name="T20" fmla="*/ 211693125 w 1146"/>
              <a:gd name="T21" fmla="*/ 405746168 h 585"/>
              <a:gd name="T22" fmla="*/ 574595625 w 1146"/>
              <a:gd name="T23" fmla="*/ 151209456 h 585"/>
              <a:gd name="T24" fmla="*/ 1280239375 w 1146"/>
              <a:gd name="T25" fmla="*/ 234375451 h 585"/>
              <a:gd name="T26" fmla="*/ 2026205625 w 1146"/>
              <a:gd name="T27" fmla="*/ 108367571 h 585"/>
              <a:gd name="T28" fmla="*/ 2147483646 w 1146"/>
              <a:gd name="T29" fmla="*/ 22682212 h 585"/>
              <a:gd name="T30" fmla="*/ 2147483646 w 1146"/>
              <a:gd name="T31" fmla="*/ 0 h 5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46" h="585">
                <a:moveTo>
                  <a:pt x="1135" y="0"/>
                </a:moveTo>
                <a:cubicBezTo>
                  <a:pt x="1126" y="92"/>
                  <a:pt x="1146" y="223"/>
                  <a:pt x="1050" y="271"/>
                </a:cubicBezTo>
                <a:cubicBezTo>
                  <a:pt x="999" y="401"/>
                  <a:pt x="1067" y="245"/>
                  <a:pt x="1008" y="339"/>
                </a:cubicBezTo>
                <a:cubicBezTo>
                  <a:pt x="993" y="363"/>
                  <a:pt x="988" y="391"/>
                  <a:pt x="974" y="415"/>
                </a:cubicBezTo>
                <a:cubicBezTo>
                  <a:pt x="963" y="433"/>
                  <a:pt x="959" y="460"/>
                  <a:pt x="940" y="466"/>
                </a:cubicBezTo>
                <a:cubicBezTo>
                  <a:pt x="877" y="487"/>
                  <a:pt x="820" y="514"/>
                  <a:pt x="754" y="525"/>
                </a:cubicBezTo>
                <a:cubicBezTo>
                  <a:pt x="580" y="585"/>
                  <a:pt x="334" y="572"/>
                  <a:pt x="169" y="576"/>
                </a:cubicBezTo>
                <a:cubicBezTo>
                  <a:pt x="104" y="563"/>
                  <a:pt x="75" y="559"/>
                  <a:pt x="25" y="525"/>
                </a:cubicBezTo>
                <a:cubicBezTo>
                  <a:pt x="28" y="514"/>
                  <a:pt x="37" y="503"/>
                  <a:pt x="34" y="492"/>
                </a:cubicBezTo>
                <a:cubicBezTo>
                  <a:pt x="28" y="472"/>
                  <a:pt x="0" y="441"/>
                  <a:pt x="0" y="441"/>
                </a:cubicBezTo>
                <a:cubicBezTo>
                  <a:pt x="4" y="361"/>
                  <a:pt x="3" y="216"/>
                  <a:pt x="84" y="161"/>
                </a:cubicBezTo>
                <a:cubicBezTo>
                  <a:pt x="114" y="102"/>
                  <a:pt x="168" y="79"/>
                  <a:pt x="228" y="60"/>
                </a:cubicBezTo>
                <a:cubicBezTo>
                  <a:pt x="322" y="70"/>
                  <a:pt x="415" y="80"/>
                  <a:pt x="508" y="93"/>
                </a:cubicBezTo>
                <a:cubicBezTo>
                  <a:pt x="614" y="81"/>
                  <a:pt x="701" y="57"/>
                  <a:pt x="804" y="43"/>
                </a:cubicBezTo>
                <a:cubicBezTo>
                  <a:pt x="1075" y="7"/>
                  <a:pt x="869" y="45"/>
                  <a:pt x="1050" y="9"/>
                </a:cubicBezTo>
                <a:cubicBezTo>
                  <a:pt x="1115" y="31"/>
                  <a:pt x="1087" y="37"/>
                  <a:pt x="1135" y="0"/>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zh-CN" altLang="en-US" sz="2400">
              <a:solidFill>
                <a:srgbClr val="00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3309788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barn(outVertical)">
                                      <p:cBhvr>
                                        <p:cTn id="7" dur="500"/>
                                        <p:tgtEl>
                                          <p:spTgt spid="57346"/>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7351">
                                            <p:txEl>
                                              <p:pRg st="0" end="0"/>
                                            </p:txEl>
                                          </p:spTgt>
                                        </p:tgtEl>
                                        <p:attrNameLst>
                                          <p:attrName>style.visibility</p:attrName>
                                        </p:attrNameLst>
                                      </p:cBhvr>
                                      <p:to>
                                        <p:strVal val="visible"/>
                                      </p:to>
                                    </p:set>
                                    <p:animEffect transition="in" filter="barn(outVertical)">
                                      <p:cBhvr>
                                        <p:cTn id="10" dur="500"/>
                                        <p:tgtEl>
                                          <p:spTgt spid="57351">
                                            <p:txEl>
                                              <p:pRg st="0" end="0"/>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57347"/>
                                        </p:tgtEl>
                                        <p:attrNameLst>
                                          <p:attrName>style.visibility</p:attrName>
                                        </p:attrNameLst>
                                      </p:cBhvr>
                                      <p:to>
                                        <p:strVal val="visible"/>
                                      </p:to>
                                    </p:set>
                                    <p:animEffect transition="in" filter="barn(outVertical)">
                                      <p:cBhvr>
                                        <p:cTn id="13" dur="500"/>
                                        <p:tgtEl>
                                          <p:spTgt spid="5734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57351">
                                            <p:txEl>
                                              <p:pRg st="1" end="1"/>
                                            </p:txEl>
                                          </p:spTgt>
                                        </p:tgtEl>
                                        <p:attrNameLst>
                                          <p:attrName>style.visibility</p:attrName>
                                        </p:attrNameLst>
                                      </p:cBhvr>
                                      <p:to>
                                        <p:strVal val="visible"/>
                                      </p:to>
                                    </p:set>
                                    <p:animEffect transition="in" filter="barn(outVertical)">
                                      <p:cBhvr>
                                        <p:cTn id="18" dur="500"/>
                                        <p:tgtEl>
                                          <p:spTgt spid="57351">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57353">
                                            <p:txEl>
                                              <p:pRg st="0" end="0"/>
                                            </p:txEl>
                                          </p:spTgt>
                                        </p:tgtEl>
                                        <p:attrNameLst>
                                          <p:attrName>style.visibility</p:attrName>
                                        </p:attrNameLst>
                                      </p:cBhvr>
                                      <p:to>
                                        <p:strVal val="visible"/>
                                      </p:to>
                                    </p:set>
                                    <p:animEffect transition="in" filter="barn(outVertical)">
                                      <p:cBhvr>
                                        <p:cTn id="23" dur="500"/>
                                        <p:tgtEl>
                                          <p:spTgt spid="57353">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57351">
                                            <p:txEl>
                                              <p:pRg st="2" end="2"/>
                                            </p:txEl>
                                          </p:spTgt>
                                        </p:tgtEl>
                                        <p:attrNameLst>
                                          <p:attrName>style.visibility</p:attrName>
                                        </p:attrNameLst>
                                      </p:cBhvr>
                                      <p:to>
                                        <p:strVal val="visible"/>
                                      </p:to>
                                    </p:set>
                                    <p:animEffect transition="in" filter="barn(outVertical)">
                                      <p:cBhvr>
                                        <p:cTn id="28" dur="500"/>
                                        <p:tgtEl>
                                          <p:spTgt spid="57351">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57353">
                                            <p:txEl>
                                              <p:pRg st="1" end="1"/>
                                            </p:txEl>
                                          </p:spTgt>
                                        </p:tgtEl>
                                        <p:attrNameLst>
                                          <p:attrName>style.visibility</p:attrName>
                                        </p:attrNameLst>
                                      </p:cBhvr>
                                      <p:to>
                                        <p:strVal val="visible"/>
                                      </p:to>
                                    </p:set>
                                    <p:animEffect transition="in" filter="barn(outVertical)">
                                      <p:cBhvr>
                                        <p:cTn id="33" dur="500"/>
                                        <p:tgtEl>
                                          <p:spTgt spid="57353">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57351">
                                            <p:txEl>
                                              <p:pRg st="3" end="3"/>
                                            </p:txEl>
                                          </p:spTgt>
                                        </p:tgtEl>
                                        <p:attrNameLst>
                                          <p:attrName>style.visibility</p:attrName>
                                        </p:attrNameLst>
                                      </p:cBhvr>
                                      <p:to>
                                        <p:strVal val="visible"/>
                                      </p:to>
                                    </p:set>
                                    <p:animEffect transition="in" filter="barn(outVertical)">
                                      <p:cBhvr>
                                        <p:cTn id="38" dur="500"/>
                                        <p:tgtEl>
                                          <p:spTgt spid="57351">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57353">
                                            <p:txEl>
                                              <p:pRg st="2" end="2"/>
                                            </p:txEl>
                                          </p:spTgt>
                                        </p:tgtEl>
                                        <p:attrNameLst>
                                          <p:attrName>style.visibility</p:attrName>
                                        </p:attrNameLst>
                                      </p:cBhvr>
                                      <p:to>
                                        <p:strVal val="visible"/>
                                      </p:to>
                                    </p:set>
                                    <p:animEffect transition="in" filter="barn(outVertical)">
                                      <p:cBhvr>
                                        <p:cTn id="43" dur="500"/>
                                        <p:tgtEl>
                                          <p:spTgt spid="57353">
                                            <p:txEl>
                                              <p:pRg st="2" end="2"/>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57351">
                                            <p:txEl>
                                              <p:pRg st="4" end="4"/>
                                            </p:txEl>
                                          </p:spTgt>
                                        </p:tgtEl>
                                        <p:attrNameLst>
                                          <p:attrName>style.visibility</p:attrName>
                                        </p:attrNameLst>
                                      </p:cBhvr>
                                      <p:to>
                                        <p:strVal val="visible"/>
                                      </p:to>
                                    </p:set>
                                    <p:animEffect transition="in" filter="barn(outVertical)">
                                      <p:cBhvr>
                                        <p:cTn id="48" dur="500"/>
                                        <p:tgtEl>
                                          <p:spTgt spid="57351">
                                            <p:txEl>
                                              <p:pRg st="4" end="4"/>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37" fill="hold" grpId="0" nodeType="clickEffect">
                                  <p:stCondLst>
                                    <p:cond delay="0"/>
                                  </p:stCondLst>
                                  <p:childTnLst>
                                    <p:set>
                                      <p:cBhvr>
                                        <p:cTn id="52" dur="1" fill="hold">
                                          <p:stCondLst>
                                            <p:cond delay="0"/>
                                          </p:stCondLst>
                                        </p:cTn>
                                        <p:tgtEl>
                                          <p:spTgt spid="57353">
                                            <p:txEl>
                                              <p:pRg st="3" end="3"/>
                                            </p:txEl>
                                          </p:spTgt>
                                        </p:tgtEl>
                                        <p:attrNameLst>
                                          <p:attrName>style.visibility</p:attrName>
                                        </p:attrNameLst>
                                      </p:cBhvr>
                                      <p:to>
                                        <p:strVal val="visible"/>
                                      </p:to>
                                    </p:set>
                                    <p:animEffect transition="in" filter="barn(outVertical)">
                                      <p:cBhvr>
                                        <p:cTn id="53" dur="500"/>
                                        <p:tgtEl>
                                          <p:spTgt spid="57353">
                                            <p:txEl>
                                              <p:pRg st="3" end="3"/>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37" fill="hold" grpId="0" nodeType="clickEffect">
                                  <p:stCondLst>
                                    <p:cond delay="0"/>
                                  </p:stCondLst>
                                  <p:childTnLst>
                                    <p:set>
                                      <p:cBhvr>
                                        <p:cTn id="57" dur="1" fill="hold">
                                          <p:stCondLst>
                                            <p:cond delay="0"/>
                                          </p:stCondLst>
                                        </p:cTn>
                                        <p:tgtEl>
                                          <p:spTgt spid="57351">
                                            <p:txEl>
                                              <p:pRg st="5" end="5"/>
                                            </p:txEl>
                                          </p:spTgt>
                                        </p:tgtEl>
                                        <p:attrNameLst>
                                          <p:attrName>style.visibility</p:attrName>
                                        </p:attrNameLst>
                                      </p:cBhvr>
                                      <p:to>
                                        <p:strVal val="visible"/>
                                      </p:to>
                                    </p:set>
                                    <p:animEffect transition="in" filter="barn(outVertical)">
                                      <p:cBhvr>
                                        <p:cTn id="58" dur="500"/>
                                        <p:tgtEl>
                                          <p:spTgt spid="57351">
                                            <p:txEl>
                                              <p:pRg st="5" end="5"/>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6" presetClass="entr" presetSubtype="37" fill="hold" grpId="0" nodeType="clickEffect">
                                  <p:stCondLst>
                                    <p:cond delay="0"/>
                                  </p:stCondLst>
                                  <p:childTnLst>
                                    <p:set>
                                      <p:cBhvr>
                                        <p:cTn id="62" dur="1" fill="hold">
                                          <p:stCondLst>
                                            <p:cond delay="0"/>
                                          </p:stCondLst>
                                        </p:cTn>
                                        <p:tgtEl>
                                          <p:spTgt spid="57353">
                                            <p:txEl>
                                              <p:pRg st="4" end="4"/>
                                            </p:txEl>
                                          </p:spTgt>
                                        </p:tgtEl>
                                        <p:attrNameLst>
                                          <p:attrName>style.visibility</p:attrName>
                                        </p:attrNameLst>
                                      </p:cBhvr>
                                      <p:to>
                                        <p:strVal val="visible"/>
                                      </p:to>
                                    </p:set>
                                    <p:animEffect transition="in" filter="barn(outVertical)">
                                      <p:cBhvr>
                                        <p:cTn id="63" dur="500"/>
                                        <p:tgtEl>
                                          <p:spTgt spid="57353">
                                            <p:txEl>
                                              <p:pRg st="4" end="4"/>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6" presetClass="entr" presetSubtype="37" fill="hold" grpId="0" nodeType="clickEffect">
                                  <p:stCondLst>
                                    <p:cond delay="0"/>
                                  </p:stCondLst>
                                  <p:childTnLst>
                                    <p:set>
                                      <p:cBhvr>
                                        <p:cTn id="67" dur="1" fill="hold">
                                          <p:stCondLst>
                                            <p:cond delay="0"/>
                                          </p:stCondLst>
                                        </p:cTn>
                                        <p:tgtEl>
                                          <p:spTgt spid="57348"/>
                                        </p:tgtEl>
                                        <p:attrNameLst>
                                          <p:attrName>style.visibility</p:attrName>
                                        </p:attrNameLst>
                                      </p:cBhvr>
                                      <p:to>
                                        <p:strVal val="visible"/>
                                      </p:to>
                                    </p:set>
                                    <p:animEffect transition="in" filter="barn(outVertical)">
                                      <p:cBhvr>
                                        <p:cTn id="68" dur="500"/>
                                        <p:tgtEl>
                                          <p:spTgt spid="5734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6" presetClass="entr" presetSubtype="37" fill="hold" nodeType="clickEffect">
                                  <p:stCondLst>
                                    <p:cond delay="0"/>
                                  </p:stCondLst>
                                  <p:childTnLst>
                                    <p:set>
                                      <p:cBhvr>
                                        <p:cTn id="72" dur="1" fill="hold">
                                          <p:stCondLst>
                                            <p:cond delay="0"/>
                                          </p:stCondLst>
                                        </p:cTn>
                                        <p:tgtEl>
                                          <p:spTgt spid="57352"/>
                                        </p:tgtEl>
                                        <p:attrNameLst>
                                          <p:attrName>style.visibility</p:attrName>
                                        </p:attrNameLst>
                                      </p:cBhvr>
                                      <p:to>
                                        <p:strVal val="visible"/>
                                      </p:to>
                                    </p:set>
                                    <p:animEffect transition="in" filter="barn(outVertical)">
                                      <p:cBhvr>
                                        <p:cTn id="73" dur="500"/>
                                        <p:tgtEl>
                                          <p:spTgt spid="5735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0" presetClass="exit" presetSubtype="0" fill="hold" grpId="0" nodeType="clickEffect">
                                  <p:stCondLst>
                                    <p:cond delay="0"/>
                                  </p:stCondLst>
                                  <p:childTnLst>
                                    <p:animEffect transition="out" filter="fade">
                                      <p:cBhvr>
                                        <p:cTn id="77" dur="500"/>
                                        <p:tgtEl>
                                          <p:spTgt spid="57361"/>
                                        </p:tgtEl>
                                      </p:cBhvr>
                                    </p:animEffect>
                                    <p:set>
                                      <p:cBhvr>
                                        <p:cTn id="78" dur="1" fill="hold">
                                          <p:stCondLst>
                                            <p:cond delay="499"/>
                                          </p:stCondLst>
                                        </p:cTn>
                                        <p:tgtEl>
                                          <p:spTgt spid="57361"/>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0" presetClass="exit" presetSubtype="0" fill="hold" grpId="0" nodeType="clickEffect">
                                  <p:stCondLst>
                                    <p:cond delay="0"/>
                                  </p:stCondLst>
                                  <p:childTnLst>
                                    <p:animEffect transition="out" filter="fade">
                                      <p:cBhvr>
                                        <p:cTn id="82" dur="500"/>
                                        <p:tgtEl>
                                          <p:spTgt spid="57358"/>
                                        </p:tgtEl>
                                      </p:cBhvr>
                                    </p:animEffect>
                                    <p:set>
                                      <p:cBhvr>
                                        <p:cTn id="83" dur="1" fill="hold">
                                          <p:stCondLst>
                                            <p:cond delay="499"/>
                                          </p:stCondLst>
                                        </p:cTn>
                                        <p:tgtEl>
                                          <p:spTgt spid="57358"/>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0" presetClass="exit" presetSubtype="0" fill="hold" grpId="0" nodeType="clickEffect">
                                  <p:stCondLst>
                                    <p:cond delay="0"/>
                                  </p:stCondLst>
                                  <p:childTnLst>
                                    <p:animEffect transition="out" filter="fade">
                                      <p:cBhvr>
                                        <p:cTn id="87" dur="500"/>
                                        <p:tgtEl>
                                          <p:spTgt spid="57355"/>
                                        </p:tgtEl>
                                      </p:cBhvr>
                                    </p:animEffect>
                                    <p:set>
                                      <p:cBhvr>
                                        <p:cTn id="88" dur="1" fill="hold">
                                          <p:stCondLst>
                                            <p:cond delay="499"/>
                                          </p:stCondLst>
                                        </p:cTn>
                                        <p:tgtEl>
                                          <p:spTgt spid="57355"/>
                                        </p:tgtEl>
                                        <p:attrNameLst>
                                          <p:attrName>style.visibility</p:attrName>
                                        </p:attrNameLst>
                                      </p:cBhvr>
                                      <p:to>
                                        <p:strVal val="hidden"/>
                                      </p:to>
                                    </p:set>
                                  </p:childTnLst>
                                </p:cTn>
                              </p:par>
                              <p:par>
                                <p:cTn id="89" presetID="10" presetClass="exit" presetSubtype="0" fill="hold" grpId="0" nodeType="withEffect">
                                  <p:stCondLst>
                                    <p:cond delay="0"/>
                                  </p:stCondLst>
                                  <p:childTnLst>
                                    <p:animEffect transition="out" filter="fade">
                                      <p:cBhvr>
                                        <p:cTn id="90" dur="500"/>
                                        <p:tgtEl>
                                          <p:spTgt spid="57357"/>
                                        </p:tgtEl>
                                      </p:cBhvr>
                                    </p:animEffect>
                                    <p:set>
                                      <p:cBhvr>
                                        <p:cTn id="91" dur="1" fill="hold">
                                          <p:stCondLst>
                                            <p:cond delay="499"/>
                                          </p:stCondLst>
                                        </p:cTn>
                                        <p:tgtEl>
                                          <p:spTgt spid="57357"/>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0" presetClass="exit" presetSubtype="0" fill="hold" grpId="0" nodeType="clickEffect">
                                  <p:stCondLst>
                                    <p:cond delay="0"/>
                                  </p:stCondLst>
                                  <p:childTnLst>
                                    <p:animEffect transition="out" filter="fade">
                                      <p:cBhvr>
                                        <p:cTn id="95" dur="500"/>
                                        <p:tgtEl>
                                          <p:spTgt spid="57356"/>
                                        </p:tgtEl>
                                      </p:cBhvr>
                                    </p:animEffect>
                                    <p:set>
                                      <p:cBhvr>
                                        <p:cTn id="96" dur="1" fill="hold">
                                          <p:stCondLst>
                                            <p:cond delay="499"/>
                                          </p:stCondLst>
                                        </p:cTn>
                                        <p:tgtEl>
                                          <p:spTgt spid="573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nimBg="1" autoUpdateAnimBg="0"/>
      <p:bldP spid="57347" grpId="0" animBg="1"/>
      <p:bldP spid="57348" grpId="0" animBg="1" autoUpdateAnimBg="0"/>
      <p:bldP spid="57351" grpId="0" build="allAtOnce" autoUpdateAnimBg="0"/>
      <p:bldP spid="57353" grpId="0" build="allAtOnce" autoUpdateAnimBg="0"/>
      <p:bldP spid="57355" grpId="0" animBg="1"/>
      <p:bldP spid="57356" grpId="0" animBg="1"/>
      <p:bldP spid="57357" grpId="0" animBg="1"/>
      <p:bldP spid="57358" grpId="0" animBg="1"/>
      <p:bldP spid="5736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924300" y="115888"/>
            <a:ext cx="5111750" cy="457200"/>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&lt;1&gt; </a:t>
            </a:r>
            <a:r>
              <a:rPr lang="zh-CN" altLang="en-US" sz="2400" smtClean="0">
                <a:latin typeface="华文行楷" panose="02010800040101010101" pitchFamily="2" charset="-122"/>
                <a:ea typeface="华文行楷" panose="02010800040101010101" pitchFamily="2" charset="-122"/>
              </a:rPr>
              <a:t>变量的类型定义与声明 （续）</a:t>
            </a:r>
          </a:p>
        </p:txBody>
      </p:sp>
      <p:sp>
        <p:nvSpPr>
          <p:cNvPr id="8" name="灯片编号占位符 5"/>
          <p:cNvSpPr>
            <a:spLocks noGrp="1"/>
          </p:cNvSpPr>
          <p:nvPr>
            <p:ph type="sldNum" sz="quarter" idx="12"/>
          </p:nvPr>
        </p:nvSpPr>
        <p:spPr/>
        <p:txBody>
          <a:bodyPr/>
          <a:lstStyle/>
          <a:p>
            <a:pPr>
              <a:defRPr/>
            </a:pPr>
            <a:fld id="{BF97E649-5B4A-4F75-B471-EF3D5F987A16}" type="slidenum">
              <a:rPr lang="zh-CN" altLang="en-US">
                <a:solidFill>
                  <a:srgbClr val="000000"/>
                </a:solidFill>
              </a:rPr>
              <a:pPr>
                <a:defRPr/>
              </a:pPr>
              <a:t>3</a:t>
            </a:fld>
            <a:endParaRPr lang="en-US" altLang="zh-CN">
              <a:solidFill>
                <a:srgbClr val="000000"/>
              </a:solidFill>
            </a:endParaRPr>
          </a:p>
        </p:txBody>
      </p:sp>
      <p:sp>
        <p:nvSpPr>
          <p:cNvPr id="17411" name="Rectangle 3"/>
          <p:cNvSpPr>
            <a:spLocks noChangeArrowheads="1"/>
          </p:cNvSpPr>
          <p:nvPr/>
        </p:nvSpPr>
        <p:spPr bwMode="auto">
          <a:xfrm>
            <a:off x="527050" y="996950"/>
            <a:ext cx="6781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先定义后声明：</a:t>
            </a:r>
          </a:p>
          <a:p>
            <a:pPr lvl="1"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type </a:t>
            </a:r>
            <a:r>
              <a:rPr lang="en-US" altLang="zh-CN" sz="2400">
                <a:solidFill>
                  <a:srgbClr val="0000FF"/>
                </a:solidFill>
                <a:latin typeface="黑体" panose="02010609060101010101" pitchFamily="49" charset="-122"/>
                <a:ea typeface="黑体" panose="02010609060101010101" pitchFamily="49" charset="-122"/>
              </a:rPr>
              <a:t>player</a:t>
            </a:r>
            <a:r>
              <a:rPr lang="en-US" altLang="zh-CN" sz="2400">
                <a:solidFill>
                  <a:srgbClr val="000000"/>
                </a:solidFill>
                <a:latin typeface="黑体" panose="02010609060101010101" pitchFamily="49" charset="-122"/>
                <a:ea typeface="黑体" panose="02010609060101010101" pitchFamily="49" charset="-122"/>
              </a:rPr>
              <a:t> = array[1..2] of integer;</a:t>
            </a:r>
          </a:p>
          <a:p>
            <a:pPr lvl="2" algn="just" eaLnBrk="0" fontAlgn="base" hangingPunct="0">
              <a:spcBef>
                <a:spcPct val="0"/>
              </a:spcBef>
              <a:spcAft>
                <a:spcPct val="0"/>
              </a:spcAft>
              <a:buFontTx/>
              <a:buNone/>
            </a:pPr>
            <a:r>
              <a:rPr lang="en-US" altLang="zh-CN">
                <a:solidFill>
                  <a:srgbClr val="000000"/>
                </a:solidFill>
                <a:latin typeface="黑体" panose="02010609060101010101" pitchFamily="49" charset="-122"/>
                <a:ea typeface="黑体" panose="02010609060101010101" pitchFamily="49" charset="-122"/>
              </a:rPr>
              <a:t>  </a:t>
            </a:r>
            <a:r>
              <a:rPr lang="en-US" altLang="zh-CN">
                <a:solidFill>
                  <a:srgbClr val="0000FF"/>
                </a:solidFill>
                <a:latin typeface="黑体" panose="02010609060101010101" pitchFamily="49" charset="-122"/>
                <a:ea typeface="黑体" panose="02010609060101010101" pitchFamily="49" charset="-122"/>
              </a:rPr>
              <a:t>matrix</a:t>
            </a:r>
            <a:r>
              <a:rPr lang="en-US" altLang="zh-CN">
                <a:solidFill>
                  <a:srgbClr val="000000"/>
                </a:solidFill>
                <a:latin typeface="黑体" panose="02010609060101010101" pitchFamily="49" charset="-122"/>
                <a:ea typeface="黑体" panose="02010609060101010101" pitchFamily="49" charset="-122"/>
              </a:rPr>
              <a:t> = array[1..24] of char;</a:t>
            </a:r>
          </a:p>
          <a:p>
            <a:pPr lvl="1"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var  c, p    : </a:t>
            </a:r>
            <a:r>
              <a:rPr lang="en-US" altLang="zh-CN" sz="2400">
                <a:solidFill>
                  <a:srgbClr val="0000FF"/>
                </a:solidFill>
                <a:latin typeface="黑体" panose="02010609060101010101" pitchFamily="49" charset="-122"/>
                <a:ea typeface="黑体" panose="02010609060101010101" pitchFamily="49" charset="-122"/>
              </a:rPr>
              <a:t>player</a:t>
            </a:r>
            <a:r>
              <a:rPr lang="en-US" altLang="zh-CN" sz="2400">
                <a:solidFill>
                  <a:srgbClr val="000000"/>
                </a:solidFill>
                <a:latin typeface="黑体" panose="02010609060101010101" pitchFamily="49" charset="-122"/>
                <a:ea typeface="黑体" panose="02010609060101010101" pitchFamily="49" charset="-122"/>
              </a:rPr>
              <a:t>;</a:t>
            </a:r>
          </a:p>
          <a:p>
            <a:pPr lvl="2" algn="just" eaLnBrk="0" fontAlgn="base" hangingPunct="0">
              <a:spcBef>
                <a:spcPct val="0"/>
              </a:spcBef>
              <a:spcAft>
                <a:spcPct val="0"/>
              </a:spcAft>
              <a:buFontTx/>
              <a:buNone/>
            </a:pPr>
            <a:r>
              <a:rPr lang="en-US" altLang="zh-CN">
                <a:solidFill>
                  <a:srgbClr val="000000"/>
                </a:solidFill>
                <a:latin typeface="黑体" panose="02010609060101010101" pitchFamily="49" charset="-122"/>
                <a:ea typeface="黑体" panose="02010609060101010101" pitchFamily="49" charset="-122"/>
              </a:rPr>
              <a:t>  winner  : boolean;</a:t>
            </a:r>
          </a:p>
          <a:p>
            <a:pPr lvl="2" algn="just" eaLnBrk="0" fontAlgn="base" hangingPunct="0">
              <a:spcBef>
                <a:spcPct val="0"/>
              </a:spcBef>
              <a:spcAft>
                <a:spcPct val="0"/>
              </a:spcAft>
              <a:buFontTx/>
              <a:buNone/>
            </a:pPr>
            <a:r>
              <a:rPr lang="en-US" altLang="zh-CN">
                <a:solidFill>
                  <a:srgbClr val="000000"/>
                </a:solidFill>
                <a:latin typeface="黑体" panose="02010609060101010101" pitchFamily="49" charset="-122"/>
                <a:ea typeface="黑体" panose="02010609060101010101" pitchFamily="49" charset="-122"/>
              </a:rPr>
              <a:t>  display : </a:t>
            </a:r>
            <a:r>
              <a:rPr lang="en-US" altLang="zh-CN">
                <a:solidFill>
                  <a:srgbClr val="0000FF"/>
                </a:solidFill>
                <a:latin typeface="黑体" panose="02010609060101010101" pitchFamily="49" charset="-122"/>
                <a:ea typeface="黑体" panose="02010609060101010101" pitchFamily="49" charset="-122"/>
              </a:rPr>
              <a:t>matrix</a:t>
            </a:r>
            <a:r>
              <a:rPr lang="en-US" altLang="zh-CN">
                <a:solidFill>
                  <a:srgbClr val="000000"/>
                </a:solidFill>
                <a:latin typeface="黑体" panose="02010609060101010101" pitchFamily="49" charset="-122"/>
                <a:ea typeface="黑体" panose="02010609060101010101" pitchFamily="49" charset="-122"/>
              </a:rPr>
              <a:t>;</a:t>
            </a:r>
          </a:p>
          <a:p>
            <a:pPr lvl="2" algn="just" eaLnBrk="0" fontAlgn="base" hangingPunct="0">
              <a:spcBef>
                <a:spcPct val="0"/>
              </a:spcBef>
              <a:spcAft>
                <a:spcPct val="0"/>
              </a:spcAft>
              <a:buFontTx/>
              <a:buNone/>
            </a:pPr>
            <a:r>
              <a:rPr lang="en-US" altLang="zh-CN">
                <a:solidFill>
                  <a:srgbClr val="000000"/>
                </a:solidFill>
                <a:latin typeface="黑体" panose="02010609060101010101" pitchFamily="49" charset="-122"/>
                <a:ea typeface="黑体" panose="02010609060101010101" pitchFamily="49" charset="-122"/>
              </a:rPr>
              <a:t>  movect  : integer;</a:t>
            </a:r>
          </a:p>
        </p:txBody>
      </p:sp>
      <p:sp>
        <p:nvSpPr>
          <p:cNvPr id="17412" name="Rectangle 4"/>
          <p:cNvSpPr>
            <a:spLocks noChangeArrowheads="1"/>
          </p:cNvSpPr>
          <p:nvPr/>
        </p:nvSpPr>
        <p:spPr bwMode="auto">
          <a:xfrm>
            <a:off x="598488" y="3716338"/>
            <a:ext cx="6781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定义与声明同时：</a:t>
            </a:r>
          </a:p>
          <a:p>
            <a:pPr lvl="1"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var c, p    : </a:t>
            </a:r>
            <a:r>
              <a:rPr lang="en-US" altLang="zh-CN" sz="2400">
                <a:solidFill>
                  <a:srgbClr val="0000FF"/>
                </a:solidFill>
                <a:latin typeface="黑体" panose="02010609060101010101" pitchFamily="49" charset="-122"/>
                <a:ea typeface="黑体" panose="02010609060101010101" pitchFamily="49" charset="-122"/>
              </a:rPr>
              <a:t>array[1..2] of integer</a:t>
            </a:r>
            <a:r>
              <a:rPr lang="en-US" altLang="zh-CN" sz="2400">
                <a:solidFill>
                  <a:srgbClr val="000000"/>
                </a:solidFill>
                <a:latin typeface="黑体" panose="02010609060101010101" pitchFamily="49" charset="-122"/>
                <a:ea typeface="黑体" panose="02010609060101010101" pitchFamily="49" charset="-122"/>
              </a:rPr>
              <a:t>;</a:t>
            </a:r>
          </a:p>
          <a:p>
            <a:pPr lvl="1"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display : </a:t>
            </a:r>
            <a:r>
              <a:rPr lang="en-US" altLang="zh-CN" sz="2400">
                <a:solidFill>
                  <a:srgbClr val="0000FF"/>
                </a:solidFill>
                <a:latin typeface="黑体" panose="02010609060101010101" pitchFamily="49" charset="-122"/>
                <a:ea typeface="黑体" panose="02010609060101010101" pitchFamily="49" charset="-122"/>
              </a:rPr>
              <a:t>array[1..24] of char</a:t>
            </a:r>
            <a:r>
              <a:rPr lang="en-US" altLang="zh-CN" sz="2400">
                <a:solidFill>
                  <a:srgbClr val="000000"/>
                </a:solidFill>
                <a:latin typeface="黑体" panose="02010609060101010101" pitchFamily="49" charset="-122"/>
                <a:ea typeface="黑体" panose="02010609060101010101" pitchFamily="49" charset="-122"/>
              </a:rPr>
              <a:t>;</a:t>
            </a:r>
          </a:p>
        </p:txBody>
      </p:sp>
      <p:sp>
        <p:nvSpPr>
          <p:cNvPr id="8198" name="Rectangle 5"/>
          <p:cNvSpPr>
            <a:spLocks noChangeArrowheads="1"/>
          </p:cNvSpPr>
          <p:nvPr/>
        </p:nvSpPr>
        <p:spPr bwMode="auto">
          <a:xfrm>
            <a:off x="250825" y="549275"/>
            <a:ext cx="628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例：</a:t>
            </a:r>
            <a:r>
              <a:rPr lang="zh-CN" altLang="en-US" sz="2400">
                <a:solidFill>
                  <a:srgbClr val="000000"/>
                </a:solidFill>
                <a:latin typeface="华文行楷" panose="02010800040101010101" pitchFamily="2" charset="-122"/>
                <a:ea typeface="华文行楷" panose="02010800040101010101" pitchFamily="2" charset="-122"/>
              </a:rPr>
              <a:t>在</a:t>
            </a:r>
            <a:r>
              <a:rPr lang="en-US" altLang="zh-CN" sz="2400">
                <a:solidFill>
                  <a:srgbClr val="000000"/>
                </a:solidFill>
                <a:latin typeface="黑体" panose="02010609060101010101" pitchFamily="49" charset="-122"/>
                <a:ea typeface="黑体" panose="02010609060101010101" pitchFamily="49" charset="-122"/>
              </a:rPr>
              <a:t>Pascal</a:t>
            </a:r>
            <a:r>
              <a:rPr lang="zh-CN" altLang="en-US" sz="2400">
                <a:solidFill>
                  <a:srgbClr val="000000"/>
                </a:solidFill>
                <a:latin typeface="华文行楷" panose="02010800040101010101" pitchFamily="2" charset="-122"/>
                <a:ea typeface="华文行楷" panose="02010800040101010101" pitchFamily="2" charset="-122"/>
              </a:rPr>
              <a:t>程序中的类型定义与变量声明：</a:t>
            </a:r>
          </a:p>
        </p:txBody>
      </p:sp>
    </p:spTree>
    <p:extLst>
      <p:ext uri="{BB962C8B-B14F-4D97-AF65-F5344CB8AC3E}">
        <p14:creationId xmlns:p14="http://schemas.microsoft.com/office/powerpoint/2010/main" val="23287557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arn(outVertical)">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barn(outVertical)">
                                      <p:cBhvr>
                                        <p:cTn id="12" dur="500"/>
                                        <p:tgtEl>
                                          <p:spTgt spid="17411">
                                            <p:txEl>
                                              <p:pRg st="1" end="1"/>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barn(outVertical)">
                                      <p:cBhvr>
                                        <p:cTn id="15" dur="500"/>
                                        <p:tgtEl>
                                          <p:spTgt spid="1741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17411">
                                            <p:txEl>
                                              <p:pRg st="3" end="3"/>
                                            </p:txEl>
                                          </p:spTgt>
                                        </p:tgtEl>
                                        <p:attrNameLst>
                                          <p:attrName>style.visibility</p:attrName>
                                        </p:attrNameLst>
                                      </p:cBhvr>
                                      <p:to>
                                        <p:strVal val="visible"/>
                                      </p:to>
                                    </p:set>
                                    <p:animEffect transition="in" filter="barn(outVertical)">
                                      <p:cBhvr>
                                        <p:cTn id="20" dur="500"/>
                                        <p:tgtEl>
                                          <p:spTgt spid="17411">
                                            <p:txEl>
                                              <p:pRg st="3" end="3"/>
                                            </p:txEl>
                                          </p:spTgt>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animEffect transition="in" filter="barn(outVertical)">
                                      <p:cBhvr>
                                        <p:cTn id="23" dur="500"/>
                                        <p:tgtEl>
                                          <p:spTgt spid="17411">
                                            <p:txEl>
                                              <p:pRg st="4" end="4"/>
                                            </p:txEl>
                                          </p:spTgt>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17411">
                                            <p:txEl>
                                              <p:pRg st="5" end="5"/>
                                            </p:txEl>
                                          </p:spTgt>
                                        </p:tgtEl>
                                        <p:attrNameLst>
                                          <p:attrName>style.visibility</p:attrName>
                                        </p:attrNameLst>
                                      </p:cBhvr>
                                      <p:to>
                                        <p:strVal val="visible"/>
                                      </p:to>
                                    </p:set>
                                    <p:animEffect transition="in" filter="barn(outVertical)">
                                      <p:cBhvr>
                                        <p:cTn id="26" dur="500"/>
                                        <p:tgtEl>
                                          <p:spTgt spid="17411">
                                            <p:txEl>
                                              <p:pRg st="5" end="5"/>
                                            </p:txEl>
                                          </p:spTgt>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7411">
                                            <p:txEl>
                                              <p:pRg st="6" end="6"/>
                                            </p:txEl>
                                          </p:spTgt>
                                        </p:tgtEl>
                                        <p:attrNameLst>
                                          <p:attrName>style.visibility</p:attrName>
                                        </p:attrNameLst>
                                      </p:cBhvr>
                                      <p:to>
                                        <p:strVal val="visible"/>
                                      </p:to>
                                    </p:set>
                                    <p:animEffect transition="in" filter="barn(outVertical)">
                                      <p:cBhvr>
                                        <p:cTn id="29" dur="500"/>
                                        <p:tgtEl>
                                          <p:spTgt spid="1741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37" fill="hold" grpId="0" nodeType="clickEffect">
                                  <p:stCondLst>
                                    <p:cond delay="0"/>
                                  </p:stCondLst>
                                  <p:childTnLst>
                                    <p:set>
                                      <p:cBhvr>
                                        <p:cTn id="33" dur="1" fill="hold">
                                          <p:stCondLst>
                                            <p:cond delay="0"/>
                                          </p:stCondLst>
                                        </p:cTn>
                                        <p:tgtEl>
                                          <p:spTgt spid="17412">
                                            <p:txEl>
                                              <p:pRg st="0" end="0"/>
                                            </p:txEl>
                                          </p:spTgt>
                                        </p:tgtEl>
                                        <p:attrNameLst>
                                          <p:attrName>style.visibility</p:attrName>
                                        </p:attrNameLst>
                                      </p:cBhvr>
                                      <p:to>
                                        <p:strVal val="visible"/>
                                      </p:to>
                                    </p:set>
                                    <p:animEffect transition="in" filter="barn(outVertical)">
                                      <p:cBhvr>
                                        <p:cTn id="34" dur="500"/>
                                        <p:tgtEl>
                                          <p:spTgt spid="17412">
                                            <p:txEl>
                                              <p:pRg st="0" end="0"/>
                                            </p:txEl>
                                          </p:spTgt>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7412">
                                            <p:txEl>
                                              <p:pRg st="1" end="1"/>
                                            </p:txEl>
                                          </p:spTgt>
                                        </p:tgtEl>
                                        <p:attrNameLst>
                                          <p:attrName>style.visibility</p:attrName>
                                        </p:attrNameLst>
                                      </p:cBhvr>
                                      <p:to>
                                        <p:strVal val="visible"/>
                                      </p:to>
                                    </p:set>
                                    <p:animEffect transition="in" filter="barn(outVertical)">
                                      <p:cBhvr>
                                        <p:cTn id="37" dur="500"/>
                                        <p:tgtEl>
                                          <p:spTgt spid="17412">
                                            <p:txEl>
                                              <p:pRg st="1" end="1"/>
                                            </p:txEl>
                                          </p:spTgt>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17412">
                                            <p:txEl>
                                              <p:pRg st="2" end="2"/>
                                            </p:txEl>
                                          </p:spTgt>
                                        </p:tgtEl>
                                        <p:attrNameLst>
                                          <p:attrName>style.visibility</p:attrName>
                                        </p:attrNameLst>
                                      </p:cBhvr>
                                      <p:to>
                                        <p:strVal val="visible"/>
                                      </p:to>
                                    </p:set>
                                    <p:animEffect transition="in" filter="barn(outVertical)">
                                      <p:cBhvr>
                                        <p:cTn id="40" dur="500"/>
                                        <p:tgtEl>
                                          <p:spTgt spid="174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2" autoUpdateAnimBg="0"/>
      <p:bldP spid="17412"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1371600" y="76200"/>
            <a:ext cx="7772400" cy="533400"/>
          </a:xfrm>
        </p:spPr>
        <p:txBody>
          <a:bodyPr/>
          <a:lstStyle/>
          <a:p>
            <a:pPr algn="r" eaLnBrk="1" hangingPunct="1">
              <a:lnSpc>
                <a:spcPct val="120000"/>
              </a:lnSpc>
            </a:pPr>
            <a:r>
              <a:rPr lang="en-US" altLang="zh-CN" sz="2400" smtClean="0">
                <a:latin typeface="华文行楷" panose="02010800040101010101" pitchFamily="2" charset="-122"/>
                <a:ea typeface="华文行楷" panose="02010800040101010101" pitchFamily="2" charset="-122"/>
              </a:rPr>
              <a:t>&lt;1&gt; </a:t>
            </a:r>
            <a:r>
              <a:rPr lang="zh-CN" altLang="en-US" sz="2400" smtClean="0">
                <a:latin typeface="华文行楷" panose="02010800040101010101" pitchFamily="2" charset="-122"/>
                <a:ea typeface="华文行楷" panose="02010800040101010101" pitchFamily="2" charset="-122"/>
              </a:rPr>
              <a:t>过程的作用域（续</a:t>
            </a:r>
            <a:r>
              <a:rPr lang="en-US" altLang="zh-CN" sz="2400" smtClean="0">
                <a:latin typeface="华文行楷" panose="02010800040101010101" pitchFamily="2" charset="-122"/>
                <a:ea typeface="华文行楷" panose="02010800040101010101" pitchFamily="2" charset="-122"/>
              </a:rPr>
              <a:t>3</a:t>
            </a:r>
            <a:r>
              <a:rPr lang="zh-CN" altLang="en-US" sz="2400" smtClean="0">
                <a:latin typeface="华文行楷" panose="02010800040101010101" pitchFamily="2" charset="-122"/>
                <a:ea typeface="华文行楷" panose="02010800040101010101" pitchFamily="2" charset="-122"/>
              </a:rPr>
              <a:t>）</a:t>
            </a:r>
          </a:p>
        </p:txBody>
      </p:sp>
      <p:sp>
        <p:nvSpPr>
          <p:cNvPr id="17" name="灯片编号占位符 5"/>
          <p:cNvSpPr>
            <a:spLocks noGrp="1"/>
          </p:cNvSpPr>
          <p:nvPr>
            <p:ph type="sldNum" sz="quarter" idx="12"/>
          </p:nvPr>
        </p:nvSpPr>
        <p:spPr/>
        <p:txBody>
          <a:bodyPr/>
          <a:lstStyle/>
          <a:p>
            <a:pPr>
              <a:defRPr/>
            </a:pPr>
            <a:fld id="{2248A3FF-2826-4359-A94C-8306E7835E6B}" type="slidenum">
              <a:rPr lang="zh-CN" altLang="en-US">
                <a:solidFill>
                  <a:srgbClr val="000000"/>
                </a:solidFill>
              </a:rPr>
              <a:pPr>
                <a:defRPr/>
              </a:pPr>
              <a:t>30</a:t>
            </a:fld>
            <a:endParaRPr lang="en-US" altLang="zh-CN">
              <a:solidFill>
                <a:srgbClr val="000000"/>
              </a:solidFill>
            </a:endParaRPr>
          </a:p>
        </p:txBody>
      </p:sp>
      <p:sp>
        <p:nvSpPr>
          <p:cNvPr id="58371" name="Rectangle 3"/>
          <p:cNvSpPr>
            <a:spLocks noChangeArrowheads="1"/>
          </p:cNvSpPr>
          <p:nvPr/>
        </p:nvSpPr>
        <p:spPr bwMode="auto">
          <a:xfrm>
            <a:off x="250825" y="765175"/>
            <a:ext cx="8064500"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每个过程一个符号表：</a:t>
            </a:r>
          </a:p>
          <a:p>
            <a:pPr algn="just" fontAlgn="base">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        嵌套过程中名字作用域信息的保存，可以用具有嵌套关系的符号表来实现，每个过程可以被认为是一个子符号表，或者是符号表树中的一个节点。</a:t>
            </a:r>
          </a:p>
          <a:p>
            <a:pPr eaLnBrk="0" fontAlgn="base" hangingPunct="0">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        有嵌套关系的节点之间可以用双向的链表连接：</a:t>
            </a:r>
            <a:r>
              <a:rPr lang="zh-CN" altLang="en-US" sz="2400">
                <a:solidFill>
                  <a:srgbClr val="FF0000"/>
                </a:solidFill>
                <a:latin typeface="华文行楷" panose="02010800040101010101" pitchFamily="2" charset="-122"/>
                <a:ea typeface="华文行楷" panose="02010800040101010101" pitchFamily="2" charset="-122"/>
              </a:rPr>
              <a:t>正向</a:t>
            </a:r>
            <a:r>
              <a:rPr lang="zh-CN" altLang="en-US" sz="2400">
                <a:solidFill>
                  <a:srgbClr val="000000"/>
                </a:solidFill>
                <a:latin typeface="华文行楷" panose="02010800040101010101" pitchFamily="2" charset="-122"/>
                <a:ea typeface="华文行楷" panose="02010800040101010101" pitchFamily="2" charset="-122"/>
              </a:rPr>
              <a:t>的链指示过程的嵌套关系，而</a:t>
            </a:r>
            <a:r>
              <a:rPr lang="zh-CN" altLang="en-US" sz="2400">
                <a:solidFill>
                  <a:srgbClr val="0000FF"/>
                </a:solidFill>
                <a:latin typeface="华文行楷" panose="02010800040101010101" pitchFamily="2" charset="-122"/>
                <a:ea typeface="华文行楷" panose="02010800040101010101" pitchFamily="2" charset="-122"/>
              </a:rPr>
              <a:t>逆向</a:t>
            </a:r>
            <a:r>
              <a:rPr lang="zh-CN" altLang="en-US" sz="2400">
                <a:solidFill>
                  <a:srgbClr val="000000"/>
                </a:solidFill>
                <a:latin typeface="华文行楷" panose="02010800040101010101" pitchFamily="2" charset="-122"/>
                <a:ea typeface="华文行楷" panose="02010800040101010101" pitchFamily="2" charset="-122"/>
              </a:rPr>
              <a:t>的链可以用来实现按作用域对名字的访问。 </a:t>
            </a:r>
          </a:p>
        </p:txBody>
      </p:sp>
      <p:sp>
        <p:nvSpPr>
          <p:cNvPr id="63493" name="Rectangle 4"/>
          <p:cNvSpPr>
            <a:spLocks noChangeArrowheads="1"/>
          </p:cNvSpPr>
          <p:nvPr/>
        </p:nvSpPr>
        <p:spPr bwMode="auto">
          <a:xfrm>
            <a:off x="393700" y="333375"/>
            <a:ext cx="49704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en-US" altLang="zh-CN" sz="2400">
                <a:solidFill>
                  <a:srgbClr val="990000"/>
                </a:solidFill>
                <a:latin typeface="华文行楷" panose="02010800040101010101" pitchFamily="2" charset="-122"/>
                <a:ea typeface="华文行楷" panose="02010800040101010101" pitchFamily="2" charset="-122"/>
              </a:rPr>
              <a:t>&lt;2&gt; </a:t>
            </a:r>
            <a:r>
              <a:rPr lang="zh-CN" altLang="en-US" sz="2400">
                <a:solidFill>
                  <a:srgbClr val="990000"/>
                </a:solidFill>
                <a:latin typeface="华文行楷" panose="02010800040101010101" pitchFamily="2" charset="-122"/>
                <a:ea typeface="华文行楷" panose="02010800040101010101" pitchFamily="2" charset="-122"/>
              </a:rPr>
              <a:t>符号表中 作用域信息的保存</a:t>
            </a:r>
          </a:p>
        </p:txBody>
      </p:sp>
      <p:sp>
        <p:nvSpPr>
          <p:cNvPr id="63494" name="Text Box 5"/>
          <p:cNvSpPr txBox="1">
            <a:spLocks noChangeArrowheads="1"/>
          </p:cNvSpPr>
          <p:nvPr/>
        </p:nvSpPr>
        <p:spPr bwMode="auto">
          <a:xfrm>
            <a:off x="107950" y="4005263"/>
            <a:ext cx="4248150" cy="2447925"/>
          </a:xfrm>
          <a:prstGeom prst="rect">
            <a:avLst/>
          </a:prstGeom>
          <a:noFill/>
          <a:ln w="222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FontTx/>
              <a:buNone/>
            </a:pPr>
            <a:r>
              <a:rPr lang="zh-CN" altLang="en-US" sz="2400">
                <a:solidFill>
                  <a:srgbClr val="990000"/>
                </a:solidFill>
                <a:latin typeface="隶书" panose="02010509060101010101" pitchFamily="49" charset="-122"/>
                <a:ea typeface="隶书" panose="02010509060101010101" pitchFamily="49" charset="-122"/>
              </a:rPr>
              <a:t>过程嵌套关系的直观表示</a:t>
            </a:r>
          </a:p>
          <a:p>
            <a:pPr algn="just" eaLnBrk="0" fontAlgn="base" hangingPunct="0">
              <a:spcBef>
                <a:spcPct val="50000"/>
              </a:spcBef>
              <a:spcAft>
                <a:spcPct val="0"/>
              </a:spcAft>
              <a:buFontTx/>
              <a:buNone/>
            </a:pPr>
            <a:endParaRPr lang="zh-CN" altLang="en-US" sz="2400">
              <a:solidFill>
                <a:srgbClr val="990000"/>
              </a:solidFill>
              <a:latin typeface="隶书" panose="02010509060101010101" pitchFamily="49" charset="-122"/>
              <a:ea typeface="隶书" panose="02010509060101010101" pitchFamily="49" charset="-122"/>
            </a:endParaRPr>
          </a:p>
          <a:p>
            <a:pPr algn="just" eaLnBrk="0" fontAlgn="base" hangingPunct="0">
              <a:spcBef>
                <a:spcPct val="50000"/>
              </a:spcBef>
              <a:spcAft>
                <a:spcPct val="0"/>
              </a:spcAft>
              <a:buFontTx/>
              <a:buNone/>
            </a:pPr>
            <a:endParaRPr lang="zh-CN" altLang="en-US" sz="2400">
              <a:solidFill>
                <a:srgbClr val="990000"/>
              </a:solidFill>
              <a:latin typeface="隶书" panose="02010509060101010101" pitchFamily="49" charset="-122"/>
              <a:ea typeface="隶书" panose="02010509060101010101" pitchFamily="49" charset="-122"/>
            </a:endParaRPr>
          </a:p>
          <a:p>
            <a:pPr algn="just" eaLnBrk="0" fontAlgn="base" hangingPunct="0">
              <a:spcBef>
                <a:spcPct val="50000"/>
              </a:spcBef>
              <a:spcAft>
                <a:spcPct val="0"/>
              </a:spcAft>
              <a:buFontTx/>
              <a:buNone/>
            </a:pPr>
            <a:endParaRPr lang="zh-CN" altLang="en-US" sz="2400">
              <a:solidFill>
                <a:srgbClr val="990000"/>
              </a:solidFill>
              <a:latin typeface="隶书" panose="02010509060101010101" pitchFamily="49" charset="-122"/>
              <a:ea typeface="隶书" panose="02010509060101010101" pitchFamily="49" charset="-122"/>
            </a:endParaRPr>
          </a:p>
        </p:txBody>
      </p:sp>
      <p:graphicFrame>
        <p:nvGraphicFramePr>
          <p:cNvPr id="63495" name="Object 6"/>
          <p:cNvGraphicFramePr>
            <a:graphicFrameLocks noChangeAspect="1"/>
          </p:cNvGraphicFramePr>
          <p:nvPr/>
        </p:nvGraphicFramePr>
        <p:xfrm>
          <a:off x="107950" y="4292600"/>
          <a:ext cx="4176713" cy="2141538"/>
        </p:xfrm>
        <a:graphic>
          <a:graphicData uri="http://schemas.openxmlformats.org/presentationml/2006/ole">
            <mc:AlternateContent xmlns:mc="http://schemas.openxmlformats.org/markup-compatibility/2006">
              <mc:Choice xmlns:v="urn:schemas-microsoft-com:vml" Requires="v">
                <p:oleObj spid="_x0000_s7170" r:id="rId4" imgW="2190240" imgH="1010160" progId="Visio.Drawing.11">
                  <p:embed/>
                </p:oleObj>
              </mc:Choice>
              <mc:Fallback>
                <p:oleObj r:id="rId4" imgW="2190240" imgH="101016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4292600"/>
                        <a:ext cx="4176713" cy="214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5" name="Text Box 7"/>
          <p:cNvSpPr txBox="1">
            <a:spLocks noChangeArrowheads="1"/>
          </p:cNvSpPr>
          <p:nvPr/>
        </p:nvSpPr>
        <p:spPr bwMode="auto">
          <a:xfrm>
            <a:off x="107950" y="4006850"/>
            <a:ext cx="4248150" cy="2590800"/>
          </a:xfrm>
          <a:prstGeom prst="rect">
            <a:avLst/>
          </a:prstGeom>
          <a:solidFill>
            <a:schemeClr val="bg1"/>
          </a:solidFill>
          <a:ln w="222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0"/>
              </a:spcBef>
              <a:spcAft>
                <a:spcPct val="0"/>
              </a:spcAft>
              <a:buFontTx/>
              <a:buNone/>
            </a:pPr>
            <a:r>
              <a:rPr lang="zh-CN" altLang="en-US" sz="2400">
                <a:solidFill>
                  <a:srgbClr val="0000FF"/>
                </a:solidFill>
                <a:latin typeface="隶书" panose="02010509060101010101" pitchFamily="49" charset="-122"/>
                <a:ea typeface="隶书" panose="02010509060101010101" pitchFamily="49" charset="-122"/>
              </a:rPr>
              <a:t>符号表嵌套关系的直观表示</a:t>
            </a:r>
          </a:p>
        </p:txBody>
      </p:sp>
      <p:grpSp>
        <p:nvGrpSpPr>
          <p:cNvPr id="58376" name="Group 8"/>
          <p:cNvGrpSpPr>
            <a:grpSpLocks/>
          </p:cNvGrpSpPr>
          <p:nvPr/>
        </p:nvGrpSpPr>
        <p:grpSpPr bwMode="auto">
          <a:xfrm>
            <a:off x="107950" y="4292600"/>
            <a:ext cx="4321175" cy="2305050"/>
            <a:chOff x="0" y="0"/>
            <a:chExt cx="2722" cy="1452"/>
          </a:xfrm>
        </p:grpSpPr>
        <p:graphicFrame>
          <p:nvGraphicFramePr>
            <p:cNvPr id="63499" name="Object 9"/>
            <p:cNvGraphicFramePr>
              <a:graphicFrameLocks noChangeAspect="1"/>
            </p:cNvGraphicFramePr>
            <p:nvPr/>
          </p:nvGraphicFramePr>
          <p:xfrm>
            <a:off x="0" y="4"/>
            <a:ext cx="2677" cy="1234"/>
          </p:xfrm>
          <a:graphic>
            <a:graphicData uri="http://schemas.openxmlformats.org/presentationml/2006/ole">
              <mc:AlternateContent xmlns:mc="http://schemas.openxmlformats.org/markup-compatibility/2006">
                <mc:Choice xmlns:v="urn:schemas-microsoft-com:vml" Requires="v">
                  <p:oleObj spid="_x0000_s7171" r:id="rId6" imgW="2190240" imgH="1010160" progId="Visio.Drawing.11">
                    <p:embed/>
                  </p:oleObj>
                </mc:Choice>
                <mc:Fallback>
                  <p:oleObj r:id="rId6" imgW="2190240" imgH="101016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
                          <a:ext cx="2677" cy="1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500" name="Text Box 10"/>
            <p:cNvSpPr txBox="1">
              <a:spLocks noChangeArrowheads="1"/>
            </p:cNvSpPr>
            <p:nvPr/>
          </p:nvSpPr>
          <p:spPr bwMode="auto">
            <a:xfrm>
              <a:off x="1361" y="0"/>
              <a:ext cx="5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(a,x)</a:t>
              </a:r>
            </a:p>
          </p:txBody>
        </p:sp>
        <p:sp>
          <p:nvSpPr>
            <p:cNvPr id="63501" name="Text Box 11"/>
            <p:cNvSpPr txBox="1">
              <a:spLocks noChangeArrowheads="1"/>
            </p:cNvSpPr>
            <p:nvPr/>
          </p:nvSpPr>
          <p:spPr bwMode="auto">
            <a:xfrm>
              <a:off x="2126" y="635"/>
              <a:ext cx="5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(i,v)</a:t>
              </a:r>
            </a:p>
          </p:txBody>
        </p:sp>
        <p:sp>
          <p:nvSpPr>
            <p:cNvPr id="63502" name="Text Box 12"/>
            <p:cNvSpPr txBox="1">
              <a:spLocks noChangeArrowheads="1"/>
            </p:cNvSpPr>
            <p:nvPr/>
          </p:nvSpPr>
          <p:spPr bwMode="auto">
            <a:xfrm>
              <a:off x="137" y="5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(i)</a:t>
              </a:r>
            </a:p>
          </p:txBody>
        </p:sp>
        <p:sp>
          <p:nvSpPr>
            <p:cNvPr id="63503" name="Text Box 13"/>
            <p:cNvSpPr txBox="1">
              <a:spLocks noChangeArrowheads="1"/>
            </p:cNvSpPr>
            <p:nvPr/>
          </p:nvSpPr>
          <p:spPr bwMode="auto">
            <a:xfrm>
              <a:off x="2042" y="1164"/>
              <a:ext cx="5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(i,j)</a:t>
              </a:r>
            </a:p>
          </p:txBody>
        </p:sp>
      </p:grpSp>
      <p:sp>
        <p:nvSpPr>
          <p:cNvPr id="63498" name="Text Box 14">
            <a:hlinkClick r:id="rId7" action="ppaction://hlinkpres?slideindex=54&amp;slidetitle=4.4.5 散列表（续2）"/>
          </p:cNvPr>
          <p:cNvSpPr txBox="1">
            <a:spLocks noChangeArrowheads="1"/>
          </p:cNvSpPr>
          <p:nvPr/>
        </p:nvSpPr>
        <p:spPr bwMode="auto">
          <a:xfrm>
            <a:off x="5565775" y="5345113"/>
            <a:ext cx="311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r>
              <a:rPr lang="zh-CN" altLang="en-US" sz="2400" u="sng">
                <a:solidFill>
                  <a:srgbClr val="FF33CC"/>
                </a:solidFill>
                <a:latin typeface="隶书" panose="02010509060101010101" pitchFamily="49" charset="-122"/>
                <a:ea typeface="隶书" panose="02010509060101010101" pitchFamily="49" charset="-122"/>
              </a:rPr>
              <a:t>程序块作用域表示</a:t>
            </a:r>
            <a:endParaRPr lang="zh-CN" altLang="zh-CN" sz="2400" u="sng">
              <a:solidFill>
                <a:srgbClr val="FF33CC"/>
              </a:solidFill>
              <a:latin typeface="隶书" panose="02010509060101010101" pitchFamily="49" charset="-122"/>
              <a:ea typeface="隶书" panose="02010509060101010101" pitchFamily="49" charset="-122"/>
              <a:hlinkClick r:id="rId8" action="ppaction://hlinksldjump"/>
            </a:endParaRPr>
          </a:p>
        </p:txBody>
      </p:sp>
    </p:spTree>
    <p:extLst>
      <p:ext uri="{BB962C8B-B14F-4D97-AF65-F5344CB8AC3E}">
        <p14:creationId xmlns:p14="http://schemas.microsoft.com/office/powerpoint/2010/main" val="3306687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arn(outVertical)">
                                      <p:cBhvr>
                                        <p:cTn id="7" dur="500"/>
                                        <p:tgtEl>
                                          <p:spTgt spid="58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barn(outVertical)">
                                      <p:cBhvr>
                                        <p:cTn id="12" dur="500"/>
                                        <p:tgtEl>
                                          <p:spTgt spid="58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8375"/>
                                        </p:tgtEl>
                                        <p:attrNameLst>
                                          <p:attrName>style.visibility</p:attrName>
                                        </p:attrNameLst>
                                      </p:cBhvr>
                                      <p:to>
                                        <p:strVal val="visible"/>
                                      </p:to>
                                    </p:set>
                                    <p:animEffect transition="in" filter="barn(outVertical)">
                                      <p:cBhvr>
                                        <p:cTn id="17" dur="500"/>
                                        <p:tgtEl>
                                          <p:spTgt spid="58375"/>
                                        </p:tgtEl>
                                      </p:cBhvr>
                                    </p:animEffect>
                                  </p:childTnLst>
                                </p:cTn>
                              </p:par>
                              <p:par>
                                <p:cTn id="18" presetID="16" presetClass="entr" presetSubtype="37" fill="hold" nodeType="withEffect">
                                  <p:stCondLst>
                                    <p:cond delay="0"/>
                                  </p:stCondLst>
                                  <p:childTnLst>
                                    <p:set>
                                      <p:cBhvr>
                                        <p:cTn id="19" dur="1" fill="hold">
                                          <p:stCondLst>
                                            <p:cond delay="0"/>
                                          </p:stCondLst>
                                        </p:cTn>
                                        <p:tgtEl>
                                          <p:spTgt spid="58376"/>
                                        </p:tgtEl>
                                        <p:attrNameLst>
                                          <p:attrName>style.visibility</p:attrName>
                                        </p:attrNameLst>
                                      </p:cBhvr>
                                      <p:to>
                                        <p:strVal val="visible"/>
                                      </p:to>
                                    </p:set>
                                    <p:animEffect transition="in" filter="barn(outVertical)">
                                      <p:cBhvr>
                                        <p:cTn id="20" dur="500"/>
                                        <p:tgtEl>
                                          <p:spTgt spid="5837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58371">
                                            <p:txEl>
                                              <p:pRg st="2" end="2"/>
                                            </p:txEl>
                                          </p:spTgt>
                                        </p:tgtEl>
                                        <p:attrNameLst>
                                          <p:attrName>style.visibility</p:attrName>
                                        </p:attrNameLst>
                                      </p:cBhvr>
                                      <p:to>
                                        <p:strVal val="visible"/>
                                      </p:to>
                                    </p:set>
                                    <p:animEffect transition="in" filter="barn(outVertical)">
                                      <p:cBhvr>
                                        <p:cTn id="25" dur="500"/>
                                        <p:tgtEl>
                                          <p:spTgt spid="583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P spid="58375"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4191000" y="152400"/>
            <a:ext cx="4953000" cy="252413"/>
          </a:xfrm>
        </p:spPr>
        <p:txBody>
          <a:bodyPr>
            <a:normAutofit fontScale="90000"/>
          </a:bodyPr>
          <a:lstStyle/>
          <a:p>
            <a:pPr algn="r" eaLnBrk="1" hangingPunct="1">
              <a:lnSpc>
                <a:spcPct val="120000"/>
              </a:lnSpc>
            </a:pPr>
            <a:r>
              <a:rPr lang="en-US" altLang="zh-CN" sz="2400" smtClean="0">
                <a:latin typeface="华文行楷" panose="02010800040101010101" pitchFamily="2" charset="-122"/>
                <a:ea typeface="华文行楷" panose="02010800040101010101" pitchFamily="2" charset="-122"/>
              </a:rPr>
              <a:t>&lt;2&gt; </a:t>
            </a:r>
            <a:r>
              <a:rPr lang="zh-CN" altLang="en-US" sz="2400" smtClean="0">
                <a:latin typeface="华文行楷" panose="02010800040101010101" pitchFamily="2" charset="-122"/>
                <a:ea typeface="华文行楷" panose="02010800040101010101" pitchFamily="2" charset="-122"/>
              </a:rPr>
              <a:t>符号表中的作用域信息</a:t>
            </a:r>
          </a:p>
        </p:txBody>
      </p:sp>
      <p:sp>
        <p:nvSpPr>
          <p:cNvPr id="21" name="灯片编号占位符 5"/>
          <p:cNvSpPr>
            <a:spLocks noGrp="1"/>
          </p:cNvSpPr>
          <p:nvPr>
            <p:ph type="sldNum" sz="quarter" idx="12"/>
          </p:nvPr>
        </p:nvSpPr>
        <p:spPr/>
        <p:txBody>
          <a:bodyPr/>
          <a:lstStyle/>
          <a:p>
            <a:pPr>
              <a:defRPr/>
            </a:pPr>
            <a:fld id="{B67CD6DB-0637-48B9-8B6B-1371D41E5AB8}" type="slidenum">
              <a:rPr lang="zh-CN" altLang="en-US">
                <a:solidFill>
                  <a:srgbClr val="000000"/>
                </a:solidFill>
              </a:rPr>
              <a:pPr>
                <a:defRPr/>
              </a:pPr>
              <a:t>31</a:t>
            </a:fld>
            <a:endParaRPr lang="en-US" altLang="zh-CN">
              <a:solidFill>
                <a:srgbClr val="000000"/>
              </a:solidFill>
            </a:endParaRPr>
          </a:p>
        </p:txBody>
      </p:sp>
      <p:sp>
        <p:nvSpPr>
          <p:cNvPr id="65540" name="Rectangle 3"/>
          <p:cNvSpPr>
            <a:spLocks noChangeArrowheads="1"/>
          </p:cNvSpPr>
          <p:nvPr/>
        </p:nvSpPr>
        <p:spPr bwMode="auto">
          <a:xfrm>
            <a:off x="47625" y="307975"/>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990000"/>
                </a:solidFill>
                <a:latin typeface="黑体" panose="02010609060101010101" pitchFamily="49" charset="-122"/>
                <a:ea typeface="黑体" panose="02010609060101010101" pitchFamily="49" charset="-122"/>
              </a:rPr>
              <a:t>例</a:t>
            </a:r>
            <a:r>
              <a:rPr lang="en-US" altLang="zh-CN" sz="2400">
                <a:solidFill>
                  <a:srgbClr val="990000"/>
                </a:solidFill>
                <a:latin typeface="黑体" panose="02010609060101010101" pitchFamily="49" charset="-122"/>
                <a:ea typeface="黑体" panose="02010609060101010101" pitchFamily="49" charset="-122"/>
              </a:rPr>
              <a:t>4.34</a:t>
            </a:r>
            <a:r>
              <a:rPr lang="en-US" altLang="zh-CN" sz="2400">
                <a:solidFill>
                  <a:srgbClr val="000000"/>
                </a:solidFill>
                <a:latin typeface="华文行楷" panose="02010800040101010101" pitchFamily="2" charset="-122"/>
                <a:ea typeface="华文行楷" panose="02010800040101010101" pitchFamily="2" charset="-122"/>
              </a:rPr>
              <a:t>  </a:t>
            </a:r>
            <a:r>
              <a:rPr lang="zh-CN" altLang="en-US" sz="2400">
                <a:solidFill>
                  <a:srgbClr val="000000"/>
                </a:solidFill>
                <a:latin typeface="华文行楷" panose="02010800040101010101" pitchFamily="2" charset="-122"/>
                <a:ea typeface="华文行楷" panose="02010800040101010101" pitchFamily="2" charset="-122"/>
              </a:rPr>
              <a:t>忽略参数的快排序程序的符号表： </a:t>
            </a:r>
          </a:p>
        </p:txBody>
      </p:sp>
      <p:sp>
        <p:nvSpPr>
          <p:cNvPr id="65541" name="Text Box 4"/>
          <p:cNvSpPr txBox="1">
            <a:spLocks noChangeArrowheads="1"/>
          </p:cNvSpPr>
          <p:nvPr/>
        </p:nvSpPr>
        <p:spPr bwMode="auto">
          <a:xfrm>
            <a:off x="4859338" y="836613"/>
            <a:ext cx="3962400" cy="1187450"/>
          </a:xfrm>
          <a:prstGeom prst="rect">
            <a:avLst/>
          </a:prstGeom>
          <a:solidFill>
            <a:schemeClr val="accent1">
              <a:alpha val="54901"/>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000000"/>
                </a:solidFill>
                <a:ea typeface="华文行楷" panose="02010800040101010101" pitchFamily="2" charset="-122"/>
              </a:rPr>
              <a:t>双向链表：</a:t>
            </a:r>
          </a:p>
          <a:p>
            <a:pPr fontAlgn="base">
              <a:spcBef>
                <a:spcPct val="0"/>
              </a:spcBef>
              <a:spcAft>
                <a:spcPct val="0"/>
              </a:spcAft>
              <a:buFontTx/>
              <a:buNone/>
            </a:pPr>
            <a:r>
              <a:rPr lang="zh-CN" altLang="en-US" sz="2400">
                <a:solidFill>
                  <a:srgbClr val="FF0000"/>
                </a:solidFill>
                <a:ea typeface="华文行楷" panose="02010800040101010101" pitchFamily="2" charset="-122"/>
              </a:rPr>
              <a:t>正向</a:t>
            </a:r>
            <a:r>
              <a:rPr lang="zh-CN" altLang="en-US" sz="2400">
                <a:solidFill>
                  <a:srgbClr val="CC00CC"/>
                </a:solidFill>
                <a:ea typeface="华文行楷" panose="02010800040101010101" pitchFamily="2" charset="-122"/>
              </a:rPr>
              <a:t> </a:t>
            </a:r>
            <a:r>
              <a:rPr lang="zh-CN" altLang="en-US" sz="2400">
                <a:solidFill>
                  <a:srgbClr val="000000"/>
                </a:solidFill>
                <a:ea typeface="华文行楷" panose="02010800040101010101" pitchFamily="2" charset="-122"/>
              </a:rPr>
              <a:t>－嵌套定义关系</a:t>
            </a:r>
          </a:p>
          <a:p>
            <a:pPr fontAlgn="base">
              <a:spcBef>
                <a:spcPct val="0"/>
              </a:spcBef>
              <a:spcAft>
                <a:spcPct val="0"/>
              </a:spcAft>
              <a:buFontTx/>
              <a:buNone/>
            </a:pPr>
            <a:r>
              <a:rPr lang="zh-CN" altLang="en-US" sz="2400">
                <a:solidFill>
                  <a:srgbClr val="0000FF"/>
                </a:solidFill>
                <a:ea typeface="华文行楷" panose="02010800040101010101" pitchFamily="2" charset="-122"/>
              </a:rPr>
              <a:t>逆向</a:t>
            </a:r>
            <a:r>
              <a:rPr lang="zh-CN" altLang="en-US" sz="2400">
                <a:solidFill>
                  <a:srgbClr val="FFFFFF"/>
                </a:solidFill>
                <a:ea typeface="华文行楷" panose="02010800040101010101" pitchFamily="2" charset="-122"/>
              </a:rPr>
              <a:t> </a:t>
            </a:r>
            <a:r>
              <a:rPr lang="zh-CN" altLang="en-US" sz="2400">
                <a:solidFill>
                  <a:srgbClr val="000000"/>
                </a:solidFill>
                <a:ea typeface="华文行楷" panose="02010800040101010101" pitchFamily="2" charset="-122"/>
              </a:rPr>
              <a:t>－可见性关系</a:t>
            </a:r>
          </a:p>
        </p:txBody>
      </p:sp>
      <p:sp>
        <p:nvSpPr>
          <p:cNvPr id="60421" name="Text Box 5"/>
          <p:cNvSpPr txBox="1">
            <a:spLocks noChangeArrowheads="1"/>
          </p:cNvSpPr>
          <p:nvPr/>
        </p:nvSpPr>
        <p:spPr bwMode="auto">
          <a:xfrm>
            <a:off x="6489700" y="2030413"/>
            <a:ext cx="2317750" cy="82232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FF0000"/>
                </a:solidFill>
                <a:ea typeface="华文行楷" panose="02010800040101010101" pitchFamily="2" charset="-122"/>
              </a:rPr>
              <a:t>思考：</a:t>
            </a:r>
            <a:endParaRPr lang="zh-CN" altLang="en-US" sz="2400">
              <a:solidFill>
                <a:srgbClr val="FFFFFF"/>
              </a:solidFill>
            </a:endParaRPr>
          </a:p>
          <a:p>
            <a:pPr fontAlgn="base">
              <a:spcBef>
                <a:spcPct val="0"/>
              </a:spcBef>
              <a:spcAft>
                <a:spcPct val="0"/>
              </a:spcAft>
              <a:buFontTx/>
              <a:buNone/>
            </a:pPr>
            <a:r>
              <a:rPr lang="zh-CN" altLang="en-US" sz="2400">
                <a:solidFill>
                  <a:srgbClr val="000000"/>
                </a:solidFill>
                <a:ea typeface="华文行楷" panose="02010800040101010101" pitchFamily="2" charset="-122"/>
              </a:rPr>
              <a:t>参数如何处理？</a:t>
            </a:r>
          </a:p>
        </p:txBody>
      </p:sp>
      <p:grpSp>
        <p:nvGrpSpPr>
          <p:cNvPr id="65543" name="Group 6"/>
          <p:cNvGrpSpPr>
            <a:grpSpLocks/>
          </p:cNvGrpSpPr>
          <p:nvPr/>
        </p:nvGrpSpPr>
        <p:grpSpPr bwMode="auto">
          <a:xfrm>
            <a:off x="107950" y="4292600"/>
            <a:ext cx="4321175" cy="2305050"/>
            <a:chOff x="0" y="0"/>
            <a:chExt cx="2722" cy="1452"/>
          </a:xfrm>
        </p:grpSpPr>
        <p:graphicFrame>
          <p:nvGraphicFramePr>
            <p:cNvPr id="65551" name="Object 7"/>
            <p:cNvGraphicFramePr>
              <a:graphicFrameLocks noChangeAspect="1"/>
            </p:cNvGraphicFramePr>
            <p:nvPr/>
          </p:nvGraphicFramePr>
          <p:xfrm>
            <a:off x="0" y="4"/>
            <a:ext cx="2677" cy="1234"/>
          </p:xfrm>
          <a:graphic>
            <a:graphicData uri="http://schemas.openxmlformats.org/presentationml/2006/ole">
              <mc:AlternateContent xmlns:mc="http://schemas.openxmlformats.org/markup-compatibility/2006">
                <mc:Choice xmlns:v="urn:schemas-microsoft-com:vml" Requires="v">
                  <p:oleObj spid="_x0000_s8194" r:id="rId4" imgW="2190240" imgH="1010160" progId="Visio.Drawing.11">
                    <p:embed/>
                  </p:oleObj>
                </mc:Choice>
                <mc:Fallback>
                  <p:oleObj r:id="rId4" imgW="2190240" imgH="101016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
                          <a:ext cx="2677" cy="1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52" name="Text Box 8"/>
            <p:cNvSpPr txBox="1">
              <a:spLocks noChangeArrowheads="1"/>
            </p:cNvSpPr>
            <p:nvPr/>
          </p:nvSpPr>
          <p:spPr bwMode="auto">
            <a:xfrm>
              <a:off x="1361" y="0"/>
              <a:ext cx="5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(a,x)</a:t>
              </a:r>
            </a:p>
          </p:txBody>
        </p:sp>
        <p:sp>
          <p:nvSpPr>
            <p:cNvPr id="65553" name="Text Box 9"/>
            <p:cNvSpPr txBox="1">
              <a:spLocks noChangeArrowheads="1"/>
            </p:cNvSpPr>
            <p:nvPr/>
          </p:nvSpPr>
          <p:spPr bwMode="auto">
            <a:xfrm>
              <a:off x="2126" y="635"/>
              <a:ext cx="5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(i,v)</a:t>
              </a:r>
            </a:p>
          </p:txBody>
        </p:sp>
        <p:sp>
          <p:nvSpPr>
            <p:cNvPr id="65554" name="Text Box 10"/>
            <p:cNvSpPr txBox="1">
              <a:spLocks noChangeArrowheads="1"/>
            </p:cNvSpPr>
            <p:nvPr/>
          </p:nvSpPr>
          <p:spPr bwMode="auto">
            <a:xfrm>
              <a:off x="137" y="5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(i)</a:t>
              </a:r>
            </a:p>
          </p:txBody>
        </p:sp>
        <p:sp>
          <p:nvSpPr>
            <p:cNvPr id="65555" name="Text Box 11"/>
            <p:cNvSpPr txBox="1">
              <a:spLocks noChangeArrowheads="1"/>
            </p:cNvSpPr>
            <p:nvPr/>
          </p:nvSpPr>
          <p:spPr bwMode="auto">
            <a:xfrm>
              <a:off x="2042" y="1164"/>
              <a:ext cx="5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(i,j)</a:t>
              </a:r>
            </a:p>
          </p:txBody>
        </p:sp>
      </p:grpSp>
      <p:graphicFrame>
        <p:nvGraphicFramePr>
          <p:cNvPr id="60428" name="Object 12"/>
          <p:cNvGraphicFramePr>
            <a:graphicFrameLocks noChangeAspect="1"/>
          </p:cNvGraphicFramePr>
          <p:nvPr/>
        </p:nvGraphicFramePr>
        <p:xfrm>
          <a:off x="1908175" y="908050"/>
          <a:ext cx="2165350" cy="2232025"/>
        </p:xfrm>
        <a:graphic>
          <a:graphicData uri="http://schemas.openxmlformats.org/presentationml/2006/ole">
            <mc:AlternateContent xmlns:mc="http://schemas.openxmlformats.org/markup-compatibility/2006">
              <mc:Choice xmlns:v="urn:schemas-microsoft-com:vml" Requires="v">
                <p:oleObj spid="_x0000_s8195" r:id="rId6" imgW="1162800" imgH="1197720" progId="Visio.Drawing.11">
                  <p:embed/>
                </p:oleObj>
              </mc:Choice>
              <mc:Fallback>
                <p:oleObj r:id="rId6" imgW="1162800" imgH="119772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8175" y="908050"/>
                        <a:ext cx="2165350"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9" name="Object 13"/>
          <p:cNvGraphicFramePr>
            <a:graphicFrameLocks noChangeAspect="1"/>
          </p:cNvGraphicFramePr>
          <p:nvPr/>
        </p:nvGraphicFramePr>
        <p:xfrm>
          <a:off x="431800" y="2995613"/>
          <a:ext cx="1885950" cy="1108075"/>
        </p:xfrm>
        <a:graphic>
          <a:graphicData uri="http://schemas.openxmlformats.org/presentationml/2006/ole">
            <mc:AlternateContent xmlns:mc="http://schemas.openxmlformats.org/markup-compatibility/2006">
              <mc:Choice xmlns:v="urn:schemas-microsoft-com:vml" Requires="v">
                <p:oleObj spid="_x0000_s8196" r:id="rId8" imgW="968040" imgH="567360" progId="Visio.Drawing.11">
                  <p:embed/>
                </p:oleObj>
              </mc:Choice>
              <mc:Fallback>
                <p:oleObj r:id="rId8" imgW="968040" imgH="567360"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1800" y="2995613"/>
                        <a:ext cx="1885950"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30" name="Object 14"/>
          <p:cNvGraphicFramePr>
            <a:graphicFrameLocks noChangeAspect="1"/>
          </p:cNvGraphicFramePr>
          <p:nvPr/>
        </p:nvGraphicFramePr>
        <p:xfrm>
          <a:off x="2484438" y="2924175"/>
          <a:ext cx="1871662" cy="1081088"/>
        </p:xfrm>
        <a:graphic>
          <a:graphicData uri="http://schemas.openxmlformats.org/presentationml/2006/ole">
            <mc:AlternateContent xmlns:mc="http://schemas.openxmlformats.org/markup-compatibility/2006">
              <mc:Choice xmlns:v="urn:schemas-microsoft-com:vml" Requires="v">
                <p:oleObj spid="_x0000_s8197" r:id="rId10" imgW="981360" imgH="614520" progId="Visio.Drawing.11">
                  <p:embed/>
                </p:oleObj>
              </mc:Choice>
              <mc:Fallback>
                <p:oleObj r:id="rId10" imgW="981360" imgH="614520"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4438" y="2924175"/>
                        <a:ext cx="1871662"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31" name="Object 15"/>
          <p:cNvGraphicFramePr>
            <a:graphicFrameLocks noChangeAspect="1"/>
          </p:cNvGraphicFramePr>
          <p:nvPr/>
        </p:nvGraphicFramePr>
        <p:xfrm>
          <a:off x="3706813" y="2865438"/>
          <a:ext cx="2944812" cy="1735137"/>
        </p:xfrm>
        <a:graphic>
          <a:graphicData uri="http://schemas.openxmlformats.org/presentationml/2006/ole">
            <mc:AlternateContent xmlns:mc="http://schemas.openxmlformats.org/markup-compatibility/2006">
              <mc:Choice xmlns:v="urn:schemas-microsoft-com:vml" Requires="v">
                <p:oleObj spid="_x0000_s8198" r:id="rId12" imgW="1597320" imgH="940680" progId="Visio.Drawing.11">
                  <p:embed/>
                </p:oleObj>
              </mc:Choice>
              <mc:Fallback>
                <p:oleObj r:id="rId12" imgW="1597320" imgH="940680"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06813" y="2865438"/>
                        <a:ext cx="2944812"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32" name="Object 16"/>
          <p:cNvGraphicFramePr>
            <a:graphicFrameLocks noChangeAspect="1"/>
          </p:cNvGraphicFramePr>
          <p:nvPr/>
        </p:nvGraphicFramePr>
        <p:xfrm>
          <a:off x="4500563" y="4322763"/>
          <a:ext cx="2016125" cy="1673225"/>
        </p:xfrm>
        <a:graphic>
          <a:graphicData uri="http://schemas.openxmlformats.org/presentationml/2006/ole">
            <mc:AlternateContent xmlns:mc="http://schemas.openxmlformats.org/markup-compatibility/2006">
              <mc:Choice xmlns:v="urn:schemas-microsoft-com:vml" Requires="v">
                <p:oleObj spid="_x0000_s8199" r:id="rId14" imgW="1057680" imgH="876600" progId="Visio.Drawing.11">
                  <p:embed/>
                </p:oleObj>
              </mc:Choice>
              <mc:Fallback>
                <p:oleObj r:id="rId14" imgW="1057680" imgH="876600" progId="Visio.Drawing.11">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00563" y="4322763"/>
                        <a:ext cx="2016125"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33" name="未知"/>
          <p:cNvSpPr>
            <a:spLocks/>
          </p:cNvSpPr>
          <p:nvPr/>
        </p:nvSpPr>
        <p:spPr bwMode="auto">
          <a:xfrm>
            <a:off x="955675" y="2349500"/>
            <a:ext cx="2754313" cy="749300"/>
          </a:xfrm>
          <a:custGeom>
            <a:avLst/>
            <a:gdLst>
              <a:gd name="T0" fmla="*/ 2147483646 w 1735"/>
              <a:gd name="T1" fmla="*/ 0 h 472"/>
              <a:gd name="T2" fmla="*/ 2147483646 w 1735"/>
              <a:gd name="T3" fmla="*/ 126007813 h 472"/>
              <a:gd name="T4" fmla="*/ 0 w 1735"/>
              <a:gd name="T5" fmla="*/ 168851263 h 472"/>
              <a:gd name="T6" fmla="*/ 0 w 1735"/>
              <a:gd name="T7" fmla="*/ 1189513750 h 4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35" h="472">
                <a:moveTo>
                  <a:pt x="1735" y="0"/>
                </a:moveTo>
                <a:lnTo>
                  <a:pt x="1530" y="50"/>
                </a:lnTo>
                <a:lnTo>
                  <a:pt x="0" y="67"/>
                </a:lnTo>
                <a:lnTo>
                  <a:pt x="0" y="472"/>
                </a:lnTo>
              </a:path>
            </a:pathLst>
          </a:custGeom>
          <a:noFill/>
          <a:ln w="22225" cap="flat" cmpd="sng">
            <a:solidFill>
              <a:srgbClr val="FF0000"/>
            </a:solidFill>
            <a:round/>
            <a:headEn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zh-CN" altLang="en-US" sz="2400">
              <a:solidFill>
                <a:srgbClr val="000000"/>
              </a:solidFill>
              <a:latin typeface="隶书" panose="02010509060101010101" pitchFamily="49" charset="-122"/>
              <a:ea typeface="隶书" panose="02010509060101010101" pitchFamily="49" charset="-122"/>
            </a:endParaRPr>
          </a:p>
        </p:txBody>
      </p:sp>
      <p:sp>
        <p:nvSpPr>
          <p:cNvPr id="60434" name="未知"/>
          <p:cNvSpPr>
            <a:spLocks/>
          </p:cNvSpPr>
          <p:nvPr/>
        </p:nvSpPr>
        <p:spPr bwMode="auto">
          <a:xfrm>
            <a:off x="3698875" y="2633663"/>
            <a:ext cx="682625" cy="928687"/>
          </a:xfrm>
          <a:custGeom>
            <a:avLst/>
            <a:gdLst>
              <a:gd name="T0" fmla="*/ 42843450 w 430"/>
              <a:gd name="T1" fmla="*/ 5040310 h 585"/>
              <a:gd name="T2" fmla="*/ 0 w 430"/>
              <a:gd name="T3" fmla="*/ 0 h 585"/>
              <a:gd name="T4" fmla="*/ 1083667188 w 430"/>
              <a:gd name="T5" fmla="*/ 22680600 h 585"/>
              <a:gd name="T6" fmla="*/ 1038304375 w 430"/>
              <a:gd name="T7" fmla="*/ 1126508443 h 585"/>
              <a:gd name="T8" fmla="*/ 866933750 w 430"/>
              <a:gd name="T9" fmla="*/ 1474289819 h 5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0" h="585">
                <a:moveTo>
                  <a:pt x="17" y="2"/>
                </a:moveTo>
                <a:lnTo>
                  <a:pt x="0" y="0"/>
                </a:lnTo>
                <a:lnTo>
                  <a:pt x="430" y="9"/>
                </a:lnTo>
                <a:lnTo>
                  <a:pt x="412" y="447"/>
                </a:lnTo>
                <a:lnTo>
                  <a:pt x="344" y="585"/>
                </a:lnTo>
              </a:path>
            </a:pathLst>
          </a:custGeom>
          <a:noFill/>
          <a:ln w="22225" cap="flat" cmpd="sng">
            <a:solidFill>
              <a:srgbClr val="FF0000"/>
            </a:solidFill>
            <a:round/>
            <a:headEn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zh-CN" altLang="en-US" sz="2400">
              <a:solidFill>
                <a:srgbClr val="00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3763102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60428"/>
                                        </p:tgtEl>
                                        <p:attrNameLst>
                                          <p:attrName>style.visibility</p:attrName>
                                        </p:attrNameLst>
                                      </p:cBhvr>
                                      <p:to>
                                        <p:strVal val="visible"/>
                                      </p:to>
                                    </p:set>
                                    <p:animEffect transition="in" filter="barn(outVertical)">
                                      <p:cBhvr>
                                        <p:cTn id="7" dur="500"/>
                                        <p:tgtEl>
                                          <p:spTgt spid="604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0433"/>
                                        </p:tgtEl>
                                        <p:attrNameLst>
                                          <p:attrName>style.visibility</p:attrName>
                                        </p:attrNameLst>
                                      </p:cBhvr>
                                      <p:to>
                                        <p:strVal val="visible"/>
                                      </p:to>
                                    </p:set>
                                    <p:animEffect transition="in" filter="wipe(up)">
                                      <p:cBhvr>
                                        <p:cTn id="12" dur="500"/>
                                        <p:tgtEl>
                                          <p:spTgt spid="60433"/>
                                        </p:tgtEl>
                                      </p:cBhvr>
                                    </p:animEffect>
                                  </p:childTnLst>
                                </p:cTn>
                              </p:par>
                              <p:par>
                                <p:cTn id="13" presetID="16" presetClass="entr" presetSubtype="37" fill="hold" nodeType="withEffect">
                                  <p:stCondLst>
                                    <p:cond delay="0"/>
                                  </p:stCondLst>
                                  <p:childTnLst>
                                    <p:set>
                                      <p:cBhvr>
                                        <p:cTn id="14" dur="1" fill="hold">
                                          <p:stCondLst>
                                            <p:cond delay="0"/>
                                          </p:stCondLst>
                                        </p:cTn>
                                        <p:tgtEl>
                                          <p:spTgt spid="60429"/>
                                        </p:tgtEl>
                                        <p:attrNameLst>
                                          <p:attrName>style.visibility</p:attrName>
                                        </p:attrNameLst>
                                      </p:cBhvr>
                                      <p:to>
                                        <p:strVal val="visible"/>
                                      </p:to>
                                    </p:set>
                                    <p:animEffect transition="in" filter="barn(outVertical)">
                                      <p:cBhvr>
                                        <p:cTn id="15" dur="500"/>
                                        <p:tgtEl>
                                          <p:spTgt spid="6042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0434"/>
                                        </p:tgtEl>
                                        <p:attrNameLst>
                                          <p:attrName>style.visibility</p:attrName>
                                        </p:attrNameLst>
                                      </p:cBhvr>
                                      <p:to>
                                        <p:strVal val="visible"/>
                                      </p:to>
                                    </p:set>
                                    <p:animEffect transition="in" filter="wipe(up)">
                                      <p:cBhvr>
                                        <p:cTn id="20" dur="500"/>
                                        <p:tgtEl>
                                          <p:spTgt spid="60434"/>
                                        </p:tgtEl>
                                      </p:cBhvr>
                                    </p:animEffect>
                                  </p:childTnLst>
                                </p:cTn>
                              </p:par>
                              <p:par>
                                <p:cTn id="21" presetID="16" presetClass="entr" presetSubtype="37" fill="hold" nodeType="withEffect">
                                  <p:stCondLst>
                                    <p:cond delay="0"/>
                                  </p:stCondLst>
                                  <p:childTnLst>
                                    <p:set>
                                      <p:cBhvr>
                                        <p:cTn id="22" dur="1" fill="hold">
                                          <p:stCondLst>
                                            <p:cond delay="0"/>
                                          </p:stCondLst>
                                        </p:cTn>
                                        <p:tgtEl>
                                          <p:spTgt spid="60430"/>
                                        </p:tgtEl>
                                        <p:attrNameLst>
                                          <p:attrName>style.visibility</p:attrName>
                                        </p:attrNameLst>
                                      </p:cBhvr>
                                      <p:to>
                                        <p:strVal val="visible"/>
                                      </p:to>
                                    </p:set>
                                    <p:animEffect transition="in" filter="barn(outVertical)">
                                      <p:cBhvr>
                                        <p:cTn id="23" dur="500"/>
                                        <p:tgtEl>
                                          <p:spTgt spid="604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nodeType="clickEffect">
                                  <p:stCondLst>
                                    <p:cond delay="0"/>
                                  </p:stCondLst>
                                  <p:childTnLst>
                                    <p:set>
                                      <p:cBhvr>
                                        <p:cTn id="27" dur="1" fill="hold">
                                          <p:stCondLst>
                                            <p:cond delay="0"/>
                                          </p:stCondLst>
                                        </p:cTn>
                                        <p:tgtEl>
                                          <p:spTgt spid="60431"/>
                                        </p:tgtEl>
                                        <p:attrNameLst>
                                          <p:attrName>style.visibility</p:attrName>
                                        </p:attrNameLst>
                                      </p:cBhvr>
                                      <p:to>
                                        <p:strVal val="visible"/>
                                      </p:to>
                                    </p:set>
                                    <p:animEffect transition="in" filter="barn(outVertical)">
                                      <p:cBhvr>
                                        <p:cTn id="28" dur="500"/>
                                        <p:tgtEl>
                                          <p:spTgt spid="6043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37" fill="hold" nodeType="clickEffect">
                                  <p:stCondLst>
                                    <p:cond delay="0"/>
                                  </p:stCondLst>
                                  <p:childTnLst>
                                    <p:set>
                                      <p:cBhvr>
                                        <p:cTn id="32" dur="1" fill="hold">
                                          <p:stCondLst>
                                            <p:cond delay="0"/>
                                          </p:stCondLst>
                                        </p:cTn>
                                        <p:tgtEl>
                                          <p:spTgt spid="60432"/>
                                        </p:tgtEl>
                                        <p:attrNameLst>
                                          <p:attrName>style.visibility</p:attrName>
                                        </p:attrNameLst>
                                      </p:cBhvr>
                                      <p:to>
                                        <p:strVal val="visible"/>
                                      </p:to>
                                    </p:set>
                                    <p:animEffect transition="in" filter="barn(outVertical)">
                                      <p:cBhvr>
                                        <p:cTn id="33" dur="500"/>
                                        <p:tgtEl>
                                          <p:spTgt spid="6043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60421"/>
                                        </p:tgtEl>
                                        <p:attrNameLst>
                                          <p:attrName>style.visibility</p:attrName>
                                        </p:attrNameLst>
                                      </p:cBhvr>
                                      <p:to>
                                        <p:strVal val="visible"/>
                                      </p:to>
                                    </p:set>
                                    <p:animEffect transition="in" filter="barn(outVertical)">
                                      <p:cBhvr>
                                        <p:cTn id="38"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animBg="1" autoUpdateAnimBg="0"/>
      <p:bldP spid="60433" grpId="0" animBg="1"/>
      <p:bldP spid="6043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5"/>
          <p:cNvSpPr>
            <a:spLocks noGrp="1" noChangeArrowheads="1"/>
          </p:cNvSpPr>
          <p:nvPr>
            <p:ph type="title"/>
          </p:nvPr>
        </p:nvSpPr>
        <p:spPr>
          <a:xfrm>
            <a:off x="381000" y="228600"/>
            <a:ext cx="6278563" cy="823913"/>
          </a:xfrm>
          <a:noFill/>
        </p:spPr>
        <p:txBody>
          <a:bodyPr lIns="92075" tIns="46038" rIns="92075" bIns="46038"/>
          <a:lstStyle/>
          <a:p>
            <a:pPr algn="l" eaLnBrk="1" hangingPunct="1"/>
            <a:r>
              <a:rPr lang="en-US" altLang="zh-CN" sz="2400" smtClean="0">
                <a:solidFill>
                  <a:srgbClr val="990000"/>
                </a:solidFill>
                <a:latin typeface="华文行楷" panose="02010800040101010101" pitchFamily="2" charset="-122"/>
                <a:ea typeface="华文行楷" panose="02010800040101010101" pitchFamily="2" charset="-122"/>
              </a:rPr>
              <a:t>&lt;3&gt; </a:t>
            </a:r>
            <a:r>
              <a:rPr lang="zh-CN" altLang="en-US" sz="2400" smtClean="0">
                <a:solidFill>
                  <a:srgbClr val="990000"/>
                </a:solidFill>
                <a:latin typeface="华文行楷" panose="02010800040101010101" pitchFamily="2" charset="-122"/>
                <a:ea typeface="华文行楷" panose="02010800040101010101" pitchFamily="2" charset="-122"/>
              </a:rPr>
              <a:t>语法制导翻译生成符号表 </a:t>
            </a:r>
            <a:br>
              <a:rPr lang="zh-CN" altLang="en-US" sz="2400" smtClean="0">
                <a:solidFill>
                  <a:srgbClr val="990000"/>
                </a:solidFill>
                <a:latin typeface="华文行楷" panose="02010800040101010101" pitchFamily="2" charset="-122"/>
                <a:ea typeface="华文行楷" panose="02010800040101010101" pitchFamily="2" charset="-122"/>
              </a:rPr>
            </a:br>
            <a:r>
              <a:rPr lang="en-US" altLang="zh-CN" sz="2400" smtClean="0">
                <a:solidFill>
                  <a:srgbClr val="990000"/>
                </a:solidFill>
                <a:latin typeface="华文行楷" panose="02010800040101010101" pitchFamily="2" charset="-122"/>
                <a:ea typeface="华文行楷" panose="02010800040101010101" pitchFamily="2" charset="-122"/>
              </a:rPr>
              <a:t>(a) </a:t>
            </a:r>
            <a:r>
              <a:rPr lang="zh-CN" altLang="en-US" sz="2400" smtClean="0">
                <a:solidFill>
                  <a:srgbClr val="990000"/>
                </a:solidFill>
                <a:latin typeface="华文行楷" panose="02010800040101010101" pitchFamily="2" charset="-122"/>
                <a:ea typeface="华文行楷" panose="02010800040101010101" pitchFamily="2" charset="-122"/>
              </a:rPr>
              <a:t>简化的过程定义文法（忽略了参数）</a:t>
            </a:r>
          </a:p>
        </p:txBody>
      </p:sp>
      <p:sp>
        <p:nvSpPr>
          <p:cNvPr id="8" name="灯片编号占位符 5"/>
          <p:cNvSpPr>
            <a:spLocks noGrp="1"/>
          </p:cNvSpPr>
          <p:nvPr>
            <p:ph type="sldNum" sz="quarter" idx="12"/>
          </p:nvPr>
        </p:nvSpPr>
        <p:spPr/>
        <p:txBody>
          <a:bodyPr/>
          <a:lstStyle/>
          <a:p>
            <a:pPr>
              <a:defRPr/>
            </a:pPr>
            <a:fld id="{9C1CDBAB-9CE6-49D1-9D4B-D400D1F09714}" type="slidenum">
              <a:rPr lang="zh-CN" altLang="en-US">
                <a:solidFill>
                  <a:srgbClr val="000000"/>
                </a:solidFill>
              </a:rPr>
              <a:pPr>
                <a:defRPr/>
              </a:pPr>
              <a:t>32</a:t>
            </a:fld>
            <a:endParaRPr lang="en-US" altLang="zh-CN">
              <a:solidFill>
                <a:srgbClr val="000000"/>
              </a:solidFill>
            </a:endParaRPr>
          </a:p>
        </p:txBody>
      </p:sp>
      <p:sp>
        <p:nvSpPr>
          <p:cNvPr id="62466" name="Rectangle 2"/>
          <p:cNvSpPr>
            <a:spLocks noChangeArrowheads="1"/>
          </p:cNvSpPr>
          <p:nvPr/>
        </p:nvSpPr>
        <p:spPr bwMode="auto">
          <a:xfrm>
            <a:off x="457200" y="1196975"/>
            <a:ext cx="6130925"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1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P → D			(1)</a:t>
            </a:r>
          </a:p>
          <a:p>
            <a:pPr algn="just" eaLnBrk="0" fontAlgn="base" hangingPunct="0">
              <a:lnSpc>
                <a:spcPct val="11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D → D ; D  		(2)    </a:t>
            </a:r>
            <a:r>
              <a:rPr lang="en-US" altLang="zh-CN" sz="2400">
                <a:solidFill>
                  <a:srgbClr val="990000"/>
                </a:solidFill>
                <a:latin typeface="黑体" panose="02010609060101010101" pitchFamily="49" charset="-122"/>
                <a:ea typeface="黑体" panose="02010609060101010101" pitchFamily="49" charset="-122"/>
              </a:rPr>
              <a:t>G4.7</a:t>
            </a:r>
          </a:p>
          <a:p>
            <a:pPr algn="just" eaLnBrk="0" fontAlgn="base" hangingPunct="0">
              <a:lnSpc>
                <a:spcPct val="11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 id : T			(3)</a:t>
            </a:r>
          </a:p>
          <a:p>
            <a:pPr eaLnBrk="0" fontAlgn="base" hangingPunct="0">
              <a:lnSpc>
                <a:spcPct val="11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 </a:t>
            </a:r>
            <a:r>
              <a:rPr lang="en-US" altLang="zh-CN" sz="2400">
                <a:solidFill>
                  <a:srgbClr val="0000FF"/>
                </a:solidFill>
                <a:latin typeface="黑体" panose="02010609060101010101" pitchFamily="49" charset="-122"/>
                <a:ea typeface="黑体" panose="02010609060101010101" pitchFamily="49" charset="-122"/>
              </a:rPr>
              <a:t>proc id ; D; S	(4)</a:t>
            </a:r>
            <a:r>
              <a:rPr lang="en-US" altLang="zh-CN" sz="2400">
                <a:solidFill>
                  <a:srgbClr val="000000"/>
                </a:solidFill>
                <a:latin typeface="黑体" panose="02010609060101010101" pitchFamily="49" charset="-122"/>
                <a:ea typeface="黑体" panose="02010609060101010101" pitchFamily="49" charset="-122"/>
              </a:rPr>
              <a:t> </a:t>
            </a:r>
          </a:p>
        </p:txBody>
      </p:sp>
      <p:sp>
        <p:nvSpPr>
          <p:cNvPr id="62467" name="Text Box 3"/>
          <p:cNvSpPr txBox="1">
            <a:spLocks noChangeArrowheads="1"/>
          </p:cNvSpPr>
          <p:nvPr/>
        </p:nvSpPr>
        <p:spPr bwMode="auto">
          <a:xfrm>
            <a:off x="4932363" y="1196975"/>
            <a:ext cx="4159250" cy="184467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0"/>
              </a:spcBef>
              <a:spcAft>
                <a:spcPct val="0"/>
              </a:spcAft>
              <a:buFontTx/>
              <a:buNone/>
            </a:pPr>
            <a:r>
              <a:rPr lang="zh-CN" altLang="en-US" sz="2400">
                <a:solidFill>
                  <a:srgbClr val="FF0000"/>
                </a:solidFill>
                <a:ea typeface="华文行楷" panose="02010800040101010101" pitchFamily="2" charset="-122"/>
              </a:rPr>
              <a:t>问题：</a:t>
            </a:r>
            <a:r>
              <a:rPr lang="zh-CN" altLang="en-US" sz="2400">
                <a:solidFill>
                  <a:srgbClr val="000000"/>
                </a:solidFill>
                <a:latin typeface="华文行楷" panose="02010800040101010101" pitchFamily="2" charset="-122"/>
                <a:ea typeface="华文行楷" panose="02010800040101010101" pitchFamily="2" charset="-122"/>
              </a:rPr>
              <a:t>如何在处理产生式</a:t>
            </a:r>
            <a:r>
              <a:rPr lang="en-US" altLang="zh-CN" sz="2400">
                <a:solidFill>
                  <a:srgbClr val="000000"/>
                </a:solidFill>
                <a:latin typeface="华文行楷" panose="02010800040101010101" pitchFamily="2" charset="-122"/>
                <a:ea typeface="华文行楷" panose="02010800040101010101" pitchFamily="2" charset="-122"/>
              </a:rPr>
              <a:t>(1)</a:t>
            </a:r>
            <a:r>
              <a:rPr lang="zh-CN" altLang="en-US" sz="2400">
                <a:solidFill>
                  <a:srgbClr val="000000"/>
                </a:solidFill>
                <a:latin typeface="华文行楷" panose="02010800040101010101" pitchFamily="2" charset="-122"/>
                <a:ea typeface="华文行楷" panose="02010800040101010101" pitchFamily="2" charset="-122"/>
              </a:rPr>
              <a:t>和</a:t>
            </a:r>
            <a:r>
              <a:rPr lang="en-US" altLang="zh-CN" sz="2400">
                <a:solidFill>
                  <a:srgbClr val="000000"/>
                </a:solidFill>
                <a:latin typeface="华文行楷" panose="02010800040101010101" pitchFamily="2" charset="-122"/>
                <a:ea typeface="华文行楷" panose="02010800040101010101" pitchFamily="2" charset="-122"/>
              </a:rPr>
              <a:t>(4)</a:t>
            </a:r>
            <a:r>
              <a:rPr lang="zh-CN" altLang="en-US" sz="2400">
                <a:solidFill>
                  <a:srgbClr val="000000"/>
                </a:solidFill>
                <a:latin typeface="华文行楷" panose="02010800040101010101" pitchFamily="2" charset="-122"/>
                <a:ea typeface="华文行楷" panose="02010800040101010101" pitchFamily="2" charset="-122"/>
              </a:rPr>
              <a:t>的语言结构时正确地构造并填写符号表信息（双向链表）？</a:t>
            </a:r>
          </a:p>
        </p:txBody>
      </p:sp>
      <p:sp>
        <p:nvSpPr>
          <p:cNvPr id="62468" name="Rectangle 4"/>
          <p:cNvSpPr>
            <a:spLocks noChangeArrowheads="1"/>
          </p:cNvSpPr>
          <p:nvPr/>
        </p:nvSpPr>
        <p:spPr bwMode="auto">
          <a:xfrm>
            <a:off x="457200" y="3228975"/>
            <a:ext cx="7696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修改文法，使得在分析</a:t>
            </a:r>
            <a:r>
              <a:rPr lang="en-US" altLang="zh-CN" sz="2400">
                <a:solidFill>
                  <a:srgbClr val="000000"/>
                </a:solidFill>
                <a:latin typeface="黑体" panose="02010609060101010101" pitchFamily="49" charset="-122"/>
                <a:ea typeface="黑体" panose="02010609060101010101" pitchFamily="49" charset="-122"/>
              </a:rPr>
              <a:t>D</a:t>
            </a:r>
            <a:r>
              <a:rPr lang="zh-CN" altLang="en-US" sz="2400">
                <a:solidFill>
                  <a:srgbClr val="000000"/>
                </a:solidFill>
                <a:latin typeface="华文行楷" panose="02010800040101010101" pitchFamily="2" charset="-122"/>
                <a:ea typeface="华文行楷" panose="02010800040101010101" pitchFamily="2" charset="-122"/>
              </a:rPr>
              <a:t>之前生成符号表（</a:t>
            </a:r>
            <a:r>
              <a:rPr lang="en-US" altLang="zh-CN" sz="2400">
                <a:solidFill>
                  <a:srgbClr val="000000"/>
                </a:solidFill>
                <a:latin typeface="黑体" panose="02010609060101010101" pitchFamily="49" charset="-122"/>
                <a:ea typeface="黑体" panose="02010609060101010101" pitchFamily="49" charset="-122"/>
              </a:rPr>
              <a:t>LR</a:t>
            </a:r>
            <a:r>
              <a:rPr lang="zh-CN" altLang="en-US" sz="2400">
                <a:solidFill>
                  <a:srgbClr val="000000"/>
                </a:solidFill>
                <a:latin typeface="华文行楷" panose="02010800040101010101" pitchFamily="2" charset="-122"/>
                <a:ea typeface="华文行楷" panose="02010800040101010101" pitchFamily="2" charset="-122"/>
              </a:rPr>
              <a:t>分析）：</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P → </a:t>
            </a:r>
            <a:r>
              <a:rPr lang="en-US" altLang="zh-CN" sz="2400">
                <a:solidFill>
                  <a:srgbClr val="0000FF"/>
                </a:solidFill>
                <a:latin typeface="黑体" panose="02010609060101010101" pitchFamily="49" charset="-122"/>
                <a:ea typeface="黑体" panose="02010609060101010101" pitchFamily="49" charset="-122"/>
              </a:rPr>
              <a:t>M</a:t>
            </a:r>
            <a:r>
              <a:rPr lang="en-US" altLang="zh-CN" sz="2400">
                <a:solidFill>
                  <a:srgbClr val="000000"/>
                </a:solidFill>
                <a:latin typeface="黑体" panose="02010609060101010101" pitchFamily="49" charset="-122"/>
                <a:ea typeface="黑体" panose="02010609060101010101" pitchFamily="49" charset="-122"/>
              </a:rPr>
              <a:t> D			(1)</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D → D ; D  		(2)</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 id : T			(3)       </a:t>
            </a:r>
            <a:r>
              <a:rPr lang="en-US" altLang="zh-CN" sz="2400">
                <a:solidFill>
                  <a:srgbClr val="990000"/>
                </a:solidFill>
                <a:latin typeface="黑体" panose="02010609060101010101" pitchFamily="49" charset="-122"/>
                <a:ea typeface="黑体" panose="02010609060101010101" pitchFamily="49" charset="-122"/>
              </a:rPr>
              <a:t>G4.8</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 proc id ;</a:t>
            </a:r>
            <a:r>
              <a:rPr lang="en-US" altLang="zh-CN" sz="2400">
                <a:solidFill>
                  <a:srgbClr val="990000"/>
                </a:solidFill>
                <a:latin typeface="黑体" panose="02010609060101010101" pitchFamily="49" charset="-122"/>
                <a:ea typeface="黑体" panose="02010609060101010101" pitchFamily="49" charset="-122"/>
              </a:rPr>
              <a:t> N</a:t>
            </a:r>
            <a:r>
              <a:rPr lang="en-US" altLang="zh-CN" sz="2400">
                <a:solidFill>
                  <a:srgbClr val="000000"/>
                </a:solidFill>
                <a:latin typeface="黑体" panose="02010609060101010101" pitchFamily="49" charset="-122"/>
                <a:ea typeface="黑体" panose="02010609060101010101" pitchFamily="49" charset="-122"/>
              </a:rPr>
              <a:t> D; S	(4)</a:t>
            </a:r>
          </a:p>
          <a:p>
            <a:pPr algn="just" eaLnBrk="0" fontAlgn="base" hangingPunct="0">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M →</a:t>
            </a:r>
            <a:r>
              <a:rPr lang="en-US" altLang="zh-CN" sz="2400" b="1">
                <a:solidFill>
                  <a:srgbClr val="0000FF"/>
                </a:solidFill>
                <a:latin typeface="黑体" panose="02010609060101010101" pitchFamily="49" charset="-122"/>
                <a:ea typeface="黑体" panose="02010609060101010101" pitchFamily="49" charset="-122"/>
              </a:rPr>
              <a:t>ε</a:t>
            </a:r>
            <a:r>
              <a:rPr lang="en-US" altLang="zh-CN" sz="2400">
                <a:solidFill>
                  <a:srgbClr val="000000"/>
                </a:solidFill>
                <a:latin typeface="黑体" panose="02010609060101010101" pitchFamily="49" charset="-122"/>
                <a:ea typeface="黑体" panose="02010609060101010101" pitchFamily="49" charset="-122"/>
              </a:rPr>
              <a:t>			(5)</a:t>
            </a:r>
          </a:p>
          <a:p>
            <a:pPr algn="just" eaLnBrk="0" fontAlgn="base" hangingPunct="0">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N →</a:t>
            </a:r>
            <a:r>
              <a:rPr lang="en-US" altLang="zh-CN" sz="2400" b="1">
                <a:solidFill>
                  <a:srgbClr val="990000"/>
                </a:solidFill>
                <a:latin typeface="黑体" panose="02010609060101010101" pitchFamily="49" charset="-122"/>
                <a:ea typeface="黑体" panose="02010609060101010101" pitchFamily="49" charset="-122"/>
              </a:rPr>
              <a:t>ε</a:t>
            </a:r>
            <a:r>
              <a:rPr lang="en-US" altLang="zh-CN" sz="2400">
                <a:solidFill>
                  <a:srgbClr val="000000"/>
                </a:solidFill>
                <a:latin typeface="黑体" panose="02010609060101010101" pitchFamily="49" charset="-122"/>
                <a:ea typeface="黑体" panose="02010609060101010101" pitchFamily="49" charset="-122"/>
              </a:rPr>
              <a:t>			(6)</a:t>
            </a:r>
          </a:p>
        </p:txBody>
      </p:sp>
    </p:spTree>
    <p:extLst>
      <p:ext uri="{BB962C8B-B14F-4D97-AF65-F5344CB8AC3E}">
        <p14:creationId xmlns:p14="http://schemas.microsoft.com/office/powerpoint/2010/main" val="4057342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barn(outVertical)">
                                      <p:cBhvr>
                                        <p:cTn id="7" dur="500"/>
                                        <p:tgtEl>
                                          <p:spTgt spid="624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2467"/>
                                        </p:tgtEl>
                                        <p:attrNameLst>
                                          <p:attrName>style.visibility</p:attrName>
                                        </p:attrNameLst>
                                      </p:cBhvr>
                                      <p:to>
                                        <p:strVal val="visible"/>
                                      </p:to>
                                    </p:set>
                                    <p:animEffect transition="in" filter="barn(outVertical)">
                                      <p:cBhvr>
                                        <p:cTn id="12" dur="500"/>
                                        <p:tgtEl>
                                          <p:spTgt spid="624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62468"/>
                                        </p:tgtEl>
                                        <p:attrNameLst>
                                          <p:attrName>style.visibility</p:attrName>
                                        </p:attrNameLst>
                                      </p:cBhvr>
                                      <p:to>
                                        <p:strVal val="visible"/>
                                      </p:to>
                                    </p:set>
                                    <p:animEffect transition="in" filter="barn(outVertical)">
                                      <p:cBhvr>
                                        <p:cTn id="17"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7" grpId="0" animBg="1" autoUpdateAnimBg="0"/>
      <p:bldP spid="6246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381000" y="228600"/>
            <a:ext cx="4800600" cy="457200"/>
          </a:xfrm>
          <a:noFill/>
        </p:spPr>
        <p:txBody>
          <a:bodyPr lIns="92075" tIns="46038" rIns="92075" bIns="46038"/>
          <a:lstStyle/>
          <a:p>
            <a:pPr algn="l" eaLnBrk="1" hangingPunct="1"/>
            <a:r>
              <a:rPr lang="en-US" altLang="zh-CN" sz="2400" smtClean="0">
                <a:solidFill>
                  <a:srgbClr val="990000"/>
                </a:solidFill>
                <a:latin typeface="黑体" panose="02010609060101010101" pitchFamily="49" charset="-122"/>
                <a:ea typeface="黑体" panose="02010609060101010101" pitchFamily="49" charset="-122"/>
              </a:rPr>
              <a:t>(b)</a:t>
            </a:r>
            <a:r>
              <a:rPr lang="en-US" altLang="zh-CN" sz="2400" smtClean="0">
                <a:solidFill>
                  <a:srgbClr val="990000"/>
                </a:solidFill>
                <a:latin typeface="华文行楷" panose="02010800040101010101" pitchFamily="2" charset="-122"/>
                <a:ea typeface="华文行楷" panose="02010800040101010101" pitchFamily="2" charset="-122"/>
              </a:rPr>
              <a:t> </a:t>
            </a:r>
            <a:r>
              <a:rPr lang="zh-CN" altLang="en-US" sz="2400" smtClean="0">
                <a:solidFill>
                  <a:srgbClr val="990000"/>
                </a:solidFill>
                <a:latin typeface="华文行楷" panose="02010800040101010101" pitchFamily="2" charset="-122"/>
                <a:ea typeface="华文行楷" panose="02010800040101010101" pitchFamily="2" charset="-122"/>
              </a:rPr>
              <a:t>全程量、属性与语义函数</a:t>
            </a:r>
          </a:p>
        </p:txBody>
      </p:sp>
      <p:sp>
        <p:nvSpPr>
          <p:cNvPr id="11" name="灯片编号占位符 5"/>
          <p:cNvSpPr>
            <a:spLocks noGrp="1"/>
          </p:cNvSpPr>
          <p:nvPr>
            <p:ph type="sldNum" sz="quarter" idx="12"/>
          </p:nvPr>
        </p:nvSpPr>
        <p:spPr/>
        <p:txBody>
          <a:bodyPr/>
          <a:lstStyle/>
          <a:p>
            <a:pPr>
              <a:defRPr/>
            </a:pPr>
            <a:fld id="{4518DDA2-D111-486D-A005-A3EE146DDFCA}" type="slidenum">
              <a:rPr lang="zh-CN" altLang="en-US">
                <a:solidFill>
                  <a:srgbClr val="000000"/>
                </a:solidFill>
              </a:rPr>
              <a:pPr>
                <a:defRPr/>
              </a:pPr>
              <a:t>33</a:t>
            </a:fld>
            <a:endParaRPr lang="en-US" altLang="zh-CN">
              <a:solidFill>
                <a:srgbClr val="000000"/>
              </a:solidFill>
            </a:endParaRPr>
          </a:p>
        </p:txBody>
      </p:sp>
      <p:sp>
        <p:nvSpPr>
          <p:cNvPr id="69636" name="Rectangle 3"/>
          <p:cNvSpPr>
            <a:spLocks noChangeArrowheads="1"/>
          </p:cNvSpPr>
          <p:nvPr/>
        </p:nvSpPr>
        <p:spPr bwMode="auto">
          <a:xfrm>
            <a:off x="446088" y="620713"/>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全程量：</a:t>
            </a:r>
            <a:r>
              <a:rPr lang="zh-CN" altLang="en-US" sz="2400">
                <a:solidFill>
                  <a:srgbClr val="000000"/>
                </a:solidFill>
                <a:latin typeface="华文行楷" panose="02010800040101010101" pitchFamily="2" charset="-122"/>
                <a:ea typeface="华文行楷" panose="02010800040101010101" pitchFamily="2" charset="-122"/>
              </a:rPr>
              <a:t>有序对栈</a:t>
            </a:r>
            <a:r>
              <a:rPr lang="zh-CN" altLang="en-US" sz="2400">
                <a:solidFill>
                  <a:srgbClr val="00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tblptr, offset</a:t>
            </a:r>
            <a:r>
              <a:rPr lang="zh-CN" altLang="en-US" sz="2400">
                <a:solidFill>
                  <a:srgbClr val="000000"/>
                </a:solidFill>
                <a:latin typeface="黑体" panose="02010609060101010101" pitchFamily="49" charset="-122"/>
                <a:ea typeface="黑体" panose="02010609060101010101" pitchFamily="49" charset="-122"/>
              </a:rPr>
              <a:t>）</a:t>
            </a:r>
          </a:p>
        </p:txBody>
      </p:sp>
      <p:sp>
        <p:nvSpPr>
          <p:cNvPr id="63492" name="Rectangle 4"/>
          <p:cNvSpPr>
            <a:spLocks noChangeArrowheads="1"/>
          </p:cNvSpPr>
          <p:nvPr/>
        </p:nvSpPr>
        <p:spPr bwMode="auto">
          <a:xfrm>
            <a:off x="395288" y="1077913"/>
            <a:ext cx="61722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其中，</a:t>
            </a:r>
            <a:r>
              <a:rPr lang="en-US" altLang="zh-CN" sz="2400">
                <a:solidFill>
                  <a:srgbClr val="0000FF"/>
                </a:solidFill>
                <a:latin typeface="黑体" panose="02010609060101010101" pitchFamily="49" charset="-122"/>
                <a:ea typeface="黑体" panose="02010609060101010101" pitchFamily="49" charset="-122"/>
              </a:rPr>
              <a:t>tblptr</a:t>
            </a:r>
            <a:r>
              <a:rPr lang="zh-CN" altLang="en-US" sz="2400">
                <a:solidFill>
                  <a:srgbClr val="000000"/>
                </a:solidFill>
                <a:latin typeface="华文行楷" panose="02010800040101010101" pitchFamily="2" charset="-122"/>
                <a:ea typeface="华文行楷" panose="02010800040101010101" pitchFamily="2" charset="-122"/>
              </a:rPr>
              <a:t>保存指向符号表节点的指针，</a:t>
            </a:r>
          </a:p>
          <a:p>
            <a:pPr eaLnBrk="0" fontAlgn="base" hangingPunct="0">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	</a:t>
            </a:r>
            <a:r>
              <a:rPr lang="en-US" altLang="zh-CN" sz="2400">
                <a:solidFill>
                  <a:srgbClr val="0000FF"/>
                </a:solidFill>
                <a:latin typeface="黑体" panose="02010609060101010101" pitchFamily="49" charset="-122"/>
                <a:ea typeface="黑体" panose="02010609060101010101" pitchFamily="49" charset="-122"/>
              </a:rPr>
              <a:t>offset</a:t>
            </a:r>
            <a:r>
              <a:rPr lang="zh-CN" altLang="en-US" sz="2400">
                <a:solidFill>
                  <a:srgbClr val="000000"/>
                </a:solidFill>
                <a:latin typeface="华文行楷" panose="02010800040101010101" pitchFamily="2" charset="-122"/>
                <a:ea typeface="华文行楷" panose="02010800040101010101" pitchFamily="2" charset="-122"/>
              </a:rPr>
              <a:t>保存对应过程的所有局部变量</a:t>
            </a:r>
            <a:br>
              <a:rPr lang="zh-CN" altLang="en-US" sz="2400">
                <a:solidFill>
                  <a:srgbClr val="000000"/>
                </a:solidFill>
                <a:latin typeface="华文行楷" panose="02010800040101010101" pitchFamily="2" charset="-122"/>
                <a:ea typeface="华文行楷" panose="02010800040101010101" pitchFamily="2" charset="-122"/>
              </a:rPr>
            </a:br>
            <a:r>
              <a:rPr lang="zh-CN" altLang="en-US" sz="2400">
                <a:solidFill>
                  <a:srgbClr val="000000"/>
                </a:solidFill>
                <a:latin typeface="华文行楷" panose="02010800040101010101" pitchFamily="2" charset="-122"/>
                <a:ea typeface="华文行楷" panose="02010800040101010101" pitchFamily="2" charset="-122"/>
              </a:rPr>
              <a:t>                        的存储空间大小。</a:t>
            </a:r>
          </a:p>
          <a:p>
            <a:pPr eaLnBrk="0" fontAlgn="base" hangingPunct="0">
              <a:lnSpc>
                <a:spcPct val="120000"/>
              </a:lnSpc>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栈上的操作：</a:t>
            </a:r>
            <a:r>
              <a:rPr lang="en-US" altLang="zh-CN" sz="2400">
                <a:solidFill>
                  <a:srgbClr val="000000"/>
                </a:solidFill>
                <a:latin typeface="黑体" panose="02010609060101010101" pitchFamily="49" charset="-122"/>
                <a:ea typeface="黑体" panose="02010609060101010101" pitchFamily="49" charset="-122"/>
              </a:rPr>
              <a:t>push(t, o)</a:t>
            </a:r>
            <a:r>
              <a:rPr lang="zh-CN" altLang="en-US" sz="2400">
                <a:solidFill>
                  <a:srgbClr val="00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pop</a:t>
            </a:r>
            <a:r>
              <a:rPr lang="zh-CN" altLang="en-US" sz="2400">
                <a:solidFill>
                  <a:srgbClr val="00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top(stack)</a:t>
            </a:r>
          </a:p>
        </p:txBody>
      </p:sp>
      <p:sp>
        <p:nvSpPr>
          <p:cNvPr id="63493" name="Rectangle 5"/>
          <p:cNvSpPr>
            <a:spLocks noChangeArrowheads="1"/>
          </p:cNvSpPr>
          <p:nvPr/>
        </p:nvSpPr>
        <p:spPr bwMode="auto">
          <a:xfrm>
            <a:off x="468313" y="2879725"/>
            <a:ext cx="81534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语义函数</a:t>
            </a:r>
            <a:r>
              <a:rPr lang="en-US" altLang="zh-CN" sz="2400">
                <a:solidFill>
                  <a:srgbClr val="990000"/>
                </a:solidFill>
                <a:latin typeface="华文行楷" panose="02010800040101010101" pitchFamily="2" charset="-122"/>
                <a:ea typeface="华文行楷" panose="02010800040101010101" pitchFamily="2" charset="-122"/>
              </a:rPr>
              <a:t>/</a:t>
            </a:r>
            <a:r>
              <a:rPr lang="zh-CN" altLang="en-US" sz="2400">
                <a:solidFill>
                  <a:srgbClr val="990000"/>
                </a:solidFill>
                <a:latin typeface="华文行楷" panose="02010800040101010101" pitchFamily="2" charset="-122"/>
                <a:ea typeface="华文行楷" panose="02010800040101010101" pitchFamily="2" charset="-122"/>
              </a:rPr>
              <a:t>过程：</a:t>
            </a:r>
          </a:p>
          <a:p>
            <a:pPr algn="just" eaLnBrk="0" fontAlgn="base" hangingPunct="0">
              <a:lnSpc>
                <a:spcPct val="120000"/>
              </a:lnSpc>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1. </a:t>
            </a:r>
            <a:r>
              <a:rPr lang="zh-CN" altLang="en-US" sz="2400">
                <a:solidFill>
                  <a:srgbClr val="000000"/>
                </a:solidFill>
                <a:latin typeface="华文行楷" panose="02010800040101010101" pitchFamily="2" charset="-122"/>
                <a:ea typeface="华文行楷" panose="02010800040101010101" pitchFamily="2" charset="-122"/>
              </a:rPr>
              <a:t>函数</a:t>
            </a:r>
            <a:r>
              <a:rPr lang="en-US" altLang="zh-CN" sz="2400">
                <a:solidFill>
                  <a:srgbClr val="0000FF"/>
                </a:solidFill>
                <a:latin typeface="黑体" panose="02010609060101010101" pitchFamily="49" charset="-122"/>
                <a:ea typeface="黑体" panose="02010609060101010101" pitchFamily="49" charset="-122"/>
              </a:rPr>
              <a:t>mktable(previous)</a:t>
            </a:r>
            <a:r>
              <a:rPr lang="zh-CN" altLang="en-US" sz="2400">
                <a:solidFill>
                  <a:srgbClr val="000000"/>
                </a:solidFill>
                <a:latin typeface="华文行楷" panose="02010800040101010101" pitchFamily="2" charset="-122"/>
                <a:ea typeface="华文行楷" panose="02010800040101010101" pitchFamily="2" charset="-122"/>
              </a:rPr>
              <a:t>：建立一个新的符号表节点，并返回指向该节点的指针。参数</a:t>
            </a:r>
            <a:r>
              <a:rPr lang="en-US" altLang="zh-CN" sz="2400">
                <a:solidFill>
                  <a:srgbClr val="000000"/>
                </a:solidFill>
                <a:latin typeface="黑体" panose="02010609060101010101" pitchFamily="49" charset="-122"/>
                <a:ea typeface="黑体" panose="02010609060101010101" pitchFamily="49" charset="-122"/>
              </a:rPr>
              <a:t>previous</a:t>
            </a:r>
            <a:r>
              <a:rPr lang="zh-CN" altLang="en-US" sz="2400">
                <a:solidFill>
                  <a:srgbClr val="000000"/>
                </a:solidFill>
                <a:latin typeface="华文行楷" panose="02010800040101010101" pitchFamily="2" charset="-122"/>
                <a:ea typeface="华文行楷" panose="02010800040101010101" pitchFamily="2" charset="-122"/>
              </a:rPr>
              <a:t>是逆向链，指向该节点的前驱，即外层的符号表节点。</a:t>
            </a:r>
          </a:p>
        </p:txBody>
      </p:sp>
      <p:graphicFrame>
        <p:nvGraphicFramePr>
          <p:cNvPr id="69639" name="Object 6"/>
          <p:cNvGraphicFramePr>
            <a:graphicFrameLocks noChangeAspect="1"/>
          </p:cNvGraphicFramePr>
          <p:nvPr/>
        </p:nvGraphicFramePr>
        <p:xfrm>
          <a:off x="6445250" y="1087438"/>
          <a:ext cx="2447925" cy="1836737"/>
        </p:xfrm>
        <a:graphic>
          <a:graphicData uri="http://schemas.openxmlformats.org/presentationml/2006/ole">
            <mc:AlternateContent xmlns:mc="http://schemas.openxmlformats.org/markup-compatibility/2006">
              <mc:Choice xmlns:v="urn:schemas-microsoft-com:vml" Requires="v">
                <p:oleObj spid="_x0000_s9218" r:id="rId4" imgW="1228680" imgH="921600" progId="Visio.Drawing.11">
                  <p:embed/>
                </p:oleObj>
              </mc:Choice>
              <mc:Fallback>
                <p:oleObj r:id="rId4" imgW="1228680" imgH="92160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5250" y="1087438"/>
                        <a:ext cx="2447925" cy="183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5" name="Object 7"/>
          <p:cNvGraphicFramePr>
            <a:graphicFrameLocks noChangeAspect="1"/>
          </p:cNvGraphicFramePr>
          <p:nvPr/>
        </p:nvGraphicFramePr>
        <p:xfrm>
          <a:off x="2916238" y="4868863"/>
          <a:ext cx="2160587" cy="1217612"/>
        </p:xfrm>
        <a:graphic>
          <a:graphicData uri="http://schemas.openxmlformats.org/presentationml/2006/ole">
            <mc:AlternateContent xmlns:mc="http://schemas.openxmlformats.org/markup-compatibility/2006">
              <mc:Choice xmlns:v="urn:schemas-microsoft-com:vml" Requires="v">
                <p:oleObj spid="_x0000_s9219" r:id="rId6" imgW="1114920" imgH="627480" progId="Visio.Drawing.11">
                  <p:embed/>
                </p:oleObj>
              </mc:Choice>
              <mc:Fallback>
                <p:oleObj r:id="rId6" imgW="1114920" imgH="62748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6238" y="4868863"/>
                        <a:ext cx="2160587" cy="121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6" name="Object 8"/>
          <p:cNvGraphicFramePr>
            <a:graphicFrameLocks noChangeAspect="1"/>
          </p:cNvGraphicFramePr>
          <p:nvPr/>
        </p:nvGraphicFramePr>
        <p:xfrm>
          <a:off x="1546225" y="5286375"/>
          <a:ext cx="1512888" cy="688975"/>
        </p:xfrm>
        <a:graphic>
          <a:graphicData uri="http://schemas.openxmlformats.org/presentationml/2006/ole">
            <mc:AlternateContent xmlns:mc="http://schemas.openxmlformats.org/markup-compatibility/2006">
              <mc:Choice xmlns:v="urn:schemas-microsoft-com:vml" Requires="v">
                <p:oleObj spid="_x0000_s9220" r:id="rId8" imgW="609120" imgH="278280" progId="Visio.Drawing.11">
                  <p:embed/>
                </p:oleObj>
              </mc:Choice>
              <mc:Fallback>
                <p:oleObj r:id="rId8" imgW="609120" imgH="278280"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6225" y="5286375"/>
                        <a:ext cx="1512888"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23265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arn(outVertical)">
                                      <p:cBhvr>
                                        <p:cTn id="7" dur="500"/>
                                        <p:tgtEl>
                                          <p:spTgt spid="63492">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3492">
                                            <p:txEl>
                                              <p:pRg st="1" end="1"/>
                                            </p:txEl>
                                          </p:spTgt>
                                        </p:tgtEl>
                                        <p:attrNameLst>
                                          <p:attrName>style.visibility</p:attrName>
                                        </p:attrNameLst>
                                      </p:cBhvr>
                                      <p:to>
                                        <p:strVal val="visible"/>
                                      </p:to>
                                    </p:set>
                                    <p:animEffect transition="in" filter="barn(outVertical)">
                                      <p:cBhvr>
                                        <p:cTn id="10" dur="500"/>
                                        <p:tgtEl>
                                          <p:spTgt spid="6349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63492">
                                            <p:txEl>
                                              <p:pRg st="2" end="2"/>
                                            </p:txEl>
                                          </p:spTgt>
                                        </p:tgtEl>
                                        <p:attrNameLst>
                                          <p:attrName>style.visibility</p:attrName>
                                        </p:attrNameLst>
                                      </p:cBhvr>
                                      <p:to>
                                        <p:strVal val="visible"/>
                                      </p:to>
                                    </p:set>
                                    <p:animEffect transition="in" filter="barn(outVertical)">
                                      <p:cBhvr>
                                        <p:cTn id="15" dur="500"/>
                                        <p:tgtEl>
                                          <p:spTgt spid="6349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63493">
                                            <p:txEl>
                                              <p:pRg st="0" end="0"/>
                                            </p:txEl>
                                          </p:spTgt>
                                        </p:tgtEl>
                                        <p:attrNameLst>
                                          <p:attrName>style.visibility</p:attrName>
                                        </p:attrNameLst>
                                      </p:cBhvr>
                                      <p:to>
                                        <p:strVal val="visible"/>
                                      </p:to>
                                    </p:set>
                                    <p:animEffect transition="in" filter="barn(outVertical)">
                                      <p:cBhvr>
                                        <p:cTn id="20" dur="500"/>
                                        <p:tgtEl>
                                          <p:spTgt spid="63493">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63493">
                                            <p:txEl>
                                              <p:pRg st="1" end="1"/>
                                            </p:txEl>
                                          </p:spTgt>
                                        </p:tgtEl>
                                        <p:attrNameLst>
                                          <p:attrName>style.visibility</p:attrName>
                                        </p:attrNameLst>
                                      </p:cBhvr>
                                      <p:to>
                                        <p:strVal val="visible"/>
                                      </p:to>
                                    </p:set>
                                    <p:animEffect transition="in" filter="barn(outVertical)">
                                      <p:cBhvr>
                                        <p:cTn id="25" dur="500"/>
                                        <p:tgtEl>
                                          <p:spTgt spid="63493">
                                            <p:txEl>
                                              <p:pRg st="1" end="1"/>
                                            </p:txEl>
                                          </p:spTgt>
                                        </p:tgtEl>
                                      </p:cBhvr>
                                    </p:animEffect>
                                  </p:childTnLst>
                                </p:cTn>
                              </p:par>
                            </p:childTnLst>
                          </p:cTn>
                        </p:par>
                        <p:par>
                          <p:cTn id="26" fill="hold" nodeType="afterGroup">
                            <p:stCondLst>
                              <p:cond delay="500"/>
                            </p:stCondLst>
                            <p:childTnLst>
                              <p:par>
                                <p:cTn id="27" presetID="16" presetClass="entr" presetSubtype="37" fill="hold" nodeType="afterEffect">
                                  <p:stCondLst>
                                    <p:cond delay="0"/>
                                  </p:stCondLst>
                                  <p:childTnLst>
                                    <p:set>
                                      <p:cBhvr>
                                        <p:cTn id="28" dur="1" fill="hold">
                                          <p:stCondLst>
                                            <p:cond delay="0"/>
                                          </p:stCondLst>
                                        </p:cTn>
                                        <p:tgtEl>
                                          <p:spTgt spid="63495"/>
                                        </p:tgtEl>
                                        <p:attrNameLst>
                                          <p:attrName>style.visibility</p:attrName>
                                        </p:attrNameLst>
                                      </p:cBhvr>
                                      <p:to>
                                        <p:strVal val="visible"/>
                                      </p:to>
                                    </p:set>
                                    <p:animEffect transition="in" filter="barn(outVertical)">
                                      <p:cBhvr>
                                        <p:cTn id="29" dur="500"/>
                                        <p:tgtEl>
                                          <p:spTgt spid="63495"/>
                                        </p:tgtEl>
                                      </p:cBhvr>
                                    </p:animEffect>
                                  </p:childTnLst>
                                </p:cTn>
                              </p:par>
                              <p:par>
                                <p:cTn id="30" presetID="16" presetClass="entr" presetSubtype="37" fill="hold" nodeType="withEffect">
                                  <p:stCondLst>
                                    <p:cond delay="0"/>
                                  </p:stCondLst>
                                  <p:childTnLst>
                                    <p:set>
                                      <p:cBhvr>
                                        <p:cTn id="31" dur="1" fill="hold">
                                          <p:stCondLst>
                                            <p:cond delay="0"/>
                                          </p:stCondLst>
                                        </p:cTn>
                                        <p:tgtEl>
                                          <p:spTgt spid="63496"/>
                                        </p:tgtEl>
                                        <p:attrNameLst>
                                          <p:attrName>style.visibility</p:attrName>
                                        </p:attrNameLst>
                                      </p:cBhvr>
                                      <p:to>
                                        <p:strVal val="visible"/>
                                      </p:to>
                                    </p:set>
                                    <p:animEffect transition="in" filter="barn(outVertical)">
                                      <p:cBhvr>
                                        <p:cTn id="32" dur="500"/>
                                        <p:tgtEl>
                                          <p:spTgt spid="63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autoUpdateAnimBg="0"/>
      <p:bldP spid="6349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3494088" y="44450"/>
            <a:ext cx="5399087" cy="576263"/>
          </a:xfrm>
        </p:spPr>
        <p:txBody>
          <a:bodyPr/>
          <a:lstStyle/>
          <a:p>
            <a:pPr algn="r" eaLnBrk="1" hangingPunct="1"/>
            <a:r>
              <a:rPr lang="en-US" altLang="zh-CN" sz="2400" smtClean="0">
                <a:latin typeface="黑体" panose="02010609060101010101" pitchFamily="49" charset="-122"/>
                <a:ea typeface="黑体" panose="02010609060101010101" pitchFamily="49" charset="-122"/>
              </a:rPr>
              <a:t>(b)</a:t>
            </a:r>
            <a:r>
              <a:rPr lang="en-US" altLang="zh-CN" sz="2400" smtClean="0">
                <a:latin typeface="华文行楷" panose="02010800040101010101" pitchFamily="2" charset="-122"/>
                <a:ea typeface="华文行楷" panose="02010800040101010101" pitchFamily="2" charset="-122"/>
              </a:rPr>
              <a:t> </a:t>
            </a:r>
            <a:r>
              <a:rPr lang="zh-CN" altLang="en-US" sz="2400" smtClean="0">
                <a:latin typeface="华文行楷" panose="02010800040101010101" pitchFamily="2" charset="-122"/>
                <a:ea typeface="华文行楷" panose="02010800040101010101" pitchFamily="2" charset="-122"/>
              </a:rPr>
              <a:t>全程量、属性与语义函数（续</a:t>
            </a:r>
            <a:r>
              <a:rPr lang="en-US" altLang="zh-CN" sz="2400" smtClean="0">
                <a:latin typeface="华文行楷" panose="02010800040101010101" pitchFamily="2" charset="-122"/>
                <a:ea typeface="华文行楷" panose="02010800040101010101" pitchFamily="2" charset="-122"/>
              </a:rPr>
              <a:t>1</a:t>
            </a:r>
            <a:r>
              <a:rPr lang="zh-CN" altLang="en-US" sz="2400" smtClean="0">
                <a:latin typeface="华文行楷" panose="02010800040101010101" pitchFamily="2" charset="-122"/>
                <a:ea typeface="华文行楷" panose="02010800040101010101" pitchFamily="2" charset="-122"/>
              </a:rPr>
              <a:t>）</a:t>
            </a:r>
          </a:p>
        </p:txBody>
      </p:sp>
      <p:sp>
        <p:nvSpPr>
          <p:cNvPr id="9" name="灯片编号占位符 5"/>
          <p:cNvSpPr>
            <a:spLocks noGrp="1"/>
          </p:cNvSpPr>
          <p:nvPr>
            <p:ph type="sldNum" sz="quarter" idx="12"/>
          </p:nvPr>
        </p:nvSpPr>
        <p:spPr/>
        <p:txBody>
          <a:bodyPr/>
          <a:lstStyle/>
          <a:p>
            <a:pPr>
              <a:defRPr/>
            </a:pPr>
            <a:fld id="{CDBFB634-737A-4796-8A62-9C3B621DB136}" type="slidenum">
              <a:rPr lang="zh-CN" altLang="en-US">
                <a:solidFill>
                  <a:srgbClr val="000000"/>
                </a:solidFill>
              </a:rPr>
              <a:pPr>
                <a:defRPr/>
              </a:pPr>
              <a:t>34</a:t>
            </a:fld>
            <a:endParaRPr lang="en-US" altLang="zh-CN">
              <a:solidFill>
                <a:srgbClr val="000000"/>
              </a:solidFill>
            </a:endParaRPr>
          </a:p>
        </p:txBody>
      </p:sp>
      <p:sp>
        <p:nvSpPr>
          <p:cNvPr id="71684" name="Rectangle 3"/>
          <p:cNvSpPr>
            <a:spLocks noChangeArrowheads="1"/>
          </p:cNvSpPr>
          <p:nvPr/>
        </p:nvSpPr>
        <p:spPr bwMode="auto">
          <a:xfrm>
            <a:off x="323850" y="836613"/>
            <a:ext cx="8153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2.  </a:t>
            </a:r>
            <a:r>
              <a:rPr lang="zh-CN" altLang="en-US" sz="2400">
                <a:solidFill>
                  <a:srgbClr val="000000"/>
                </a:solidFill>
                <a:latin typeface="华文行楷" panose="02010800040101010101" pitchFamily="2" charset="-122"/>
                <a:ea typeface="华文行楷" panose="02010800040101010101" pitchFamily="2" charset="-122"/>
              </a:rPr>
              <a:t>过程</a:t>
            </a:r>
            <a:r>
              <a:rPr lang="en-US" altLang="zh-CN" sz="2400">
                <a:solidFill>
                  <a:srgbClr val="0000FF"/>
                </a:solidFill>
                <a:latin typeface="黑体" panose="02010609060101010101" pitchFamily="49" charset="-122"/>
                <a:ea typeface="黑体" panose="02010609060101010101" pitchFamily="49" charset="-122"/>
              </a:rPr>
              <a:t>enter(table, name, type, offset)</a:t>
            </a:r>
            <a:r>
              <a:rPr lang="zh-CN" altLang="en-US" sz="2400">
                <a:solidFill>
                  <a:srgbClr val="000000"/>
                </a:solidFill>
                <a:latin typeface="华文行楷" panose="02010800040101010101" pitchFamily="2" charset="-122"/>
                <a:ea typeface="华文行楷" panose="02010800040101010101" pitchFamily="2" charset="-122"/>
              </a:rPr>
              <a:t>：在</a:t>
            </a:r>
            <a:r>
              <a:rPr lang="en-US" altLang="zh-CN" sz="2400">
                <a:solidFill>
                  <a:srgbClr val="0000FF"/>
                </a:solidFill>
                <a:latin typeface="黑体" panose="02010609060101010101" pitchFamily="49" charset="-122"/>
                <a:ea typeface="黑体" panose="02010609060101010101" pitchFamily="49" charset="-122"/>
              </a:rPr>
              <a:t>table</a:t>
            </a:r>
            <a:r>
              <a:rPr lang="zh-CN" altLang="en-US" sz="2400">
                <a:solidFill>
                  <a:srgbClr val="000000"/>
                </a:solidFill>
                <a:latin typeface="华文行楷" panose="02010800040101010101" pitchFamily="2" charset="-122"/>
                <a:ea typeface="华文行楷" panose="02010800040101010101" pitchFamily="2" charset="-122"/>
              </a:rPr>
              <a:t>指向的符号表节点中，为</a:t>
            </a:r>
            <a:r>
              <a:rPr lang="zh-CN" altLang="en-US" sz="2400">
                <a:solidFill>
                  <a:srgbClr val="990000"/>
                </a:solidFill>
                <a:latin typeface="华文行楷" panose="02010800040101010101" pitchFamily="2" charset="-122"/>
                <a:ea typeface="华文行楷" panose="02010800040101010101" pitchFamily="2" charset="-122"/>
              </a:rPr>
              <a:t>变量</a:t>
            </a:r>
            <a:r>
              <a:rPr lang="en-US" altLang="zh-CN" sz="2400">
                <a:solidFill>
                  <a:srgbClr val="0000FF"/>
                </a:solidFill>
                <a:latin typeface="黑体" panose="02010609060101010101" pitchFamily="49" charset="-122"/>
                <a:ea typeface="黑体" panose="02010609060101010101" pitchFamily="49" charset="-122"/>
              </a:rPr>
              <a:t>name</a:t>
            </a:r>
            <a:r>
              <a:rPr lang="zh-CN" altLang="en-US" sz="2400">
                <a:solidFill>
                  <a:srgbClr val="000000"/>
                </a:solidFill>
                <a:latin typeface="华文行楷" panose="02010800040101010101" pitchFamily="2" charset="-122"/>
                <a:ea typeface="华文行楷" panose="02010800040101010101" pitchFamily="2" charset="-122"/>
              </a:rPr>
              <a:t>建立新的条目，包括名字的类型和存储位置等。</a:t>
            </a:r>
          </a:p>
        </p:txBody>
      </p:sp>
      <p:sp>
        <p:nvSpPr>
          <p:cNvPr id="65540" name="Rectangle 4"/>
          <p:cNvSpPr>
            <a:spLocks noChangeArrowheads="1"/>
          </p:cNvSpPr>
          <p:nvPr/>
        </p:nvSpPr>
        <p:spPr bwMode="auto">
          <a:xfrm>
            <a:off x="395288" y="3470275"/>
            <a:ext cx="7848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3.  </a:t>
            </a:r>
            <a:r>
              <a:rPr lang="zh-CN" altLang="en-US" sz="2400">
                <a:solidFill>
                  <a:srgbClr val="000000"/>
                </a:solidFill>
                <a:latin typeface="华文行楷" panose="02010800040101010101" pitchFamily="2" charset="-122"/>
                <a:ea typeface="华文行楷" panose="02010800040101010101" pitchFamily="2" charset="-122"/>
              </a:rPr>
              <a:t>过程</a:t>
            </a:r>
            <a:r>
              <a:rPr lang="en-US" altLang="zh-CN" sz="2400">
                <a:solidFill>
                  <a:srgbClr val="0000FF"/>
                </a:solidFill>
                <a:latin typeface="黑体" panose="02010609060101010101" pitchFamily="49" charset="-122"/>
                <a:ea typeface="黑体" panose="02010609060101010101" pitchFamily="49" charset="-122"/>
              </a:rPr>
              <a:t>addwidth(table, width)</a:t>
            </a:r>
            <a:r>
              <a:rPr lang="zh-CN" altLang="en-US" sz="2400">
                <a:solidFill>
                  <a:srgbClr val="000000"/>
                </a:solidFill>
                <a:latin typeface="华文行楷" panose="02010800040101010101" pitchFamily="2" charset="-122"/>
                <a:ea typeface="华文行楷" panose="02010800040101010101" pitchFamily="2" charset="-122"/>
              </a:rPr>
              <a:t>：计算</a:t>
            </a:r>
            <a:r>
              <a:rPr lang="en-US" altLang="zh-CN" sz="2400">
                <a:solidFill>
                  <a:srgbClr val="0000FF"/>
                </a:solidFill>
                <a:latin typeface="黑体" panose="02010609060101010101" pitchFamily="49" charset="-122"/>
                <a:ea typeface="黑体" panose="02010609060101010101" pitchFamily="49" charset="-122"/>
              </a:rPr>
              <a:t>table</a:t>
            </a:r>
            <a:r>
              <a:rPr lang="zh-CN" altLang="en-US" sz="2400">
                <a:solidFill>
                  <a:srgbClr val="000000"/>
                </a:solidFill>
                <a:latin typeface="华文行楷" panose="02010800040101010101" pitchFamily="2" charset="-122"/>
                <a:ea typeface="华文行楷" panose="02010800040101010101" pitchFamily="2" charset="-122"/>
              </a:rPr>
              <a:t>指向的符号表节点中所有条目的累加宽度，并记录在</a:t>
            </a:r>
            <a:r>
              <a:rPr lang="en-US" altLang="zh-CN" sz="2400">
                <a:solidFill>
                  <a:srgbClr val="000000"/>
                </a:solidFill>
                <a:latin typeface="黑体" panose="02010609060101010101" pitchFamily="49" charset="-122"/>
                <a:ea typeface="黑体" panose="02010609060101010101" pitchFamily="49" charset="-122"/>
              </a:rPr>
              <a:t>table</a:t>
            </a:r>
            <a:r>
              <a:rPr lang="zh-CN" altLang="en-US" sz="2400">
                <a:solidFill>
                  <a:srgbClr val="000000"/>
                </a:solidFill>
                <a:latin typeface="华文行楷" panose="02010800040101010101" pitchFamily="2" charset="-122"/>
                <a:ea typeface="华文行楷" panose="02010800040101010101" pitchFamily="2" charset="-122"/>
              </a:rPr>
              <a:t>的头部信息中。</a:t>
            </a:r>
          </a:p>
        </p:txBody>
      </p:sp>
      <p:graphicFrame>
        <p:nvGraphicFramePr>
          <p:cNvPr id="65541" name="Object 5"/>
          <p:cNvGraphicFramePr>
            <a:graphicFrameLocks noChangeAspect="1"/>
          </p:cNvGraphicFramePr>
          <p:nvPr/>
        </p:nvGraphicFramePr>
        <p:xfrm>
          <a:off x="2627313" y="1916113"/>
          <a:ext cx="2881312" cy="1509712"/>
        </p:xfrm>
        <a:graphic>
          <a:graphicData uri="http://schemas.openxmlformats.org/presentationml/2006/ole">
            <mc:AlternateContent xmlns:mc="http://schemas.openxmlformats.org/markup-compatibility/2006">
              <mc:Choice xmlns:v="urn:schemas-microsoft-com:vml" Requires="v">
                <p:oleObj spid="_x0000_s10242" r:id="rId4" imgW="1929240" imgH="1009080" progId="Visio.Drawing.11">
                  <p:embed/>
                </p:oleObj>
              </mc:Choice>
              <mc:Fallback>
                <p:oleObj r:id="rId4" imgW="1929240" imgH="100908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1916113"/>
                        <a:ext cx="2881312" cy="150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2" name="Object 6"/>
          <p:cNvGraphicFramePr>
            <a:graphicFrameLocks noChangeAspect="1"/>
          </p:cNvGraphicFramePr>
          <p:nvPr/>
        </p:nvGraphicFramePr>
        <p:xfrm>
          <a:off x="2627313" y="4437063"/>
          <a:ext cx="3097212" cy="1622425"/>
        </p:xfrm>
        <a:graphic>
          <a:graphicData uri="http://schemas.openxmlformats.org/presentationml/2006/ole">
            <mc:AlternateContent xmlns:mc="http://schemas.openxmlformats.org/markup-compatibility/2006">
              <mc:Choice xmlns:v="urn:schemas-microsoft-com:vml" Requires="v">
                <p:oleObj spid="_x0000_s10243" r:id="rId6" imgW="1929240" imgH="1009080" progId="Visio.Drawing.11">
                  <p:embed/>
                </p:oleObj>
              </mc:Choice>
              <mc:Fallback>
                <p:oleObj r:id="rId6" imgW="1929240" imgH="100908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313" y="4437063"/>
                        <a:ext cx="3097212" cy="162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09266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barn(outVertical)">
                                      <p:cBhvr>
                                        <p:cTn id="7" dur="500"/>
                                        <p:tgtEl>
                                          <p:spTgt spid="655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5540"/>
                                        </p:tgtEl>
                                        <p:attrNameLst>
                                          <p:attrName>style.visibility</p:attrName>
                                        </p:attrNameLst>
                                      </p:cBhvr>
                                      <p:to>
                                        <p:strVal val="visible"/>
                                      </p:to>
                                    </p:set>
                                    <p:animEffect transition="in" filter="barn(outVertical)">
                                      <p:cBhvr>
                                        <p:cTn id="12" dur="500"/>
                                        <p:tgtEl>
                                          <p:spTgt spid="65540"/>
                                        </p:tgtEl>
                                      </p:cBhvr>
                                    </p:animEffect>
                                  </p:childTnLst>
                                </p:cTn>
                              </p:par>
                            </p:childTnLst>
                          </p:cTn>
                        </p:par>
                        <p:par>
                          <p:cTn id="13" fill="hold" nodeType="afterGroup">
                            <p:stCondLst>
                              <p:cond delay="500"/>
                            </p:stCondLst>
                            <p:childTnLst>
                              <p:par>
                                <p:cTn id="14" presetID="16" presetClass="entr" presetSubtype="37" fill="hold" nodeType="afterEffect">
                                  <p:stCondLst>
                                    <p:cond delay="0"/>
                                  </p:stCondLst>
                                  <p:childTnLst>
                                    <p:set>
                                      <p:cBhvr>
                                        <p:cTn id="15" dur="1" fill="hold">
                                          <p:stCondLst>
                                            <p:cond delay="0"/>
                                          </p:stCondLst>
                                        </p:cTn>
                                        <p:tgtEl>
                                          <p:spTgt spid="65542"/>
                                        </p:tgtEl>
                                        <p:attrNameLst>
                                          <p:attrName>style.visibility</p:attrName>
                                        </p:attrNameLst>
                                      </p:cBhvr>
                                      <p:to>
                                        <p:strVal val="visible"/>
                                      </p:to>
                                    </p:set>
                                    <p:animEffect transition="in" filter="barn(outVertical)">
                                      <p:cBhvr>
                                        <p:cTn id="16"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a:xfrm>
            <a:off x="1042988" y="188913"/>
            <a:ext cx="7772400" cy="803275"/>
          </a:xfrm>
        </p:spPr>
        <p:txBody>
          <a:bodyPr/>
          <a:lstStyle/>
          <a:p>
            <a:pPr algn="r" eaLnBrk="1" hangingPunct="1"/>
            <a:r>
              <a:rPr lang="en-US" altLang="zh-CN" sz="2400" smtClean="0">
                <a:latin typeface="黑体" panose="02010609060101010101" pitchFamily="49" charset="-122"/>
                <a:ea typeface="黑体" panose="02010609060101010101" pitchFamily="49" charset="-122"/>
              </a:rPr>
              <a:t>(b)</a:t>
            </a:r>
            <a:r>
              <a:rPr lang="en-US" altLang="zh-CN" sz="2400" smtClean="0">
                <a:latin typeface="华文行楷" panose="02010800040101010101" pitchFamily="2" charset="-122"/>
                <a:ea typeface="华文行楷" panose="02010800040101010101" pitchFamily="2" charset="-122"/>
              </a:rPr>
              <a:t> </a:t>
            </a:r>
            <a:r>
              <a:rPr lang="zh-CN" altLang="en-US" sz="2400" smtClean="0">
                <a:latin typeface="华文行楷" panose="02010800040101010101" pitchFamily="2" charset="-122"/>
                <a:ea typeface="华文行楷" panose="02010800040101010101" pitchFamily="2" charset="-122"/>
              </a:rPr>
              <a:t>全程量、属性与语义函数（续</a:t>
            </a:r>
            <a:r>
              <a:rPr lang="en-US" altLang="zh-CN" sz="2400" smtClean="0">
                <a:latin typeface="华文行楷" panose="02010800040101010101" pitchFamily="2" charset="-122"/>
                <a:ea typeface="华文行楷" panose="02010800040101010101" pitchFamily="2" charset="-122"/>
              </a:rPr>
              <a:t>2</a:t>
            </a:r>
            <a:r>
              <a:rPr lang="zh-CN" altLang="en-US" sz="2400" smtClean="0">
                <a:latin typeface="华文行楷" panose="02010800040101010101" pitchFamily="2" charset="-122"/>
                <a:ea typeface="华文行楷" panose="02010800040101010101" pitchFamily="2" charset="-122"/>
              </a:rPr>
              <a:t>）</a:t>
            </a:r>
          </a:p>
        </p:txBody>
      </p:sp>
      <p:sp>
        <p:nvSpPr>
          <p:cNvPr id="7" name="灯片编号占位符 5"/>
          <p:cNvSpPr>
            <a:spLocks noGrp="1"/>
          </p:cNvSpPr>
          <p:nvPr>
            <p:ph type="sldNum" sz="quarter" idx="12"/>
          </p:nvPr>
        </p:nvSpPr>
        <p:spPr/>
        <p:txBody>
          <a:bodyPr/>
          <a:lstStyle/>
          <a:p>
            <a:pPr>
              <a:defRPr/>
            </a:pPr>
            <a:fld id="{92F78156-D6A6-45A4-A98B-32EECD25371B}" type="slidenum">
              <a:rPr lang="zh-CN" altLang="en-US">
                <a:solidFill>
                  <a:srgbClr val="000000"/>
                </a:solidFill>
              </a:rPr>
              <a:pPr>
                <a:defRPr/>
              </a:pPr>
              <a:t>35</a:t>
            </a:fld>
            <a:endParaRPr lang="en-US" altLang="zh-CN">
              <a:solidFill>
                <a:srgbClr val="000000"/>
              </a:solidFill>
            </a:endParaRPr>
          </a:p>
        </p:txBody>
      </p:sp>
      <p:sp>
        <p:nvSpPr>
          <p:cNvPr id="73732" name="Rectangle 3"/>
          <p:cNvSpPr>
            <a:spLocks noChangeArrowheads="1"/>
          </p:cNvSpPr>
          <p:nvPr/>
        </p:nvSpPr>
        <p:spPr bwMode="auto">
          <a:xfrm>
            <a:off x="539750" y="1196975"/>
            <a:ext cx="8153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r>
              <a:rPr lang="en-US" altLang="zh-CN" sz="2400">
                <a:solidFill>
                  <a:srgbClr val="000000"/>
                </a:solidFill>
                <a:latin typeface="华文行楷" panose="02010800040101010101" pitchFamily="2" charset="-122"/>
                <a:ea typeface="华文行楷" panose="02010800040101010101" pitchFamily="2" charset="-122"/>
              </a:rPr>
              <a:t>4.  </a:t>
            </a:r>
            <a:r>
              <a:rPr lang="zh-CN" altLang="en-US" sz="2400">
                <a:solidFill>
                  <a:srgbClr val="000000"/>
                </a:solidFill>
                <a:latin typeface="华文行楷" panose="02010800040101010101" pitchFamily="2" charset="-122"/>
                <a:ea typeface="华文行楷" panose="02010800040101010101" pitchFamily="2" charset="-122"/>
              </a:rPr>
              <a:t>过程</a:t>
            </a:r>
            <a:r>
              <a:rPr lang="en-US" altLang="zh-CN" sz="2400">
                <a:solidFill>
                  <a:srgbClr val="0000FF"/>
                </a:solidFill>
                <a:latin typeface="黑体" panose="02010609060101010101" pitchFamily="49" charset="-122"/>
                <a:ea typeface="黑体" panose="02010609060101010101" pitchFamily="49" charset="-122"/>
              </a:rPr>
              <a:t>enterproc(table, name, newtable)</a:t>
            </a:r>
            <a:r>
              <a:rPr lang="zh-CN" altLang="en-US" sz="2400">
                <a:solidFill>
                  <a:srgbClr val="000000"/>
                </a:solidFill>
                <a:latin typeface="华文行楷" panose="02010800040101010101" pitchFamily="2" charset="-122"/>
                <a:ea typeface="华文行楷" panose="02010800040101010101" pitchFamily="2" charset="-122"/>
              </a:rPr>
              <a:t>：在</a:t>
            </a:r>
            <a:r>
              <a:rPr lang="en-US" altLang="zh-CN" sz="2400">
                <a:solidFill>
                  <a:srgbClr val="0000FF"/>
                </a:solidFill>
                <a:latin typeface="黑体" panose="02010609060101010101" pitchFamily="49" charset="-122"/>
                <a:ea typeface="黑体" panose="02010609060101010101" pitchFamily="49" charset="-122"/>
              </a:rPr>
              <a:t>table</a:t>
            </a:r>
            <a:r>
              <a:rPr lang="zh-CN" altLang="en-US" sz="2400">
                <a:solidFill>
                  <a:srgbClr val="000000"/>
                </a:solidFill>
                <a:latin typeface="华文行楷" panose="02010800040101010101" pitchFamily="2" charset="-122"/>
                <a:ea typeface="华文行楷" panose="02010800040101010101" pitchFamily="2" charset="-122"/>
              </a:rPr>
              <a:t>指向的符号表节点中，为</a:t>
            </a:r>
            <a:r>
              <a:rPr lang="zh-CN" altLang="en-US" sz="2400">
                <a:solidFill>
                  <a:srgbClr val="990000"/>
                </a:solidFill>
                <a:latin typeface="华文行楷" panose="02010800040101010101" pitchFamily="2" charset="-122"/>
                <a:ea typeface="华文行楷" panose="02010800040101010101" pitchFamily="2" charset="-122"/>
              </a:rPr>
              <a:t>过程</a:t>
            </a:r>
            <a:r>
              <a:rPr lang="en-US" altLang="zh-CN" sz="2400">
                <a:solidFill>
                  <a:srgbClr val="0000FF"/>
                </a:solidFill>
                <a:latin typeface="黑体" panose="02010609060101010101" pitchFamily="49" charset="-122"/>
                <a:ea typeface="黑体" panose="02010609060101010101" pitchFamily="49" charset="-122"/>
              </a:rPr>
              <a:t>name</a:t>
            </a:r>
            <a:r>
              <a:rPr lang="zh-CN" altLang="en-US" sz="2400">
                <a:solidFill>
                  <a:srgbClr val="000000"/>
                </a:solidFill>
                <a:latin typeface="华文行楷" panose="02010800040101010101" pitchFamily="2" charset="-122"/>
                <a:ea typeface="华文行楷" panose="02010800040101010101" pitchFamily="2" charset="-122"/>
              </a:rPr>
              <a:t>建立一个新的条目。参数</a:t>
            </a:r>
            <a:r>
              <a:rPr lang="en-US" altLang="zh-CN" sz="2400">
                <a:solidFill>
                  <a:srgbClr val="0000FF"/>
                </a:solidFill>
                <a:latin typeface="黑体" panose="02010609060101010101" pitchFamily="49" charset="-122"/>
                <a:ea typeface="黑体" panose="02010609060101010101" pitchFamily="49" charset="-122"/>
              </a:rPr>
              <a:t>newtable</a:t>
            </a:r>
            <a:r>
              <a:rPr lang="zh-CN" altLang="en-US" sz="2400">
                <a:solidFill>
                  <a:srgbClr val="000000"/>
                </a:solidFill>
                <a:latin typeface="华文行楷" panose="02010800040101010101" pitchFamily="2" charset="-122"/>
                <a:ea typeface="华文行楷" panose="02010800040101010101" pitchFamily="2" charset="-122"/>
              </a:rPr>
              <a:t>是正向链，指向过程</a:t>
            </a:r>
            <a:r>
              <a:rPr lang="en-US" altLang="zh-CN" sz="2400">
                <a:solidFill>
                  <a:srgbClr val="0000FF"/>
                </a:solidFill>
                <a:latin typeface="黑体" panose="02010609060101010101" pitchFamily="49" charset="-122"/>
                <a:ea typeface="黑体" panose="02010609060101010101" pitchFamily="49" charset="-122"/>
              </a:rPr>
              <a:t>name</a:t>
            </a:r>
            <a:r>
              <a:rPr lang="zh-CN" altLang="en-US" sz="2400">
                <a:solidFill>
                  <a:srgbClr val="000000"/>
                </a:solidFill>
                <a:latin typeface="华文行楷" panose="02010800040101010101" pitchFamily="2" charset="-122"/>
                <a:ea typeface="华文行楷" panose="02010800040101010101" pitchFamily="2" charset="-122"/>
              </a:rPr>
              <a:t>自身的符号表节点。</a:t>
            </a:r>
          </a:p>
        </p:txBody>
      </p:sp>
      <p:graphicFrame>
        <p:nvGraphicFramePr>
          <p:cNvPr id="66564" name="Object 4"/>
          <p:cNvGraphicFramePr>
            <a:graphicFrameLocks noChangeAspect="1"/>
          </p:cNvGraphicFramePr>
          <p:nvPr/>
        </p:nvGraphicFramePr>
        <p:xfrm>
          <a:off x="1258888" y="2708275"/>
          <a:ext cx="6481762" cy="2665413"/>
        </p:xfrm>
        <a:graphic>
          <a:graphicData uri="http://schemas.openxmlformats.org/presentationml/2006/ole">
            <mc:AlternateContent xmlns:mc="http://schemas.openxmlformats.org/markup-compatibility/2006">
              <mc:Choice xmlns:v="urn:schemas-microsoft-com:vml" Requires="v">
                <p:oleObj spid="_x0000_s11266" name="Visio" r:id="rId4" imgW="2646361" imgH="927289" progId="Visio.Drawing.11">
                  <p:embed/>
                </p:oleObj>
              </mc:Choice>
              <mc:Fallback>
                <p:oleObj name="Visio" r:id="rId4" imgW="2646361" imgH="927289"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2708275"/>
                        <a:ext cx="6481762" cy="266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7364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barn(outVertical)">
                                      <p:cBhvr>
                                        <p:cTn id="7"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304800" y="304800"/>
            <a:ext cx="2590800" cy="457200"/>
          </a:xfrm>
        </p:spPr>
        <p:txBody>
          <a:bodyPr/>
          <a:lstStyle/>
          <a:p>
            <a:pPr algn="l" eaLnBrk="1" hangingPunct="1"/>
            <a:r>
              <a:rPr lang="en-US" altLang="zh-CN" sz="2400" smtClean="0">
                <a:solidFill>
                  <a:srgbClr val="990000"/>
                </a:solidFill>
                <a:latin typeface="黑体" panose="02010609060101010101" pitchFamily="49" charset="-122"/>
                <a:ea typeface="黑体" panose="02010609060101010101" pitchFamily="49" charset="-122"/>
              </a:rPr>
              <a:t>(c)</a:t>
            </a:r>
            <a:r>
              <a:rPr lang="en-US" altLang="zh-CN" sz="2400" smtClean="0">
                <a:solidFill>
                  <a:srgbClr val="990000"/>
                </a:solidFill>
                <a:latin typeface="华文行楷" panose="02010800040101010101" pitchFamily="2" charset="-122"/>
                <a:ea typeface="华文行楷" panose="02010800040101010101" pitchFamily="2" charset="-122"/>
              </a:rPr>
              <a:t> </a:t>
            </a:r>
            <a:r>
              <a:rPr lang="zh-CN" altLang="en-US" sz="2400" smtClean="0">
                <a:solidFill>
                  <a:srgbClr val="990000"/>
                </a:solidFill>
                <a:latin typeface="华文行楷" panose="02010800040101010101" pitchFamily="2" charset="-122"/>
                <a:ea typeface="华文行楷" panose="02010800040101010101" pitchFamily="2" charset="-122"/>
              </a:rPr>
              <a:t>语义规则</a:t>
            </a:r>
          </a:p>
        </p:txBody>
      </p:sp>
      <p:sp>
        <p:nvSpPr>
          <p:cNvPr id="11" name="灯片编号占位符 5"/>
          <p:cNvSpPr>
            <a:spLocks noGrp="1"/>
          </p:cNvSpPr>
          <p:nvPr>
            <p:ph type="sldNum" sz="quarter" idx="12"/>
          </p:nvPr>
        </p:nvSpPr>
        <p:spPr/>
        <p:txBody>
          <a:bodyPr/>
          <a:lstStyle/>
          <a:p>
            <a:pPr>
              <a:defRPr/>
            </a:pPr>
            <a:fld id="{EF91DAEB-E7CA-4677-8417-276906EC1006}" type="slidenum">
              <a:rPr lang="zh-CN" altLang="en-US">
                <a:solidFill>
                  <a:srgbClr val="000000"/>
                </a:solidFill>
              </a:rPr>
              <a:pPr>
                <a:defRPr/>
              </a:pPr>
              <a:t>36</a:t>
            </a:fld>
            <a:endParaRPr lang="en-US" altLang="zh-CN">
              <a:solidFill>
                <a:srgbClr val="000000"/>
              </a:solidFill>
            </a:endParaRPr>
          </a:p>
        </p:txBody>
      </p:sp>
      <p:sp>
        <p:nvSpPr>
          <p:cNvPr id="75780" name="Rectangle 3"/>
          <p:cNvSpPr>
            <a:spLocks noChangeArrowheads="1"/>
          </p:cNvSpPr>
          <p:nvPr/>
        </p:nvSpPr>
        <p:spPr bwMode="auto">
          <a:xfrm>
            <a:off x="228600" y="762000"/>
            <a:ext cx="42672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(1) P → </a:t>
            </a:r>
            <a:r>
              <a:rPr lang="en-US" altLang="zh-CN" sz="2400">
                <a:solidFill>
                  <a:srgbClr val="FF0000"/>
                </a:solidFill>
                <a:latin typeface="黑体" panose="02010609060101010101" pitchFamily="49" charset="-122"/>
                <a:ea typeface="黑体" panose="02010609060101010101" pitchFamily="49" charset="-122"/>
              </a:rPr>
              <a:t>M</a:t>
            </a:r>
            <a:r>
              <a:rPr lang="en-US" altLang="zh-CN" sz="2400">
                <a:solidFill>
                  <a:srgbClr val="0000FF"/>
                </a:solidFill>
                <a:latin typeface="黑体" panose="02010609060101010101" pitchFamily="49" charset="-122"/>
                <a:ea typeface="黑体" panose="02010609060101010101" pitchFamily="49" charset="-122"/>
              </a:rPr>
              <a:t> D</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(2) </a:t>
            </a:r>
            <a:r>
              <a:rPr lang="en-US" altLang="zh-CN" sz="2400">
                <a:solidFill>
                  <a:srgbClr val="FF0000"/>
                </a:solidFill>
                <a:latin typeface="黑体" panose="02010609060101010101" pitchFamily="49" charset="-122"/>
                <a:cs typeface="Times New Roman" panose="02020603050405020304" pitchFamily="18" charset="0"/>
              </a:rPr>
              <a:t>M </a:t>
            </a:r>
            <a:r>
              <a:rPr lang="en-US" altLang="zh-CN" sz="2400">
                <a:solidFill>
                  <a:srgbClr val="FF0000"/>
                </a:solidFill>
                <a:latin typeface="黑体" panose="02010609060101010101" pitchFamily="49" charset="-122"/>
                <a:ea typeface="黑体" panose="02010609060101010101" pitchFamily="49" charset="-122"/>
              </a:rPr>
              <a:t>→</a:t>
            </a:r>
            <a:r>
              <a:rPr lang="en-US" altLang="zh-CN" sz="2400">
                <a:solidFill>
                  <a:srgbClr val="FF0000"/>
                </a:solidFill>
                <a:latin typeface="黑体" panose="02010609060101010101" pitchFamily="49" charset="-122"/>
              </a:rPr>
              <a:t> </a:t>
            </a:r>
            <a:r>
              <a:rPr lang="en-US" altLang="zh-CN" sz="2400">
                <a:solidFill>
                  <a:srgbClr val="FF0000"/>
                </a:solidFill>
                <a:latin typeface="黑体" panose="02010609060101010101" pitchFamily="49" charset="-122"/>
                <a:ea typeface="黑体" panose="02010609060101010101" pitchFamily="49" charset="-122"/>
              </a:rPr>
              <a:t>ε </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(3) D → D ; D</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(4) D → id : T</a:t>
            </a:r>
          </a:p>
          <a:p>
            <a:pPr algn="just" eaLnBrk="0" fontAlgn="base" hangingPunct="0">
              <a:lnSpc>
                <a:spcPct val="120000"/>
              </a:lnSpc>
              <a:spcBef>
                <a:spcPct val="0"/>
              </a:spcBef>
              <a:spcAft>
                <a:spcPct val="0"/>
              </a:spcAft>
              <a:buFontTx/>
              <a:buNone/>
            </a:pPr>
            <a:endParaRPr lang="en-US" altLang="zh-CN" sz="2400">
              <a:solidFill>
                <a:srgbClr val="0000FF"/>
              </a:solidFill>
              <a:latin typeface="黑体" panose="02010609060101010101" pitchFamily="49" charset="-122"/>
              <a:ea typeface="黑体" panose="02010609060101010101" pitchFamily="49" charset="-122"/>
            </a:endParaRPr>
          </a:p>
          <a:p>
            <a:pPr algn="just" eaLnBrk="0" fontAlgn="base" hangingPunct="0">
              <a:lnSpc>
                <a:spcPct val="120000"/>
              </a:lnSpc>
              <a:spcBef>
                <a:spcPct val="0"/>
              </a:spcBef>
              <a:spcAft>
                <a:spcPct val="0"/>
              </a:spcAft>
              <a:buFontTx/>
              <a:buNone/>
            </a:pPr>
            <a:endParaRPr lang="en-US" altLang="zh-CN" sz="2400">
              <a:solidFill>
                <a:srgbClr val="0000FF"/>
              </a:solidFill>
              <a:latin typeface="黑体" panose="02010609060101010101" pitchFamily="49" charset="-122"/>
              <a:ea typeface="黑体" panose="02010609060101010101" pitchFamily="49" charset="-122"/>
            </a:endParaRP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(5) D → proc id ; </a:t>
            </a:r>
            <a:r>
              <a:rPr lang="en-US" altLang="zh-CN" sz="2400">
                <a:solidFill>
                  <a:srgbClr val="FF0000"/>
                </a:solidFill>
                <a:latin typeface="黑体" panose="02010609060101010101" pitchFamily="49" charset="-122"/>
                <a:ea typeface="黑体" panose="02010609060101010101" pitchFamily="49" charset="-122"/>
              </a:rPr>
              <a:t>N</a:t>
            </a:r>
            <a:r>
              <a:rPr lang="en-US" altLang="zh-CN" sz="2400">
                <a:solidFill>
                  <a:srgbClr val="0000FF"/>
                </a:solidFill>
                <a:latin typeface="黑体" panose="02010609060101010101" pitchFamily="49" charset="-122"/>
                <a:ea typeface="黑体" panose="02010609060101010101" pitchFamily="49" charset="-122"/>
              </a:rPr>
              <a:t> D1; S</a:t>
            </a:r>
          </a:p>
          <a:p>
            <a:pPr eaLnBrk="0" fontAlgn="base" hangingPunct="0">
              <a:lnSpc>
                <a:spcPct val="120000"/>
              </a:lnSpc>
              <a:spcBef>
                <a:spcPct val="0"/>
              </a:spcBef>
              <a:spcAft>
                <a:spcPct val="0"/>
              </a:spcAft>
              <a:buFontTx/>
              <a:buNone/>
            </a:pPr>
            <a:endParaRPr lang="en-US" altLang="zh-CN" sz="2400">
              <a:solidFill>
                <a:srgbClr val="0000FF"/>
              </a:solidFill>
              <a:latin typeface="黑体" panose="02010609060101010101" pitchFamily="49" charset="-122"/>
              <a:ea typeface="黑体" panose="02010609060101010101" pitchFamily="49" charset="-122"/>
            </a:endParaRPr>
          </a:p>
          <a:p>
            <a:pPr eaLnBrk="0" fontAlgn="base" hangingPunct="0">
              <a:lnSpc>
                <a:spcPct val="120000"/>
              </a:lnSpc>
              <a:spcBef>
                <a:spcPct val="0"/>
              </a:spcBef>
              <a:spcAft>
                <a:spcPct val="0"/>
              </a:spcAft>
              <a:buFontTx/>
              <a:buNone/>
            </a:pPr>
            <a:endParaRPr lang="en-US" altLang="zh-CN" sz="2400">
              <a:solidFill>
                <a:srgbClr val="0000FF"/>
              </a:solidFill>
              <a:latin typeface="黑体" panose="02010609060101010101" pitchFamily="49" charset="-122"/>
              <a:ea typeface="黑体" panose="02010609060101010101" pitchFamily="49" charset="-122"/>
            </a:endParaRPr>
          </a:p>
          <a:p>
            <a:pPr eaLnBrk="0" fontAlgn="base" hangingPunct="0">
              <a:lnSpc>
                <a:spcPct val="120000"/>
              </a:lnSpc>
              <a:spcBef>
                <a:spcPct val="0"/>
              </a:spcBef>
              <a:spcAft>
                <a:spcPct val="0"/>
              </a:spcAft>
              <a:buFontTx/>
              <a:buNone/>
            </a:pPr>
            <a:endParaRPr lang="en-US" altLang="zh-CN" sz="2400">
              <a:solidFill>
                <a:srgbClr val="0000FF"/>
              </a:solidFill>
              <a:latin typeface="黑体" panose="02010609060101010101" pitchFamily="49" charset="-122"/>
              <a:ea typeface="黑体" panose="02010609060101010101" pitchFamily="49" charset="-122"/>
            </a:endParaRPr>
          </a:p>
          <a:p>
            <a:pPr eaLnBrk="0" fontAlgn="base" hangingPunct="0">
              <a:lnSpc>
                <a:spcPct val="120000"/>
              </a:lnSpc>
              <a:spcBef>
                <a:spcPct val="0"/>
              </a:spcBef>
              <a:spcAft>
                <a:spcPct val="0"/>
              </a:spcAft>
              <a:buFontTx/>
              <a:buNone/>
            </a:pPr>
            <a:endParaRPr lang="en-US" altLang="zh-CN" sz="2400">
              <a:solidFill>
                <a:srgbClr val="0000FF"/>
              </a:solidFill>
              <a:latin typeface="黑体" panose="02010609060101010101" pitchFamily="49" charset="-122"/>
              <a:ea typeface="黑体" panose="02010609060101010101" pitchFamily="49" charset="-122"/>
            </a:endParaRPr>
          </a:p>
          <a:p>
            <a:pPr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(6) </a:t>
            </a:r>
            <a:r>
              <a:rPr lang="en-US" altLang="zh-CN" sz="2400">
                <a:solidFill>
                  <a:srgbClr val="FF0000"/>
                </a:solidFill>
                <a:latin typeface="黑体" panose="02010609060101010101" pitchFamily="49" charset="-122"/>
                <a:ea typeface="黑体" panose="02010609060101010101" pitchFamily="49" charset="-122"/>
              </a:rPr>
              <a:t>N → ε</a:t>
            </a:r>
            <a:r>
              <a:rPr lang="en-US" altLang="zh-CN" sz="2400">
                <a:solidFill>
                  <a:srgbClr val="0000FF"/>
                </a:solidFill>
                <a:latin typeface="黑体" panose="02010609060101010101" pitchFamily="49" charset="-122"/>
                <a:ea typeface="黑体" panose="02010609060101010101" pitchFamily="49" charset="-122"/>
              </a:rPr>
              <a:t> </a:t>
            </a:r>
          </a:p>
        </p:txBody>
      </p:sp>
      <p:sp>
        <p:nvSpPr>
          <p:cNvPr id="67588" name="Rectangle 4"/>
          <p:cNvSpPr>
            <a:spLocks noChangeArrowheads="1"/>
          </p:cNvSpPr>
          <p:nvPr/>
        </p:nvSpPr>
        <p:spPr bwMode="auto">
          <a:xfrm>
            <a:off x="2057400" y="12954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{t:=mktable(null);  push(t, 0);} </a:t>
            </a:r>
          </a:p>
        </p:txBody>
      </p:sp>
      <p:sp>
        <p:nvSpPr>
          <p:cNvPr id="67589" name="Rectangle 5"/>
          <p:cNvSpPr>
            <a:spLocks noChangeArrowheads="1"/>
          </p:cNvSpPr>
          <p:nvPr/>
        </p:nvSpPr>
        <p:spPr bwMode="auto">
          <a:xfrm>
            <a:off x="2051050" y="5661025"/>
            <a:ext cx="624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{t:=mktable(top(tblptr));  push(t,0);} </a:t>
            </a:r>
          </a:p>
        </p:txBody>
      </p:sp>
      <p:sp>
        <p:nvSpPr>
          <p:cNvPr id="67590" name="Rectangle 6"/>
          <p:cNvSpPr>
            <a:spLocks noChangeArrowheads="1"/>
          </p:cNvSpPr>
          <p:nvPr/>
        </p:nvSpPr>
        <p:spPr bwMode="auto">
          <a:xfrm>
            <a:off x="1547813" y="2492375"/>
            <a:ext cx="73914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{enter(top(tblptr),id.name,T.type,top(offset));</a:t>
            </a:r>
          </a:p>
          <a:p>
            <a:pPr eaLnBrk="0" fontAlgn="base" hangingPunct="0">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top(offset):=top(offset)+T.width;} </a:t>
            </a:r>
          </a:p>
        </p:txBody>
      </p:sp>
      <p:sp>
        <p:nvSpPr>
          <p:cNvPr id="67591" name="Rectangle 7"/>
          <p:cNvSpPr>
            <a:spLocks noChangeArrowheads="1"/>
          </p:cNvSpPr>
          <p:nvPr/>
        </p:nvSpPr>
        <p:spPr bwMode="auto">
          <a:xfrm>
            <a:off x="1547813" y="3860800"/>
            <a:ext cx="62484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t:=top(tblptr); </a:t>
            </a:r>
          </a:p>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addwidth(t, top(offset));</a:t>
            </a:r>
          </a:p>
          <a:p>
            <a:pPr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pop;</a:t>
            </a:r>
          </a:p>
          <a:p>
            <a:pPr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enterproc(top(tblptr), id.name, t);</a:t>
            </a:r>
          </a:p>
          <a:p>
            <a:pPr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t>
            </a:r>
          </a:p>
        </p:txBody>
      </p:sp>
      <p:sp>
        <p:nvSpPr>
          <p:cNvPr id="67592" name="Rectangle 8"/>
          <p:cNvSpPr>
            <a:spLocks noChangeArrowheads="1"/>
          </p:cNvSpPr>
          <p:nvPr/>
        </p:nvSpPr>
        <p:spPr bwMode="auto">
          <a:xfrm>
            <a:off x="2057400" y="8382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{addwidth(top(tblptr),top(offset)); pop;} </a:t>
            </a:r>
          </a:p>
        </p:txBody>
      </p:sp>
    </p:spTree>
    <p:extLst>
      <p:ext uri="{BB962C8B-B14F-4D97-AF65-F5344CB8AC3E}">
        <p14:creationId xmlns:p14="http://schemas.microsoft.com/office/powerpoint/2010/main" val="2216482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barn(outVertical)">
                                      <p:cBhvr>
                                        <p:cTn id="7" dur="500"/>
                                        <p:tgtEl>
                                          <p:spTgt spid="67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7590">
                                            <p:txEl>
                                              <p:pRg st="0" end="0"/>
                                            </p:txEl>
                                          </p:spTgt>
                                        </p:tgtEl>
                                        <p:attrNameLst>
                                          <p:attrName>style.visibility</p:attrName>
                                        </p:attrNameLst>
                                      </p:cBhvr>
                                      <p:to>
                                        <p:strVal val="visible"/>
                                      </p:to>
                                    </p:set>
                                    <p:animEffect transition="in" filter="barn(outVertical)">
                                      <p:cBhvr>
                                        <p:cTn id="12" dur="500"/>
                                        <p:tgtEl>
                                          <p:spTgt spid="67590">
                                            <p:txEl>
                                              <p:pRg st="0" end="0"/>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67590">
                                            <p:txEl>
                                              <p:pRg st="1" end="1"/>
                                            </p:txEl>
                                          </p:spTgt>
                                        </p:tgtEl>
                                        <p:attrNameLst>
                                          <p:attrName>style.visibility</p:attrName>
                                        </p:attrNameLst>
                                      </p:cBhvr>
                                      <p:to>
                                        <p:strVal val="visible"/>
                                      </p:to>
                                    </p:set>
                                    <p:animEffect transition="in" filter="barn(outVertical)">
                                      <p:cBhvr>
                                        <p:cTn id="15" dur="500"/>
                                        <p:tgtEl>
                                          <p:spTgt spid="67590">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67589"/>
                                        </p:tgtEl>
                                        <p:attrNameLst>
                                          <p:attrName>style.visibility</p:attrName>
                                        </p:attrNameLst>
                                      </p:cBhvr>
                                      <p:to>
                                        <p:strVal val="visible"/>
                                      </p:to>
                                    </p:set>
                                    <p:animEffect transition="in" filter="barn(outVertical)">
                                      <p:cBhvr>
                                        <p:cTn id="20" dur="500"/>
                                        <p:tgtEl>
                                          <p:spTgt spid="6758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67591">
                                            <p:txEl>
                                              <p:pRg st="0" end="0"/>
                                            </p:txEl>
                                          </p:spTgt>
                                        </p:tgtEl>
                                        <p:attrNameLst>
                                          <p:attrName>style.visibility</p:attrName>
                                        </p:attrNameLst>
                                      </p:cBhvr>
                                      <p:to>
                                        <p:strVal val="visible"/>
                                      </p:to>
                                    </p:set>
                                    <p:animEffect transition="in" filter="barn(outVertical)">
                                      <p:cBhvr>
                                        <p:cTn id="25" dur="500"/>
                                        <p:tgtEl>
                                          <p:spTgt spid="67591">
                                            <p:txEl>
                                              <p:pRg st="0" end="0"/>
                                            </p:txEl>
                                          </p:spTgt>
                                        </p:tgtEl>
                                      </p:cBhvr>
                                    </p:animEffect>
                                  </p:childTnLst>
                                </p:cTn>
                              </p:par>
                              <p:par>
                                <p:cTn id="26" presetID="16" presetClass="entr" presetSubtype="37" fill="hold" grpId="0" nodeType="withEffect">
                                  <p:stCondLst>
                                    <p:cond delay="0"/>
                                  </p:stCondLst>
                                  <p:childTnLst>
                                    <p:set>
                                      <p:cBhvr>
                                        <p:cTn id="27" dur="1" fill="hold">
                                          <p:stCondLst>
                                            <p:cond delay="0"/>
                                          </p:stCondLst>
                                        </p:cTn>
                                        <p:tgtEl>
                                          <p:spTgt spid="67591">
                                            <p:txEl>
                                              <p:pRg st="1" end="1"/>
                                            </p:txEl>
                                          </p:spTgt>
                                        </p:tgtEl>
                                        <p:attrNameLst>
                                          <p:attrName>style.visibility</p:attrName>
                                        </p:attrNameLst>
                                      </p:cBhvr>
                                      <p:to>
                                        <p:strVal val="visible"/>
                                      </p:to>
                                    </p:set>
                                    <p:animEffect transition="in" filter="barn(outVertical)">
                                      <p:cBhvr>
                                        <p:cTn id="28" dur="500"/>
                                        <p:tgtEl>
                                          <p:spTgt spid="67591">
                                            <p:txEl>
                                              <p:pRg st="1" end="1"/>
                                            </p:txEl>
                                          </p:spTgt>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67591">
                                            <p:txEl>
                                              <p:pRg st="2" end="2"/>
                                            </p:txEl>
                                          </p:spTgt>
                                        </p:tgtEl>
                                        <p:attrNameLst>
                                          <p:attrName>style.visibility</p:attrName>
                                        </p:attrNameLst>
                                      </p:cBhvr>
                                      <p:to>
                                        <p:strVal val="visible"/>
                                      </p:to>
                                    </p:set>
                                    <p:animEffect transition="in" filter="barn(outVertical)">
                                      <p:cBhvr>
                                        <p:cTn id="31" dur="500"/>
                                        <p:tgtEl>
                                          <p:spTgt spid="67591">
                                            <p:txEl>
                                              <p:pRg st="2" end="2"/>
                                            </p:txEl>
                                          </p:spTgt>
                                        </p:tgtEl>
                                      </p:cBhvr>
                                    </p:animEffect>
                                  </p:childTnLst>
                                </p:cTn>
                              </p:par>
                              <p:par>
                                <p:cTn id="32" presetID="16" presetClass="entr" presetSubtype="37" fill="hold" grpId="0" nodeType="withEffect">
                                  <p:stCondLst>
                                    <p:cond delay="0"/>
                                  </p:stCondLst>
                                  <p:childTnLst>
                                    <p:set>
                                      <p:cBhvr>
                                        <p:cTn id="33" dur="1" fill="hold">
                                          <p:stCondLst>
                                            <p:cond delay="0"/>
                                          </p:stCondLst>
                                        </p:cTn>
                                        <p:tgtEl>
                                          <p:spTgt spid="67591">
                                            <p:txEl>
                                              <p:pRg st="3" end="3"/>
                                            </p:txEl>
                                          </p:spTgt>
                                        </p:tgtEl>
                                        <p:attrNameLst>
                                          <p:attrName>style.visibility</p:attrName>
                                        </p:attrNameLst>
                                      </p:cBhvr>
                                      <p:to>
                                        <p:strVal val="visible"/>
                                      </p:to>
                                    </p:set>
                                    <p:animEffect transition="in" filter="barn(outVertical)">
                                      <p:cBhvr>
                                        <p:cTn id="34" dur="500"/>
                                        <p:tgtEl>
                                          <p:spTgt spid="67591">
                                            <p:txEl>
                                              <p:pRg st="3" end="3"/>
                                            </p:txEl>
                                          </p:spTgt>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67591">
                                            <p:txEl>
                                              <p:pRg st="4" end="4"/>
                                            </p:txEl>
                                          </p:spTgt>
                                        </p:tgtEl>
                                        <p:attrNameLst>
                                          <p:attrName>style.visibility</p:attrName>
                                        </p:attrNameLst>
                                      </p:cBhvr>
                                      <p:to>
                                        <p:strVal val="visible"/>
                                      </p:to>
                                    </p:set>
                                    <p:animEffect transition="in" filter="barn(outVertical)">
                                      <p:cBhvr>
                                        <p:cTn id="37" dur="500"/>
                                        <p:tgtEl>
                                          <p:spTgt spid="67591">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67592"/>
                                        </p:tgtEl>
                                        <p:attrNameLst>
                                          <p:attrName>style.visibility</p:attrName>
                                        </p:attrNameLst>
                                      </p:cBhvr>
                                      <p:to>
                                        <p:strVal val="visible"/>
                                      </p:to>
                                    </p:set>
                                    <p:animEffect transition="in" filter="barn(outVertical)">
                                      <p:cBhvr>
                                        <p:cTn id="42"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utoUpdateAnimBg="0"/>
      <p:bldP spid="67589" grpId="0" autoUpdateAnimBg="0"/>
      <p:bldP spid="67590" grpId="0" build="p" autoUpdateAnimBg="0"/>
      <p:bldP spid="67591" grpId="0" build="p" autoUpdateAnimBg="0"/>
      <p:bldP spid="6759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325438" y="188913"/>
            <a:ext cx="3886200" cy="381000"/>
          </a:xfrm>
        </p:spPr>
        <p:txBody>
          <a:bodyPr>
            <a:normAutofit fontScale="90000"/>
          </a:bodyPr>
          <a:lstStyle/>
          <a:p>
            <a:pPr algn="l" eaLnBrk="1" hangingPunct="1"/>
            <a:r>
              <a:rPr lang="en-US" altLang="zh-CN" sz="2400" smtClean="0">
                <a:solidFill>
                  <a:srgbClr val="990000"/>
                </a:solidFill>
                <a:latin typeface="黑体" panose="02010609060101010101" pitchFamily="49" charset="-122"/>
                <a:ea typeface="黑体" panose="02010609060101010101" pitchFamily="49" charset="-122"/>
              </a:rPr>
              <a:t>(d)</a:t>
            </a:r>
            <a:r>
              <a:rPr lang="en-US" altLang="zh-CN" sz="2400" smtClean="0">
                <a:solidFill>
                  <a:srgbClr val="990000"/>
                </a:solidFill>
                <a:latin typeface="华文行楷" panose="02010800040101010101" pitchFamily="2" charset="-122"/>
                <a:ea typeface="华文行楷" panose="02010800040101010101" pitchFamily="2" charset="-122"/>
              </a:rPr>
              <a:t> </a:t>
            </a:r>
            <a:r>
              <a:rPr lang="zh-CN" altLang="en-US" sz="2400" smtClean="0">
                <a:solidFill>
                  <a:srgbClr val="990000"/>
                </a:solidFill>
                <a:latin typeface="华文行楷" panose="02010800040101010101" pitchFamily="2" charset="-122"/>
                <a:ea typeface="华文行楷" panose="02010800040101010101" pitchFamily="2" charset="-122"/>
              </a:rPr>
              <a:t>语法制导翻译的过程</a:t>
            </a:r>
          </a:p>
        </p:txBody>
      </p:sp>
      <p:sp>
        <p:nvSpPr>
          <p:cNvPr id="36" name="灯片编号占位符 5"/>
          <p:cNvSpPr>
            <a:spLocks noGrp="1"/>
          </p:cNvSpPr>
          <p:nvPr>
            <p:ph type="sldNum" sz="quarter" idx="12"/>
          </p:nvPr>
        </p:nvSpPr>
        <p:spPr/>
        <p:txBody>
          <a:bodyPr/>
          <a:lstStyle/>
          <a:p>
            <a:pPr>
              <a:defRPr/>
            </a:pPr>
            <a:fld id="{62976FEB-28F4-4306-B1AC-5C992B236D23}" type="slidenum">
              <a:rPr lang="zh-CN" altLang="en-US">
                <a:solidFill>
                  <a:srgbClr val="000000"/>
                </a:solidFill>
              </a:rPr>
              <a:pPr>
                <a:defRPr/>
              </a:pPr>
              <a:t>37</a:t>
            </a:fld>
            <a:endParaRPr lang="en-US" altLang="zh-CN">
              <a:solidFill>
                <a:srgbClr val="000000"/>
              </a:solidFill>
            </a:endParaRPr>
          </a:p>
        </p:txBody>
      </p:sp>
      <p:sp>
        <p:nvSpPr>
          <p:cNvPr id="77828" name="Rectangle 3"/>
          <p:cNvSpPr>
            <a:spLocks noChangeArrowheads="1"/>
          </p:cNvSpPr>
          <p:nvPr/>
        </p:nvSpPr>
        <p:spPr bwMode="auto">
          <a:xfrm>
            <a:off x="5302250" y="349250"/>
            <a:ext cx="3733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proc sort;</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 : array[10] of int;</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x : int;</a:t>
            </a:r>
          </a:p>
          <a:p>
            <a:pPr eaLnBrk="0" fontAlgn="base" hangingPunct="0">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readarray </a:t>
            </a:r>
          </a:p>
        </p:txBody>
      </p:sp>
      <p:sp>
        <p:nvSpPr>
          <p:cNvPr id="77829" name="Rectangle 4"/>
          <p:cNvSpPr>
            <a:spLocks noChangeArrowheads="1"/>
          </p:cNvSpPr>
          <p:nvPr/>
        </p:nvSpPr>
        <p:spPr bwMode="auto">
          <a:xfrm>
            <a:off x="5683250" y="1549400"/>
            <a:ext cx="2438400" cy="107791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proc readarry;</a:t>
            </a:r>
          </a:p>
          <a:p>
            <a:pPr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i : int;</a:t>
            </a:r>
          </a:p>
          <a:p>
            <a:pPr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read(a);</a:t>
            </a:r>
          </a:p>
        </p:txBody>
      </p:sp>
      <p:sp>
        <p:nvSpPr>
          <p:cNvPr id="69637" name="Rectangle 5"/>
          <p:cNvSpPr>
            <a:spLocks noChangeArrowheads="1"/>
          </p:cNvSpPr>
          <p:nvPr/>
        </p:nvSpPr>
        <p:spPr bwMode="auto">
          <a:xfrm>
            <a:off x="34925" y="4365625"/>
            <a:ext cx="374491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en-US" altLang="zh-CN" sz="2000">
                <a:solidFill>
                  <a:srgbClr val="0000FF"/>
                </a:solidFill>
                <a:latin typeface="黑体" panose="02010609060101010101" pitchFamily="49" charset="-122"/>
                <a:ea typeface="黑体" panose="02010609060101010101" pitchFamily="49" charset="-122"/>
              </a:rPr>
              <a:t>(1) P → </a:t>
            </a:r>
            <a:r>
              <a:rPr lang="en-US" altLang="zh-CN" sz="2000">
                <a:solidFill>
                  <a:srgbClr val="FF0000"/>
                </a:solidFill>
                <a:latin typeface="黑体" panose="02010609060101010101" pitchFamily="49" charset="-122"/>
                <a:ea typeface="黑体" panose="02010609060101010101" pitchFamily="49" charset="-122"/>
              </a:rPr>
              <a:t>M</a:t>
            </a:r>
            <a:r>
              <a:rPr lang="en-US" altLang="zh-CN" sz="2000">
                <a:solidFill>
                  <a:srgbClr val="0000FF"/>
                </a:solidFill>
                <a:latin typeface="黑体" panose="02010609060101010101" pitchFamily="49" charset="-122"/>
                <a:ea typeface="黑体" panose="02010609060101010101" pitchFamily="49" charset="-122"/>
              </a:rPr>
              <a:t> D</a:t>
            </a:r>
          </a:p>
          <a:p>
            <a:pPr algn="just" eaLnBrk="0" fontAlgn="base" hangingPunct="0">
              <a:lnSpc>
                <a:spcPct val="120000"/>
              </a:lnSpc>
              <a:spcBef>
                <a:spcPct val="0"/>
              </a:spcBef>
              <a:spcAft>
                <a:spcPct val="0"/>
              </a:spcAft>
              <a:buFontTx/>
              <a:buNone/>
            </a:pPr>
            <a:r>
              <a:rPr lang="en-US" altLang="zh-CN" sz="2000">
                <a:solidFill>
                  <a:srgbClr val="0000FF"/>
                </a:solidFill>
                <a:latin typeface="黑体" panose="02010609060101010101" pitchFamily="49" charset="-122"/>
                <a:ea typeface="黑体" panose="02010609060101010101" pitchFamily="49" charset="-122"/>
              </a:rPr>
              <a:t>(2) </a:t>
            </a:r>
            <a:r>
              <a:rPr lang="en-US" altLang="zh-CN" sz="2000">
                <a:solidFill>
                  <a:srgbClr val="FF0000"/>
                </a:solidFill>
                <a:latin typeface="黑体" panose="02010609060101010101" pitchFamily="49" charset="-122"/>
                <a:cs typeface="Times New Roman" panose="02020603050405020304" pitchFamily="18" charset="0"/>
              </a:rPr>
              <a:t>M </a:t>
            </a:r>
            <a:r>
              <a:rPr lang="en-US" altLang="zh-CN" sz="2000">
                <a:solidFill>
                  <a:srgbClr val="FF0000"/>
                </a:solidFill>
                <a:latin typeface="黑体" panose="02010609060101010101" pitchFamily="49" charset="-122"/>
                <a:ea typeface="黑体" panose="02010609060101010101" pitchFamily="49" charset="-122"/>
              </a:rPr>
              <a:t>→</a:t>
            </a:r>
            <a:r>
              <a:rPr lang="en-US" altLang="zh-CN" sz="2000">
                <a:solidFill>
                  <a:srgbClr val="FF0000"/>
                </a:solidFill>
                <a:latin typeface="黑体" panose="02010609060101010101" pitchFamily="49" charset="-122"/>
                <a:cs typeface="Times New Roman" panose="02020603050405020304" pitchFamily="18" charset="0"/>
              </a:rPr>
              <a:t> </a:t>
            </a:r>
            <a:r>
              <a:rPr lang="en-US" altLang="zh-CN" sz="2000">
                <a:solidFill>
                  <a:srgbClr val="FF0000"/>
                </a:solidFill>
                <a:latin typeface="黑体" panose="02010609060101010101" pitchFamily="49" charset="-122"/>
                <a:ea typeface="黑体" panose="02010609060101010101" pitchFamily="49" charset="-122"/>
              </a:rPr>
              <a:t>ε </a:t>
            </a:r>
          </a:p>
          <a:p>
            <a:pPr algn="just" eaLnBrk="0" fontAlgn="base" hangingPunct="0">
              <a:lnSpc>
                <a:spcPct val="120000"/>
              </a:lnSpc>
              <a:spcBef>
                <a:spcPct val="0"/>
              </a:spcBef>
              <a:spcAft>
                <a:spcPct val="0"/>
              </a:spcAft>
              <a:buFontTx/>
              <a:buNone/>
            </a:pPr>
            <a:r>
              <a:rPr lang="en-US" altLang="zh-CN" sz="2000">
                <a:solidFill>
                  <a:srgbClr val="0000FF"/>
                </a:solidFill>
                <a:latin typeface="黑体" panose="02010609060101010101" pitchFamily="49" charset="-122"/>
                <a:ea typeface="黑体" panose="02010609060101010101" pitchFamily="49" charset="-122"/>
              </a:rPr>
              <a:t>(3) D → D ; D</a:t>
            </a:r>
          </a:p>
          <a:p>
            <a:pPr algn="just" eaLnBrk="0" fontAlgn="base" hangingPunct="0">
              <a:lnSpc>
                <a:spcPct val="120000"/>
              </a:lnSpc>
              <a:spcBef>
                <a:spcPct val="0"/>
              </a:spcBef>
              <a:spcAft>
                <a:spcPct val="0"/>
              </a:spcAft>
              <a:buFontTx/>
              <a:buNone/>
            </a:pPr>
            <a:r>
              <a:rPr lang="en-US" altLang="zh-CN" sz="2000">
                <a:solidFill>
                  <a:srgbClr val="0000FF"/>
                </a:solidFill>
                <a:latin typeface="黑体" panose="02010609060101010101" pitchFamily="49" charset="-122"/>
                <a:ea typeface="黑体" panose="02010609060101010101" pitchFamily="49" charset="-122"/>
              </a:rPr>
              <a:t>(4) D → id : T</a:t>
            </a:r>
          </a:p>
          <a:p>
            <a:pPr algn="just" eaLnBrk="0" fontAlgn="base" hangingPunct="0">
              <a:lnSpc>
                <a:spcPct val="120000"/>
              </a:lnSpc>
              <a:spcBef>
                <a:spcPct val="0"/>
              </a:spcBef>
              <a:spcAft>
                <a:spcPct val="0"/>
              </a:spcAft>
              <a:buFontTx/>
              <a:buNone/>
            </a:pPr>
            <a:r>
              <a:rPr lang="en-US" altLang="zh-CN" sz="2000">
                <a:solidFill>
                  <a:srgbClr val="0000FF"/>
                </a:solidFill>
                <a:latin typeface="黑体" panose="02010609060101010101" pitchFamily="49" charset="-122"/>
                <a:ea typeface="黑体" panose="02010609060101010101" pitchFamily="49" charset="-122"/>
              </a:rPr>
              <a:t>(5) D → proc id ; </a:t>
            </a:r>
            <a:r>
              <a:rPr lang="en-US" altLang="zh-CN" sz="2000">
                <a:solidFill>
                  <a:srgbClr val="FF0000"/>
                </a:solidFill>
                <a:latin typeface="黑体" panose="02010609060101010101" pitchFamily="49" charset="-122"/>
                <a:ea typeface="黑体" panose="02010609060101010101" pitchFamily="49" charset="-122"/>
              </a:rPr>
              <a:t>N</a:t>
            </a:r>
            <a:r>
              <a:rPr lang="en-US" altLang="zh-CN" sz="2000">
                <a:solidFill>
                  <a:srgbClr val="0000FF"/>
                </a:solidFill>
                <a:latin typeface="黑体" panose="02010609060101010101" pitchFamily="49" charset="-122"/>
                <a:ea typeface="黑体" panose="02010609060101010101" pitchFamily="49" charset="-122"/>
              </a:rPr>
              <a:t> D1; S</a:t>
            </a:r>
          </a:p>
          <a:p>
            <a:pPr eaLnBrk="0" fontAlgn="base" hangingPunct="0">
              <a:lnSpc>
                <a:spcPct val="120000"/>
              </a:lnSpc>
              <a:spcBef>
                <a:spcPct val="0"/>
              </a:spcBef>
              <a:spcAft>
                <a:spcPct val="0"/>
              </a:spcAft>
              <a:buFontTx/>
              <a:buNone/>
            </a:pPr>
            <a:r>
              <a:rPr lang="en-US" altLang="zh-CN" sz="2000">
                <a:solidFill>
                  <a:srgbClr val="0000FF"/>
                </a:solidFill>
                <a:latin typeface="黑体" panose="02010609060101010101" pitchFamily="49" charset="-122"/>
                <a:ea typeface="黑体" panose="02010609060101010101" pitchFamily="49" charset="-122"/>
              </a:rPr>
              <a:t>(6) </a:t>
            </a:r>
            <a:r>
              <a:rPr lang="en-US" altLang="zh-CN" sz="2000">
                <a:solidFill>
                  <a:srgbClr val="FF0000"/>
                </a:solidFill>
                <a:latin typeface="黑体" panose="02010609060101010101" pitchFamily="49" charset="-122"/>
                <a:ea typeface="黑体" panose="02010609060101010101" pitchFamily="49" charset="-122"/>
              </a:rPr>
              <a:t>N → ε</a:t>
            </a:r>
            <a:r>
              <a:rPr lang="en-US" altLang="zh-CN" sz="2000">
                <a:solidFill>
                  <a:srgbClr val="0000FF"/>
                </a:solidFill>
                <a:latin typeface="黑体" panose="02010609060101010101" pitchFamily="49" charset="-122"/>
                <a:ea typeface="黑体" panose="02010609060101010101" pitchFamily="49" charset="-122"/>
              </a:rPr>
              <a:t> </a:t>
            </a:r>
          </a:p>
        </p:txBody>
      </p:sp>
      <p:graphicFrame>
        <p:nvGraphicFramePr>
          <p:cNvPr id="69638" name="Object 6"/>
          <p:cNvGraphicFramePr>
            <a:graphicFrameLocks noChangeAspect="1"/>
          </p:cNvGraphicFramePr>
          <p:nvPr/>
        </p:nvGraphicFramePr>
        <p:xfrm>
          <a:off x="250825" y="1412875"/>
          <a:ext cx="225425" cy="792163"/>
        </p:xfrm>
        <a:graphic>
          <a:graphicData uri="http://schemas.openxmlformats.org/presentationml/2006/ole">
            <mc:AlternateContent xmlns:mc="http://schemas.openxmlformats.org/markup-compatibility/2006">
              <mc:Choice xmlns:v="urn:schemas-microsoft-com:vml" Requires="v">
                <p:oleObj spid="_x0000_s12290" r:id="rId4" imgW="126720" imgH="444240" progId="Visio.Drawing.11">
                  <p:embed/>
                </p:oleObj>
              </mc:Choice>
              <mc:Fallback>
                <p:oleObj r:id="rId4" imgW="126720" imgH="4442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1412875"/>
                        <a:ext cx="2254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39" name="Object 7"/>
          <p:cNvGraphicFramePr>
            <a:graphicFrameLocks noChangeAspect="1"/>
          </p:cNvGraphicFramePr>
          <p:nvPr/>
        </p:nvGraphicFramePr>
        <p:xfrm>
          <a:off x="539750" y="1412875"/>
          <a:ext cx="4319588" cy="792163"/>
        </p:xfrm>
        <a:graphic>
          <a:graphicData uri="http://schemas.openxmlformats.org/presentationml/2006/ole">
            <mc:AlternateContent xmlns:mc="http://schemas.openxmlformats.org/markup-compatibility/2006">
              <mc:Choice xmlns:v="urn:schemas-microsoft-com:vml" Requires="v">
                <p:oleObj spid="_x0000_s12291" r:id="rId6" imgW="3319560" imgH="465120" progId="Visio.Drawing.11">
                  <p:embed/>
                </p:oleObj>
              </mc:Choice>
              <mc:Fallback>
                <p:oleObj r:id="rId6" imgW="3319560" imgH="46512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1412875"/>
                        <a:ext cx="431958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0" name="Object 8"/>
          <p:cNvGraphicFramePr>
            <a:graphicFrameLocks noChangeAspect="1"/>
          </p:cNvGraphicFramePr>
          <p:nvPr/>
        </p:nvGraphicFramePr>
        <p:xfrm>
          <a:off x="1692275" y="2133600"/>
          <a:ext cx="225425" cy="792163"/>
        </p:xfrm>
        <a:graphic>
          <a:graphicData uri="http://schemas.openxmlformats.org/presentationml/2006/ole">
            <mc:AlternateContent xmlns:mc="http://schemas.openxmlformats.org/markup-compatibility/2006">
              <mc:Choice xmlns:v="urn:schemas-microsoft-com:vml" Requires="v">
                <p:oleObj spid="_x0000_s12292" r:id="rId8" imgW="126720" imgH="444240" progId="Visio.Drawing.11">
                  <p:embed/>
                </p:oleObj>
              </mc:Choice>
              <mc:Fallback>
                <p:oleObj r:id="rId8" imgW="126720" imgH="4442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2133600"/>
                        <a:ext cx="2254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1" name="Object 9"/>
          <p:cNvGraphicFramePr>
            <a:graphicFrameLocks noChangeAspect="1"/>
          </p:cNvGraphicFramePr>
          <p:nvPr/>
        </p:nvGraphicFramePr>
        <p:xfrm>
          <a:off x="2124075" y="2133600"/>
          <a:ext cx="2232025" cy="647700"/>
        </p:xfrm>
        <a:graphic>
          <a:graphicData uri="http://schemas.openxmlformats.org/presentationml/2006/ole">
            <mc:AlternateContent xmlns:mc="http://schemas.openxmlformats.org/markup-compatibility/2006">
              <mc:Choice xmlns:v="urn:schemas-microsoft-com:vml" Requires="v">
                <p:oleObj spid="_x0000_s12293" r:id="rId9" imgW="1704600" imgH="448560" progId="Visio.Drawing.11">
                  <p:embed/>
                </p:oleObj>
              </mc:Choice>
              <mc:Fallback>
                <p:oleObj r:id="rId9" imgW="1704600" imgH="448560"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2133600"/>
                        <a:ext cx="22320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2" name="Object 10"/>
          <p:cNvGraphicFramePr>
            <a:graphicFrameLocks noChangeAspect="1"/>
          </p:cNvGraphicFramePr>
          <p:nvPr/>
        </p:nvGraphicFramePr>
        <p:xfrm>
          <a:off x="1547813" y="2708275"/>
          <a:ext cx="1150937" cy="684213"/>
        </p:xfrm>
        <a:graphic>
          <a:graphicData uri="http://schemas.openxmlformats.org/presentationml/2006/ole">
            <mc:AlternateContent xmlns:mc="http://schemas.openxmlformats.org/markup-compatibility/2006">
              <mc:Choice xmlns:v="urn:schemas-microsoft-com:vml" Requires="v">
                <p:oleObj spid="_x0000_s12294" r:id="rId11" imgW="631080" imgH="374760" progId="Visio.Drawing.11">
                  <p:embed/>
                </p:oleObj>
              </mc:Choice>
              <mc:Fallback>
                <p:oleObj r:id="rId11" imgW="631080" imgH="374760" progId="Visio.Drawing.11">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2708275"/>
                        <a:ext cx="1150937" cy="68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3" name="Object 11"/>
          <p:cNvGraphicFramePr>
            <a:graphicFrameLocks noChangeAspect="1"/>
          </p:cNvGraphicFramePr>
          <p:nvPr/>
        </p:nvGraphicFramePr>
        <p:xfrm>
          <a:off x="3302000" y="2679700"/>
          <a:ext cx="2278063" cy="625475"/>
        </p:xfrm>
        <a:graphic>
          <a:graphicData uri="http://schemas.openxmlformats.org/presentationml/2006/ole">
            <mc:AlternateContent xmlns:mc="http://schemas.openxmlformats.org/markup-compatibility/2006">
              <mc:Choice xmlns:v="urn:schemas-microsoft-com:vml" Requires="v">
                <p:oleObj spid="_x0000_s12295" r:id="rId13" imgW="1624320" imgH="475200" progId="Visio.Drawing.11">
                  <p:embed/>
                </p:oleObj>
              </mc:Choice>
              <mc:Fallback>
                <p:oleObj r:id="rId13" imgW="1624320" imgH="475200" progId="Visio.Drawing.11">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2000" y="2679700"/>
                        <a:ext cx="2278063"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4" name="Object 12"/>
          <p:cNvGraphicFramePr>
            <a:graphicFrameLocks noChangeAspect="1"/>
          </p:cNvGraphicFramePr>
          <p:nvPr/>
        </p:nvGraphicFramePr>
        <p:xfrm>
          <a:off x="684213" y="3284538"/>
          <a:ext cx="2232025" cy="674687"/>
        </p:xfrm>
        <a:graphic>
          <a:graphicData uri="http://schemas.openxmlformats.org/presentationml/2006/ole">
            <mc:AlternateContent xmlns:mc="http://schemas.openxmlformats.org/markup-compatibility/2006">
              <mc:Choice xmlns:v="urn:schemas-microsoft-com:vml" Requires="v">
                <p:oleObj spid="_x0000_s12296" r:id="rId15" imgW="1526400" imgH="462600" progId="Visio.Drawing.11">
                  <p:embed/>
                </p:oleObj>
              </mc:Choice>
              <mc:Fallback>
                <p:oleObj r:id="rId15" imgW="1526400" imgH="462600" progId="Visio.Drawing.11">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4213" y="3284538"/>
                        <a:ext cx="2232025" cy="6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5" name="Object 13"/>
          <p:cNvGraphicFramePr>
            <a:graphicFrameLocks noChangeAspect="1"/>
          </p:cNvGraphicFramePr>
          <p:nvPr/>
        </p:nvGraphicFramePr>
        <p:xfrm>
          <a:off x="2541588" y="3860800"/>
          <a:ext cx="447675" cy="790575"/>
        </p:xfrm>
        <a:graphic>
          <a:graphicData uri="http://schemas.openxmlformats.org/presentationml/2006/ole">
            <mc:AlternateContent xmlns:mc="http://schemas.openxmlformats.org/markup-compatibility/2006">
              <mc:Choice xmlns:v="urn:schemas-microsoft-com:vml" Requires="v">
                <p:oleObj spid="_x0000_s12297" r:id="rId17" imgW="266400" imgH="470880" progId="Visio.Drawing.11">
                  <p:embed/>
                </p:oleObj>
              </mc:Choice>
              <mc:Fallback>
                <p:oleObj r:id="rId17" imgW="266400" imgH="470880" progId="Visio.Drawing.11">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41588" y="3860800"/>
                        <a:ext cx="4476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6" name="Object 14"/>
          <p:cNvGraphicFramePr>
            <a:graphicFrameLocks noChangeAspect="1"/>
          </p:cNvGraphicFramePr>
          <p:nvPr/>
        </p:nvGraphicFramePr>
        <p:xfrm>
          <a:off x="2916238" y="3213100"/>
          <a:ext cx="1150937" cy="858838"/>
        </p:xfrm>
        <a:graphic>
          <a:graphicData uri="http://schemas.openxmlformats.org/presentationml/2006/ole">
            <mc:AlternateContent xmlns:mc="http://schemas.openxmlformats.org/markup-compatibility/2006">
              <mc:Choice xmlns:v="urn:schemas-microsoft-com:vml" Requires="v">
                <p:oleObj spid="_x0000_s12298" r:id="rId19" imgW="627120" imgH="468720" progId="Visio.Drawing.11">
                  <p:embed/>
                </p:oleObj>
              </mc:Choice>
              <mc:Fallback>
                <p:oleObj r:id="rId19" imgW="627120" imgH="468720" progId="Visio.Drawing.11">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6238" y="3213100"/>
                        <a:ext cx="1150937"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7" name="Object 15"/>
          <p:cNvGraphicFramePr>
            <a:graphicFrameLocks noChangeAspect="1"/>
          </p:cNvGraphicFramePr>
          <p:nvPr/>
        </p:nvGraphicFramePr>
        <p:xfrm>
          <a:off x="3563938" y="3933825"/>
          <a:ext cx="447675" cy="790575"/>
        </p:xfrm>
        <a:graphic>
          <a:graphicData uri="http://schemas.openxmlformats.org/presentationml/2006/ole">
            <mc:AlternateContent xmlns:mc="http://schemas.openxmlformats.org/markup-compatibility/2006">
              <mc:Choice xmlns:v="urn:schemas-microsoft-com:vml" Requires="v">
                <p:oleObj spid="_x0000_s12299" r:id="rId21" imgW="266400" imgH="470880" progId="Visio.Drawing.11">
                  <p:embed/>
                </p:oleObj>
              </mc:Choice>
              <mc:Fallback>
                <p:oleObj r:id="rId21" imgW="266400" imgH="470880" progId="Visio.Drawing.11">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63938" y="3933825"/>
                        <a:ext cx="4476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8" name="Object 16"/>
          <p:cNvGraphicFramePr>
            <a:graphicFrameLocks noChangeAspect="1"/>
          </p:cNvGraphicFramePr>
          <p:nvPr/>
        </p:nvGraphicFramePr>
        <p:xfrm>
          <a:off x="4105275" y="3213100"/>
          <a:ext cx="4427538" cy="806450"/>
        </p:xfrm>
        <a:graphic>
          <a:graphicData uri="http://schemas.openxmlformats.org/presentationml/2006/ole">
            <mc:AlternateContent xmlns:mc="http://schemas.openxmlformats.org/markup-compatibility/2006">
              <mc:Choice xmlns:v="urn:schemas-microsoft-com:vml" Requires="v">
                <p:oleObj spid="_x0000_s12300" r:id="rId22" imgW="2793240" imgH="464760" progId="Visio.Drawing.11">
                  <p:embed/>
                </p:oleObj>
              </mc:Choice>
              <mc:Fallback>
                <p:oleObj r:id="rId22" imgW="2793240" imgH="464760" progId="Visio.Drawing.11">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05275" y="3213100"/>
                        <a:ext cx="4427538"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9" name="Object 17"/>
          <p:cNvGraphicFramePr>
            <a:graphicFrameLocks noChangeAspect="1"/>
          </p:cNvGraphicFramePr>
          <p:nvPr/>
        </p:nvGraphicFramePr>
        <p:xfrm>
          <a:off x="6156325" y="3860800"/>
          <a:ext cx="225425" cy="792163"/>
        </p:xfrm>
        <a:graphic>
          <a:graphicData uri="http://schemas.openxmlformats.org/presentationml/2006/ole">
            <mc:AlternateContent xmlns:mc="http://schemas.openxmlformats.org/markup-compatibility/2006">
              <mc:Choice xmlns:v="urn:schemas-microsoft-com:vml" Requires="v">
                <p:oleObj spid="_x0000_s12301" r:id="rId24" imgW="126720" imgH="444240" progId="Visio.Drawing.11">
                  <p:embed/>
                </p:oleObj>
              </mc:Choice>
              <mc:Fallback>
                <p:oleObj r:id="rId24" imgW="126720" imgH="4442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325" y="3860800"/>
                        <a:ext cx="2254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50" name="Object 18"/>
          <p:cNvGraphicFramePr>
            <a:graphicFrameLocks noChangeAspect="1"/>
          </p:cNvGraphicFramePr>
          <p:nvPr/>
        </p:nvGraphicFramePr>
        <p:xfrm>
          <a:off x="6443663" y="3933825"/>
          <a:ext cx="936625" cy="669925"/>
        </p:xfrm>
        <a:graphic>
          <a:graphicData uri="http://schemas.openxmlformats.org/presentationml/2006/ole">
            <mc:AlternateContent xmlns:mc="http://schemas.openxmlformats.org/markup-compatibility/2006">
              <mc:Choice xmlns:v="urn:schemas-microsoft-com:vml" Requires="v">
                <p:oleObj spid="_x0000_s12302" r:id="rId25" imgW="665640" imgH="475200" progId="Visio.Drawing.11">
                  <p:embed/>
                </p:oleObj>
              </mc:Choice>
              <mc:Fallback>
                <p:oleObj r:id="rId25" imgW="665640" imgH="475200" progId="Visio.Drawing.11">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443663" y="3933825"/>
                        <a:ext cx="93662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51" name="Object 19"/>
          <p:cNvGraphicFramePr>
            <a:graphicFrameLocks noChangeAspect="1"/>
          </p:cNvGraphicFramePr>
          <p:nvPr/>
        </p:nvGraphicFramePr>
        <p:xfrm>
          <a:off x="7004050" y="4508500"/>
          <a:ext cx="447675" cy="790575"/>
        </p:xfrm>
        <a:graphic>
          <a:graphicData uri="http://schemas.openxmlformats.org/presentationml/2006/ole">
            <mc:AlternateContent xmlns:mc="http://schemas.openxmlformats.org/markup-compatibility/2006">
              <mc:Choice xmlns:v="urn:schemas-microsoft-com:vml" Requires="v">
                <p:oleObj spid="_x0000_s12303" r:id="rId27" imgW="266400" imgH="470880" progId="Visio.Drawing.11">
                  <p:embed/>
                </p:oleObj>
              </mc:Choice>
              <mc:Fallback>
                <p:oleObj r:id="rId27" imgW="266400" imgH="470880" progId="Visio.Drawing.11">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04050" y="4508500"/>
                        <a:ext cx="4476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52" name="Rectangle 20"/>
          <p:cNvSpPr>
            <a:spLocks noChangeArrowheads="1"/>
          </p:cNvSpPr>
          <p:nvPr/>
        </p:nvSpPr>
        <p:spPr bwMode="auto">
          <a:xfrm>
            <a:off x="179388" y="4838700"/>
            <a:ext cx="6192837" cy="8223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(2) </a:t>
            </a:r>
            <a:r>
              <a:rPr lang="en-US" altLang="zh-CN" sz="2400">
                <a:solidFill>
                  <a:srgbClr val="FF0000"/>
                </a:solidFill>
                <a:latin typeface="黑体" panose="02010609060101010101" pitchFamily="49" charset="-122"/>
                <a:cs typeface="Times New Roman" panose="02020603050405020304" pitchFamily="18" charset="0"/>
              </a:rPr>
              <a:t>M </a:t>
            </a:r>
            <a:r>
              <a:rPr lang="en-US" altLang="zh-CN" sz="2400">
                <a:solidFill>
                  <a:srgbClr val="FF0000"/>
                </a:solidFill>
                <a:latin typeface="黑体" panose="02010609060101010101" pitchFamily="49" charset="-122"/>
                <a:ea typeface="黑体" panose="02010609060101010101" pitchFamily="49" charset="-122"/>
              </a:rPr>
              <a:t>→</a:t>
            </a:r>
            <a:r>
              <a:rPr lang="en-US" altLang="zh-CN" sz="2400">
                <a:solidFill>
                  <a:srgbClr val="FF0000"/>
                </a:solidFill>
                <a:latin typeface="黑体" panose="02010609060101010101" pitchFamily="49" charset="-122"/>
              </a:rPr>
              <a:t> </a:t>
            </a:r>
            <a:r>
              <a:rPr lang="en-US" altLang="zh-CN" sz="2400">
                <a:solidFill>
                  <a:srgbClr val="FF0000"/>
                </a:solidFill>
                <a:latin typeface="黑体" panose="02010609060101010101" pitchFamily="49" charset="-122"/>
                <a:ea typeface="黑体" panose="02010609060101010101" pitchFamily="49" charset="-122"/>
              </a:rPr>
              <a:t>ε</a:t>
            </a:r>
            <a:r>
              <a:rPr lang="en-US" altLang="zh-CN" sz="2400">
                <a:solidFill>
                  <a:srgbClr val="000000"/>
                </a:solidFill>
                <a:latin typeface="黑体" panose="02010609060101010101" pitchFamily="49" charset="-122"/>
                <a:ea typeface="黑体" panose="02010609060101010101" pitchFamily="49" charset="-122"/>
              </a:rPr>
              <a:t>{ t:=mktable(null);  </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push(t, 0,); } </a:t>
            </a:r>
          </a:p>
        </p:txBody>
      </p:sp>
      <p:sp>
        <p:nvSpPr>
          <p:cNvPr id="69653" name="Rectangle 21"/>
          <p:cNvSpPr>
            <a:spLocks noChangeArrowheads="1"/>
          </p:cNvSpPr>
          <p:nvPr/>
        </p:nvSpPr>
        <p:spPr bwMode="auto">
          <a:xfrm>
            <a:off x="179388" y="4941888"/>
            <a:ext cx="6624637" cy="8223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(6) </a:t>
            </a:r>
            <a:r>
              <a:rPr lang="en-US" altLang="zh-CN" sz="2400">
                <a:solidFill>
                  <a:srgbClr val="FF0000"/>
                </a:solidFill>
                <a:latin typeface="黑体" panose="02010609060101010101" pitchFamily="49" charset="-122"/>
                <a:ea typeface="黑体" panose="02010609060101010101" pitchFamily="49" charset="-122"/>
              </a:rPr>
              <a:t>N → ε</a:t>
            </a:r>
            <a:r>
              <a:rPr lang="en-US" altLang="zh-CN" sz="2400">
                <a:solidFill>
                  <a:srgbClr val="000000"/>
                </a:solidFill>
                <a:latin typeface="黑体" panose="02010609060101010101" pitchFamily="49" charset="-122"/>
                <a:ea typeface="黑体" panose="02010609060101010101" pitchFamily="49" charset="-122"/>
              </a:rPr>
              <a:t>{t:=mktable(top(tblptr));</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push(t,0);} </a:t>
            </a:r>
          </a:p>
        </p:txBody>
      </p:sp>
      <p:sp>
        <p:nvSpPr>
          <p:cNvPr id="69654" name="Rectangle 22"/>
          <p:cNvSpPr>
            <a:spLocks noChangeArrowheads="1"/>
          </p:cNvSpPr>
          <p:nvPr/>
        </p:nvSpPr>
        <p:spPr bwMode="auto">
          <a:xfrm>
            <a:off x="107950" y="4987925"/>
            <a:ext cx="6624638"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T→int {T.type:=integer; T.width:=4;}</a:t>
            </a:r>
          </a:p>
        </p:txBody>
      </p:sp>
      <p:sp>
        <p:nvSpPr>
          <p:cNvPr id="69655" name="Rectangle 23"/>
          <p:cNvSpPr>
            <a:spLocks noChangeArrowheads="1"/>
          </p:cNvSpPr>
          <p:nvPr/>
        </p:nvSpPr>
        <p:spPr bwMode="auto">
          <a:xfrm>
            <a:off x="107950" y="5121275"/>
            <a:ext cx="6624638" cy="11874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T→array [num] of T1</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 T.type:=array(num.val, T1.type);</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T.width:=num.val*T1.width; } </a:t>
            </a:r>
          </a:p>
        </p:txBody>
      </p:sp>
      <p:sp>
        <p:nvSpPr>
          <p:cNvPr id="69656" name="Rectangle 24"/>
          <p:cNvSpPr>
            <a:spLocks noChangeArrowheads="1"/>
          </p:cNvSpPr>
          <p:nvPr/>
        </p:nvSpPr>
        <p:spPr bwMode="auto">
          <a:xfrm>
            <a:off x="107950" y="5084763"/>
            <a:ext cx="7704138" cy="13335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(4) D → id : T</a:t>
            </a:r>
            <a:endParaRPr lang="en-US" altLang="zh-CN" sz="2400">
              <a:solidFill>
                <a:srgbClr val="000000"/>
              </a:solidFill>
              <a:latin typeface="黑体" panose="02010609060101010101" pitchFamily="49" charset="-122"/>
              <a:ea typeface="黑体" panose="02010609060101010101" pitchFamily="49" charset="-122"/>
            </a:endParaRPr>
          </a:p>
          <a:p>
            <a:pPr algn="just" fontAlgn="base">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{enter(top(tblptr),id.name,T.type,top(offset));</a:t>
            </a:r>
          </a:p>
          <a:p>
            <a:pPr eaLnBrk="0" fontAlgn="base" hangingPunct="0">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top(offset):=top(offset)+T.width;} </a:t>
            </a:r>
          </a:p>
        </p:txBody>
      </p:sp>
      <p:sp>
        <p:nvSpPr>
          <p:cNvPr id="69657" name="Rectangle 25"/>
          <p:cNvSpPr>
            <a:spLocks noChangeArrowheads="1"/>
          </p:cNvSpPr>
          <p:nvPr/>
        </p:nvSpPr>
        <p:spPr bwMode="auto">
          <a:xfrm>
            <a:off x="250825" y="5084763"/>
            <a:ext cx="6624638"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T→int {T.type:=integer; T.width:=4;}</a:t>
            </a:r>
          </a:p>
        </p:txBody>
      </p:sp>
      <p:sp>
        <p:nvSpPr>
          <p:cNvPr id="69658" name="Rectangle 26"/>
          <p:cNvSpPr>
            <a:spLocks noChangeArrowheads="1"/>
          </p:cNvSpPr>
          <p:nvPr/>
        </p:nvSpPr>
        <p:spPr bwMode="auto">
          <a:xfrm>
            <a:off x="34925" y="5119688"/>
            <a:ext cx="7704138" cy="13335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(4) D → id : T</a:t>
            </a:r>
            <a:endParaRPr lang="en-US" altLang="zh-CN" sz="2400">
              <a:solidFill>
                <a:srgbClr val="000000"/>
              </a:solidFill>
              <a:latin typeface="黑体" panose="02010609060101010101" pitchFamily="49" charset="-122"/>
              <a:ea typeface="黑体" panose="02010609060101010101" pitchFamily="49" charset="-122"/>
            </a:endParaRPr>
          </a:p>
          <a:p>
            <a:pPr algn="just" fontAlgn="base">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{enter(top(tblptr),id.name,T.type,top(offset));</a:t>
            </a:r>
          </a:p>
          <a:p>
            <a:pPr eaLnBrk="0" fontAlgn="base" hangingPunct="0">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top(offset):=top(offset)+T.width;} </a:t>
            </a:r>
          </a:p>
        </p:txBody>
      </p:sp>
      <p:sp>
        <p:nvSpPr>
          <p:cNvPr id="69659" name="Rectangle 27"/>
          <p:cNvSpPr>
            <a:spLocks noChangeArrowheads="1"/>
          </p:cNvSpPr>
          <p:nvPr/>
        </p:nvSpPr>
        <p:spPr bwMode="auto">
          <a:xfrm>
            <a:off x="107950" y="5084763"/>
            <a:ext cx="7704138" cy="9683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(6) </a:t>
            </a:r>
            <a:r>
              <a:rPr lang="en-US" altLang="zh-CN" sz="2400">
                <a:solidFill>
                  <a:srgbClr val="FF0000"/>
                </a:solidFill>
                <a:latin typeface="黑体" panose="02010609060101010101" pitchFamily="49" charset="-122"/>
                <a:ea typeface="黑体" panose="02010609060101010101" pitchFamily="49" charset="-122"/>
              </a:rPr>
              <a:t>N → ε</a:t>
            </a:r>
            <a:r>
              <a:rPr lang="en-US" altLang="zh-CN" sz="2400">
                <a:solidFill>
                  <a:srgbClr val="0000FF"/>
                </a:solidFill>
                <a:latin typeface="黑体" panose="02010609060101010101" pitchFamily="49" charset="-122"/>
                <a:ea typeface="黑体" panose="02010609060101010101" pitchFamily="49" charset="-122"/>
              </a:rPr>
              <a:t> </a:t>
            </a:r>
            <a:r>
              <a:rPr lang="en-US" altLang="zh-CN" sz="2400">
                <a:solidFill>
                  <a:srgbClr val="000000"/>
                </a:solidFill>
                <a:latin typeface="黑体" panose="02010609060101010101" pitchFamily="49" charset="-122"/>
                <a:ea typeface="黑体" panose="02010609060101010101" pitchFamily="49" charset="-122"/>
              </a:rPr>
              <a:t>{t:=mktable(top(tblptr));  		</a:t>
            </a:r>
          </a:p>
          <a:p>
            <a:pPr eaLnBrk="0" fontAlgn="base" hangingPunct="0">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push(t,0);} </a:t>
            </a:r>
          </a:p>
        </p:txBody>
      </p:sp>
      <p:sp>
        <p:nvSpPr>
          <p:cNvPr id="69660" name="Rectangle 28"/>
          <p:cNvSpPr>
            <a:spLocks noChangeArrowheads="1"/>
          </p:cNvSpPr>
          <p:nvPr/>
        </p:nvSpPr>
        <p:spPr bwMode="auto">
          <a:xfrm>
            <a:off x="179388" y="5229225"/>
            <a:ext cx="6624637"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T→int {T.type:=integer; T.width:=4;}</a:t>
            </a:r>
          </a:p>
        </p:txBody>
      </p:sp>
      <p:sp>
        <p:nvSpPr>
          <p:cNvPr id="69661" name="Rectangle 29"/>
          <p:cNvSpPr>
            <a:spLocks noChangeArrowheads="1"/>
          </p:cNvSpPr>
          <p:nvPr/>
        </p:nvSpPr>
        <p:spPr bwMode="auto">
          <a:xfrm>
            <a:off x="34925" y="4941888"/>
            <a:ext cx="7704138" cy="13335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(4) D → id : T</a:t>
            </a:r>
            <a:endParaRPr lang="en-US" altLang="zh-CN" sz="2400">
              <a:solidFill>
                <a:srgbClr val="000000"/>
              </a:solidFill>
              <a:latin typeface="黑体" panose="02010609060101010101" pitchFamily="49" charset="-122"/>
              <a:ea typeface="黑体" panose="02010609060101010101" pitchFamily="49" charset="-122"/>
            </a:endParaRPr>
          </a:p>
          <a:p>
            <a:pPr algn="just" fontAlgn="base">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{enter(top(tblptr),id.name,T.type,top(offset));</a:t>
            </a:r>
          </a:p>
          <a:p>
            <a:pPr eaLnBrk="0" fontAlgn="base" hangingPunct="0">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top(offset):=top(offset)+T.width;} </a:t>
            </a:r>
          </a:p>
        </p:txBody>
      </p:sp>
      <p:sp>
        <p:nvSpPr>
          <p:cNvPr id="69662" name="Rectangle 30"/>
          <p:cNvSpPr>
            <a:spLocks noChangeArrowheads="1"/>
          </p:cNvSpPr>
          <p:nvPr/>
        </p:nvSpPr>
        <p:spPr bwMode="auto">
          <a:xfrm>
            <a:off x="34925" y="4797425"/>
            <a:ext cx="7704138" cy="15525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(5) D → proc id ; </a:t>
            </a:r>
            <a:r>
              <a:rPr lang="en-US" altLang="zh-CN" sz="2400">
                <a:solidFill>
                  <a:srgbClr val="FF0000"/>
                </a:solidFill>
                <a:latin typeface="黑体" panose="02010609060101010101" pitchFamily="49" charset="-122"/>
                <a:ea typeface="黑体" panose="02010609060101010101" pitchFamily="49" charset="-122"/>
              </a:rPr>
              <a:t>N</a:t>
            </a:r>
            <a:r>
              <a:rPr lang="en-US" altLang="zh-CN" sz="2400">
                <a:solidFill>
                  <a:srgbClr val="0000FF"/>
                </a:solidFill>
                <a:latin typeface="黑体" panose="02010609060101010101" pitchFamily="49" charset="-122"/>
                <a:ea typeface="黑体" panose="02010609060101010101" pitchFamily="49" charset="-122"/>
              </a:rPr>
              <a:t> D1; S </a:t>
            </a:r>
            <a:r>
              <a:rPr lang="en-US" altLang="zh-CN" sz="2400">
                <a:solidFill>
                  <a:srgbClr val="000000"/>
                </a:solidFill>
                <a:latin typeface="黑体" panose="02010609060101010101" pitchFamily="49" charset="-122"/>
                <a:ea typeface="黑体" panose="02010609060101010101" pitchFamily="49" charset="-122"/>
              </a:rPr>
              <a:t>{ t:=top(tblptr); </a:t>
            </a:r>
          </a:p>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addwidth(t, top(offset));</a:t>
            </a:r>
          </a:p>
          <a:p>
            <a:pPr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pop;</a:t>
            </a:r>
          </a:p>
          <a:p>
            <a:pPr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enterproc(top(tblptr), id.name, t);} </a:t>
            </a:r>
          </a:p>
        </p:txBody>
      </p:sp>
      <p:graphicFrame>
        <p:nvGraphicFramePr>
          <p:cNvPr id="69663" name="Object 31"/>
          <p:cNvGraphicFramePr>
            <a:graphicFrameLocks noChangeAspect="1"/>
          </p:cNvGraphicFramePr>
          <p:nvPr/>
        </p:nvGraphicFramePr>
        <p:xfrm>
          <a:off x="323850" y="836613"/>
          <a:ext cx="2087563" cy="657225"/>
        </p:xfrm>
        <a:graphic>
          <a:graphicData uri="http://schemas.openxmlformats.org/presentationml/2006/ole">
            <mc:AlternateContent xmlns:mc="http://schemas.openxmlformats.org/markup-compatibility/2006">
              <mc:Choice xmlns:v="urn:schemas-microsoft-com:vml" Requires="v">
                <p:oleObj spid="_x0000_s12304" r:id="rId28" imgW="1838880" imgH="479520" progId="Visio.Drawing.11">
                  <p:embed/>
                </p:oleObj>
              </mc:Choice>
              <mc:Fallback>
                <p:oleObj r:id="rId28" imgW="1838880" imgH="479520" progId="Visio.Drawing.11">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3850" y="836613"/>
                        <a:ext cx="2087563"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64" name="Object 32"/>
          <p:cNvGraphicFramePr>
            <a:graphicFrameLocks noChangeAspect="1"/>
          </p:cNvGraphicFramePr>
          <p:nvPr/>
        </p:nvGraphicFramePr>
        <p:xfrm>
          <a:off x="1187450" y="404813"/>
          <a:ext cx="330200" cy="576262"/>
        </p:xfrm>
        <a:graphic>
          <a:graphicData uri="http://schemas.openxmlformats.org/presentationml/2006/ole">
            <mc:AlternateContent xmlns:mc="http://schemas.openxmlformats.org/markup-compatibility/2006">
              <mc:Choice xmlns:v="urn:schemas-microsoft-com:vml" Requires="v">
                <p:oleObj spid="_x0000_s12305" r:id="rId30" imgW="154800" imgH="270000" progId="Visio.Drawing.11">
                  <p:embed/>
                </p:oleObj>
              </mc:Choice>
              <mc:Fallback>
                <p:oleObj r:id="rId30" imgW="154800" imgH="270000" progId="Visio.Drawing.11">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187450" y="404813"/>
                        <a:ext cx="3302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65" name="Rectangle 33"/>
          <p:cNvSpPr>
            <a:spLocks noChangeArrowheads="1"/>
          </p:cNvSpPr>
          <p:nvPr/>
        </p:nvSpPr>
        <p:spPr bwMode="auto">
          <a:xfrm>
            <a:off x="107950" y="4797425"/>
            <a:ext cx="7704138" cy="9683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(1) P → </a:t>
            </a:r>
            <a:r>
              <a:rPr lang="en-US" altLang="zh-CN" sz="2400">
                <a:solidFill>
                  <a:srgbClr val="FF0000"/>
                </a:solidFill>
                <a:latin typeface="黑体" panose="02010609060101010101" pitchFamily="49" charset="-122"/>
                <a:ea typeface="黑体" panose="02010609060101010101" pitchFamily="49" charset="-122"/>
              </a:rPr>
              <a:t>M</a:t>
            </a:r>
            <a:r>
              <a:rPr lang="en-US" altLang="zh-CN" sz="2400">
                <a:solidFill>
                  <a:srgbClr val="0000FF"/>
                </a:solidFill>
                <a:latin typeface="黑体" panose="02010609060101010101" pitchFamily="49" charset="-122"/>
                <a:ea typeface="黑体" panose="02010609060101010101" pitchFamily="49" charset="-122"/>
              </a:rPr>
              <a:t> D </a:t>
            </a:r>
            <a:r>
              <a:rPr lang="en-US" altLang="zh-CN" sz="2400">
                <a:solidFill>
                  <a:srgbClr val="000000"/>
                </a:solidFill>
                <a:latin typeface="黑体" panose="02010609060101010101" pitchFamily="49" charset="-122"/>
                <a:ea typeface="黑体" panose="02010609060101010101" pitchFamily="49" charset="-122"/>
              </a:rPr>
              <a:t>{addwidth(top(tblptr),top(offset)); </a:t>
            </a:r>
          </a:p>
          <a:p>
            <a:pPr algn="just" fontAlgn="base">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pop;} </a:t>
            </a:r>
          </a:p>
        </p:txBody>
      </p:sp>
    </p:spTree>
    <p:extLst>
      <p:ext uri="{BB962C8B-B14F-4D97-AF65-F5344CB8AC3E}">
        <p14:creationId xmlns:p14="http://schemas.microsoft.com/office/powerpoint/2010/main" val="3221356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9663"/>
                                        </p:tgtEl>
                                        <p:attrNameLst>
                                          <p:attrName>style.visibility</p:attrName>
                                        </p:attrNameLst>
                                      </p:cBhvr>
                                      <p:to>
                                        <p:strVal val="visible"/>
                                      </p:to>
                                    </p:set>
                                    <p:animEffect transition="in" filter="wipe(up)">
                                      <p:cBhvr>
                                        <p:cTn id="11" dur="500"/>
                                        <p:tgtEl>
                                          <p:spTgt spid="6966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69638"/>
                                        </p:tgtEl>
                                        <p:attrNameLst>
                                          <p:attrName>style.visibility</p:attrName>
                                        </p:attrNameLst>
                                      </p:cBhvr>
                                      <p:to>
                                        <p:strVal val="visible"/>
                                      </p:to>
                                    </p:set>
                                    <p:animEffect transition="in" filter="wipe(up)">
                                      <p:cBhvr>
                                        <p:cTn id="16" dur="500"/>
                                        <p:tgtEl>
                                          <p:spTgt spid="6963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69639"/>
                                        </p:tgtEl>
                                        <p:attrNameLst>
                                          <p:attrName>style.visibility</p:attrName>
                                        </p:attrNameLst>
                                      </p:cBhvr>
                                      <p:to>
                                        <p:strVal val="visible"/>
                                      </p:to>
                                    </p:set>
                                    <p:animEffect transition="in" filter="wipe(up)">
                                      <p:cBhvr>
                                        <p:cTn id="21" dur="500"/>
                                        <p:tgtEl>
                                          <p:spTgt spid="6963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69640"/>
                                        </p:tgtEl>
                                        <p:attrNameLst>
                                          <p:attrName>style.visibility</p:attrName>
                                        </p:attrNameLst>
                                      </p:cBhvr>
                                      <p:to>
                                        <p:strVal val="visible"/>
                                      </p:to>
                                    </p:set>
                                    <p:animEffect transition="in" filter="wipe(up)">
                                      <p:cBhvr>
                                        <p:cTn id="26" dur="500"/>
                                        <p:tgtEl>
                                          <p:spTgt spid="6964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69641"/>
                                        </p:tgtEl>
                                        <p:attrNameLst>
                                          <p:attrName>style.visibility</p:attrName>
                                        </p:attrNameLst>
                                      </p:cBhvr>
                                      <p:to>
                                        <p:strVal val="visible"/>
                                      </p:to>
                                    </p:set>
                                    <p:animEffect transition="in" filter="wipe(up)">
                                      <p:cBhvr>
                                        <p:cTn id="31" dur="500"/>
                                        <p:tgtEl>
                                          <p:spTgt spid="6964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69642"/>
                                        </p:tgtEl>
                                        <p:attrNameLst>
                                          <p:attrName>style.visibility</p:attrName>
                                        </p:attrNameLst>
                                      </p:cBhvr>
                                      <p:to>
                                        <p:strVal val="visible"/>
                                      </p:to>
                                    </p:set>
                                    <p:animEffect transition="in" filter="wipe(up)">
                                      <p:cBhvr>
                                        <p:cTn id="36" dur="500"/>
                                        <p:tgtEl>
                                          <p:spTgt spid="6964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69644"/>
                                        </p:tgtEl>
                                        <p:attrNameLst>
                                          <p:attrName>style.visibility</p:attrName>
                                        </p:attrNameLst>
                                      </p:cBhvr>
                                      <p:to>
                                        <p:strVal val="visible"/>
                                      </p:to>
                                    </p:set>
                                    <p:animEffect transition="in" filter="wipe(up)">
                                      <p:cBhvr>
                                        <p:cTn id="41" dur="500"/>
                                        <p:tgtEl>
                                          <p:spTgt spid="6964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69645"/>
                                        </p:tgtEl>
                                        <p:attrNameLst>
                                          <p:attrName>style.visibility</p:attrName>
                                        </p:attrNameLst>
                                      </p:cBhvr>
                                      <p:to>
                                        <p:strVal val="visible"/>
                                      </p:to>
                                    </p:set>
                                    <p:animEffect transition="in" filter="wipe(up)">
                                      <p:cBhvr>
                                        <p:cTn id="46" dur="500"/>
                                        <p:tgtEl>
                                          <p:spTgt spid="6964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69643"/>
                                        </p:tgtEl>
                                        <p:attrNameLst>
                                          <p:attrName>style.visibility</p:attrName>
                                        </p:attrNameLst>
                                      </p:cBhvr>
                                      <p:to>
                                        <p:strVal val="visible"/>
                                      </p:to>
                                    </p:set>
                                    <p:animEffect transition="in" filter="wipe(up)">
                                      <p:cBhvr>
                                        <p:cTn id="51" dur="500"/>
                                        <p:tgtEl>
                                          <p:spTgt spid="6964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nodeType="clickEffect">
                                  <p:stCondLst>
                                    <p:cond delay="0"/>
                                  </p:stCondLst>
                                  <p:childTnLst>
                                    <p:set>
                                      <p:cBhvr>
                                        <p:cTn id="55" dur="1" fill="hold">
                                          <p:stCondLst>
                                            <p:cond delay="0"/>
                                          </p:stCondLst>
                                        </p:cTn>
                                        <p:tgtEl>
                                          <p:spTgt spid="69646"/>
                                        </p:tgtEl>
                                        <p:attrNameLst>
                                          <p:attrName>style.visibility</p:attrName>
                                        </p:attrNameLst>
                                      </p:cBhvr>
                                      <p:to>
                                        <p:strVal val="visible"/>
                                      </p:to>
                                    </p:set>
                                    <p:animEffect transition="in" filter="wipe(up)">
                                      <p:cBhvr>
                                        <p:cTn id="56" dur="500"/>
                                        <p:tgtEl>
                                          <p:spTgt spid="6964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69647"/>
                                        </p:tgtEl>
                                        <p:attrNameLst>
                                          <p:attrName>style.visibility</p:attrName>
                                        </p:attrNameLst>
                                      </p:cBhvr>
                                      <p:to>
                                        <p:strVal val="visible"/>
                                      </p:to>
                                    </p:set>
                                    <p:animEffect transition="in" filter="wipe(up)">
                                      <p:cBhvr>
                                        <p:cTn id="61" dur="500"/>
                                        <p:tgtEl>
                                          <p:spTgt spid="6964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69648"/>
                                        </p:tgtEl>
                                        <p:attrNameLst>
                                          <p:attrName>style.visibility</p:attrName>
                                        </p:attrNameLst>
                                      </p:cBhvr>
                                      <p:to>
                                        <p:strVal val="visible"/>
                                      </p:to>
                                    </p:set>
                                    <p:animEffect transition="in" filter="wipe(up)">
                                      <p:cBhvr>
                                        <p:cTn id="66" dur="500"/>
                                        <p:tgtEl>
                                          <p:spTgt spid="6964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nodeType="clickEffect">
                                  <p:stCondLst>
                                    <p:cond delay="0"/>
                                  </p:stCondLst>
                                  <p:childTnLst>
                                    <p:set>
                                      <p:cBhvr>
                                        <p:cTn id="70" dur="1" fill="hold">
                                          <p:stCondLst>
                                            <p:cond delay="0"/>
                                          </p:stCondLst>
                                        </p:cTn>
                                        <p:tgtEl>
                                          <p:spTgt spid="69649"/>
                                        </p:tgtEl>
                                        <p:attrNameLst>
                                          <p:attrName>style.visibility</p:attrName>
                                        </p:attrNameLst>
                                      </p:cBhvr>
                                      <p:to>
                                        <p:strVal val="visible"/>
                                      </p:to>
                                    </p:set>
                                    <p:animEffect transition="in" filter="wipe(up)">
                                      <p:cBhvr>
                                        <p:cTn id="71" dur="500"/>
                                        <p:tgtEl>
                                          <p:spTgt spid="6964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nodeType="clickEffect">
                                  <p:stCondLst>
                                    <p:cond delay="0"/>
                                  </p:stCondLst>
                                  <p:childTnLst>
                                    <p:set>
                                      <p:cBhvr>
                                        <p:cTn id="75" dur="1" fill="hold">
                                          <p:stCondLst>
                                            <p:cond delay="0"/>
                                          </p:stCondLst>
                                        </p:cTn>
                                        <p:tgtEl>
                                          <p:spTgt spid="69650"/>
                                        </p:tgtEl>
                                        <p:attrNameLst>
                                          <p:attrName>style.visibility</p:attrName>
                                        </p:attrNameLst>
                                      </p:cBhvr>
                                      <p:to>
                                        <p:strVal val="visible"/>
                                      </p:to>
                                    </p:set>
                                    <p:animEffect transition="in" filter="wipe(up)">
                                      <p:cBhvr>
                                        <p:cTn id="76" dur="500"/>
                                        <p:tgtEl>
                                          <p:spTgt spid="6965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nodeType="clickEffect">
                                  <p:stCondLst>
                                    <p:cond delay="0"/>
                                  </p:stCondLst>
                                  <p:childTnLst>
                                    <p:set>
                                      <p:cBhvr>
                                        <p:cTn id="80" dur="1" fill="hold">
                                          <p:stCondLst>
                                            <p:cond delay="0"/>
                                          </p:stCondLst>
                                        </p:cTn>
                                        <p:tgtEl>
                                          <p:spTgt spid="69651"/>
                                        </p:tgtEl>
                                        <p:attrNameLst>
                                          <p:attrName>style.visibility</p:attrName>
                                        </p:attrNameLst>
                                      </p:cBhvr>
                                      <p:to>
                                        <p:strVal val="visible"/>
                                      </p:to>
                                    </p:set>
                                    <p:animEffect transition="in" filter="wipe(up)">
                                      <p:cBhvr>
                                        <p:cTn id="81" dur="500"/>
                                        <p:tgtEl>
                                          <p:spTgt spid="6965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xit" presetSubtype="0" fill="hold" grpId="0" nodeType="clickEffect">
                                  <p:stCondLst>
                                    <p:cond delay="0"/>
                                  </p:stCondLst>
                                  <p:childTnLst>
                                    <p:set>
                                      <p:cBhvr>
                                        <p:cTn id="85" dur="1" fill="hold">
                                          <p:stCondLst>
                                            <p:cond delay="0"/>
                                          </p:stCondLst>
                                        </p:cTn>
                                        <p:tgtEl>
                                          <p:spTgt spid="69637"/>
                                        </p:tgtEl>
                                        <p:attrNameLst>
                                          <p:attrName>style.visibility</p:attrName>
                                        </p:attrNameLst>
                                      </p:cBhvr>
                                      <p:to>
                                        <p:strVal val="hidden"/>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35" presetClass="emph" presetSubtype="0" repeatCount="3000" fill="hold" nodeType="clickEffect">
                                  <p:stCondLst>
                                    <p:cond delay="0"/>
                                  </p:stCondLst>
                                  <p:childTnLst>
                                    <p:anim calcmode="discrete" valueType="str">
                                      <p:cBhvr>
                                        <p:cTn id="89" dur="500" fill="hold"/>
                                        <p:tgtEl>
                                          <p:spTgt spid="69638"/>
                                        </p:tgtEl>
                                        <p:attrNameLst>
                                          <p:attrName>style.visibility</p:attrName>
                                        </p:attrNameLst>
                                      </p:cBhvr>
                                      <p:tavLst>
                                        <p:tav tm="0">
                                          <p:val>
                                            <p:strVal val="hidden"/>
                                          </p:val>
                                        </p:tav>
                                        <p:tav tm="50000">
                                          <p:val>
                                            <p:strVal val="visible"/>
                                          </p:val>
                                        </p:tav>
                                      </p:tavLst>
                                    </p:anim>
                                  </p:childTnLst>
                                </p:cTn>
                              </p:par>
                              <p:par>
                                <p:cTn id="90" presetID="16" presetClass="entr" presetSubtype="37" fill="hold" grpId="0" nodeType="withEffect">
                                  <p:stCondLst>
                                    <p:cond delay="0"/>
                                  </p:stCondLst>
                                  <p:childTnLst>
                                    <p:set>
                                      <p:cBhvr>
                                        <p:cTn id="91" dur="1" fill="hold">
                                          <p:stCondLst>
                                            <p:cond delay="0"/>
                                          </p:stCondLst>
                                        </p:cTn>
                                        <p:tgtEl>
                                          <p:spTgt spid="69652"/>
                                        </p:tgtEl>
                                        <p:attrNameLst>
                                          <p:attrName>style.visibility</p:attrName>
                                        </p:attrNameLst>
                                      </p:cBhvr>
                                      <p:to>
                                        <p:strVal val="visible"/>
                                      </p:to>
                                    </p:set>
                                    <p:animEffect transition="in" filter="barn(outVertical)">
                                      <p:cBhvr>
                                        <p:cTn id="92" dur="500"/>
                                        <p:tgtEl>
                                          <p:spTgt spid="6965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xit" presetSubtype="0" fill="hold" nodeType="clickEffect">
                                  <p:stCondLst>
                                    <p:cond delay="0"/>
                                  </p:stCondLst>
                                  <p:childTnLst>
                                    <p:set>
                                      <p:cBhvr>
                                        <p:cTn id="96" dur="1" fill="hold">
                                          <p:stCondLst>
                                            <p:cond delay="0"/>
                                          </p:stCondLst>
                                        </p:cTn>
                                        <p:tgtEl>
                                          <p:spTgt spid="69638"/>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69652"/>
                                        </p:tgtEl>
                                        <p:attrNameLst>
                                          <p:attrName>style.visibility</p:attrName>
                                        </p:attrNameLst>
                                      </p:cBhvr>
                                      <p:to>
                                        <p:strVal val="hidden"/>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5" presetClass="emph" presetSubtype="0" repeatCount="3000" fill="hold" nodeType="clickEffect">
                                  <p:stCondLst>
                                    <p:cond delay="0"/>
                                  </p:stCondLst>
                                  <p:childTnLst>
                                    <p:anim calcmode="discrete" valueType="str">
                                      <p:cBhvr>
                                        <p:cTn id="102" dur="500" fill="hold"/>
                                        <p:tgtEl>
                                          <p:spTgt spid="69640"/>
                                        </p:tgtEl>
                                        <p:attrNameLst>
                                          <p:attrName>style.visibility</p:attrName>
                                        </p:attrNameLst>
                                      </p:cBhvr>
                                      <p:tavLst>
                                        <p:tav tm="0">
                                          <p:val>
                                            <p:strVal val="hidden"/>
                                          </p:val>
                                        </p:tav>
                                        <p:tav tm="50000">
                                          <p:val>
                                            <p:strVal val="visible"/>
                                          </p:val>
                                        </p:tav>
                                      </p:tavLst>
                                    </p:anim>
                                  </p:childTnLst>
                                </p:cTn>
                              </p:par>
                              <p:par>
                                <p:cTn id="103" presetID="16" presetClass="entr" presetSubtype="37" fill="hold" grpId="0" nodeType="withEffect">
                                  <p:stCondLst>
                                    <p:cond delay="0"/>
                                  </p:stCondLst>
                                  <p:childTnLst>
                                    <p:set>
                                      <p:cBhvr>
                                        <p:cTn id="104" dur="1" fill="hold">
                                          <p:stCondLst>
                                            <p:cond delay="0"/>
                                          </p:stCondLst>
                                        </p:cTn>
                                        <p:tgtEl>
                                          <p:spTgt spid="69653"/>
                                        </p:tgtEl>
                                        <p:attrNameLst>
                                          <p:attrName>style.visibility</p:attrName>
                                        </p:attrNameLst>
                                      </p:cBhvr>
                                      <p:to>
                                        <p:strVal val="visible"/>
                                      </p:to>
                                    </p:set>
                                    <p:animEffect transition="in" filter="barn(outVertical)">
                                      <p:cBhvr>
                                        <p:cTn id="105" dur="500"/>
                                        <p:tgtEl>
                                          <p:spTgt spid="69653"/>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xit" presetSubtype="0" fill="hold" nodeType="clickEffect">
                                  <p:stCondLst>
                                    <p:cond delay="0"/>
                                  </p:stCondLst>
                                  <p:childTnLst>
                                    <p:set>
                                      <p:cBhvr>
                                        <p:cTn id="109" dur="1" fill="hold">
                                          <p:stCondLst>
                                            <p:cond delay="0"/>
                                          </p:stCondLst>
                                        </p:cTn>
                                        <p:tgtEl>
                                          <p:spTgt spid="69640"/>
                                        </p:tgtEl>
                                        <p:attrNameLst>
                                          <p:attrName>style.visibility</p:attrName>
                                        </p:attrNameLst>
                                      </p:cBhvr>
                                      <p:to>
                                        <p:strVal val="hidden"/>
                                      </p:to>
                                    </p:set>
                                  </p:childTnLst>
                                </p:cTn>
                              </p:par>
                              <p:par>
                                <p:cTn id="110" presetID="1" presetClass="exit" presetSubtype="0" fill="hold" grpId="1" nodeType="withEffect">
                                  <p:stCondLst>
                                    <p:cond delay="0"/>
                                  </p:stCondLst>
                                  <p:childTnLst>
                                    <p:set>
                                      <p:cBhvr>
                                        <p:cTn id="111" dur="1" fill="hold">
                                          <p:stCondLst>
                                            <p:cond delay="0"/>
                                          </p:stCondLst>
                                        </p:cTn>
                                        <p:tgtEl>
                                          <p:spTgt spid="69653"/>
                                        </p:tgtEl>
                                        <p:attrNameLst>
                                          <p:attrName>style.visibility</p:attrName>
                                        </p:attrNameLst>
                                      </p:cBhvr>
                                      <p:to>
                                        <p:strVal val="hidden"/>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5" presetClass="emph" presetSubtype="0" repeatCount="3000" fill="hold" nodeType="clickEffect">
                                  <p:stCondLst>
                                    <p:cond delay="0"/>
                                  </p:stCondLst>
                                  <p:childTnLst>
                                    <p:anim calcmode="discrete" valueType="str">
                                      <p:cBhvr>
                                        <p:cTn id="115" dur="500" fill="hold"/>
                                        <p:tgtEl>
                                          <p:spTgt spid="69645"/>
                                        </p:tgtEl>
                                        <p:attrNameLst>
                                          <p:attrName>style.visibility</p:attrName>
                                        </p:attrNameLst>
                                      </p:cBhvr>
                                      <p:tavLst>
                                        <p:tav tm="0">
                                          <p:val>
                                            <p:strVal val="hidden"/>
                                          </p:val>
                                        </p:tav>
                                        <p:tav tm="50000">
                                          <p:val>
                                            <p:strVal val="visible"/>
                                          </p:val>
                                        </p:tav>
                                      </p:tavLst>
                                    </p:anim>
                                  </p:childTnLst>
                                </p:cTn>
                              </p:par>
                              <p:par>
                                <p:cTn id="116" presetID="16" presetClass="entr" presetSubtype="37" fill="hold" grpId="0" nodeType="withEffect">
                                  <p:stCondLst>
                                    <p:cond delay="0"/>
                                  </p:stCondLst>
                                  <p:childTnLst>
                                    <p:set>
                                      <p:cBhvr>
                                        <p:cTn id="117" dur="1" fill="hold">
                                          <p:stCondLst>
                                            <p:cond delay="0"/>
                                          </p:stCondLst>
                                        </p:cTn>
                                        <p:tgtEl>
                                          <p:spTgt spid="69654"/>
                                        </p:tgtEl>
                                        <p:attrNameLst>
                                          <p:attrName>style.visibility</p:attrName>
                                        </p:attrNameLst>
                                      </p:cBhvr>
                                      <p:to>
                                        <p:strVal val="visible"/>
                                      </p:to>
                                    </p:set>
                                    <p:animEffect transition="in" filter="barn(outVertical)">
                                      <p:cBhvr>
                                        <p:cTn id="118" dur="500"/>
                                        <p:tgtEl>
                                          <p:spTgt spid="69654"/>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xit" presetSubtype="0" fill="hold" nodeType="clickEffect">
                                  <p:stCondLst>
                                    <p:cond delay="0"/>
                                  </p:stCondLst>
                                  <p:childTnLst>
                                    <p:set>
                                      <p:cBhvr>
                                        <p:cTn id="122" dur="1" fill="hold">
                                          <p:stCondLst>
                                            <p:cond delay="0"/>
                                          </p:stCondLst>
                                        </p:cTn>
                                        <p:tgtEl>
                                          <p:spTgt spid="69645"/>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69654"/>
                                        </p:tgtEl>
                                        <p:attrNameLst>
                                          <p:attrName>style.visibility</p:attrName>
                                        </p:attrNameLst>
                                      </p:cBhvr>
                                      <p:to>
                                        <p:strVal val="hidden"/>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35" presetClass="emph" presetSubtype="0" repeatCount="3000" fill="hold" nodeType="clickEffect">
                                  <p:stCondLst>
                                    <p:cond delay="0"/>
                                  </p:stCondLst>
                                  <p:childTnLst>
                                    <p:anim calcmode="discrete" valueType="str">
                                      <p:cBhvr>
                                        <p:cTn id="128" dur="500" fill="hold"/>
                                        <p:tgtEl>
                                          <p:spTgt spid="69644"/>
                                        </p:tgtEl>
                                        <p:attrNameLst>
                                          <p:attrName>style.visibility</p:attrName>
                                        </p:attrNameLst>
                                      </p:cBhvr>
                                      <p:tavLst>
                                        <p:tav tm="0">
                                          <p:val>
                                            <p:strVal val="hidden"/>
                                          </p:val>
                                        </p:tav>
                                        <p:tav tm="50000">
                                          <p:val>
                                            <p:strVal val="visible"/>
                                          </p:val>
                                        </p:tav>
                                      </p:tavLst>
                                    </p:anim>
                                  </p:childTnLst>
                                </p:cTn>
                              </p:par>
                              <p:par>
                                <p:cTn id="129" presetID="16" presetClass="entr" presetSubtype="37" fill="hold" grpId="0" nodeType="withEffect">
                                  <p:stCondLst>
                                    <p:cond delay="0"/>
                                  </p:stCondLst>
                                  <p:childTnLst>
                                    <p:set>
                                      <p:cBhvr>
                                        <p:cTn id="130" dur="1" fill="hold">
                                          <p:stCondLst>
                                            <p:cond delay="0"/>
                                          </p:stCondLst>
                                        </p:cTn>
                                        <p:tgtEl>
                                          <p:spTgt spid="69655"/>
                                        </p:tgtEl>
                                        <p:attrNameLst>
                                          <p:attrName>style.visibility</p:attrName>
                                        </p:attrNameLst>
                                      </p:cBhvr>
                                      <p:to>
                                        <p:strVal val="visible"/>
                                      </p:to>
                                    </p:set>
                                    <p:animEffect transition="in" filter="barn(outVertical)">
                                      <p:cBhvr>
                                        <p:cTn id="131" dur="500"/>
                                        <p:tgtEl>
                                          <p:spTgt spid="69655"/>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 presetClass="exit" presetSubtype="0" fill="hold" nodeType="clickEffect">
                                  <p:stCondLst>
                                    <p:cond delay="0"/>
                                  </p:stCondLst>
                                  <p:childTnLst>
                                    <p:set>
                                      <p:cBhvr>
                                        <p:cTn id="135" dur="1" fill="hold">
                                          <p:stCondLst>
                                            <p:cond delay="0"/>
                                          </p:stCondLst>
                                        </p:cTn>
                                        <p:tgtEl>
                                          <p:spTgt spid="69644"/>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69655"/>
                                        </p:tgtEl>
                                        <p:attrNameLst>
                                          <p:attrName>style.visibility</p:attrName>
                                        </p:attrNameLst>
                                      </p:cBhvr>
                                      <p:to>
                                        <p:strVal val="hidden"/>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5" presetClass="emph" presetSubtype="0" repeatCount="3000" fill="hold" nodeType="clickEffect">
                                  <p:stCondLst>
                                    <p:cond delay="0"/>
                                  </p:stCondLst>
                                  <p:childTnLst>
                                    <p:anim calcmode="discrete" valueType="str">
                                      <p:cBhvr>
                                        <p:cTn id="141" dur="500" fill="hold"/>
                                        <p:tgtEl>
                                          <p:spTgt spid="69642"/>
                                        </p:tgtEl>
                                        <p:attrNameLst>
                                          <p:attrName>style.visibility</p:attrName>
                                        </p:attrNameLst>
                                      </p:cBhvr>
                                      <p:tavLst>
                                        <p:tav tm="0">
                                          <p:val>
                                            <p:strVal val="hidden"/>
                                          </p:val>
                                        </p:tav>
                                        <p:tav tm="50000">
                                          <p:val>
                                            <p:strVal val="visible"/>
                                          </p:val>
                                        </p:tav>
                                      </p:tavLst>
                                    </p:anim>
                                  </p:childTnLst>
                                </p:cTn>
                              </p:par>
                              <p:par>
                                <p:cTn id="142" presetID="16" presetClass="entr" presetSubtype="37" fill="hold" grpId="0" nodeType="withEffect">
                                  <p:stCondLst>
                                    <p:cond delay="0"/>
                                  </p:stCondLst>
                                  <p:childTnLst>
                                    <p:set>
                                      <p:cBhvr>
                                        <p:cTn id="143" dur="1" fill="hold">
                                          <p:stCondLst>
                                            <p:cond delay="0"/>
                                          </p:stCondLst>
                                        </p:cTn>
                                        <p:tgtEl>
                                          <p:spTgt spid="69656"/>
                                        </p:tgtEl>
                                        <p:attrNameLst>
                                          <p:attrName>style.visibility</p:attrName>
                                        </p:attrNameLst>
                                      </p:cBhvr>
                                      <p:to>
                                        <p:strVal val="visible"/>
                                      </p:to>
                                    </p:set>
                                    <p:animEffect transition="in" filter="barn(outVertical)">
                                      <p:cBhvr>
                                        <p:cTn id="144" dur="500"/>
                                        <p:tgtEl>
                                          <p:spTgt spid="69656"/>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xit" presetSubtype="0" fill="hold" nodeType="clickEffect">
                                  <p:stCondLst>
                                    <p:cond delay="0"/>
                                  </p:stCondLst>
                                  <p:childTnLst>
                                    <p:set>
                                      <p:cBhvr>
                                        <p:cTn id="148" dur="1" fill="hold">
                                          <p:stCondLst>
                                            <p:cond delay="0"/>
                                          </p:stCondLst>
                                        </p:cTn>
                                        <p:tgtEl>
                                          <p:spTgt spid="69642"/>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69656"/>
                                        </p:tgtEl>
                                        <p:attrNameLst>
                                          <p:attrName>style.visibility</p:attrName>
                                        </p:attrNameLst>
                                      </p:cBhvr>
                                      <p:to>
                                        <p:strVal val="hidden"/>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35" presetClass="emph" presetSubtype="0" repeatCount="3000" fill="hold" nodeType="clickEffect">
                                  <p:stCondLst>
                                    <p:cond delay="0"/>
                                  </p:stCondLst>
                                  <p:childTnLst>
                                    <p:anim calcmode="discrete" valueType="str">
                                      <p:cBhvr>
                                        <p:cTn id="154" dur="500" fill="hold"/>
                                        <p:tgtEl>
                                          <p:spTgt spid="69647"/>
                                        </p:tgtEl>
                                        <p:attrNameLst>
                                          <p:attrName>style.visibility</p:attrName>
                                        </p:attrNameLst>
                                      </p:cBhvr>
                                      <p:tavLst>
                                        <p:tav tm="0">
                                          <p:val>
                                            <p:strVal val="hidden"/>
                                          </p:val>
                                        </p:tav>
                                        <p:tav tm="50000">
                                          <p:val>
                                            <p:strVal val="visible"/>
                                          </p:val>
                                        </p:tav>
                                      </p:tavLst>
                                    </p:anim>
                                  </p:childTnLst>
                                </p:cTn>
                              </p:par>
                              <p:par>
                                <p:cTn id="155" presetID="16" presetClass="entr" presetSubtype="37" fill="hold" grpId="0" nodeType="withEffect">
                                  <p:stCondLst>
                                    <p:cond delay="0"/>
                                  </p:stCondLst>
                                  <p:childTnLst>
                                    <p:set>
                                      <p:cBhvr>
                                        <p:cTn id="156" dur="1" fill="hold">
                                          <p:stCondLst>
                                            <p:cond delay="0"/>
                                          </p:stCondLst>
                                        </p:cTn>
                                        <p:tgtEl>
                                          <p:spTgt spid="69657"/>
                                        </p:tgtEl>
                                        <p:attrNameLst>
                                          <p:attrName>style.visibility</p:attrName>
                                        </p:attrNameLst>
                                      </p:cBhvr>
                                      <p:to>
                                        <p:strVal val="visible"/>
                                      </p:to>
                                    </p:set>
                                    <p:animEffect transition="in" filter="barn(outVertical)">
                                      <p:cBhvr>
                                        <p:cTn id="157" dur="500"/>
                                        <p:tgtEl>
                                          <p:spTgt spid="69657"/>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 presetClass="exit" presetSubtype="0" fill="hold" nodeType="clickEffect">
                                  <p:stCondLst>
                                    <p:cond delay="0"/>
                                  </p:stCondLst>
                                  <p:childTnLst>
                                    <p:set>
                                      <p:cBhvr>
                                        <p:cTn id="161" dur="1" fill="hold">
                                          <p:stCondLst>
                                            <p:cond delay="0"/>
                                          </p:stCondLst>
                                        </p:cTn>
                                        <p:tgtEl>
                                          <p:spTgt spid="69647"/>
                                        </p:tgtEl>
                                        <p:attrNameLst>
                                          <p:attrName>style.visibility</p:attrName>
                                        </p:attrNameLst>
                                      </p:cBhvr>
                                      <p:to>
                                        <p:strVal val="hidden"/>
                                      </p:to>
                                    </p:set>
                                  </p:childTnLst>
                                </p:cTn>
                              </p:par>
                              <p:par>
                                <p:cTn id="162" presetID="1" presetClass="exit" presetSubtype="0" fill="hold" grpId="1" nodeType="withEffect">
                                  <p:stCondLst>
                                    <p:cond delay="0"/>
                                  </p:stCondLst>
                                  <p:childTnLst>
                                    <p:set>
                                      <p:cBhvr>
                                        <p:cTn id="163" dur="1" fill="hold">
                                          <p:stCondLst>
                                            <p:cond delay="0"/>
                                          </p:stCondLst>
                                        </p:cTn>
                                        <p:tgtEl>
                                          <p:spTgt spid="69657"/>
                                        </p:tgtEl>
                                        <p:attrNameLst>
                                          <p:attrName>style.visibility</p:attrName>
                                        </p:attrNameLst>
                                      </p:cBhvr>
                                      <p:to>
                                        <p:strVal val="hidden"/>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35" presetClass="emph" presetSubtype="0" repeatCount="3000" fill="hold" nodeType="clickEffect">
                                  <p:stCondLst>
                                    <p:cond delay="0"/>
                                  </p:stCondLst>
                                  <p:childTnLst>
                                    <p:anim calcmode="discrete" valueType="str">
                                      <p:cBhvr>
                                        <p:cTn id="167" dur="500" fill="hold"/>
                                        <p:tgtEl>
                                          <p:spTgt spid="69646"/>
                                        </p:tgtEl>
                                        <p:attrNameLst>
                                          <p:attrName>style.visibility</p:attrName>
                                        </p:attrNameLst>
                                      </p:cBhvr>
                                      <p:tavLst>
                                        <p:tav tm="0">
                                          <p:val>
                                            <p:strVal val="hidden"/>
                                          </p:val>
                                        </p:tav>
                                        <p:tav tm="50000">
                                          <p:val>
                                            <p:strVal val="visible"/>
                                          </p:val>
                                        </p:tav>
                                      </p:tavLst>
                                    </p:anim>
                                  </p:childTnLst>
                                </p:cTn>
                              </p:par>
                              <p:par>
                                <p:cTn id="168" presetID="16" presetClass="entr" presetSubtype="37" fill="hold" grpId="0" nodeType="withEffect">
                                  <p:stCondLst>
                                    <p:cond delay="0"/>
                                  </p:stCondLst>
                                  <p:childTnLst>
                                    <p:set>
                                      <p:cBhvr>
                                        <p:cTn id="169" dur="1" fill="hold">
                                          <p:stCondLst>
                                            <p:cond delay="0"/>
                                          </p:stCondLst>
                                        </p:cTn>
                                        <p:tgtEl>
                                          <p:spTgt spid="69658"/>
                                        </p:tgtEl>
                                        <p:attrNameLst>
                                          <p:attrName>style.visibility</p:attrName>
                                        </p:attrNameLst>
                                      </p:cBhvr>
                                      <p:to>
                                        <p:strVal val="visible"/>
                                      </p:to>
                                    </p:set>
                                    <p:animEffect transition="in" filter="barn(outVertical)">
                                      <p:cBhvr>
                                        <p:cTn id="170" dur="500"/>
                                        <p:tgtEl>
                                          <p:spTgt spid="69658"/>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xit" presetSubtype="0" fill="hold" nodeType="clickEffect">
                                  <p:stCondLst>
                                    <p:cond delay="0"/>
                                  </p:stCondLst>
                                  <p:childTnLst>
                                    <p:set>
                                      <p:cBhvr>
                                        <p:cTn id="174" dur="1" fill="hold">
                                          <p:stCondLst>
                                            <p:cond delay="0"/>
                                          </p:stCondLst>
                                        </p:cTn>
                                        <p:tgtEl>
                                          <p:spTgt spid="69646"/>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69658"/>
                                        </p:tgtEl>
                                        <p:attrNameLst>
                                          <p:attrName>style.visibility</p:attrName>
                                        </p:attrNameLst>
                                      </p:cBhvr>
                                      <p:to>
                                        <p:strVal val="hidden"/>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35" presetClass="emph" presetSubtype="0" repeatCount="3000" fill="hold" nodeType="clickEffect">
                                  <p:stCondLst>
                                    <p:cond delay="0"/>
                                  </p:stCondLst>
                                  <p:childTnLst>
                                    <p:anim calcmode="discrete" valueType="str">
                                      <p:cBhvr>
                                        <p:cTn id="180" dur="500" fill="hold"/>
                                        <p:tgtEl>
                                          <p:spTgt spid="69649"/>
                                        </p:tgtEl>
                                        <p:attrNameLst>
                                          <p:attrName>style.visibility</p:attrName>
                                        </p:attrNameLst>
                                      </p:cBhvr>
                                      <p:tavLst>
                                        <p:tav tm="0">
                                          <p:val>
                                            <p:strVal val="hidden"/>
                                          </p:val>
                                        </p:tav>
                                        <p:tav tm="50000">
                                          <p:val>
                                            <p:strVal val="visible"/>
                                          </p:val>
                                        </p:tav>
                                      </p:tavLst>
                                    </p:anim>
                                  </p:childTnLst>
                                </p:cTn>
                              </p:par>
                              <p:par>
                                <p:cTn id="181" presetID="16" presetClass="entr" presetSubtype="37" fill="hold" grpId="0" nodeType="withEffect">
                                  <p:stCondLst>
                                    <p:cond delay="0"/>
                                  </p:stCondLst>
                                  <p:childTnLst>
                                    <p:set>
                                      <p:cBhvr>
                                        <p:cTn id="182" dur="1" fill="hold">
                                          <p:stCondLst>
                                            <p:cond delay="0"/>
                                          </p:stCondLst>
                                        </p:cTn>
                                        <p:tgtEl>
                                          <p:spTgt spid="69659"/>
                                        </p:tgtEl>
                                        <p:attrNameLst>
                                          <p:attrName>style.visibility</p:attrName>
                                        </p:attrNameLst>
                                      </p:cBhvr>
                                      <p:to>
                                        <p:strVal val="visible"/>
                                      </p:to>
                                    </p:set>
                                    <p:animEffect transition="in" filter="barn(outVertical)">
                                      <p:cBhvr>
                                        <p:cTn id="183" dur="500"/>
                                        <p:tgtEl>
                                          <p:spTgt spid="69659"/>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xit" presetSubtype="0" fill="hold" nodeType="clickEffect">
                                  <p:stCondLst>
                                    <p:cond delay="0"/>
                                  </p:stCondLst>
                                  <p:childTnLst>
                                    <p:set>
                                      <p:cBhvr>
                                        <p:cTn id="187" dur="1" fill="hold">
                                          <p:stCondLst>
                                            <p:cond delay="0"/>
                                          </p:stCondLst>
                                        </p:cTn>
                                        <p:tgtEl>
                                          <p:spTgt spid="69649"/>
                                        </p:tgtEl>
                                        <p:attrNameLst>
                                          <p:attrName>style.visibility</p:attrName>
                                        </p:attrNameLst>
                                      </p:cBhvr>
                                      <p:to>
                                        <p:strVal val="hidden"/>
                                      </p:to>
                                    </p:set>
                                  </p:childTnLst>
                                </p:cTn>
                              </p:par>
                              <p:par>
                                <p:cTn id="188" presetID="1" presetClass="exit" presetSubtype="0" fill="hold" grpId="1" nodeType="withEffect">
                                  <p:stCondLst>
                                    <p:cond delay="0"/>
                                  </p:stCondLst>
                                  <p:childTnLst>
                                    <p:set>
                                      <p:cBhvr>
                                        <p:cTn id="189" dur="1" fill="hold">
                                          <p:stCondLst>
                                            <p:cond delay="0"/>
                                          </p:stCondLst>
                                        </p:cTn>
                                        <p:tgtEl>
                                          <p:spTgt spid="69659"/>
                                        </p:tgtEl>
                                        <p:attrNameLst>
                                          <p:attrName>style.visibility</p:attrName>
                                        </p:attrNameLst>
                                      </p:cBhvr>
                                      <p:to>
                                        <p:strVal val="hidden"/>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35" presetClass="emph" presetSubtype="0" repeatCount="3000" fill="hold" nodeType="clickEffect">
                                  <p:stCondLst>
                                    <p:cond delay="0"/>
                                  </p:stCondLst>
                                  <p:childTnLst>
                                    <p:anim calcmode="discrete" valueType="str">
                                      <p:cBhvr>
                                        <p:cTn id="193" dur="500" fill="hold"/>
                                        <p:tgtEl>
                                          <p:spTgt spid="69651"/>
                                        </p:tgtEl>
                                        <p:attrNameLst>
                                          <p:attrName>style.visibility</p:attrName>
                                        </p:attrNameLst>
                                      </p:cBhvr>
                                      <p:tavLst>
                                        <p:tav tm="0">
                                          <p:val>
                                            <p:strVal val="hidden"/>
                                          </p:val>
                                        </p:tav>
                                        <p:tav tm="50000">
                                          <p:val>
                                            <p:strVal val="visible"/>
                                          </p:val>
                                        </p:tav>
                                      </p:tavLst>
                                    </p:anim>
                                  </p:childTnLst>
                                </p:cTn>
                              </p:par>
                              <p:par>
                                <p:cTn id="194" presetID="16" presetClass="entr" presetSubtype="37" fill="hold" grpId="0" nodeType="withEffect">
                                  <p:stCondLst>
                                    <p:cond delay="0"/>
                                  </p:stCondLst>
                                  <p:childTnLst>
                                    <p:set>
                                      <p:cBhvr>
                                        <p:cTn id="195" dur="1" fill="hold">
                                          <p:stCondLst>
                                            <p:cond delay="0"/>
                                          </p:stCondLst>
                                        </p:cTn>
                                        <p:tgtEl>
                                          <p:spTgt spid="69660"/>
                                        </p:tgtEl>
                                        <p:attrNameLst>
                                          <p:attrName>style.visibility</p:attrName>
                                        </p:attrNameLst>
                                      </p:cBhvr>
                                      <p:to>
                                        <p:strVal val="visible"/>
                                      </p:to>
                                    </p:set>
                                    <p:animEffect transition="in" filter="barn(outVertical)">
                                      <p:cBhvr>
                                        <p:cTn id="196" dur="500"/>
                                        <p:tgtEl>
                                          <p:spTgt spid="69660"/>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 presetClass="exit" presetSubtype="0" fill="hold" nodeType="clickEffect">
                                  <p:stCondLst>
                                    <p:cond delay="0"/>
                                  </p:stCondLst>
                                  <p:childTnLst>
                                    <p:set>
                                      <p:cBhvr>
                                        <p:cTn id="200" dur="1" fill="hold">
                                          <p:stCondLst>
                                            <p:cond delay="0"/>
                                          </p:stCondLst>
                                        </p:cTn>
                                        <p:tgtEl>
                                          <p:spTgt spid="69651"/>
                                        </p:tgtEl>
                                        <p:attrNameLst>
                                          <p:attrName>style.visibility</p:attrName>
                                        </p:attrNameLst>
                                      </p:cBhvr>
                                      <p:to>
                                        <p:strVal val="hidden"/>
                                      </p:to>
                                    </p:set>
                                  </p:childTnLst>
                                </p:cTn>
                              </p:par>
                              <p:par>
                                <p:cTn id="201" presetID="1" presetClass="exit" presetSubtype="0" fill="hold" grpId="1" nodeType="withEffect">
                                  <p:stCondLst>
                                    <p:cond delay="0"/>
                                  </p:stCondLst>
                                  <p:childTnLst>
                                    <p:set>
                                      <p:cBhvr>
                                        <p:cTn id="202" dur="1" fill="hold">
                                          <p:stCondLst>
                                            <p:cond delay="0"/>
                                          </p:stCondLst>
                                        </p:cTn>
                                        <p:tgtEl>
                                          <p:spTgt spid="69660"/>
                                        </p:tgtEl>
                                        <p:attrNameLst>
                                          <p:attrName>style.visibility</p:attrName>
                                        </p:attrNameLst>
                                      </p:cBhvr>
                                      <p:to>
                                        <p:strVal val="hidden"/>
                                      </p:to>
                                    </p:se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35" presetClass="emph" presetSubtype="0" repeatCount="3000" fill="hold" nodeType="clickEffect">
                                  <p:stCondLst>
                                    <p:cond delay="0"/>
                                  </p:stCondLst>
                                  <p:childTnLst>
                                    <p:anim calcmode="discrete" valueType="str">
                                      <p:cBhvr>
                                        <p:cTn id="206" dur="500" fill="hold"/>
                                        <p:tgtEl>
                                          <p:spTgt spid="69650"/>
                                        </p:tgtEl>
                                        <p:attrNameLst>
                                          <p:attrName>style.visibility</p:attrName>
                                        </p:attrNameLst>
                                      </p:cBhvr>
                                      <p:tavLst>
                                        <p:tav tm="0">
                                          <p:val>
                                            <p:strVal val="hidden"/>
                                          </p:val>
                                        </p:tav>
                                        <p:tav tm="50000">
                                          <p:val>
                                            <p:strVal val="visible"/>
                                          </p:val>
                                        </p:tav>
                                      </p:tavLst>
                                    </p:anim>
                                  </p:childTnLst>
                                </p:cTn>
                              </p:par>
                              <p:par>
                                <p:cTn id="207" presetID="16" presetClass="entr" presetSubtype="37" fill="hold" grpId="0" nodeType="withEffect">
                                  <p:stCondLst>
                                    <p:cond delay="0"/>
                                  </p:stCondLst>
                                  <p:childTnLst>
                                    <p:set>
                                      <p:cBhvr>
                                        <p:cTn id="208" dur="1" fill="hold">
                                          <p:stCondLst>
                                            <p:cond delay="0"/>
                                          </p:stCondLst>
                                        </p:cTn>
                                        <p:tgtEl>
                                          <p:spTgt spid="69661"/>
                                        </p:tgtEl>
                                        <p:attrNameLst>
                                          <p:attrName>style.visibility</p:attrName>
                                        </p:attrNameLst>
                                      </p:cBhvr>
                                      <p:to>
                                        <p:strVal val="visible"/>
                                      </p:to>
                                    </p:set>
                                    <p:animEffect transition="in" filter="barn(outVertical)">
                                      <p:cBhvr>
                                        <p:cTn id="209" dur="500"/>
                                        <p:tgtEl>
                                          <p:spTgt spid="69661"/>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 presetClass="exit" presetSubtype="0" fill="hold" nodeType="clickEffect">
                                  <p:stCondLst>
                                    <p:cond delay="0"/>
                                  </p:stCondLst>
                                  <p:childTnLst>
                                    <p:set>
                                      <p:cBhvr>
                                        <p:cTn id="213" dur="1" fill="hold">
                                          <p:stCondLst>
                                            <p:cond delay="0"/>
                                          </p:stCondLst>
                                        </p:cTn>
                                        <p:tgtEl>
                                          <p:spTgt spid="69650"/>
                                        </p:tgtEl>
                                        <p:attrNameLst>
                                          <p:attrName>style.visibility</p:attrName>
                                        </p:attrNameLst>
                                      </p:cBhvr>
                                      <p:to>
                                        <p:strVal val="hidden"/>
                                      </p:to>
                                    </p:set>
                                  </p:childTnLst>
                                </p:cTn>
                              </p:par>
                              <p:par>
                                <p:cTn id="214" presetID="1" presetClass="exit" presetSubtype="0" fill="hold" grpId="1" nodeType="withEffect">
                                  <p:stCondLst>
                                    <p:cond delay="0"/>
                                  </p:stCondLst>
                                  <p:childTnLst>
                                    <p:set>
                                      <p:cBhvr>
                                        <p:cTn id="215" dur="1" fill="hold">
                                          <p:stCondLst>
                                            <p:cond delay="0"/>
                                          </p:stCondLst>
                                        </p:cTn>
                                        <p:tgtEl>
                                          <p:spTgt spid="69661"/>
                                        </p:tgtEl>
                                        <p:attrNameLst>
                                          <p:attrName>style.visibility</p:attrName>
                                        </p:attrNameLst>
                                      </p:cBhvr>
                                      <p:to>
                                        <p:strVal val="hidden"/>
                                      </p:to>
                                    </p:se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35" presetClass="emph" presetSubtype="0" repeatCount="3000" fill="hold" nodeType="clickEffect">
                                  <p:stCondLst>
                                    <p:cond delay="0"/>
                                  </p:stCondLst>
                                  <p:childTnLst>
                                    <p:anim calcmode="discrete" valueType="str">
                                      <p:cBhvr>
                                        <p:cTn id="219" dur="500" fill="hold"/>
                                        <p:tgtEl>
                                          <p:spTgt spid="69648"/>
                                        </p:tgtEl>
                                        <p:attrNameLst>
                                          <p:attrName>style.visibility</p:attrName>
                                        </p:attrNameLst>
                                      </p:cBhvr>
                                      <p:tavLst>
                                        <p:tav tm="0">
                                          <p:val>
                                            <p:strVal val="hidden"/>
                                          </p:val>
                                        </p:tav>
                                        <p:tav tm="50000">
                                          <p:val>
                                            <p:strVal val="visible"/>
                                          </p:val>
                                        </p:tav>
                                      </p:tavLst>
                                    </p:anim>
                                  </p:childTnLst>
                                </p:cTn>
                              </p:par>
                              <p:par>
                                <p:cTn id="220" presetID="16" presetClass="entr" presetSubtype="37" fill="hold" grpId="0" nodeType="withEffect">
                                  <p:stCondLst>
                                    <p:cond delay="0"/>
                                  </p:stCondLst>
                                  <p:childTnLst>
                                    <p:set>
                                      <p:cBhvr>
                                        <p:cTn id="221" dur="1" fill="hold">
                                          <p:stCondLst>
                                            <p:cond delay="0"/>
                                          </p:stCondLst>
                                        </p:cTn>
                                        <p:tgtEl>
                                          <p:spTgt spid="69662"/>
                                        </p:tgtEl>
                                        <p:attrNameLst>
                                          <p:attrName>style.visibility</p:attrName>
                                        </p:attrNameLst>
                                      </p:cBhvr>
                                      <p:to>
                                        <p:strVal val="visible"/>
                                      </p:to>
                                    </p:set>
                                    <p:animEffect transition="in" filter="barn(outVertical)">
                                      <p:cBhvr>
                                        <p:cTn id="222" dur="500"/>
                                        <p:tgtEl>
                                          <p:spTgt spid="69662"/>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 presetClass="exit" presetSubtype="0" fill="hold" nodeType="clickEffect">
                                  <p:stCondLst>
                                    <p:cond delay="0"/>
                                  </p:stCondLst>
                                  <p:childTnLst>
                                    <p:set>
                                      <p:cBhvr>
                                        <p:cTn id="226" dur="1" fill="hold">
                                          <p:stCondLst>
                                            <p:cond delay="0"/>
                                          </p:stCondLst>
                                        </p:cTn>
                                        <p:tgtEl>
                                          <p:spTgt spid="69648"/>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69662"/>
                                        </p:tgtEl>
                                        <p:attrNameLst>
                                          <p:attrName>style.visibility</p:attrName>
                                        </p:attrNameLst>
                                      </p:cBhvr>
                                      <p:to>
                                        <p:strVal val="hidden"/>
                                      </p:to>
                                    </p:se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35" presetClass="emph" presetSubtype="0" repeatCount="3000" fill="hold" nodeType="clickEffect">
                                  <p:stCondLst>
                                    <p:cond delay="0"/>
                                  </p:stCondLst>
                                  <p:childTnLst>
                                    <p:anim calcmode="discrete" valueType="str">
                                      <p:cBhvr>
                                        <p:cTn id="232" dur="500" fill="hold"/>
                                        <p:tgtEl>
                                          <p:spTgt spid="69643"/>
                                        </p:tgtEl>
                                        <p:attrNameLst>
                                          <p:attrName>style.visibility</p:attrName>
                                        </p:attrNameLst>
                                      </p:cBhvr>
                                      <p:tavLst>
                                        <p:tav tm="0">
                                          <p:val>
                                            <p:strVal val="hidden"/>
                                          </p:val>
                                        </p:tav>
                                        <p:tav tm="50000">
                                          <p:val>
                                            <p:strVal val="visible"/>
                                          </p:val>
                                        </p:tav>
                                      </p:tavLst>
                                    </p:anim>
                                  </p:childTnLst>
                                </p:cTn>
                              </p:par>
                            </p:childTnLst>
                          </p:cTn>
                        </p:par>
                      </p:childTnLst>
                    </p:cTn>
                  </p:par>
                  <p:par>
                    <p:cTn id="233" fill="hold" nodeType="clickPar">
                      <p:stCondLst>
                        <p:cond delay="indefinite"/>
                      </p:stCondLst>
                      <p:childTnLst>
                        <p:par>
                          <p:cTn id="234" fill="hold" nodeType="withGroup">
                            <p:stCondLst>
                              <p:cond delay="0"/>
                            </p:stCondLst>
                            <p:childTnLst>
                              <p:par>
                                <p:cTn id="235" presetID="1" presetClass="exit" presetSubtype="0" fill="hold" nodeType="clickEffect">
                                  <p:stCondLst>
                                    <p:cond delay="0"/>
                                  </p:stCondLst>
                                  <p:childTnLst>
                                    <p:set>
                                      <p:cBhvr>
                                        <p:cTn id="236" dur="1" fill="hold">
                                          <p:stCondLst>
                                            <p:cond delay="0"/>
                                          </p:stCondLst>
                                        </p:cTn>
                                        <p:tgtEl>
                                          <p:spTgt spid="69643"/>
                                        </p:tgtEl>
                                        <p:attrNameLst>
                                          <p:attrName>style.visibility</p:attrName>
                                        </p:attrNameLst>
                                      </p:cBhvr>
                                      <p:to>
                                        <p:strVal val="hidden"/>
                                      </p:to>
                                    </p:se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35" presetClass="emph" presetSubtype="0" repeatCount="3000" fill="hold" nodeType="clickEffect">
                                  <p:stCondLst>
                                    <p:cond delay="0"/>
                                  </p:stCondLst>
                                  <p:childTnLst>
                                    <p:anim calcmode="discrete" valueType="str">
                                      <p:cBhvr>
                                        <p:cTn id="240" dur="500" fill="hold"/>
                                        <p:tgtEl>
                                          <p:spTgt spid="69641"/>
                                        </p:tgtEl>
                                        <p:attrNameLst>
                                          <p:attrName>style.visibility</p:attrName>
                                        </p:attrNameLst>
                                      </p:cBhvr>
                                      <p:tavLst>
                                        <p:tav tm="0">
                                          <p:val>
                                            <p:strVal val="hidden"/>
                                          </p:val>
                                        </p:tav>
                                        <p:tav tm="50000">
                                          <p:val>
                                            <p:strVal val="visible"/>
                                          </p:val>
                                        </p:tav>
                                      </p:tavLst>
                                    </p:anim>
                                  </p:childTnLst>
                                </p:cTn>
                              </p:par>
                            </p:childTnLst>
                          </p:cTn>
                        </p:par>
                      </p:childTnLst>
                    </p:cTn>
                  </p:par>
                  <p:par>
                    <p:cTn id="241" fill="hold" nodeType="clickPar">
                      <p:stCondLst>
                        <p:cond delay="indefinite"/>
                      </p:stCondLst>
                      <p:childTnLst>
                        <p:par>
                          <p:cTn id="242" fill="hold" nodeType="withGroup">
                            <p:stCondLst>
                              <p:cond delay="0"/>
                            </p:stCondLst>
                            <p:childTnLst>
                              <p:par>
                                <p:cTn id="243" presetID="1" presetClass="exit" presetSubtype="0" fill="hold" nodeType="clickEffect">
                                  <p:stCondLst>
                                    <p:cond delay="0"/>
                                  </p:stCondLst>
                                  <p:childTnLst>
                                    <p:set>
                                      <p:cBhvr>
                                        <p:cTn id="244" dur="1" fill="hold">
                                          <p:stCondLst>
                                            <p:cond delay="0"/>
                                          </p:stCondLst>
                                        </p:cTn>
                                        <p:tgtEl>
                                          <p:spTgt spid="69641"/>
                                        </p:tgtEl>
                                        <p:attrNameLst>
                                          <p:attrName>style.visibility</p:attrName>
                                        </p:attrNameLst>
                                      </p:cBhvr>
                                      <p:to>
                                        <p:strVal val="hidden"/>
                                      </p:to>
                                    </p:se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35" presetClass="emph" presetSubtype="0" repeatCount="3000" fill="hold" nodeType="clickEffect">
                                  <p:stCondLst>
                                    <p:cond delay="0"/>
                                  </p:stCondLst>
                                  <p:childTnLst>
                                    <p:anim calcmode="discrete" valueType="str">
                                      <p:cBhvr>
                                        <p:cTn id="248" dur="500" fill="hold"/>
                                        <p:tgtEl>
                                          <p:spTgt spid="69639"/>
                                        </p:tgtEl>
                                        <p:attrNameLst>
                                          <p:attrName>style.visibility</p:attrName>
                                        </p:attrNameLst>
                                      </p:cBhvr>
                                      <p:tavLst>
                                        <p:tav tm="0">
                                          <p:val>
                                            <p:strVal val="hidden"/>
                                          </p:val>
                                        </p:tav>
                                        <p:tav tm="50000">
                                          <p:val>
                                            <p:strVal val="visible"/>
                                          </p:val>
                                        </p:tav>
                                      </p:tavLst>
                                    </p:anim>
                                  </p:childTnLst>
                                </p:cTn>
                              </p:par>
                              <p:par>
                                <p:cTn id="249" presetID="16" presetClass="entr" presetSubtype="37" fill="hold" grpId="2" nodeType="withEffect">
                                  <p:stCondLst>
                                    <p:cond delay="0"/>
                                  </p:stCondLst>
                                  <p:childTnLst>
                                    <p:set>
                                      <p:cBhvr>
                                        <p:cTn id="250" dur="1" fill="hold">
                                          <p:stCondLst>
                                            <p:cond delay="0"/>
                                          </p:stCondLst>
                                        </p:cTn>
                                        <p:tgtEl>
                                          <p:spTgt spid="69662"/>
                                        </p:tgtEl>
                                        <p:attrNameLst>
                                          <p:attrName>style.visibility</p:attrName>
                                        </p:attrNameLst>
                                      </p:cBhvr>
                                      <p:to>
                                        <p:strVal val="visible"/>
                                      </p:to>
                                    </p:set>
                                    <p:animEffect transition="in" filter="barn(outVertical)">
                                      <p:cBhvr>
                                        <p:cTn id="251" dur="500"/>
                                        <p:tgtEl>
                                          <p:spTgt spid="69662"/>
                                        </p:tgtEl>
                                      </p:cBhvr>
                                    </p:animEffec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1" presetClass="exit" presetSubtype="0" fill="hold" nodeType="clickEffect">
                                  <p:stCondLst>
                                    <p:cond delay="0"/>
                                  </p:stCondLst>
                                  <p:childTnLst>
                                    <p:set>
                                      <p:cBhvr>
                                        <p:cTn id="255" dur="1" fill="hold">
                                          <p:stCondLst>
                                            <p:cond delay="0"/>
                                          </p:stCondLst>
                                        </p:cTn>
                                        <p:tgtEl>
                                          <p:spTgt spid="69639"/>
                                        </p:tgtEl>
                                        <p:attrNameLst>
                                          <p:attrName>style.visibility</p:attrName>
                                        </p:attrNameLst>
                                      </p:cBhvr>
                                      <p:to>
                                        <p:strVal val="hidden"/>
                                      </p:to>
                                    </p:set>
                                  </p:childTnLst>
                                </p:cTn>
                              </p:par>
                              <p:par>
                                <p:cTn id="256" presetID="1" presetClass="exit" presetSubtype="0" fill="hold" grpId="3" nodeType="withEffect">
                                  <p:stCondLst>
                                    <p:cond delay="0"/>
                                  </p:stCondLst>
                                  <p:childTnLst>
                                    <p:set>
                                      <p:cBhvr>
                                        <p:cTn id="257" dur="1" fill="hold">
                                          <p:stCondLst>
                                            <p:cond delay="0"/>
                                          </p:stCondLst>
                                        </p:cTn>
                                        <p:tgtEl>
                                          <p:spTgt spid="69662"/>
                                        </p:tgtEl>
                                        <p:attrNameLst>
                                          <p:attrName>style.visibility</p:attrName>
                                        </p:attrNameLst>
                                      </p:cBhvr>
                                      <p:to>
                                        <p:strVal val="hidden"/>
                                      </p:to>
                                    </p:set>
                                  </p:childTnLst>
                                </p:cTn>
                              </p:par>
                            </p:childTnLst>
                          </p:cTn>
                        </p:par>
                      </p:childTnLst>
                    </p:cTn>
                  </p:par>
                  <p:par>
                    <p:cTn id="258" fill="hold" nodeType="clickPar">
                      <p:stCondLst>
                        <p:cond delay="indefinite"/>
                      </p:stCondLst>
                      <p:childTnLst>
                        <p:par>
                          <p:cTn id="259" fill="hold" nodeType="withGroup">
                            <p:stCondLst>
                              <p:cond delay="0"/>
                            </p:stCondLst>
                            <p:childTnLst>
                              <p:par>
                                <p:cTn id="260" presetID="35" presetClass="emph" presetSubtype="0" repeatCount="3000" fill="hold" nodeType="clickEffect">
                                  <p:stCondLst>
                                    <p:cond delay="0"/>
                                  </p:stCondLst>
                                  <p:childTnLst>
                                    <p:anim calcmode="discrete" valueType="str">
                                      <p:cBhvr>
                                        <p:cTn id="261" dur="500" fill="hold"/>
                                        <p:tgtEl>
                                          <p:spTgt spid="69663"/>
                                        </p:tgtEl>
                                        <p:attrNameLst>
                                          <p:attrName>style.visibility</p:attrName>
                                        </p:attrNameLst>
                                      </p:cBhvr>
                                      <p:tavLst>
                                        <p:tav tm="0">
                                          <p:val>
                                            <p:strVal val="hidden"/>
                                          </p:val>
                                        </p:tav>
                                        <p:tav tm="50000">
                                          <p:val>
                                            <p:strVal val="visible"/>
                                          </p:val>
                                        </p:tav>
                                      </p:tavLst>
                                    </p:anim>
                                  </p:childTnLst>
                                </p:cTn>
                              </p:par>
                              <p:par>
                                <p:cTn id="262" presetID="16" presetClass="entr" presetSubtype="37" fill="hold" grpId="0" nodeType="withEffect">
                                  <p:stCondLst>
                                    <p:cond delay="0"/>
                                  </p:stCondLst>
                                  <p:childTnLst>
                                    <p:set>
                                      <p:cBhvr>
                                        <p:cTn id="263" dur="1" fill="hold">
                                          <p:stCondLst>
                                            <p:cond delay="0"/>
                                          </p:stCondLst>
                                        </p:cTn>
                                        <p:tgtEl>
                                          <p:spTgt spid="69665"/>
                                        </p:tgtEl>
                                        <p:attrNameLst>
                                          <p:attrName>style.visibility</p:attrName>
                                        </p:attrNameLst>
                                      </p:cBhvr>
                                      <p:to>
                                        <p:strVal val="visible"/>
                                      </p:to>
                                    </p:set>
                                    <p:animEffect transition="in" filter="barn(outVertical)">
                                      <p:cBhvr>
                                        <p:cTn id="264" dur="500"/>
                                        <p:tgtEl>
                                          <p:spTgt spid="69665"/>
                                        </p:tgtEl>
                                      </p:cBhvr>
                                    </p:animEffec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1" presetClass="exit" presetSubtype="0" fill="hold" nodeType="clickEffect">
                                  <p:stCondLst>
                                    <p:cond delay="0"/>
                                  </p:stCondLst>
                                  <p:childTnLst>
                                    <p:set>
                                      <p:cBhvr>
                                        <p:cTn id="268" dur="1" fill="hold">
                                          <p:stCondLst>
                                            <p:cond delay="0"/>
                                          </p:stCondLst>
                                        </p:cTn>
                                        <p:tgtEl>
                                          <p:spTgt spid="69663"/>
                                        </p:tgtEl>
                                        <p:attrNameLst>
                                          <p:attrName>style.visibility</p:attrName>
                                        </p:attrNameLst>
                                      </p:cBhvr>
                                      <p:to>
                                        <p:strVal val="hidden"/>
                                      </p:to>
                                    </p:set>
                                  </p:childTnLst>
                                </p:cTn>
                              </p:par>
                              <p:par>
                                <p:cTn id="269" presetID="1" presetClass="exit" presetSubtype="0" fill="hold" grpId="1" nodeType="withEffect">
                                  <p:stCondLst>
                                    <p:cond delay="0"/>
                                  </p:stCondLst>
                                  <p:childTnLst>
                                    <p:set>
                                      <p:cBhvr>
                                        <p:cTn id="270" dur="1" fill="hold">
                                          <p:stCondLst>
                                            <p:cond delay="0"/>
                                          </p:stCondLst>
                                        </p:cTn>
                                        <p:tgtEl>
                                          <p:spTgt spid="696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autoUpdateAnimBg="0"/>
      <p:bldP spid="69652" grpId="0" animBg="1" autoUpdateAnimBg="0"/>
      <p:bldP spid="69652" grpId="1" animBg="1" autoUpdateAnimBg="0"/>
      <p:bldP spid="69653" grpId="0" animBg="1" autoUpdateAnimBg="0"/>
      <p:bldP spid="69653" grpId="1" animBg="1" autoUpdateAnimBg="0"/>
      <p:bldP spid="69654" grpId="0" animBg="1" autoUpdateAnimBg="0"/>
      <p:bldP spid="69654" grpId="1" animBg="1" autoUpdateAnimBg="0"/>
      <p:bldP spid="69655" grpId="0" animBg="1" autoUpdateAnimBg="0"/>
      <p:bldP spid="69655" grpId="1" animBg="1" autoUpdateAnimBg="0"/>
      <p:bldP spid="69656" grpId="0" animBg="1" autoUpdateAnimBg="0"/>
      <p:bldP spid="69656" grpId="1" animBg="1" autoUpdateAnimBg="0"/>
      <p:bldP spid="69657" grpId="0" animBg="1" autoUpdateAnimBg="0"/>
      <p:bldP spid="69657" grpId="1" animBg="1" autoUpdateAnimBg="0"/>
      <p:bldP spid="69658" grpId="0" animBg="1" autoUpdateAnimBg="0"/>
      <p:bldP spid="69658" grpId="1" animBg="1" autoUpdateAnimBg="0"/>
      <p:bldP spid="69659" grpId="0" animBg="1" autoUpdateAnimBg="0"/>
      <p:bldP spid="69659" grpId="1" animBg="1" autoUpdateAnimBg="0"/>
      <p:bldP spid="69660" grpId="0" animBg="1" autoUpdateAnimBg="0"/>
      <p:bldP spid="69660" grpId="1" animBg="1" autoUpdateAnimBg="0"/>
      <p:bldP spid="69661" grpId="0" animBg="1" autoUpdateAnimBg="0"/>
      <p:bldP spid="69661" grpId="1" animBg="1" autoUpdateAnimBg="0"/>
      <p:bldP spid="69662" grpId="0" animBg="1" autoUpdateAnimBg="0"/>
      <p:bldP spid="69662" grpId="1" animBg="1" autoUpdateAnimBg="0"/>
      <p:bldP spid="69662" grpId="2" animBg="1" autoUpdateAnimBg="0"/>
      <p:bldP spid="69662" grpId="3" animBg="1" autoUpdateAnimBg="0"/>
      <p:bldP spid="69665" grpId="0" animBg="1" autoUpdateAnimBg="0"/>
      <p:bldP spid="69665" grpId="1"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325438" y="188913"/>
            <a:ext cx="3886200" cy="381000"/>
          </a:xfrm>
        </p:spPr>
        <p:txBody>
          <a:bodyPr>
            <a:normAutofit fontScale="90000"/>
          </a:bodyPr>
          <a:lstStyle/>
          <a:p>
            <a:pPr algn="l" eaLnBrk="1" hangingPunct="1"/>
            <a:r>
              <a:rPr lang="en-US" altLang="zh-CN" sz="2400" smtClean="0">
                <a:solidFill>
                  <a:srgbClr val="990000"/>
                </a:solidFill>
                <a:latin typeface="黑体" panose="02010609060101010101" pitchFamily="49" charset="-122"/>
                <a:ea typeface="黑体" panose="02010609060101010101" pitchFamily="49" charset="-122"/>
              </a:rPr>
              <a:t>(d)</a:t>
            </a:r>
            <a:r>
              <a:rPr lang="en-US" altLang="zh-CN" sz="2400" smtClean="0">
                <a:solidFill>
                  <a:srgbClr val="990000"/>
                </a:solidFill>
                <a:latin typeface="华文行楷" panose="02010800040101010101" pitchFamily="2" charset="-122"/>
                <a:ea typeface="华文行楷" panose="02010800040101010101" pitchFamily="2" charset="-122"/>
              </a:rPr>
              <a:t> </a:t>
            </a:r>
            <a:r>
              <a:rPr lang="zh-CN" altLang="en-US" sz="2400" smtClean="0">
                <a:solidFill>
                  <a:srgbClr val="990000"/>
                </a:solidFill>
                <a:latin typeface="华文行楷" panose="02010800040101010101" pitchFamily="2" charset="-122"/>
                <a:ea typeface="华文行楷" panose="02010800040101010101" pitchFamily="2" charset="-122"/>
              </a:rPr>
              <a:t>语法制导翻译的过程</a:t>
            </a:r>
          </a:p>
        </p:txBody>
      </p:sp>
      <p:sp>
        <p:nvSpPr>
          <p:cNvPr id="25" name="灯片编号占位符 5"/>
          <p:cNvSpPr>
            <a:spLocks noGrp="1"/>
          </p:cNvSpPr>
          <p:nvPr>
            <p:ph type="sldNum" sz="quarter" idx="12"/>
          </p:nvPr>
        </p:nvSpPr>
        <p:spPr/>
        <p:txBody>
          <a:bodyPr/>
          <a:lstStyle/>
          <a:p>
            <a:pPr>
              <a:defRPr/>
            </a:pPr>
            <a:fld id="{F4C5785E-78D9-488B-A796-CAFFDAC02D1A}" type="slidenum">
              <a:rPr lang="zh-CN" altLang="en-US">
                <a:solidFill>
                  <a:srgbClr val="000000"/>
                </a:solidFill>
              </a:rPr>
              <a:pPr>
                <a:defRPr/>
              </a:pPr>
              <a:t>38</a:t>
            </a:fld>
            <a:endParaRPr lang="en-US" altLang="zh-CN">
              <a:solidFill>
                <a:srgbClr val="000000"/>
              </a:solidFill>
            </a:endParaRPr>
          </a:p>
        </p:txBody>
      </p:sp>
      <p:sp>
        <p:nvSpPr>
          <p:cNvPr id="79876" name="Rectangle 3"/>
          <p:cNvSpPr>
            <a:spLocks noChangeArrowheads="1"/>
          </p:cNvSpPr>
          <p:nvPr/>
        </p:nvSpPr>
        <p:spPr bwMode="auto">
          <a:xfrm>
            <a:off x="5302250" y="349250"/>
            <a:ext cx="3733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proc sort;</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 : array[10] of int;</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x : int;</a:t>
            </a:r>
          </a:p>
          <a:p>
            <a:pPr eaLnBrk="0" fontAlgn="base" hangingPunct="0">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readarray </a:t>
            </a:r>
          </a:p>
        </p:txBody>
      </p:sp>
      <p:sp>
        <p:nvSpPr>
          <p:cNvPr id="79877" name="Rectangle 4"/>
          <p:cNvSpPr>
            <a:spLocks noChangeArrowheads="1"/>
          </p:cNvSpPr>
          <p:nvPr/>
        </p:nvSpPr>
        <p:spPr bwMode="auto">
          <a:xfrm>
            <a:off x="5683250" y="1549400"/>
            <a:ext cx="2438400" cy="107791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proc readarry;</a:t>
            </a:r>
          </a:p>
          <a:p>
            <a:pPr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i : int;</a:t>
            </a:r>
          </a:p>
          <a:p>
            <a:pPr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read(a);</a:t>
            </a:r>
          </a:p>
        </p:txBody>
      </p:sp>
      <p:graphicFrame>
        <p:nvGraphicFramePr>
          <p:cNvPr id="79878" name="Object 5"/>
          <p:cNvGraphicFramePr>
            <a:graphicFrameLocks noChangeAspect="1"/>
          </p:cNvGraphicFramePr>
          <p:nvPr/>
        </p:nvGraphicFramePr>
        <p:xfrm>
          <a:off x="250825" y="1412875"/>
          <a:ext cx="225425" cy="792163"/>
        </p:xfrm>
        <a:graphic>
          <a:graphicData uri="http://schemas.openxmlformats.org/presentationml/2006/ole">
            <mc:AlternateContent xmlns:mc="http://schemas.openxmlformats.org/markup-compatibility/2006">
              <mc:Choice xmlns:v="urn:schemas-microsoft-com:vml" Requires="v">
                <p:oleObj spid="_x0000_s13314" r:id="rId4" imgW="126720" imgH="444240" progId="Visio.Drawing.11">
                  <p:embed/>
                </p:oleObj>
              </mc:Choice>
              <mc:Fallback>
                <p:oleObj r:id="rId4" imgW="126720" imgH="4442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1412875"/>
                        <a:ext cx="2254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79" name="Object 6"/>
          <p:cNvGraphicFramePr>
            <a:graphicFrameLocks noChangeAspect="1"/>
          </p:cNvGraphicFramePr>
          <p:nvPr/>
        </p:nvGraphicFramePr>
        <p:xfrm>
          <a:off x="539750" y="1412875"/>
          <a:ext cx="4319588" cy="792163"/>
        </p:xfrm>
        <a:graphic>
          <a:graphicData uri="http://schemas.openxmlformats.org/presentationml/2006/ole">
            <mc:AlternateContent xmlns:mc="http://schemas.openxmlformats.org/markup-compatibility/2006">
              <mc:Choice xmlns:v="urn:schemas-microsoft-com:vml" Requires="v">
                <p:oleObj spid="_x0000_s13315" r:id="rId6" imgW="3319560" imgH="465120" progId="Visio.Drawing.11">
                  <p:embed/>
                </p:oleObj>
              </mc:Choice>
              <mc:Fallback>
                <p:oleObj r:id="rId6" imgW="3319560" imgH="46512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1412875"/>
                        <a:ext cx="431958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0" name="Object 7"/>
          <p:cNvGraphicFramePr>
            <a:graphicFrameLocks noChangeAspect="1"/>
          </p:cNvGraphicFramePr>
          <p:nvPr/>
        </p:nvGraphicFramePr>
        <p:xfrm>
          <a:off x="1692275" y="2133600"/>
          <a:ext cx="225425" cy="792163"/>
        </p:xfrm>
        <a:graphic>
          <a:graphicData uri="http://schemas.openxmlformats.org/presentationml/2006/ole">
            <mc:AlternateContent xmlns:mc="http://schemas.openxmlformats.org/markup-compatibility/2006">
              <mc:Choice xmlns:v="urn:schemas-microsoft-com:vml" Requires="v">
                <p:oleObj spid="_x0000_s13316" r:id="rId8" imgW="126720" imgH="444240" progId="Visio.Drawing.11">
                  <p:embed/>
                </p:oleObj>
              </mc:Choice>
              <mc:Fallback>
                <p:oleObj r:id="rId8" imgW="126720" imgH="4442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2133600"/>
                        <a:ext cx="2254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1" name="Object 8"/>
          <p:cNvGraphicFramePr>
            <a:graphicFrameLocks noChangeAspect="1"/>
          </p:cNvGraphicFramePr>
          <p:nvPr/>
        </p:nvGraphicFramePr>
        <p:xfrm>
          <a:off x="2124075" y="2133600"/>
          <a:ext cx="2232025" cy="647700"/>
        </p:xfrm>
        <a:graphic>
          <a:graphicData uri="http://schemas.openxmlformats.org/presentationml/2006/ole">
            <mc:AlternateContent xmlns:mc="http://schemas.openxmlformats.org/markup-compatibility/2006">
              <mc:Choice xmlns:v="urn:schemas-microsoft-com:vml" Requires="v">
                <p:oleObj spid="_x0000_s13317" r:id="rId9" imgW="1704600" imgH="448560" progId="Visio.Drawing.11">
                  <p:embed/>
                </p:oleObj>
              </mc:Choice>
              <mc:Fallback>
                <p:oleObj r:id="rId9" imgW="1704600" imgH="448560"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2133600"/>
                        <a:ext cx="22320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2" name="Object 9"/>
          <p:cNvGraphicFramePr>
            <a:graphicFrameLocks noChangeAspect="1"/>
          </p:cNvGraphicFramePr>
          <p:nvPr/>
        </p:nvGraphicFramePr>
        <p:xfrm>
          <a:off x="1547813" y="2708275"/>
          <a:ext cx="1150937" cy="684213"/>
        </p:xfrm>
        <a:graphic>
          <a:graphicData uri="http://schemas.openxmlformats.org/presentationml/2006/ole">
            <mc:AlternateContent xmlns:mc="http://schemas.openxmlformats.org/markup-compatibility/2006">
              <mc:Choice xmlns:v="urn:schemas-microsoft-com:vml" Requires="v">
                <p:oleObj spid="_x0000_s13318" r:id="rId11" imgW="631080" imgH="374760" progId="Visio.Drawing.11">
                  <p:embed/>
                </p:oleObj>
              </mc:Choice>
              <mc:Fallback>
                <p:oleObj r:id="rId11" imgW="631080" imgH="374760" progId="Visio.Drawing.11">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2708275"/>
                        <a:ext cx="1150937" cy="68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3" name="Object 10"/>
          <p:cNvGraphicFramePr>
            <a:graphicFrameLocks noChangeAspect="1"/>
          </p:cNvGraphicFramePr>
          <p:nvPr/>
        </p:nvGraphicFramePr>
        <p:xfrm>
          <a:off x="3302000" y="2679700"/>
          <a:ext cx="2278063" cy="625475"/>
        </p:xfrm>
        <a:graphic>
          <a:graphicData uri="http://schemas.openxmlformats.org/presentationml/2006/ole">
            <mc:AlternateContent xmlns:mc="http://schemas.openxmlformats.org/markup-compatibility/2006">
              <mc:Choice xmlns:v="urn:schemas-microsoft-com:vml" Requires="v">
                <p:oleObj spid="_x0000_s13319" r:id="rId13" imgW="1624320" imgH="475200" progId="Visio.Drawing.11">
                  <p:embed/>
                </p:oleObj>
              </mc:Choice>
              <mc:Fallback>
                <p:oleObj r:id="rId13" imgW="1624320" imgH="475200" progId="Visio.Drawing.11">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2000" y="2679700"/>
                        <a:ext cx="2278063"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4" name="Object 11"/>
          <p:cNvGraphicFramePr>
            <a:graphicFrameLocks noChangeAspect="1"/>
          </p:cNvGraphicFramePr>
          <p:nvPr/>
        </p:nvGraphicFramePr>
        <p:xfrm>
          <a:off x="684213" y="3284538"/>
          <a:ext cx="2232025" cy="674687"/>
        </p:xfrm>
        <a:graphic>
          <a:graphicData uri="http://schemas.openxmlformats.org/presentationml/2006/ole">
            <mc:AlternateContent xmlns:mc="http://schemas.openxmlformats.org/markup-compatibility/2006">
              <mc:Choice xmlns:v="urn:schemas-microsoft-com:vml" Requires="v">
                <p:oleObj spid="_x0000_s13320" r:id="rId15" imgW="1526400" imgH="462600" progId="Visio.Drawing.11">
                  <p:embed/>
                </p:oleObj>
              </mc:Choice>
              <mc:Fallback>
                <p:oleObj r:id="rId15" imgW="1526400" imgH="462600" progId="Visio.Drawing.11">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4213" y="3284538"/>
                        <a:ext cx="2232025" cy="6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5" name="Object 12"/>
          <p:cNvGraphicFramePr>
            <a:graphicFrameLocks noChangeAspect="1"/>
          </p:cNvGraphicFramePr>
          <p:nvPr/>
        </p:nvGraphicFramePr>
        <p:xfrm>
          <a:off x="2541588" y="3860800"/>
          <a:ext cx="447675" cy="790575"/>
        </p:xfrm>
        <a:graphic>
          <a:graphicData uri="http://schemas.openxmlformats.org/presentationml/2006/ole">
            <mc:AlternateContent xmlns:mc="http://schemas.openxmlformats.org/markup-compatibility/2006">
              <mc:Choice xmlns:v="urn:schemas-microsoft-com:vml" Requires="v">
                <p:oleObj spid="_x0000_s13321" r:id="rId17" imgW="266400" imgH="470880" progId="Visio.Drawing.11">
                  <p:embed/>
                </p:oleObj>
              </mc:Choice>
              <mc:Fallback>
                <p:oleObj r:id="rId17" imgW="266400" imgH="470880" progId="Visio.Drawing.11">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41588" y="3860800"/>
                        <a:ext cx="4476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6" name="Object 13"/>
          <p:cNvGraphicFramePr>
            <a:graphicFrameLocks noChangeAspect="1"/>
          </p:cNvGraphicFramePr>
          <p:nvPr/>
        </p:nvGraphicFramePr>
        <p:xfrm>
          <a:off x="2916238" y="3213100"/>
          <a:ext cx="1150937" cy="858838"/>
        </p:xfrm>
        <a:graphic>
          <a:graphicData uri="http://schemas.openxmlformats.org/presentationml/2006/ole">
            <mc:AlternateContent xmlns:mc="http://schemas.openxmlformats.org/markup-compatibility/2006">
              <mc:Choice xmlns:v="urn:schemas-microsoft-com:vml" Requires="v">
                <p:oleObj spid="_x0000_s13322" r:id="rId19" imgW="627120" imgH="468720" progId="Visio.Drawing.11">
                  <p:embed/>
                </p:oleObj>
              </mc:Choice>
              <mc:Fallback>
                <p:oleObj r:id="rId19" imgW="627120" imgH="468720" progId="Visio.Drawing.11">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6238" y="3213100"/>
                        <a:ext cx="1150937"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7" name="Object 14"/>
          <p:cNvGraphicFramePr>
            <a:graphicFrameLocks noChangeAspect="1"/>
          </p:cNvGraphicFramePr>
          <p:nvPr/>
        </p:nvGraphicFramePr>
        <p:xfrm>
          <a:off x="3563938" y="3933825"/>
          <a:ext cx="447675" cy="790575"/>
        </p:xfrm>
        <a:graphic>
          <a:graphicData uri="http://schemas.openxmlformats.org/presentationml/2006/ole">
            <mc:AlternateContent xmlns:mc="http://schemas.openxmlformats.org/markup-compatibility/2006">
              <mc:Choice xmlns:v="urn:schemas-microsoft-com:vml" Requires="v">
                <p:oleObj spid="_x0000_s13323" r:id="rId21" imgW="266400" imgH="470880" progId="Visio.Drawing.11">
                  <p:embed/>
                </p:oleObj>
              </mc:Choice>
              <mc:Fallback>
                <p:oleObj r:id="rId21" imgW="266400" imgH="470880" progId="Visio.Drawing.11">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63938" y="3933825"/>
                        <a:ext cx="4476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8" name="Object 15"/>
          <p:cNvGraphicFramePr>
            <a:graphicFrameLocks noChangeAspect="1"/>
          </p:cNvGraphicFramePr>
          <p:nvPr/>
        </p:nvGraphicFramePr>
        <p:xfrm>
          <a:off x="4105275" y="3213100"/>
          <a:ext cx="4427538" cy="806450"/>
        </p:xfrm>
        <a:graphic>
          <a:graphicData uri="http://schemas.openxmlformats.org/presentationml/2006/ole">
            <mc:AlternateContent xmlns:mc="http://schemas.openxmlformats.org/markup-compatibility/2006">
              <mc:Choice xmlns:v="urn:schemas-microsoft-com:vml" Requires="v">
                <p:oleObj spid="_x0000_s13324" r:id="rId22" imgW="2793240" imgH="464760" progId="Visio.Drawing.11">
                  <p:embed/>
                </p:oleObj>
              </mc:Choice>
              <mc:Fallback>
                <p:oleObj r:id="rId22" imgW="2793240" imgH="464760" progId="Visio.Drawing.11">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05275" y="3213100"/>
                        <a:ext cx="4427538"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9" name="Object 16"/>
          <p:cNvGraphicFramePr>
            <a:graphicFrameLocks noChangeAspect="1"/>
          </p:cNvGraphicFramePr>
          <p:nvPr/>
        </p:nvGraphicFramePr>
        <p:xfrm>
          <a:off x="6156325" y="3860800"/>
          <a:ext cx="225425" cy="792163"/>
        </p:xfrm>
        <a:graphic>
          <a:graphicData uri="http://schemas.openxmlformats.org/presentationml/2006/ole">
            <mc:AlternateContent xmlns:mc="http://schemas.openxmlformats.org/markup-compatibility/2006">
              <mc:Choice xmlns:v="urn:schemas-microsoft-com:vml" Requires="v">
                <p:oleObj spid="_x0000_s13325" r:id="rId24" imgW="126720" imgH="444240" progId="Visio.Drawing.11">
                  <p:embed/>
                </p:oleObj>
              </mc:Choice>
              <mc:Fallback>
                <p:oleObj r:id="rId24" imgW="126720" imgH="4442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325" y="3860800"/>
                        <a:ext cx="2254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90" name="Object 17"/>
          <p:cNvGraphicFramePr>
            <a:graphicFrameLocks noChangeAspect="1"/>
          </p:cNvGraphicFramePr>
          <p:nvPr/>
        </p:nvGraphicFramePr>
        <p:xfrm>
          <a:off x="6443663" y="3933825"/>
          <a:ext cx="936625" cy="669925"/>
        </p:xfrm>
        <a:graphic>
          <a:graphicData uri="http://schemas.openxmlformats.org/presentationml/2006/ole">
            <mc:AlternateContent xmlns:mc="http://schemas.openxmlformats.org/markup-compatibility/2006">
              <mc:Choice xmlns:v="urn:schemas-microsoft-com:vml" Requires="v">
                <p:oleObj spid="_x0000_s13326" r:id="rId25" imgW="665640" imgH="475200" progId="Visio.Drawing.11">
                  <p:embed/>
                </p:oleObj>
              </mc:Choice>
              <mc:Fallback>
                <p:oleObj r:id="rId25" imgW="665640" imgH="475200" progId="Visio.Drawing.11">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443663" y="3933825"/>
                        <a:ext cx="93662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91" name="Object 18"/>
          <p:cNvGraphicFramePr>
            <a:graphicFrameLocks noChangeAspect="1"/>
          </p:cNvGraphicFramePr>
          <p:nvPr/>
        </p:nvGraphicFramePr>
        <p:xfrm>
          <a:off x="7004050" y="4508500"/>
          <a:ext cx="447675" cy="790575"/>
        </p:xfrm>
        <a:graphic>
          <a:graphicData uri="http://schemas.openxmlformats.org/presentationml/2006/ole">
            <mc:AlternateContent xmlns:mc="http://schemas.openxmlformats.org/markup-compatibility/2006">
              <mc:Choice xmlns:v="urn:schemas-microsoft-com:vml" Requires="v">
                <p:oleObj spid="_x0000_s13327" r:id="rId27" imgW="266400" imgH="470880" progId="Visio.Drawing.11">
                  <p:embed/>
                </p:oleObj>
              </mc:Choice>
              <mc:Fallback>
                <p:oleObj r:id="rId27" imgW="266400" imgH="470880" progId="Visio.Drawing.11">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04050" y="4508500"/>
                        <a:ext cx="4476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99" name="Text Box 19"/>
          <p:cNvSpPr txBox="1">
            <a:spLocks noChangeArrowheads="1"/>
          </p:cNvSpPr>
          <p:nvPr/>
        </p:nvSpPr>
        <p:spPr bwMode="auto">
          <a:xfrm>
            <a:off x="450850" y="4556125"/>
            <a:ext cx="282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990000"/>
                </a:solidFill>
                <a:ea typeface="华文行楷" panose="02010800040101010101" pitchFamily="2" charset="-122"/>
              </a:rPr>
              <a:t>构造的符号表：</a:t>
            </a:r>
          </a:p>
        </p:txBody>
      </p:sp>
      <p:graphicFrame>
        <p:nvGraphicFramePr>
          <p:cNvPr id="71700" name="Object 20"/>
          <p:cNvGraphicFramePr>
            <a:graphicFrameLocks noChangeAspect="1"/>
          </p:cNvGraphicFramePr>
          <p:nvPr/>
        </p:nvGraphicFramePr>
        <p:xfrm>
          <a:off x="323850" y="5229225"/>
          <a:ext cx="7632700" cy="1249363"/>
        </p:xfrm>
        <a:graphic>
          <a:graphicData uri="http://schemas.openxmlformats.org/presentationml/2006/ole">
            <mc:AlternateContent xmlns:mc="http://schemas.openxmlformats.org/markup-compatibility/2006">
              <mc:Choice xmlns:v="urn:schemas-microsoft-com:vml" Requires="v">
                <p:oleObj spid="_x0000_s13328" r:id="rId28" imgW="4419720" imgH="723960" progId="Visio.Drawing.11">
                  <p:embed/>
                </p:oleObj>
              </mc:Choice>
              <mc:Fallback>
                <p:oleObj r:id="rId28" imgW="4419720" imgH="723960" progId="Visio.Drawing.11">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3850" y="5229225"/>
                        <a:ext cx="7632700"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94" name="Object 21"/>
          <p:cNvGraphicFramePr>
            <a:graphicFrameLocks noChangeAspect="1"/>
          </p:cNvGraphicFramePr>
          <p:nvPr/>
        </p:nvGraphicFramePr>
        <p:xfrm>
          <a:off x="323850" y="836613"/>
          <a:ext cx="2087563" cy="657225"/>
        </p:xfrm>
        <a:graphic>
          <a:graphicData uri="http://schemas.openxmlformats.org/presentationml/2006/ole">
            <mc:AlternateContent xmlns:mc="http://schemas.openxmlformats.org/markup-compatibility/2006">
              <mc:Choice xmlns:v="urn:schemas-microsoft-com:vml" Requires="v">
                <p:oleObj spid="_x0000_s13329" r:id="rId30" imgW="1838880" imgH="479520" progId="Visio.Drawing.11">
                  <p:embed/>
                </p:oleObj>
              </mc:Choice>
              <mc:Fallback>
                <p:oleObj r:id="rId30" imgW="1838880" imgH="479520" progId="Visio.Drawing.11">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23850" y="836613"/>
                        <a:ext cx="2087563"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95" name="Object 22"/>
          <p:cNvGraphicFramePr>
            <a:graphicFrameLocks noChangeAspect="1"/>
          </p:cNvGraphicFramePr>
          <p:nvPr/>
        </p:nvGraphicFramePr>
        <p:xfrm>
          <a:off x="1187450" y="404813"/>
          <a:ext cx="330200" cy="576262"/>
        </p:xfrm>
        <a:graphic>
          <a:graphicData uri="http://schemas.openxmlformats.org/presentationml/2006/ole">
            <mc:AlternateContent xmlns:mc="http://schemas.openxmlformats.org/markup-compatibility/2006">
              <mc:Choice xmlns:v="urn:schemas-microsoft-com:vml" Requires="v">
                <p:oleObj spid="_x0000_s13330" r:id="rId32" imgW="154800" imgH="270000" progId="Visio.Drawing.11">
                  <p:embed/>
                </p:oleObj>
              </mc:Choice>
              <mc:Fallback>
                <p:oleObj r:id="rId32" imgW="154800" imgH="270000" progId="Visio.Drawing.11">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187450" y="404813"/>
                        <a:ext cx="3302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57178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1699"/>
                                        </p:tgtEl>
                                        <p:attrNameLst>
                                          <p:attrName>style.visibility</p:attrName>
                                        </p:attrNameLst>
                                      </p:cBhvr>
                                      <p:to>
                                        <p:strVal val="visible"/>
                                      </p:to>
                                    </p:set>
                                    <p:animEffect transition="in" filter="barn(outVertical)">
                                      <p:cBhvr>
                                        <p:cTn id="7" dur="500"/>
                                        <p:tgtEl>
                                          <p:spTgt spid="71699"/>
                                        </p:tgtEl>
                                      </p:cBhvr>
                                    </p:animEffect>
                                  </p:childTnLst>
                                </p:cTn>
                              </p:par>
                              <p:par>
                                <p:cTn id="8" presetID="16" presetClass="entr" presetSubtype="37" fill="hold" nodeType="withEffect">
                                  <p:stCondLst>
                                    <p:cond delay="0"/>
                                  </p:stCondLst>
                                  <p:childTnLst>
                                    <p:set>
                                      <p:cBhvr>
                                        <p:cTn id="9" dur="1" fill="hold">
                                          <p:stCondLst>
                                            <p:cond delay="0"/>
                                          </p:stCondLst>
                                        </p:cTn>
                                        <p:tgtEl>
                                          <p:spTgt spid="71700"/>
                                        </p:tgtEl>
                                        <p:attrNameLst>
                                          <p:attrName>style.visibility</p:attrName>
                                        </p:attrNameLst>
                                      </p:cBhvr>
                                      <p:to>
                                        <p:strVal val="visible"/>
                                      </p:to>
                                    </p:set>
                                    <p:animEffect transition="in" filter="barn(outVertical)">
                                      <p:cBhvr>
                                        <p:cTn id="10" dur="500"/>
                                        <p:tgtEl>
                                          <p:spTgt spid="71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a:xfrm>
            <a:off x="4343400" y="76200"/>
            <a:ext cx="4876800" cy="457200"/>
          </a:xfrm>
        </p:spPr>
        <p:txBody>
          <a:bodyPr/>
          <a:lstStyle/>
          <a:p>
            <a:pPr algn="r" eaLnBrk="1" hangingPunct="1"/>
            <a:r>
              <a:rPr lang="en-US" altLang="zh-CN" sz="2400" smtClean="0">
                <a:latin typeface="黑体" panose="02010609060101010101" pitchFamily="49" charset="-122"/>
                <a:ea typeface="黑体" panose="02010609060101010101" pitchFamily="49" charset="-122"/>
              </a:rPr>
              <a:t>(d)</a:t>
            </a:r>
            <a:r>
              <a:rPr lang="en-US" altLang="zh-CN" sz="2400" smtClean="0">
                <a:latin typeface="华文行楷" panose="02010800040101010101" pitchFamily="2" charset="-122"/>
                <a:ea typeface="华文行楷" panose="02010800040101010101" pitchFamily="2" charset="-122"/>
              </a:rPr>
              <a:t> </a:t>
            </a:r>
            <a:r>
              <a:rPr lang="zh-CN" altLang="en-US" sz="2400" smtClean="0">
                <a:latin typeface="华文行楷" panose="02010800040101010101" pitchFamily="2" charset="-122"/>
                <a:ea typeface="华文行楷" panose="02010800040101010101" pitchFamily="2" charset="-122"/>
              </a:rPr>
              <a:t>语法制导翻译的过程（续</a:t>
            </a:r>
            <a:r>
              <a:rPr lang="en-US" altLang="zh-CN" sz="2400" smtClean="0">
                <a:latin typeface="华文行楷" panose="02010800040101010101" pitchFamily="2" charset="-122"/>
                <a:ea typeface="华文行楷" panose="02010800040101010101" pitchFamily="2" charset="-122"/>
              </a:rPr>
              <a:t>1</a:t>
            </a:r>
            <a:r>
              <a:rPr lang="zh-CN" altLang="en-US" sz="2400" smtClean="0">
                <a:latin typeface="华文行楷" panose="02010800040101010101" pitchFamily="2" charset="-122"/>
                <a:ea typeface="华文行楷" panose="02010800040101010101" pitchFamily="2" charset="-122"/>
              </a:rPr>
              <a:t>）</a:t>
            </a:r>
          </a:p>
        </p:txBody>
      </p:sp>
      <p:sp>
        <p:nvSpPr>
          <p:cNvPr id="7" name="灯片编号占位符 5"/>
          <p:cNvSpPr>
            <a:spLocks noGrp="1"/>
          </p:cNvSpPr>
          <p:nvPr>
            <p:ph type="sldNum" sz="quarter" idx="12"/>
          </p:nvPr>
        </p:nvSpPr>
        <p:spPr/>
        <p:txBody>
          <a:bodyPr/>
          <a:lstStyle/>
          <a:p>
            <a:pPr>
              <a:defRPr/>
            </a:pPr>
            <a:fld id="{25986C3E-4CD3-47A8-B680-EA9C33CA8100}" type="slidenum">
              <a:rPr lang="zh-CN" altLang="en-US">
                <a:solidFill>
                  <a:srgbClr val="000000"/>
                </a:solidFill>
              </a:rPr>
              <a:pPr>
                <a:defRPr/>
              </a:pPr>
              <a:t>39</a:t>
            </a:fld>
            <a:endParaRPr lang="en-US" altLang="zh-CN">
              <a:solidFill>
                <a:srgbClr val="000000"/>
              </a:solidFill>
            </a:endParaRPr>
          </a:p>
        </p:txBody>
      </p:sp>
      <p:sp>
        <p:nvSpPr>
          <p:cNvPr id="81924" name="Rectangle 3"/>
          <p:cNvSpPr>
            <a:spLocks noChangeArrowheads="1"/>
          </p:cNvSpPr>
          <p:nvPr/>
        </p:nvSpPr>
        <p:spPr bwMode="auto">
          <a:xfrm>
            <a:off x="152400" y="836613"/>
            <a:ext cx="8991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序号 产 生 式	   语 义 处 理 结 果</a:t>
            </a:r>
          </a:p>
          <a:p>
            <a:pPr algn="just" eaLnBrk="0" fontAlgn="base" hangingPunct="0">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a:t>
            </a:r>
            <a:r>
              <a:rPr lang="en-US" altLang="zh-CN" sz="2400">
                <a:solidFill>
                  <a:srgbClr val="0000FF"/>
                </a:solidFill>
                <a:latin typeface="黑体" panose="02010609060101010101" pitchFamily="49" charset="-122"/>
                <a:ea typeface="黑体" panose="02010609060101010101" pitchFamily="49" charset="-122"/>
              </a:rPr>
              <a:t>1)  M1→ε   </a:t>
            </a:r>
            <a:r>
              <a:rPr lang="en-US" altLang="zh-CN" sz="2400">
                <a:solidFill>
                  <a:srgbClr val="000000"/>
                </a:solidFill>
                <a:latin typeface="黑体" panose="02010609060101010101" pitchFamily="49" charset="-122"/>
                <a:ea typeface="黑体" panose="02010609060101010101" pitchFamily="49" charset="-122"/>
              </a:rPr>
              <a:t>t1 := mktable(null); push(t1, 0); </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(2)  N1→ε	  </a:t>
            </a:r>
            <a:r>
              <a:rPr lang="en-US" altLang="zh-CN" sz="2400">
                <a:solidFill>
                  <a:srgbClr val="000000"/>
                </a:solidFill>
                <a:latin typeface="黑体" panose="02010609060101010101" pitchFamily="49" charset="-122"/>
                <a:ea typeface="黑体" panose="02010609060101010101" pitchFamily="49" charset="-122"/>
              </a:rPr>
              <a:t>t2 := mktable(top(tblptr));  push(t2, 0);</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(3)  T1→int</a:t>
            </a:r>
            <a:r>
              <a:rPr lang="en-US" altLang="zh-CN" sz="2400">
                <a:solidFill>
                  <a:srgbClr val="000000"/>
                </a:solidFill>
                <a:latin typeface="黑体" panose="02010609060101010101" pitchFamily="49" charset="-122"/>
                <a:ea typeface="黑体" panose="02010609060101010101" pitchFamily="49" charset="-122"/>
              </a:rPr>
              <a:t>  T1.type=integer,  T1.width=4</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(4)  T2→array [10]of T2 </a:t>
            </a:r>
          </a:p>
          <a:p>
            <a:pPr algn="just" eaLnBrk="0" fontAlgn="base" hangingPunct="0">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T2.type=array(10,int),  T2.width=40</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(5)  D1→a:T2</a:t>
            </a:r>
            <a:r>
              <a:rPr lang="en-US" altLang="zh-CN" sz="2400">
                <a:solidFill>
                  <a:srgbClr val="000000"/>
                </a:solidFill>
                <a:latin typeface="黑体" panose="02010609060101010101" pitchFamily="49" charset="-122"/>
                <a:ea typeface="黑体" panose="02010609060101010101" pitchFamily="49" charset="-122"/>
              </a:rPr>
              <a:t> (a,arr,0)</a:t>
            </a:r>
            <a:r>
              <a:rPr lang="zh-CN" altLang="en-US" sz="2400">
                <a:solidFill>
                  <a:srgbClr val="000000"/>
                </a:solidFill>
                <a:latin typeface="华文行楷" panose="02010800040101010101" pitchFamily="2" charset="-122"/>
                <a:ea typeface="华文行楷" panose="02010800040101010101" pitchFamily="2" charset="-122"/>
              </a:rPr>
              <a:t>填进</a:t>
            </a:r>
            <a:r>
              <a:rPr lang="en-US" altLang="zh-CN" sz="2400">
                <a:solidFill>
                  <a:srgbClr val="000000"/>
                </a:solidFill>
                <a:latin typeface="黑体" panose="02010609060101010101" pitchFamily="49" charset="-122"/>
                <a:ea typeface="黑体" panose="02010609060101010101" pitchFamily="49" charset="-122"/>
              </a:rPr>
              <a:t>t2</a:t>
            </a:r>
            <a:r>
              <a:rPr lang="zh-CN" altLang="en-US" sz="2400">
                <a:solidFill>
                  <a:srgbClr val="000000"/>
                </a:solidFill>
                <a:latin typeface="华文行楷" panose="02010800040101010101" pitchFamily="2" charset="-122"/>
                <a:ea typeface="华文行楷" panose="02010800040101010101" pitchFamily="2" charset="-122"/>
              </a:rPr>
              <a:t>所指节点</a:t>
            </a:r>
            <a:r>
              <a:rPr lang="zh-CN" altLang="en-US" sz="2400">
                <a:solidFill>
                  <a:srgbClr val="00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top(offset):=40</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(6)  T3→int  </a:t>
            </a:r>
            <a:r>
              <a:rPr lang="en-US" altLang="zh-CN" sz="2400">
                <a:solidFill>
                  <a:srgbClr val="000000"/>
                </a:solidFill>
                <a:latin typeface="黑体" panose="02010609060101010101" pitchFamily="49" charset="-122"/>
                <a:ea typeface="黑体" panose="02010609060101010101" pitchFamily="49" charset="-122"/>
              </a:rPr>
              <a:t>T2.type=integer,  T2.width=4</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(7)  D2→x:T3	</a:t>
            </a:r>
          </a:p>
          <a:p>
            <a:pPr algn="just" eaLnBrk="0" fontAlgn="base" hangingPunct="0">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(x,int,40)</a:t>
            </a:r>
            <a:r>
              <a:rPr lang="zh-CN" altLang="en-US" sz="2400">
                <a:solidFill>
                  <a:srgbClr val="000000"/>
                </a:solidFill>
                <a:latin typeface="华文行楷" panose="02010800040101010101" pitchFamily="2" charset="-122"/>
                <a:ea typeface="华文行楷" panose="02010800040101010101" pitchFamily="2" charset="-122"/>
              </a:rPr>
              <a:t>填进</a:t>
            </a:r>
            <a:r>
              <a:rPr lang="en-US" altLang="zh-CN" sz="2400">
                <a:solidFill>
                  <a:srgbClr val="000000"/>
                </a:solidFill>
                <a:latin typeface="黑体" panose="02010609060101010101" pitchFamily="49" charset="-122"/>
                <a:ea typeface="黑体" panose="02010609060101010101" pitchFamily="49" charset="-122"/>
              </a:rPr>
              <a:t>t2</a:t>
            </a:r>
            <a:r>
              <a:rPr lang="zh-CN" altLang="en-US" sz="2400">
                <a:solidFill>
                  <a:srgbClr val="000000"/>
                </a:solidFill>
                <a:latin typeface="华文行楷" panose="02010800040101010101" pitchFamily="2" charset="-122"/>
                <a:ea typeface="华文行楷" panose="02010800040101010101" pitchFamily="2" charset="-122"/>
              </a:rPr>
              <a:t>所指节点</a:t>
            </a:r>
            <a:r>
              <a:rPr lang="zh-CN" altLang="en-US" sz="2400">
                <a:solidFill>
                  <a:srgbClr val="00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top(offset):=44</a:t>
            </a:r>
          </a:p>
        </p:txBody>
      </p:sp>
      <p:sp>
        <p:nvSpPr>
          <p:cNvPr id="81925" name="Text Box 4"/>
          <p:cNvSpPr txBox="1">
            <a:spLocks noChangeArrowheads="1"/>
          </p:cNvSpPr>
          <p:nvPr/>
        </p:nvSpPr>
        <p:spPr bwMode="auto">
          <a:xfrm>
            <a:off x="250825" y="188913"/>
            <a:ext cx="414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被剪的句柄和相应的语义动作</a:t>
            </a:r>
          </a:p>
        </p:txBody>
      </p:sp>
    </p:spTree>
    <p:extLst>
      <p:ext uri="{BB962C8B-B14F-4D97-AF65-F5344CB8AC3E}">
        <p14:creationId xmlns:p14="http://schemas.microsoft.com/office/powerpoint/2010/main" val="1311899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81000" y="152400"/>
            <a:ext cx="4648200" cy="457200"/>
          </a:xfrm>
        </p:spPr>
        <p:txBody>
          <a:bodyPr/>
          <a:lstStyle/>
          <a:p>
            <a:pPr algn="l" eaLnBrk="1" hangingPunct="1"/>
            <a:r>
              <a:rPr lang="en-US" altLang="zh-CN" sz="2400" smtClean="0">
                <a:solidFill>
                  <a:srgbClr val="990000"/>
                </a:solidFill>
                <a:latin typeface="华文行楷" panose="02010800040101010101" pitchFamily="2" charset="-122"/>
                <a:ea typeface="华文行楷" panose="02010800040101010101" pitchFamily="2" charset="-122"/>
              </a:rPr>
              <a:t>&lt;2&gt; </a:t>
            </a:r>
            <a:r>
              <a:rPr lang="zh-CN" altLang="en-US" sz="2400" smtClean="0">
                <a:solidFill>
                  <a:srgbClr val="990000"/>
                </a:solidFill>
                <a:latin typeface="华文行楷" panose="02010800040101010101" pitchFamily="2" charset="-122"/>
                <a:ea typeface="华文行楷" panose="02010800040101010101" pitchFamily="2" charset="-122"/>
              </a:rPr>
              <a:t>变量声明的语法制导翻译</a:t>
            </a:r>
          </a:p>
        </p:txBody>
      </p:sp>
      <p:sp>
        <p:nvSpPr>
          <p:cNvPr id="7" name="灯片编号占位符 5"/>
          <p:cNvSpPr>
            <a:spLocks noGrp="1"/>
          </p:cNvSpPr>
          <p:nvPr>
            <p:ph type="sldNum" sz="quarter" idx="12"/>
          </p:nvPr>
        </p:nvSpPr>
        <p:spPr/>
        <p:txBody>
          <a:bodyPr/>
          <a:lstStyle/>
          <a:p>
            <a:pPr>
              <a:defRPr/>
            </a:pPr>
            <a:fld id="{038B6E85-1104-4BE5-B65E-A892C8CE3EB0}" type="slidenum">
              <a:rPr lang="zh-CN" altLang="en-US">
                <a:solidFill>
                  <a:srgbClr val="000000"/>
                </a:solidFill>
              </a:rPr>
              <a:pPr>
                <a:defRPr/>
              </a:pPr>
              <a:t>4</a:t>
            </a:fld>
            <a:endParaRPr lang="en-US" altLang="zh-CN">
              <a:solidFill>
                <a:srgbClr val="000000"/>
              </a:solidFill>
            </a:endParaRPr>
          </a:p>
        </p:txBody>
      </p:sp>
      <p:sp>
        <p:nvSpPr>
          <p:cNvPr id="18435" name="Rectangle 3"/>
          <p:cNvSpPr>
            <a:spLocks noChangeArrowheads="1"/>
          </p:cNvSpPr>
          <p:nvPr/>
        </p:nvSpPr>
        <p:spPr bwMode="auto">
          <a:xfrm>
            <a:off x="539750" y="533400"/>
            <a:ext cx="6911975"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(a) </a:t>
            </a:r>
            <a:r>
              <a:rPr lang="zh-CN" altLang="en-US" sz="2400">
                <a:solidFill>
                  <a:srgbClr val="990000"/>
                </a:solidFill>
                <a:latin typeface="华文行楷" panose="02010800040101010101" pitchFamily="2" charset="-122"/>
                <a:ea typeface="华文行楷" panose="02010800040101010101" pitchFamily="2" charset="-122"/>
              </a:rPr>
              <a:t>变量声明的文法：</a:t>
            </a:r>
          </a:p>
          <a:p>
            <a:pPr algn="just" eaLnBrk="0" fontAlgn="base" hangingPunct="0">
              <a:lnSpc>
                <a:spcPct val="120000"/>
              </a:lnSpc>
              <a:spcBef>
                <a:spcPct val="0"/>
              </a:spcBef>
              <a:spcAft>
                <a:spcPct val="0"/>
              </a:spcAft>
              <a:buFontTx/>
              <a:buNone/>
            </a:pPr>
            <a:r>
              <a:rPr lang="zh-CN" altLang="en-US" sz="2400">
                <a:solidFill>
                  <a:srgbClr val="000000"/>
                </a:solidFill>
                <a:latin typeface="黑体" panose="02010609060101010101" pitchFamily="49" charset="-122"/>
                <a:ea typeface="黑体" panose="02010609060101010101" pitchFamily="49" charset="-122"/>
              </a:rPr>
              <a:t>  </a:t>
            </a:r>
            <a:r>
              <a:rPr lang="en-US" altLang="zh-CN" sz="2400">
                <a:solidFill>
                  <a:srgbClr val="000000"/>
                </a:solidFill>
                <a:latin typeface="黑体" panose="02010609060101010101" pitchFamily="49" charset="-122"/>
                <a:ea typeface="黑体" panose="02010609060101010101" pitchFamily="49" charset="-122"/>
              </a:rPr>
              <a:t>D → D ; D		(1)</a:t>
            </a:r>
          </a:p>
          <a:p>
            <a:pPr algn="just" eaLnBrk="0" fontAlgn="base" hangingPunct="0">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 id : T		(2)</a:t>
            </a:r>
          </a:p>
          <a:p>
            <a:pPr algn="just" eaLnBrk="0" fontAlgn="base" hangingPunct="0">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T → int 		 	(3)        </a:t>
            </a:r>
            <a:r>
              <a:rPr lang="en-US" altLang="zh-CN" sz="2400">
                <a:solidFill>
                  <a:srgbClr val="990000"/>
                </a:solidFill>
                <a:latin typeface="黑体" panose="02010609060101010101" pitchFamily="49" charset="-122"/>
                <a:ea typeface="黑体" panose="02010609060101010101" pitchFamily="49" charset="-122"/>
              </a:rPr>
              <a:t>G4.5</a:t>
            </a:r>
          </a:p>
          <a:p>
            <a:pPr algn="just" eaLnBrk="0" fontAlgn="base" hangingPunct="0">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 real 		(4)</a:t>
            </a:r>
          </a:p>
          <a:p>
            <a:pPr algn="just" eaLnBrk="0" fontAlgn="base" hangingPunct="0">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 array [num] of T (5)</a:t>
            </a:r>
          </a:p>
          <a:p>
            <a:pPr algn="just" eaLnBrk="0" fontAlgn="base" hangingPunct="0">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 ^T			(6)</a:t>
            </a:r>
          </a:p>
        </p:txBody>
      </p:sp>
      <p:sp>
        <p:nvSpPr>
          <p:cNvPr id="18436" name="Rectangle 4"/>
          <p:cNvSpPr>
            <a:spLocks noChangeArrowheads="1"/>
          </p:cNvSpPr>
          <p:nvPr/>
        </p:nvSpPr>
        <p:spPr bwMode="auto">
          <a:xfrm>
            <a:off x="323850" y="3810000"/>
            <a:ext cx="8458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        产生式</a:t>
            </a:r>
            <a:r>
              <a:rPr lang="en-US" altLang="zh-CN" sz="2400">
                <a:solidFill>
                  <a:srgbClr val="000000"/>
                </a:solidFill>
                <a:latin typeface="华文行楷" panose="02010800040101010101" pitchFamily="2" charset="-122"/>
                <a:ea typeface="华文行楷" panose="02010800040101010101" pitchFamily="2" charset="-122"/>
              </a:rPr>
              <a:t>(5)</a:t>
            </a:r>
            <a:r>
              <a:rPr lang="zh-CN" altLang="en-US" sz="2400">
                <a:solidFill>
                  <a:srgbClr val="000000"/>
                </a:solidFill>
                <a:latin typeface="华文行楷" panose="02010800040101010101" pitchFamily="2" charset="-122"/>
                <a:ea typeface="华文行楷" panose="02010800040101010101" pitchFamily="2" charset="-122"/>
              </a:rPr>
              <a:t>是数组类型的声明，其中的数组元素个数由</a:t>
            </a:r>
            <a:r>
              <a:rPr lang="en-US" altLang="zh-CN" sz="2400">
                <a:solidFill>
                  <a:srgbClr val="000000"/>
                </a:solidFill>
                <a:latin typeface="黑体" panose="02010609060101010101" pitchFamily="49" charset="-122"/>
                <a:ea typeface="黑体" panose="02010609060101010101" pitchFamily="49" charset="-122"/>
              </a:rPr>
              <a:t>num</a:t>
            </a:r>
            <a:r>
              <a:rPr lang="zh-CN" altLang="en-US" sz="2400">
                <a:solidFill>
                  <a:srgbClr val="000000"/>
                </a:solidFill>
                <a:latin typeface="华文行楷" panose="02010800040101010101" pitchFamily="2" charset="-122"/>
                <a:ea typeface="华文行楷" panose="02010800040101010101" pitchFamily="2" charset="-122"/>
              </a:rPr>
              <a:t>表示，如</a:t>
            </a:r>
            <a:r>
              <a:rPr lang="en-US" altLang="zh-CN" sz="2400">
                <a:solidFill>
                  <a:srgbClr val="000000"/>
                </a:solidFill>
                <a:latin typeface="黑体" panose="02010609060101010101" pitchFamily="49" charset="-122"/>
                <a:ea typeface="黑体" panose="02010609060101010101" pitchFamily="49" charset="-122"/>
              </a:rPr>
              <a:t>num</a:t>
            </a:r>
            <a:r>
              <a:rPr lang="zh-CN" altLang="en-US" sz="2400">
                <a:solidFill>
                  <a:srgbClr val="000000"/>
                </a:solidFill>
                <a:latin typeface="华文行楷" panose="02010800040101010101" pitchFamily="2" charset="-122"/>
                <a:ea typeface="华文行楷" panose="02010800040101010101" pitchFamily="2" charset="-122"/>
              </a:rPr>
              <a:t>可以是</a:t>
            </a:r>
            <a:r>
              <a:rPr lang="en-US" altLang="zh-CN" sz="2400">
                <a:solidFill>
                  <a:srgbClr val="000000"/>
                </a:solidFill>
                <a:latin typeface="黑体" panose="02010609060101010101" pitchFamily="49" charset="-122"/>
                <a:ea typeface="黑体" panose="02010609060101010101" pitchFamily="49" charset="-122"/>
              </a:rPr>
              <a:t>5</a:t>
            </a:r>
            <a:r>
              <a:rPr lang="zh-CN" altLang="en-US" sz="2400">
                <a:solidFill>
                  <a:srgbClr val="000000"/>
                </a:solidFill>
                <a:latin typeface="华文行楷" panose="02010800040101010101" pitchFamily="2" charset="-122"/>
                <a:ea typeface="华文行楷" panose="02010800040101010101" pitchFamily="2" charset="-122"/>
              </a:rPr>
              <a:t>或</a:t>
            </a:r>
            <a:r>
              <a:rPr lang="en-US" altLang="zh-CN" sz="2400">
                <a:solidFill>
                  <a:srgbClr val="000000"/>
                </a:solidFill>
                <a:latin typeface="黑体" panose="02010609060101010101" pitchFamily="49" charset="-122"/>
                <a:ea typeface="黑体" panose="02010609060101010101" pitchFamily="49" charset="-122"/>
              </a:rPr>
              <a:t>10</a:t>
            </a:r>
            <a:r>
              <a:rPr lang="zh-CN" altLang="en-US" sz="2400">
                <a:solidFill>
                  <a:srgbClr val="000000"/>
                </a:solidFill>
                <a:latin typeface="华文行楷" panose="02010800040101010101" pitchFamily="2" charset="-122"/>
                <a:ea typeface="华文行楷" panose="02010800040101010101" pitchFamily="2" charset="-122"/>
              </a:rPr>
              <a:t>等，这是一个简化了的表示方法，它等价于</a:t>
            </a:r>
            <a:r>
              <a:rPr lang="en-US" altLang="zh-CN" sz="2400">
                <a:solidFill>
                  <a:srgbClr val="000000"/>
                </a:solidFill>
                <a:latin typeface="黑体" panose="02010609060101010101" pitchFamily="49" charset="-122"/>
                <a:ea typeface="黑体" panose="02010609060101010101" pitchFamily="49" charset="-122"/>
              </a:rPr>
              <a:t>1..5</a:t>
            </a:r>
            <a:r>
              <a:rPr lang="zh-CN" altLang="en-US" sz="2400">
                <a:solidFill>
                  <a:srgbClr val="000000"/>
                </a:solidFill>
                <a:latin typeface="华文行楷" panose="02010800040101010101" pitchFamily="2" charset="-122"/>
                <a:ea typeface="华文行楷" panose="02010800040101010101" pitchFamily="2" charset="-122"/>
              </a:rPr>
              <a:t>或</a:t>
            </a:r>
            <a:r>
              <a:rPr lang="en-US" altLang="zh-CN" sz="2400">
                <a:solidFill>
                  <a:srgbClr val="000000"/>
                </a:solidFill>
                <a:latin typeface="黑体" panose="02010609060101010101" pitchFamily="49" charset="-122"/>
                <a:ea typeface="黑体" panose="02010609060101010101" pitchFamily="49" charset="-122"/>
              </a:rPr>
              <a:t>1..10</a:t>
            </a:r>
            <a:r>
              <a:rPr lang="zh-CN" altLang="en-US" sz="2400">
                <a:solidFill>
                  <a:srgbClr val="000000"/>
                </a:solidFill>
                <a:latin typeface="华文行楷" panose="02010800040101010101" pitchFamily="2" charset="-122"/>
                <a:ea typeface="华文行楷" panose="02010800040101010101" pitchFamily="2" charset="-122"/>
              </a:rPr>
              <a:t>。</a:t>
            </a:r>
          </a:p>
          <a:p>
            <a:pPr fontAlgn="base">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        产生式</a:t>
            </a:r>
            <a:r>
              <a:rPr lang="en-US" altLang="zh-CN" sz="2400">
                <a:solidFill>
                  <a:srgbClr val="000000"/>
                </a:solidFill>
                <a:latin typeface="华文行楷" panose="02010800040101010101" pitchFamily="2" charset="-122"/>
                <a:ea typeface="华文行楷" panose="02010800040101010101" pitchFamily="2" charset="-122"/>
              </a:rPr>
              <a:t>(6)</a:t>
            </a:r>
            <a:r>
              <a:rPr lang="zh-CN" altLang="en-US" sz="2400">
                <a:solidFill>
                  <a:srgbClr val="000000"/>
                </a:solidFill>
                <a:latin typeface="华文行楷" panose="02010800040101010101" pitchFamily="2" charset="-122"/>
                <a:ea typeface="华文行楷" panose="02010800040101010101" pitchFamily="2" charset="-122"/>
              </a:rPr>
              <a:t>是指针类型的声明，其宽度</a:t>
            </a:r>
            <a:r>
              <a:rPr lang="en-US" altLang="zh-CN" sz="2400">
                <a:solidFill>
                  <a:srgbClr val="000000"/>
                </a:solidFill>
                <a:latin typeface="华文行楷" panose="02010800040101010101" pitchFamily="2" charset="-122"/>
                <a:ea typeface="华文行楷" panose="02010800040101010101" pitchFamily="2" charset="-122"/>
              </a:rPr>
              <a:t>(</a:t>
            </a:r>
            <a:r>
              <a:rPr lang="zh-CN" altLang="en-US" sz="2400">
                <a:solidFill>
                  <a:srgbClr val="000000"/>
                </a:solidFill>
                <a:latin typeface="华文行楷" panose="02010800040101010101" pitchFamily="2" charset="-122"/>
                <a:ea typeface="华文行楷" panose="02010800040101010101" pitchFamily="2" charset="-122"/>
              </a:rPr>
              <a:t>大小</a:t>
            </a:r>
            <a:r>
              <a:rPr lang="en-US" altLang="zh-CN" sz="2400">
                <a:solidFill>
                  <a:srgbClr val="000000"/>
                </a:solidFill>
                <a:latin typeface="华文行楷" panose="02010800040101010101" pitchFamily="2" charset="-122"/>
                <a:ea typeface="华文行楷" panose="02010800040101010101" pitchFamily="2" charset="-122"/>
              </a:rPr>
              <a:t>)</a:t>
            </a:r>
            <a:r>
              <a:rPr lang="zh-CN" altLang="en-US" sz="2400">
                <a:solidFill>
                  <a:srgbClr val="000000"/>
                </a:solidFill>
                <a:latin typeface="华文行楷" panose="02010800040101010101" pitchFamily="2" charset="-122"/>
                <a:ea typeface="华文行楷" panose="02010800040101010101" pitchFamily="2" charset="-122"/>
              </a:rPr>
              <a:t>是一个常量。数组元素的类型和指针所指对象的类型可以是任意合法类型。</a:t>
            </a:r>
          </a:p>
        </p:txBody>
      </p:sp>
    </p:spTree>
    <p:extLst>
      <p:ext uri="{BB962C8B-B14F-4D97-AF65-F5344CB8AC3E}">
        <p14:creationId xmlns:p14="http://schemas.microsoft.com/office/powerpoint/2010/main" val="560288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barn(outVertical)">
                                      <p:cBhvr>
                                        <p:cTn id="7" dur="500"/>
                                        <p:tgtEl>
                                          <p:spTgt spid="18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8436">
                                            <p:txEl>
                                              <p:pRg st="0" end="0"/>
                                            </p:txEl>
                                          </p:spTgt>
                                        </p:tgtEl>
                                        <p:attrNameLst>
                                          <p:attrName>style.visibility</p:attrName>
                                        </p:attrNameLst>
                                      </p:cBhvr>
                                      <p:to>
                                        <p:strVal val="visible"/>
                                      </p:to>
                                    </p:set>
                                    <p:animEffect transition="in" filter="barn(outVertical)">
                                      <p:cBhvr>
                                        <p:cTn id="12" dur="500"/>
                                        <p:tgtEl>
                                          <p:spTgt spid="1843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8436">
                                            <p:txEl>
                                              <p:pRg st="1" end="1"/>
                                            </p:txEl>
                                          </p:spTgt>
                                        </p:tgtEl>
                                        <p:attrNameLst>
                                          <p:attrName>style.visibility</p:attrName>
                                        </p:attrNameLst>
                                      </p:cBhvr>
                                      <p:to>
                                        <p:strVal val="visible"/>
                                      </p:to>
                                    </p:set>
                                    <p:animEffect transition="in" filter="barn(outVertical)">
                                      <p:cBhvr>
                                        <p:cTn id="17" dur="500"/>
                                        <p:tgtEl>
                                          <p:spTgt spid="184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utoUpdateAnimBg="0"/>
      <p:bldP spid="18436"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1187450" y="260350"/>
            <a:ext cx="7772400" cy="442913"/>
          </a:xfrm>
        </p:spPr>
        <p:txBody>
          <a:bodyPr/>
          <a:lstStyle/>
          <a:p>
            <a:pPr algn="r" eaLnBrk="1" hangingPunct="1"/>
            <a:r>
              <a:rPr lang="en-US" altLang="zh-CN" sz="2400" smtClean="0">
                <a:latin typeface="黑体" panose="02010609060101010101" pitchFamily="49" charset="-122"/>
                <a:ea typeface="黑体" panose="02010609060101010101" pitchFamily="49" charset="-122"/>
              </a:rPr>
              <a:t>(d)</a:t>
            </a:r>
            <a:r>
              <a:rPr lang="en-US" altLang="zh-CN" sz="2400" smtClean="0">
                <a:latin typeface="华文行楷" panose="02010800040101010101" pitchFamily="2" charset="-122"/>
                <a:ea typeface="华文行楷" panose="02010800040101010101" pitchFamily="2" charset="-122"/>
              </a:rPr>
              <a:t> </a:t>
            </a:r>
            <a:r>
              <a:rPr lang="zh-CN" altLang="en-US" sz="2400" smtClean="0">
                <a:latin typeface="华文行楷" panose="02010800040101010101" pitchFamily="2" charset="-122"/>
                <a:ea typeface="华文行楷" panose="02010800040101010101" pitchFamily="2" charset="-122"/>
              </a:rPr>
              <a:t>语法制导翻译的过程（续</a:t>
            </a:r>
            <a:r>
              <a:rPr lang="en-US" altLang="zh-CN" sz="2400" smtClean="0">
                <a:latin typeface="华文行楷" panose="02010800040101010101" pitchFamily="2" charset="-122"/>
                <a:ea typeface="华文行楷" panose="02010800040101010101" pitchFamily="2" charset="-122"/>
              </a:rPr>
              <a:t>2</a:t>
            </a:r>
            <a:r>
              <a:rPr lang="zh-CN" altLang="en-US" sz="2400" smtClean="0">
                <a:latin typeface="华文行楷" panose="02010800040101010101" pitchFamily="2" charset="-122"/>
                <a:ea typeface="华文行楷" panose="02010800040101010101" pitchFamily="2" charset="-122"/>
              </a:rPr>
              <a:t>）</a:t>
            </a:r>
          </a:p>
        </p:txBody>
      </p:sp>
      <p:sp>
        <p:nvSpPr>
          <p:cNvPr id="6" name="灯片编号占位符 5"/>
          <p:cNvSpPr>
            <a:spLocks noGrp="1"/>
          </p:cNvSpPr>
          <p:nvPr>
            <p:ph type="sldNum" sz="quarter" idx="12"/>
          </p:nvPr>
        </p:nvSpPr>
        <p:spPr/>
        <p:txBody>
          <a:bodyPr/>
          <a:lstStyle/>
          <a:p>
            <a:pPr>
              <a:defRPr/>
            </a:pPr>
            <a:fld id="{9A447E6C-4FF2-4464-8824-A339668393B6}" type="slidenum">
              <a:rPr lang="zh-CN" altLang="en-US">
                <a:solidFill>
                  <a:srgbClr val="000000"/>
                </a:solidFill>
              </a:rPr>
              <a:pPr>
                <a:defRPr/>
              </a:pPr>
              <a:t>40</a:t>
            </a:fld>
            <a:endParaRPr lang="en-US" altLang="zh-CN">
              <a:solidFill>
                <a:srgbClr val="000000"/>
              </a:solidFill>
            </a:endParaRPr>
          </a:p>
        </p:txBody>
      </p:sp>
      <p:sp>
        <p:nvSpPr>
          <p:cNvPr id="83972" name="Rectangle 3"/>
          <p:cNvSpPr>
            <a:spLocks noChangeArrowheads="1"/>
          </p:cNvSpPr>
          <p:nvPr/>
        </p:nvSpPr>
        <p:spPr bwMode="auto">
          <a:xfrm>
            <a:off x="250825" y="836613"/>
            <a:ext cx="8713788"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(8)  N2→ε</a:t>
            </a:r>
            <a:r>
              <a:rPr lang="en-US" altLang="zh-CN" sz="2400">
                <a:solidFill>
                  <a:srgbClr val="000000"/>
                </a:solidFill>
                <a:latin typeface="黑体" panose="02010609060101010101" pitchFamily="49" charset="-122"/>
                <a:ea typeface="黑体" panose="02010609060101010101" pitchFamily="49" charset="-122"/>
              </a:rPr>
              <a:t>	  t3:=mktable(top(tblptr));  push(t3,0);</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(9)  T4→int  </a:t>
            </a:r>
            <a:r>
              <a:rPr lang="en-US" altLang="zh-CN" sz="2400">
                <a:solidFill>
                  <a:srgbClr val="000000"/>
                </a:solidFill>
                <a:latin typeface="黑体" panose="02010609060101010101" pitchFamily="49" charset="-122"/>
                <a:ea typeface="黑体" panose="02010609060101010101" pitchFamily="49" charset="-122"/>
              </a:rPr>
              <a:t>T4.type=integer,  T4.width=4</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(10) D3→i:T4 </a:t>
            </a:r>
            <a:r>
              <a:rPr lang="en-US" altLang="zh-CN" sz="2400">
                <a:solidFill>
                  <a:srgbClr val="000000"/>
                </a:solidFill>
                <a:latin typeface="黑体" panose="02010609060101010101" pitchFamily="49" charset="-122"/>
                <a:ea typeface="黑体" panose="02010609060101010101" pitchFamily="49" charset="-122"/>
              </a:rPr>
              <a:t>(i,int,0)</a:t>
            </a:r>
            <a:r>
              <a:rPr lang="zh-CN" altLang="en-US" sz="2400">
                <a:solidFill>
                  <a:srgbClr val="000000"/>
                </a:solidFill>
                <a:latin typeface="华文行楷" panose="02010800040101010101" pitchFamily="2" charset="-122"/>
                <a:ea typeface="华文行楷" panose="02010800040101010101" pitchFamily="2" charset="-122"/>
              </a:rPr>
              <a:t>填进</a:t>
            </a:r>
            <a:r>
              <a:rPr lang="en-US" altLang="zh-CN" sz="2400">
                <a:solidFill>
                  <a:srgbClr val="000000"/>
                </a:solidFill>
                <a:latin typeface="黑体" panose="02010609060101010101" pitchFamily="49" charset="-122"/>
                <a:ea typeface="黑体" panose="02010609060101010101" pitchFamily="49" charset="-122"/>
              </a:rPr>
              <a:t>t3</a:t>
            </a:r>
            <a:r>
              <a:rPr lang="zh-CN" altLang="en-US" sz="2400">
                <a:solidFill>
                  <a:srgbClr val="000000"/>
                </a:solidFill>
                <a:latin typeface="华文行楷" panose="02010800040101010101" pitchFamily="2" charset="-122"/>
                <a:ea typeface="华文行楷" panose="02010800040101010101" pitchFamily="2" charset="-122"/>
              </a:rPr>
              <a:t>所指节点</a:t>
            </a:r>
            <a:r>
              <a:rPr lang="zh-CN" altLang="en-US" sz="2400">
                <a:solidFill>
                  <a:srgbClr val="00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top(offset):=4</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(11) D4→proc readarray N2 D3 ; S</a:t>
            </a:r>
          </a:p>
          <a:p>
            <a:pPr algn="just" eaLnBrk="0" fontAlgn="base" hangingPunct="0">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t:=top(tblptr); addwidth(t,top(offset)); </a:t>
            </a:r>
          </a:p>
          <a:p>
            <a:pPr algn="just" eaLnBrk="0" fontAlgn="base" hangingPunct="0">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pop; enterproc(top(tblptr),readarray,t);</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(12) D5→D2;D4</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(12) D6→D1;D5</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(14) D7→proc sort N1 D6 ; S</a:t>
            </a:r>
          </a:p>
          <a:p>
            <a:pPr algn="just" eaLnBrk="0" fontAlgn="base" hangingPunct="0">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t:=top(tblptr); addwidth(t,top(offset));</a:t>
            </a:r>
          </a:p>
          <a:p>
            <a:pPr algn="just" eaLnBrk="0" fontAlgn="base" hangingPunct="0">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pop; enterproc(top(tblptr),sort,t);</a:t>
            </a:r>
          </a:p>
          <a:p>
            <a:pPr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(15) P→M1 D7 </a:t>
            </a:r>
            <a:r>
              <a:rPr lang="en-US" altLang="zh-CN" sz="2400">
                <a:solidFill>
                  <a:srgbClr val="000000"/>
                </a:solidFill>
                <a:latin typeface="黑体" panose="02010609060101010101" pitchFamily="49" charset="-122"/>
                <a:ea typeface="黑体" panose="02010609060101010101" pitchFamily="49" charset="-122"/>
              </a:rPr>
              <a:t>addwidth(top(tblptr),top(offset)); pop; </a:t>
            </a:r>
          </a:p>
        </p:txBody>
      </p:sp>
    </p:spTree>
    <p:extLst>
      <p:ext uri="{BB962C8B-B14F-4D97-AF65-F5344CB8AC3E}">
        <p14:creationId xmlns:p14="http://schemas.microsoft.com/office/powerpoint/2010/main" val="39002818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a:xfrm>
            <a:off x="533400" y="228600"/>
            <a:ext cx="7423150" cy="685800"/>
          </a:xfrm>
        </p:spPr>
        <p:txBody>
          <a:bodyPr/>
          <a:lstStyle/>
          <a:p>
            <a:pPr algn="l" eaLnBrk="1" hangingPunct="1"/>
            <a:r>
              <a:rPr lang="en-US" altLang="zh-CN" sz="4000" smtClean="0">
                <a:solidFill>
                  <a:srgbClr val="990000"/>
                </a:solidFill>
                <a:latin typeface="黑体" panose="02010609060101010101" pitchFamily="49" charset="-122"/>
                <a:ea typeface="黑体" panose="02010609060101010101" pitchFamily="49" charset="-122"/>
              </a:rPr>
              <a:t>4.6 </a:t>
            </a:r>
            <a:r>
              <a:rPr lang="zh-CN" altLang="en-US" sz="4000" smtClean="0">
                <a:solidFill>
                  <a:srgbClr val="990000"/>
                </a:solidFill>
                <a:latin typeface="隶书" panose="02010509060101010101" pitchFamily="49" charset="-122"/>
                <a:ea typeface="隶书" panose="02010509060101010101" pitchFamily="49" charset="-122"/>
              </a:rPr>
              <a:t>简单算术表达式与赋值句 </a:t>
            </a:r>
          </a:p>
        </p:txBody>
      </p:sp>
      <p:sp>
        <p:nvSpPr>
          <p:cNvPr id="7" name="灯片编号占位符 5"/>
          <p:cNvSpPr>
            <a:spLocks noGrp="1"/>
          </p:cNvSpPr>
          <p:nvPr>
            <p:ph type="sldNum" sz="quarter" idx="12"/>
          </p:nvPr>
        </p:nvSpPr>
        <p:spPr/>
        <p:txBody>
          <a:bodyPr/>
          <a:lstStyle/>
          <a:p>
            <a:pPr>
              <a:defRPr/>
            </a:pPr>
            <a:fld id="{77E97A3C-CAB6-49D2-AA8D-E81BA6DB5B37}" type="slidenum">
              <a:rPr lang="zh-CN" altLang="en-US">
                <a:solidFill>
                  <a:srgbClr val="000000"/>
                </a:solidFill>
              </a:rPr>
              <a:pPr>
                <a:defRPr/>
              </a:pPr>
              <a:t>41</a:t>
            </a:fld>
            <a:endParaRPr lang="en-US" altLang="zh-CN">
              <a:solidFill>
                <a:srgbClr val="000000"/>
              </a:solidFill>
            </a:endParaRPr>
          </a:p>
        </p:txBody>
      </p:sp>
      <p:sp>
        <p:nvSpPr>
          <p:cNvPr id="74755" name="Rectangle 3"/>
          <p:cNvSpPr>
            <a:spLocks noChangeArrowheads="1"/>
          </p:cNvSpPr>
          <p:nvPr/>
        </p:nvSpPr>
        <p:spPr bwMode="auto">
          <a:xfrm>
            <a:off x="381000" y="1235075"/>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        简单算术表达式和赋值句，是指表达式和赋值句中变量是不可再分的简单变量。 </a:t>
            </a:r>
          </a:p>
        </p:txBody>
      </p:sp>
      <p:sp>
        <p:nvSpPr>
          <p:cNvPr id="74756" name="Rectangle 4"/>
          <p:cNvSpPr>
            <a:spLocks noChangeArrowheads="1"/>
          </p:cNvSpPr>
          <p:nvPr/>
        </p:nvSpPr>
        <p:spPr bwMode="auto">
          <a:xfrm>
            <a:off x="1049338" y="2205038"/>
            <a:ext cx="4675187"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zh-CN" altLang="en-US" sz="2400">
                <a:solidFill>
                  <a:srgbClr val="000000"/>
                </a:solidFill>
                <a:latin typeface="华文楷体" panose="02010600040101010101" pitchFamily="2" charset="-122"/>
                <a:ea typeface="华文行楷" panose="02010800040101010101" pitchFamily="2" charset="-122"/>
              </a:rPr>
              <a:t>讨论所基于的文法：</a:t>
            </a:r>
            <a:endParaRPr lang="zh-CN" altLang="en-US" sz="2400">
              <a:solidFill>
                <a:srgbClr val="000000"/>
              </a:solidFill>
              <a:ea typeface="华文行楷" panose="02010800040101010101" pitchFamily="2" charset="-122"/>
            </a:endParaRPr>
          </a:p>
          <a:p>
            <a:pPr algn="just" fontAlgn="base">
              <a:lnSpc>
                <a:spcPct val="120000"/>
              </a:lnSpc>
              <a:spcBef>
                <a:spcPct val="0"/>
              </a:spcBef>
              <a:spcAft>
                <a:spcPct val="0"/>
              </a:spcAft>
              <a:buFontTx/>
              <a:buNone/>
            </a:pPr>
            <a:r>
              <a:rPr lang="zh-CN" altLang="en-US" sz="2400">
                <a:solidFill>
                  <a:srgbClr val="000000"/>
                </a:solidFill>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A → id:=E</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	E → E + E</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	   | E * E    </a:t>
            </a:r>
            <a:r>
              <a:rPr lang="en-US" altLang="zh-CN" sz="2400">
                <a:solidFill>
                  <a:srgbClr val="990000"/>
                </a:solidFill>
                <a:latin typeface="黑体" panose="02010609060101010101" pitchFamily="49" charset="-122"/>
                <a:ea typeface="黑体" panose="02010609060101010101" pitchFamily="49" charset="-122"/>
              </a:rPr>
              <a:t>G4.9</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	   | - E</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	   | ( E )</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	   | id</a:t>
            </a:r>
          </a:p>
        </p:txBody>
      </p:sp>
    </p:spTree>
    <p:extLst>
      <p:ext uri="{BB962C8B-B14F-4D97-AF65-F5344CB8AC3E}">
        <p14:creationId xmlns:p14="http://schemas.microsoft.com/office/powerpoint/2010/main" val="2915450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barn(outVertical)">
                                      <p:cBhvr>
                                        <p:cTn id="7" dur="500"/>
                                        <p:tgtEl>
                                          <p:spTgt spid="747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4756"/>
                                        </p:tgtEl>
                                        <p:attrNameLst>
                                          <p:attrName>style.visibility</p:attrName>
                                        </p:attrNameLst>
                                      </p:cBhvr>
                                      <p:to>
                                        <p:strVal val="visible"/>
                                      </p:to>
                                    </p:set>
                                    <p:animEffect transition="in" filter="barn(outVertical)">
                                      <p:cBhvr>
                                        <p:cTn id="12"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P spid="7475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a:xfrm>
            <a:off x="323850" y="155575"/>
            <a:ext cx="7931150" cy="609600"/>
          </a:xfrm>
        </p:spPr>
        <p:txBody>
          <a:bodyPr/>
          <a:lstStyle/>
          <a:p>
            <a:pPr algn="l" eaLnBrk="1" hangingPunct="1"/>
            <a:r>
              <a:rPr lang="en-US" altLang="zh-CN" sz="3200" smtClean="0">
                <a:solidFill>
                  <a:srgbClr val="990000"/>
                </a:solidFill>
                <a:latin typeface="黑体" panose="02010609060101010101" pitchFamily="49" charset="-122"/>
                <a:ea typeface="黑体" panose="02010609060101010101" pitchFamily="49" charset="-122"/>
              </a:rPr>
              <a:t>4.6.1 </a:t>
            </a:r>
            <a:r>
              <a:rPr lang="zh-CN" altLang="en-US" sz="3200" smtClean="0">
                <a:solidFill>
                  <a:srgbClr val="990000"/>
                </a:solidFill>
                <a:latin typeface="隶书" panose="02010509060101010101" pitchFamily="49" charset="-122"/>
                <a:ea typeface="隶书" panose="02010509060101010101" pitchFamily="49" charset="-122"/>
              </a:rPr>
              <a:t>简单算术表达式的语法制导翻译 </a:t>
            </a:r>
          </a:p>
        </p:txBody>
      </p:sp>
      <p:sp>
        <p:nvSpPr>
          <p:cNvPr id="13" name="灯片编号占位符 5"/>
          <p:cNvSpPr>
            <a:spLocks noGrp="1"/>
          </p:cNvSpPr>
          <p:nvPr>
            <p:ph type="sldNum" sz="quarter" idx="12"/>
          </p:nvPr>
        </p:nvSpPr>
        <p:spPr/>
        <p:txBody>
          <a:bodyPr/>
          <a:lstStyle/>
          <a:p>
            <a:pPr>
              <a:defRPr/>
            </a:pPr>
            <a:fld id="{F29262D1-23D0-4166-92FA-584EB0C756D0}" type="slidenum">
              <a:rPr lang="zh-CN" altLang="en-US">
                <a:solidFill>
                  <a:srgbClr val="000000"/>
                </a:solidFill>
              </a:rPr>
              <a:pPr>
                <a:defRPr/>
              </a:pPr>
              <a:t>42</a:t>
            </a:fld>
            <a:endParaRPr lang="en-US" altLang="zh-CN">
              <a:solidFill>
                <a:srgbClr val="000000"/>
              </a:solidFill>
            </a:endParaRPr>
          </a:p>
        </p:txBody>
      </p:sp>
      <p:sp>
        <p:nvSpPr>
          <p:cNvPr id="75779" name="Rectangle 3"/>
          <p:cNvSpPr>
            <a:spLocks noChangeArrowheads="1"/>
          </p:cNvSpPr>
          <p:nvPr/>
        </p:nvSpPr>
        <p:spPr bwMode="auto">
          <a:xfrm>
            <a:off x="457200" y="762000"/>
            <a:ext cx="8382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属性</a:t>
            </a:r>
            <a:r>
              <a:rPr lang="en-US" altLang="zh-CN" sz="2400">
                <a:solidFill>
                  <a:srgbClr val="0000FF"/>
                </a:solidFill>
                <a:latin typeface="黑体" panose="02010609060101010101" pitchFamily="49" charset="-122"/>
                <a:ea typeface="黑体" panose="02010609060101010101" pitchFamily="49" charset="-122"/>
              </a:rPr>
              <a:t>.place</a:t>
            </a:r>
            <a:r>
              <a:rPr lang="zh-CN" altLang="en-US" sz="2400">
                <a:solidFill>
                  <a:srgbClr val="000000"/>
                </a:solidFill>
                <a:latin typeface="华文行楷" panose="02010800040101010101" pitchFamily="2" charset="-122"/>
                <a:ea typeface="华文行楷" panose="02010800040101010101" pitchFamily="2" charset="-122"/>
              </a:rPr>
              <a:t>：</a:t>
            </a:r>
          </a:p>
          <a:p>
            <a:pPr algn="just" fontAlgn="base">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        存放</a:t>
            </a:r>
            <a:r>
              <a:rPr lang="en-US" altLang="zh-CN" sz="2400">
                <a:solidFill>
                  <a:srgbClr val="000000"/>
                </a:solidFill>
                <a:latin typeface="黑体" panose="02010609060101010101" pitchFamily="49" charset="-122"/>
                <a:ea typeface="黑体" panose="02010609060101010101" pitchFamily="49" charset="-122"/>
              </a:rPr>
              <a:t>E</a:t>
            </a:r>
            <a:r>
              <a:rPr lang="zh-CN" altLang="en-US" sz="2400">
                <a:solidFill>
                  <a:srgbClr val="000000"/>
                </a:solidFill>
                <a:latin typeface="华文行楷" panose="02010800040101010101" pitchFamily="2" charset="-122"/>
                <a:ea typeface="华文行楷" panose="02010800040101010101" pitchFamily="2" charset="-122"/>
              </a:rPr>
              <a:t>的变量地址</a:t>
            </a:r>
            <a:r>
              <a:rPr lang="en-US" altLang="zh-CN" sz="2400">
                <a:solidFill>
                  <a:srgbClr val="000000"/>
                </a:solidFill>
                <a:latin typeface="华文行楷" panose="02010800040101010101" pitchFamily="2" charset="-122"/>
                <a:ea typeface="华文行楷" panose="02010800040101010101" pitchFamily="2" charset="-122"/>
              </a:rPr>
              <a:t>(</a:t>
            </a:r>
            <a:r>
              <a:rPr lang="zh-CN" altLang="en-US" sz="2400">
                <a:solidFill>
                  <a:srgbClr val="000000"/>
                </a:solidFill>
                <a:latin typeface="华文行楷" panose="02010800040101010101" pitchFamily="2" charset="-122"/>
                <a:ea typeface="华文行楷" panose="02010800040101010101" pitchFamily="2" charset="-122"/>
              </a:rPr>
              <a:t>符号表中地址或临时变量的地址</a:t>
            </a:r>
            <a:r>
              <a:rPr lang="en-US" altLang="zh-CN" sz="2400">
                <a:solidFill>
                  <a:srgbClr val="000000"/>
                </a:solidFill>
                <a:latin typeface="华文行楷" panose="02010800040101010101" pitchFamily="2" charset="-122"/>
                <a:ea typeface="华文行楷" panose="02010800040101010101" pitchFamily="2" charset="-122"/>
              </a:rPr>
              <a:t>)</a:t>
            </a:r>
            <a:r>
              <a:rPr lang="zh-CN" altLang="en-US" sz="2400">
                <a:solidFill>
                  <a:srgbClr val="000000"/>
                </a:solidFill>
                <a:latin typeface="华文行楷" panose="02010800040101010101" pitchFamily="2" charset="-122"/>
                <a:ea typeface="华文行楷" panose="02010800040101010101" pitchFamily="2" charset="-122"/>
              </a:rPr>
              <a:t>；</a:t>
            </a:r>
          </a:p>
          <a:p>
            <a:pPr algn="just" eaLnBrk="0" fontAlgn="base" hangingPunct="0">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过程</a:t>
            </a:r>
            <a:r>
              <a:rPr lang="en-US" altLang="zh-CN" sz="2400">
                <a:solidFill>
                  <a:srgbClr val="0000FF"/>
                </a:solidFill>
                <a:latin typeface="黑体" panose="02010609060101010101" pitchFamily="49" charset="-122"/>
                <a:ea typeface="黑体" panose="02010609060101010101" pitchFamily="49" charset="-122"/>
              </a:rPr>
              <a:t>emit(result ':=' arg1 'op' arg2)</a:t>
            </a:r>
            <a:r>
              <a:rPr lang="zh-CN" altLang="en-US" sz="2400">
                <a:solidFill>
                  <a:srgbClr val="000000"/>
                </a:solidFill>
                <a:latin typeface="华文行楷" panose="02010800040101010101" pitchFamily="2" charset="-122"/>
                <a:ea typeface="华文行楷" panose="02010800040101010101" pitchFamily="2" charset="-122"/>
              </a:rPr>
              <a:t>：</a:t>
            </a:r>
          </a:p>
          <a:p>
            <a:pPr algn="just" eaLnBrk="0" fontAlgn="base" hangingPunct="0">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        生成</a:t>
            </a:r>
            <a:r>
              <a:rPr lang="zh-CN" altLang="en-US" sz="2400">
                <a:solidFill>
                  <a:srgbClr val="000000"/>
                </a:solidFill>
                <a:ea typeface="华文行楷" panose="02010800040101010101" pitchFamily="2" charset="-122"/>
              </a:rPr>
              <a:t>“</a:t>
            </a:r>
            <a:r>
              <a:rPr lang="en-US" altLang="zh-CN" sz="2400">
                <a:solidFill>
                  <a:srgbClr val="000000"/>
                </a:solidFill>
                <a:latin typeface="黑体" panose="02010609060101010101" pitchFamily="49" charset="-122"/>
                <a:ea typeface="黑体" panose="02010609060101010101" pitchFamily="49" charset="-122"/>
              </a:rPr>
              <a:t>result:= arg1 op arg2</a:t>
            </a:r>
            <a:r>
              <a:rPr lang="en-US" altLang="zh-CN" sz="2400">
                <a:solidFill>
                  <a:srgbClr val="000000"/>
                </a:solidFill>
                <a:ea typeface="黑体" panose="02010609060101010101" pitchFamily="49" charset="-122"/>
              </a:rPr>
              <a:t>”</a:t>
            </a:r>
            <a:r>
              <a:rPr lang="zh-CN" altLang="en-US" sz="2400">
                <a:solidFill>
                  <a:srgbClr val="000000"/>
                </a:solidFill>
                <a:latin typeface="华文行楷" panose="02010800040101010101" pitchFamily="2" charset="-122"/>
                <a:ea typeface="华文行楷" panose="02010800040101010101" pitchFamily="2" charset="-122"/>
              </a:rPr>
              <a:t>的三地址码。</a:t>
            </a:r>
          </a:p>
        </p:txBody>
      </p:sp>
      <p:sp>
        <p:nvSpPr>
          <p:cNvPr id="75780" name="Rectangle 4"/>
          <p:cNvSpPr>
            <a:spLocks noChangeArrowheads="1"/>
          </p:cNvSpPr>
          <p:nvPr/>
        </p:nvSpPr>
        <p:spPr bwMode="auto">
          <a:xfrm>
            <a:off x="304800" y="2273300"/>
            <a:ext cx="2438400"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(1) A→id:=E</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(2) E→E1+E2</a:t>
            </a:r>
          </a:p>
          <a:p>
            <a:pPr algn="just" eaLnBrk="0" fontAlgn="base" hangingPunct="0">
              <a:lnSpc>
                <a:spcPct val="120000"/>
              </a:lnSpc>
              <a:spcBef>
                <a:spcPct val="0"/>
              </a:spcBef>
              <a:spcAft>
                <a:spcPct val="0"/>
              </a:spcAft>
              <a:buFontTx/>
              <a:buNone/>
            </a:pPr>
            <a:r>
              <a:rPr lang="en-US" altLang="zh-CN" sz="2400">
                <a:solidFill>
                  <a:srgbClr val="0000FF"/>
                </a:solidFill>
                <a:latin typeface="华文楷体" panose="02010600040101010101" pitchFamily="2" charset="-122"/>
                <a:ea typeface="黑体" panose="02010609060101010101" pitchFamily="49" charset="-122"/>
              </a:rPr>
              <a:t> </a:t>
            </a:r>
            <a:endParaRPr lang="en-US" altLang="zh-CN" sz="2400">
              <a:solidFill>
                <a:srgbClr val="0000FF"/>
              </a:solidFill>
              <a:latin typeface="黑体" panose="02010609060101010101" pitchFamily="49" charset="-122"/>
              <a:ea typeface="黑体" panose="02010609060101010101" pitchFamily="49" charset="-122"/>
            </a:endParaRP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(3) E→E1*E2</a:t>
            </a:r>
          </a:p>
          <a:p>
            <a:pPr algn="just" eaLnBrk="0" fontAlgn="base" hangingPunct="0">
              <a:lnSpc>
                <a:spcPct val="120000"/>
              </a:lnSpc>
              <a:spcBef>
                <a:spcPct val="0"/>
              </a:spcBef>
              <a:spcAft>
                <a:spcPct val="0"/>
              </a:spcAft>
              <a:buFontTx/>
              <a:buNone/>
            </a:pPr>
            <a:endParaRPr lang="en-US" altLang="zh-CN" sz="2400">
              <a:solidFill>
                <a:srgbClr val="0000FF"/>
              </a:solidFill>
              <a:latin typeface="黑体" panose="02010609060101010101" pitchFamily="49" charset="-122"/>
              <a:ea typeface="黑体" panose="02010609060101010101" pitchFamily="49" charset="-122"/>
            </a:endParaRP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(4) E→-E1</a:t>
            </a:r>
          </a:p>
          <a:p>
            <a:pPr algn="just" eaLnBrk="0" fontAlgn="base" hangingPunct="0">
              <a:lnSpc>
                <a:spcPct val="120000"/>
              </a:lnSpc>
              <a:spcBef>
                <a:spcPct val="0"/>
              </a:spcBef>
              <a:spcAft>
                <a:spcPct val="0"/>
              </a:spcAft>
              <a:buFontTx/>
              <a:buNone/>
            </a:pPr>
            <a:r>
              <a:rPr lang="en-US" altLang="zh-CN" sz="2400">
                <a:solidFill>
                  <a:srgbClr val="0000FF"/>
                </a:solidFill>
                <a:latin typeface="华文楷体" panose="02010600040101010101" pitchFamily="2" charset="-122"/>
                <a:ea typeface="黑体" panose="02010609060101010101" pitchFamily="49" charset="-122"/>
              </a:rPr>
              <a:t> </a:t>
            </a:r>
            <a:endParaRPr lang="en-US" altLang="zh-CN" sz="2400">
              <a:solidFill>
                <a:srgbClr val="0000FF"/>
              </a:solidFill>
              <a:latin typeface="黑体" panose="02010609060101010101" pitchFamily="49" charset="-122"/>
              <a:ea typeface="黑体" panose="02010609060101010101" pitchFamily="49" charset="-122"/>
            </a:endParaRP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(5) E→(E1)</a:t>
            </a:r>
          </a:p>
          <a:p>
            <a:pPr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(6) E→id </a:t>
            </a:r>
          </a:p>
        </p:txBody>
      </p:sp>
      <p:sp>
        <p:nvSpPr>
          <p:cNvPr id="75781" name="Rectangle 5"/>
          <p:cNvSpPr>
            <a:spLocks noChangeArrowheads="1"/>
          </p:cNvSpPr>
          <p:nvPr/>
        </p:nvSpPr>
        <p:spPr bwMode="auto">
          <a:xfrm>
            <a:off x="2286000" y="583565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{E.place:=entry(id.name)} </a:t>
            </a:r>
          </a:p>
        </p:txBody>
      </p:sp>
      <p:sp>
        <p:nvSpPr>
          <p:cNvPr id="75782" name="Rectangle 6"/>
          <p:cNvSpPr>
            <a:spLocks noChangeArrowheads="1"/>
          </p:cNvSpPr>
          <p:nvPr/>
        </p:nvSpPr>
        <p:spPr bwMode="auto">
          <a:xfrm>
            <a:off x="2286000" y="2733675"/>
            <a:ext cx="67818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{E.place:=newtemp</a:t>
            </a:r>
            <a:r>
              <a:rPr lang="zh-CN" altLang="en-US" sz="2400">
                <a:solidFill>
                  <a:srgbClr val="000000"/>
                </a:solidFill>
                <a:latin typeface="黑体" panose="02010609060101010101" pitchFamily="49" charset="-122"/>
                <a:ea typeface="黑体" panose="02010609060101010101" pitchFamily="49" charset="-122"/>
              </a:rPr>
              <a:t>； </a:t>
            </a:r>
          </a:p>
          <a:p>
            <a:pPr eaLnBrk="0" fontAlgn="base" hangingPunct="0">
              <a:lnSpc>
                <a:spcPct val="120000"/>
              </a:lnSpc>
              <a:spcBef>
                <a:spcPct val="0"/>
              </a:spcBef>
              <a:spcAft>
                <a:spcPct val="0"/>
              </a:spcAft>
              <a:buFontTx/>
              <a:buNone/>
            </a:pPr>
            <a:r>
              <a:rPr lang="zh-CN" altLang="en-US" sz="2400">
                <a:solidFill>
                  <a:srgbClr val="000000"/>
                </a:solidFill>
                <a:latin typeface="黑体" panose="02010609060101010101" pitchFamily="49" charset="-122"/>
                <a:ea typeface="黑体" panose="02010609060101010101" pitchFamily="49" charset="-122"/>
              </a:rPr>
              <a:t> </a:t>
            </a:r>
            <a:r>
              <a:rPr lang="en-US" altLang="zh-CN" sz="2400">
                <a:solidFill>
                  <a:srgbClr val="000000"/>
                </a:solidFill>
                <a:latin typeface="黑体" panose="02010609060101010101" pitchFamily="49" charset="-122"/>
                <a:ea typeface="黑体" panose="02010609060101010101" pitchFamily="49" charset="-122"/>
              </a:rPr>
              <a:t>emit(E.place ':=' E1.place '+' E2.place)} </a:t>
            </a:r>
          </a:p>
        </p:txBody>
      </p:sp>
      <p:sp>
        <p:nvSpPr>
          <p:cNvPr id="75783" name="Rectangle 7"/>
          <p:cNvSpPr>
            <a:spLocks noChangeArrowheads="1"/>
          </p:cNvSpPr>
          <p:nvPr/>
        </p:nvSpPr>
        <p:spPr bwMode="auto">
          <a:xfrm>
            <a:off x="2286000" y="3627438"/>
            <a:ext cx="67818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{E.place:=newtemp</a:t>
            </a:r>
            <a:r>
              <a:rPr lang="zh-CN" altLang="en-US" sz="2400">
                <a:solidFill>
                  <a:srgbClr val="000000"/>
                </a:solidFill>
                <a:latin typeface="黑体" panose="02010609060101010101" pitchFamily="49" charset="-122"/>
                <a:ea typeface="黑体" panose="02010609060101010101" pitchFamily="49" charset="-122"/>
              </a:rPr>
              <a:t>； </a:t>
            </a:r>
          </a:p>
          <a:p>
            <a:pPr eaLnBrk="0" fontAlgn="base" hangingPunct="0">
              <a:lnSpc>
                <a:spcPct val="120000"/>
              </a:lnSpc>
              <a:spcBef>
                <a:spcPct val="0"/>
              </a:spcBef>
              <a:spcAft>
                <a:spcPct val="0"/>
              </a:spcAft>
              <a:buFontTx/>
              <a:buNone/>
            </a:pPr>
            <a:r>
              <a:rPr lang="zh-CN" altLang="en-US" sz="2400">
                <a:solidFill>
                  <a:srgbClr val="000000"/>
                </a:solidFill>
                <a:latin typeface="黑体" panose="02010609060101010101" pitchFamily="49" charset="-122"/>
                <a:ea typeface="黑体" panose="02010609060101010101" pitchFamily="49" charset="-122"/>
              </a:rPr>
              <a:t> </a:t>
            </a:r>
            <a:r>
              <a:rPr lang="en-US" altLang="zh-CN" sz="2400">
                <a:solidFill>
                  <a:srgbClr val="000000"/>
                </a:solidFill>
                <a:latin typeface="黑体" panose="02010609060101010101" pitchFamily="49" charset="-122"/>
                <a:ea typeface="黑体" panose="02010609060101010101" pitchFamily="49" charset="-122"/>
              </a:rPr>
              <a:t>emit(E.place ':=' E1.place '*' E2.place)} </a:t>
            </a:r>
          </a:p>
        </p:txBody>
      </p:sp>
      <p:sp>
        <p:nvSpPr>
          <p:cNvPr id="75784" name="Rectangle 8"/>
          <p:cNvSpPr>
            <a:spLocks noChangeArrowheads="1"/>
          </p:cNvSpPr>
          <p:nvPr/>
        </p:nvSpPr>
        <p:spPr bwMode="auto">
          <a:xfrm>
            <a:off x="2286000" y="4492625"/>
            <a:ext cx="67818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{E.place:=newtemp</a:t>
            </a:r>
            <a:r>
              <a:rPr lang="zh-CN" altLang="en-US" sz="2400">
                <a:solidFill>
                  <a:srgbClr val="000000"/>
                </a:solidFill>
                <a:latin typeface="黑体" panose="02010609060101010101" pitchFamily="49" charset="-122"/>
                <a:ea typeface="黑体" panose="02010609060101010101" pitchFamily="49" charset="-122"/>
              </a:rPr>
              <a:t>； </a:t>
            </a:r>
          </a:p>
          <a:p>
            <a:pPr eaLnBrk="0" fontAlgn="base" hangingPunct="0">
              <a:lnSpc>
                <a:spcPct val="120000"/>
              </a:lnSpc>
              <a:spcBef>
                <a:spcPct val="0"/>
              </a:spcBef>
              <a:spcAft>
                <a:spcPct val="0"/>
              </a:spcAft>
              <a:buFontTx/>
              <a:buNone/>
            </a:pPr>
            <a:r>
              <a:rPr lang="zh-CN" altLang="en-US" sz="2400">
                <a:solidFill>
                  <a:srgbClr val="000000"/>
                </a:solidFill>
                <a:latin typeface="黑体" panose="02010609060101010101" pitchFamily="49" charset="-122"/>
                <a:ea typeface="黑体" panose="02010609060101010101" pitchFamily="49" charset="-122"/>
              </a:rPr>
              <a:t> </a:t>
            </a:r>
            <a:r>
              <a:rPr lang="en-US" altLang="zh-CN" sz="2400">
                <a:solidFill>
                  <a:srgbClr val="000000"/>
                </a:solidFill>
                <a:latin typeface="黑体" panose="02010609060101010101" pitchFamily="49" charset="-122"/>
                <a:ea typeface="黑体" panose="02010609060101010101" pitchFamily="49" charset="-122"/>
              </a:rPr>
              <a:t>emit(E.place ':=' '-' E1.place)} </a:t>
            </a:r>
          </a:p>
        </p:txBody>
      </p:sp>
      <p:sp>
        <p:nvSpPr>
          <p:cNvPr id="75785" name="Rectangle 9"/>
          <p:cNvSpPr>
            <a:spLocks noChangeArrowheads="1"/>
          </p:cNvSpPr>
          <p:nvPr/>
        </p:nvSpPr>
        <p:spPr bwMode="auto">
          <a:xfrm>
            <a:off x="2286000" y="540385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{E.place:= E1.place} </a:t>
            </a:r>
          </a:p>
        </p:txBody>
      </p:sp>
      <p:sp>
        <p:nvSpPr>
          <p:cNvPr id="75786" name="Rectangle 10"/>
          <p:cNvSpPr>
            <a:spLocks noChangeArrowheads="1"/>
          </p:cNvSpPr>
          <p:nvPr/>
        </p:nvSpPr>
        <p:spPr bwMode="auto">
          <a:xfrm>
            <a:off x="2286000" y="2378075"/>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{emit(entry(id.name) ':=' E.place)} </a:t>
            </a:r>
          </a:p>
        </p:txBody>
      </p:sp>
    </p:spTree>
    <p:extLst>
      <p:ext uri="{BB962C8B-B14F-4D97-AF65-F5344CB8AC3E}">
        <p14:creationId xmlns:p14="http://schemas.microsoft.com/office/powerpoint/2010/main" val="835251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barn(outVertical)">
                                      <p:cBhvr>
                                        <p:cTn id="7" dur="500"/>
                                        <p:tgtEl>
                                          <p:spTgt spid="75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5779">
                                            <p:txEl>
                                              <p:pRg st="0" end="0"/>
                                            </p:txEl>
                                          </p:spTgt>
                                        </p:tgtEl>
                                        <p:attrNameLst>
                                          <p:attrName>style.visibility</p:attrName>
                                        </p:attrNameLst>
                                      </p:cBhvr>
                                      <p:to>
                                        <p:strVal val="visible"/>
                                      </p:to>
                                    </p:set>
                                    <p:animEffect transition="in" filter="barn(outVertical)">
                                      <p:cBhvr>
                                        <p:cTn id="12" dur="500"/>
                                        <p:tgtEl>
                                          <p:spTgt spid="75779">
                                            <p:txEl>
                                              <p:pRg st="0" end="0"/>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75779">
                                            <p:txEl>
                                              <p:pRg st="1" end="1"/>
                                            </p:txEl>
                                          </p:spTgt>
                                        </p:tgtEl>
                                        <p:attrNameLst>
                                          <p:attrName>style.visibility</p:attrName>
                                        </p:attrNameLst>
                                      </p:cBhvr>
                                      <p:to>
                                        <p:strVal val="visible"/>
                                      </p:to>
                                    </p:set>
                                    <p:animEffect transition="in" filter="barn(outVertical)">
                                      <p:cBhvr>
                                        <p:cTn id="15" dur="500"/>
                                        <p:tgtEl>
                                          <p:spTgt spid="7577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75779">
                                            <p:txEl>
                                              <p:pRg st="2" end="2"/>
                                            </p:txEl>
                                          </p:spTgt>
                                        </p:tgtEl>
                                        <p:attrNameLst>
                                          <p:attrName>style.visibility</p:attrName>
                                        </p:attrNameLst>
                                      </p:cBhvr>
                                      <p:to>
                                        <p:strVal val="visible"/>
                                      </p:to>
                                    </p:set>
                                    <p:animEffect transition="in" filter="barn(outVertical)">
                                      <p:cBhvr>
                                        <p:cTn id="20" dur="500"/>
                                        <p:tgtEl>
                                          <p:spTgt spid="75779">
                                            <p:txEl>
                                              <p:pRg st="2" end="2"/>
                                            </p:txEl>
                                          </p:spTgt>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75779">
                                            <p:txEl>
                                              <p:pRg st="3" end="3"/>
                                            </p:txEl>
                                          </p:spTgt>
                                        </p:tgtEl>
                                        <p:attrNameLst>
                                          <p:attrName>style.visibility</p:attrName>
                                        </p:attrNameLst>
                                      </p:cBhvr>
                                      <p:to>
                                        <p:strVal val="visible"/>
                                      </p:to>
                                    </p:set>
                                    <p:animEffect transition="in" filter="barn(outVertical)">
                                      <p:cBhvr>
                                        <p:cTn id="23" dur="500"/>
                                        <p:tgtEl>
                                          <p:spTgt spid="75779">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75781"/>
                                        </p:tgtEl>
                                        <p:attrNameLst>
                                          <p:attrName>style.visibility</p:attrName>
                                        </p:attrNameLst>
                                      </p:cBhvr>
                                      <p:to>
                                        <p:strVal val="visible"/>
                                      </p:to>
                                    </p:set>
                                    <p:animEffect transition="in" filter="barn(outVertical)">
                                      <p:cBhvr>
                                        <p:cTn id="28" dur="500"/>
                                        <p:tgtEl>
                                          <p:spTgt spid="7578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75785"/>
                                        </p:tgtEl>
                                        <p:attrNameLst>
                                          <p:attrName>style.visibility</p:attrName>
                                        </p:attrNameLst>
                                      </p:cBhvr>
                                      <p:to>
                                        <p:strVal val="visible"/>
                                      </p:to>
                                    </p:set>
                                    <p:animEffect transition="in" filter="barn(outVertical)">
                                      <p:cBhvr>
                                        <p:cTn id="33" dur="500"/>
                                        <p:tgtEl>
                                          <p:spTgt spid="7578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75784"/>
                                        </p:tgtEl>
                                        <p:attrNameLst>
                                          <p:attrName>style.visibility</p:attrName>
                                        </p:attrNameLst>
                                      </p:cBhvr>
                                      <p:to>
                                        <p:strVal val="visible"/>
                                      </p:to>
                                    </p:set>
                                    <p:animEffect transition="in" filter="barn(outVertical)">
                                      <p:cBhvr>
                                        <p:cTn id="38" dur="500"/>
                                        <p:tgtEl>
                                          <p:spTgt spid="7578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75783"/>
                                        </p:tgtEl>
                                        <p:attrNameLst>
                                          <p:attrName>style.visibility</p:attrName>
                                        </p:attrNameLst>
                                      </p:cBhvr>
                                      <p:to>
                                        <p:strVal val="visible"/>
                                      </p:to>
                                    </p:set>
                                    <p:animEffect transition="in" filter="barn(outVertical)">
                                      <p:cBhvr>
                                        <p:cTn id="43" dur="500"/>
                                        <p:tgtEl>
                                          <p:spTgt spid="7578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75782"/>
                                        </p:tgtEl>
                                        <p:attrNameLst>
                                          <p:attrName>style.visibility</p:attrName>
                                        </p:attrNameLst>
                                      </p:cBhvr>
                                      <p:to>
                                        <p:strVal val="visible"/>
                                      </p:to>
                                    </p:set>
                                    <p:animEffect transition="in" filter="barn(outVertical)">
                                      <p:cBhvr>
                                        <p:cTn id="48" dur="500"/>
                                        <p:tgtEl>
                                          <p:spTgt spid="7578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37" fill="hold" grpId="0" nodeType="clickEffect">
                                  <p:stCondLst>
                                    <p:cond delay="0"/>
                                  </p:stCondLst>
                                  <p:childTnLst>
                                    <p:set>
                                      <p:cBhvr>
                                        <p:cTn id="52" dur="1" fill="hold">
                                          <p:stCondLst>
                                            <p:cond delay="0"/>
                                          </p:stCondLst>
                                        </p:cTn>
                                        <p:tgtEl>
                                          <p:spTgt spid="75786"/>
                                        </p:tgtEl>
                                        <p:attrNameLst>
                                          <p:attrName>style.visibility</p:attrName>
                                        </p:attrNameLst>
                                      </p:cBhvr>
                                      <p:to>
                                        <p:strVal val="visible"/>
                                      </p:to>
                                    </p:set>
                                    <p:animEffect transition="in" filter="barn(outVertical)">
                                      <p:cBhvr>
                                        <p:cTn id="53" dur="500"/>
                                        <p:tgtEl>
                                          <p:spTgt spid="75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P spid="75780" grpId="0" autoUpdateAnimBg="0"/>
      <p:bldP spid="75781" grpId="0" autoUpdateAnimBg="0"/>
      <p:bldP spid="75782" grpId="0" autoUpdateAnimBg="0"/>
      <p:bldP spid="75783" grpId="0" autoUpdateAnimBg="0"/>
      <p:bldP spid="75784" grpId="0" autoUpdateAnimBg="0"/>
      <p:bldP spid="75785" grpId="0" autoUpdateAnimBg="0"/>
      <p:bldP spid="7578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533400" y="76200"/>
            <a:ext cx="6248400" cy="609600"/>
          </a:xfrm>
        </p:spPr>
        <p:txBody>
          <a:bodyPr/>
          <a:lstStyle/>
          <a:p>
            <a:pPr algn="l" eaLnBrk="1" hangingPunct="1"/>
            <a:r>
              <a:rPr lang="en-US" altLang="zh-CN" sz="3200" smtClean="0">
                <a:solidFill>
                  <a:srgbClr val="990000"/>
                </a:solidFill>
                <a:latin typeface="隶书" panose="02010509060101010101" pitchFamily="49" charset="-122"/>
                <a:ea typeface="隶书" panose="02010509060101010101" pitchFamily="49" charset="-122"/>
              </a:rPr>
              <a:t>4.6.2 </a:t>
            </a:r>
            <a:r>
              <a:rPr lang="zh-CN" altLang="en-US" sz="3200" smtClean="0">
                <a:solidFill>
                  <a:srgbClr val="990000"/>
                </a:solidFill>
                <a:latin typeface="隶书" panose="02010509060101010101" pitchFamily="49" charset="-122"/>
                <a:ea typeface="隶书" panose="02010509060101010101" pitchFamily="49" charset="-122"/>
              </a:rPr>
              <a:t>变量的（内部）类型转换 </a:t>
            </a:r>
          </a:p>
        </p:txBody>
      </p:sp>
      <p:sp>
        <p:nvSpPr>
          <p:cNvPr id="17" name="灯片编号占位符 5"/>
          <p:cNvSpPr>
            <a:spLocks noGrp="1"/>
          </p:cNvSpPr>
          <p:nvPr>
            <p:ph type="sldNum" sz="quarter" idx="12"/>
          </p:nvPr>
        </p:nvSpPr>
        <p:spPr/>
        <p:txBody>
          <a:bodyPr/>
          <a:lstStyle/>
          <a:p>
            <a:pPr>
              <a:defRPr/>
            </a:pPr>
            <a:fld id="{CEF45BEA-074C-4972-B4C3-9BC7D0128D28}" type="slidenum">
              <a:rPr lang="zh-CN" altLang="en-US">
                <a:solidFill>
                  <a:srgbClr val="000000"/>
                </a:solidFill>
              </a:rPr>
              <a:pPr>
                <a:defRPr/>
              </a:pPr>
              <a:t>43</a:t>
            </a:fld>
            <a:endParaRPr lang="en-US" altLang="zh-CN">
              <a:solidFill>
                <a:srgbClr val="000000"/>
              </a:solidFill>
            </a:endParaRPr>
          </a:p>
        </p:txBody>
      </p:sp>
      <p:sp>
        <p:nvSpPr>
          <p:cNvPr id="77827" name="Rectangle 3"/>
          <p:cNvSpPr>
            <a:spLocks noChangeArrowheads="1"/>
          </p:cNvSpPr>
          <p:nvPr/>
        </p:nvSpPr>
        <p:spPr bwMode="auto">
          <a:xfrm>
            <a:off x="395288" y="660400"/>
            <a:ext cx="83820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强制（</a:t>
            </a:r>
            <a:r>
              <a:rPr lang="en-US" altLang="zh-CN" sz="2400">
                <a:solidFill>
                  <a:srgbClr val="990000"/>
                </a:solidFill>
                <a:latin typeface="黑体" panose="02010609060101010101" pitchFamily="49" charset="-122"/>
                <a:ea typeface="黑体" panose="02010609060101010101" pitchFamily="49" charset="-122"/>
              </a:rPr>
              <a:t>coercion</a:t>
            </a:r>
            <a:r>
              <a:rPr lang="zh-CN" altLang="en-US" sz="2400">
                <a:solidFill>
                  <a:srgbClr val="990000"/>
                </a:solidFill>
                <a:latin typeface="华文行楷" panose="02010800040101010101" pitchFamily="2" charset="-122"/>
                <a:ea typeface="华文行楷" panose="02010800040101010101" pitchFamily="2" charset="-122"/>
              </a:rPr>
              <a:t>）：</a:t>
            </a:r>
            <a:r>
              <a:rPr lang="zh-CN" altLang="en-US" sz="2400">
                <a:solidFill>
                  <a:srgbClr val="000000"/>
                </a:solidFill>
                <a:latin typeface="华文行楷" panose="02010800040101010101" pitchFamily="2" charset="-122"/>
                <a:ea typeface="华文行楷" panose="02010800040101010101" pitchFamily="2" charset="-122"/>
              </a:rPr>
              <a:t>按照一定的原则，将不同类型的变量在内部转换为相同的类型，然后进行同类型变量的计算。 </a:t>
            </a:r>
          </a:p>
        </p:txBody>
      </p:sp>
      <p:sp>
        <p:nvSpPr>
          <p:cNvPr id="77828" name="Rectangle 4"/>
          <p:cNvSpPr>
            <a:spLocks noChangeArrowheads="1"/>
          </p:cNvSpPr>
          <p:nvPr/>
        </p:nvSpPr>
        <p:spPr bwMode="auto">
          <a:xfrm>
            <a:off x="611188" y="1747838"/>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990000"/>
                </a:solidFill>
                <a:ea typeface="华文行楷" panose="02010800040101010101" pitchFamily="2" charset="-122"/>
              </a:rPr>
              <a:t>运算的转换原则：</a:t>
            </a:r>
          </a:p>
        </p:txBody>
      </p:sp>
      <p:sp>
        <p:nvSpPr>
          <p:cNvPr id="77829" name="Rectangle 5"/>
          <p:cNvSpPr>
            <a:spLocks noChangeArrowheads="1"/>
          </p:cNvSpPr>
          <p:nvPr/>
        </p:nvSpPr>
        <p:spPr bwMode="auto">
          <a:xfrm>
            <a:off x="4787900" y="1700213"/>
            <a:ext cx="269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赋值的转换原则： </a:t>
            </a:r>
          </a:p>
        </p:txBody>
      </p:sp>
      <p:sp>
        <p:nvSpPr>
          <p:cNvPr id="77830" name="Rectangle 6"/>
          <p:cNvSpPr>
            <a:spLocks noChangeArrowheads="1"/>
          </p:cNvSpPr>
          <p:nvPr/>
        </p:nvSpPr>
        <p:spPr bwMode="auto">
          <a:xfrm>
            <a:off x="323850" y="3943350"/>
            <a:ext cx="4114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10000"/>
              </a:lnSpc>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表达式的类型判定树：</a:t>
            </a:r>
          </a:p>
        </p:txBody>
      </p:sp>
      <p:graphicFrame>
        <p:nvGraphicFramePr>
          <p:cNvPr id="77831" name="Object 7"/>
          <p:cNvGraphicFramePr>
            <a:graphicFrameLocks noChangeAspect="1"/>
          </p:cNvGraphicFramePr>
          <p:nvPr/>
        </p:nvGraphicFramePr>
        <p:xfrm>
          <a:off x="611188" y="2271713"/>
          <a:ext cx="3455987" cy="1589087"/>
        </p:xfrm>
        <a:graphic>
          <a:graphicData uri="http://schemas.openxmlformats.org/presentationml/2006/ole">
            <mc:AlternateContent xmlns:mc="http://schemas.openxmlformats.org/markup-compatibility/2006">
              <mc:Choice xmlns:v="urn:schemas-microsoft-com:vml" Requires="v">
                <p:oleObj spid="_x0000_s14338" r:id="rId4" imgW="1833840" imgH="709200" progId="Visio.Drawing.11">
                  <p:embed/>
                </p:oleObj>
              </mc:Choice>
              <mc:Fallback>
                <p:oleObj r:id="rId4" imgW="1833840" imgH="70920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2271713"/>
                        <a:ext cx="3455987" cy="158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32" name="Object 8"/>
          <p:cNvGraphicFramePr>
            <a:graphicFrameLocks noChangeAspect="1"/>
          </p:cNvGraphicFramePr>
          <p:nvPr/>
        </p:nvGraphicFramePr>
        <p:xfrm>
          <a:off x="4643438" y="2138363"/>
          <a:ext cx="3816350" cy="1577975"/>
        </p:xfrm>
        <a:graphic>
          <a:graphicData uri="http://schemas.openxmlformats.org/presentationml/2006/ole">
            <mc:AlternateContent xmlns:mc="http://schemas.openxmlformats.org/markup-compatibility/2006">
              <mc:Choice xmlns:v="urn:schemas-microsoft-com:vml" Requires="v">
                <p:oleObj spid="_x0000_s14339" r:id="rId6" imgW="1846440" imgH="679680" progId="Visio.Drawing.11">
                  <p:embed/>
                </p:oleObj>
              </mc:Choice>
              <mc:Fallback>
                <p:oleObj r:id="rId6" imgW="1846440" imgH="67968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438" y="2138363"/>
                        <a:ext cx="3816350"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33" name="Object 9"/>
          <p:cNvGraphicFramePr>
            <a:graphicFrameLocks noChangeAspect="1"/>
          </p:cNvGraphicFramePr>
          <p:nvPr/>
        </p:nvGraphicFramePr>
        <p:xfrm>
          <a:off x="1908175" y="4030663"/>
          <a:ext cx="7092950" cy="2351087"/>
        </p:xfrm>
        <a:graphic>
          <a:graphicData uri="http://schemas.openxmlformats.org/presentationml/2006/ole">
            <mc:AlternateContent xmlns:mc="http://schemas.openxmlformats.org/markup-compatibility/2006">
              <mc:Choice xmlns:v="urn:schemas-microsoft-com:vml" Requires="v">
                <p:oleObj spid="_x0000_s14340" r:id="rId8" imgW="3754080" imgH="1244520" progId="Visio.Drawing.11">
                  <p:embed/>
                </p:oleObj>
              </mc:Choice>
              <mc:Fallback>
                <p:oleObj r:id="rId8" imgW="3754080" imgH="1244520"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175" y="4030663"/>
                        <a:ext cx="7092950" cy="235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34" name="Oval 10"/>
          <p:cNvSpPr>
            <a:spLocks noChangeArrowheads="1"/>
          </p:cNvSpPr>
          <p:nvPr/>
        </p:nvSpPr>
        <p:spPr bwMode="auto">
          <a:xfrm>
            <a:off x="7092950" y="2565400"/>
            <a:ext cx="574675" cy="503238"/>
          </a:xfrm>
          <a:prstGeom prst="ellipse">
            <a:avLst/>
          </a:prstGeom>
          <a:noFill/>
          <a:ln w="254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endParaRPr lang="zh-CN" altLang="en-US" sz="2400">
              <a:solidFill>
                <a:srgbClr val="000000"/>
              </a:solidFill>
              <a:latin typeface="隶书" panose="02010509060101010101" pitchFamily="49" charset="-122"/>
              <a:ea typeface="隶书" panose="02010509060101010101" pitchFamily="49" charset="-122"/>
            </a:endParaRPr>
          </a:p>
        </p:txBody>
      </p:sp>
      <p:sp>
        <p:nvSpPr>
          <p:cNvPr id="77835" name="Oval 11"/>
          <p:cNvSpPr>
            <a:spLocks noChangeArrowheads="1"/>
          </p:cNvSpPr>
          <p:nvPr/>
        </p:nvSpPr>
        <p:spPr bwMode="auto">
          <a:xfrm>
            <a:off x="4529138" y="5589588"/>
            <a:ext cx="574675" cy="503237"/>
          </a:xfrm>
          <a:prstGeom prst="ellipse">
            <a:avLst/>
          </a:prstGeom>
          <a:noFill/>
          <a:ln w="254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endParaRPr lang="zh-CN" altLang="en-US" sz="2400">
              <a:solidFill>
                <a:srgbClr val="000000"/>
              </a:solidFill>
              <a:latin typeface="隶书" panose="02010509060101010101" pitchFamily="49" charset="-122"/>
              <a:ea typeface="隶书" panose="02010509060101010101" pitchFamily="49" charset="-122"/>
            </a:endParaRPr>
          </a:p>
        </p:txBody>
      </p:sp>
      <p:sp>
        <p:nvSpPr>
          <p:cNvPr id="77836" name="Oval 12"/>
          <p:cNvSpPr>
            <a:spLocks noChangeArrowheads="1"/>
          </p:cNvSpPr>
          <p:nvPr/>
        </p:nvSpPr>
        <p:spPr bwMode="auto">
          <a:xfrm>
            <a:off x="8388350" y="5589588"/>
            <a:ext cx="574675" cy="503237"/>
          </a:xfrm>
          <a:prstGeom prst="ellipse">
            <a:avLst/>
          </a:prstGeom>
          <a:noFill/>
          <a:ln w="254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endParaRPr lang="zh-CN" altLang="en-US" sz="2400">
              <a:solidFill>
                <a:srgbClr val="000000"/>
              </a:solidFill>
              <a:latin typeface="隶书" panose="02010509060101010101" pitchFamily="49" charset="-122"/>
              <a:ea typeface="隶书" panose="02010509060101010101" pitchFamily="49" charset="-122"/>
            </a:endParaRPr>
          </a:p>
        </p:txBody>
      </p:sp>
      <p:sp>
        <p:nvSpPr>
          <p:cNvPr id="77837" name="Oval 13"/>
          <p:cNvSpPr>
            <a:spLocks noChangeArrowheads="1"/>
          </p:cNvSpPr>
          <p:nvPr/>
        </p:nvSpPr>
        <p:spPr bwMode="auto">
          <a:xfrm>
            <a:off x="6532563" y="5589588"/>
            <a:ext cx="574675" cy="503237"/>
          </a:xfrm>
          <a:prstGeom prst="ellipse">
            <a:avLst/>
          </a:prstGeom>
          <a:noFill/>
          <a:ln w="254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endParaRPr lang="zh-CN" altLang="en-US" sz="2400">
              <a:solidFill>
                <a:srgbClr val="000000"/>
              </a:solidFill>
              <a:latin typeface="隶书" panose="02010509060101010101" pitchFamily="49" charset="-122"/>
              <a:ea typeface="隶书" panose="02010509060101010101" pitchFamily="49" charset="-122"/>
            </a:endParaRPr>
          </a:p>
        </p:txBody>
      </p:sp>
      <p:sp>
        <p:nvSpPr>
          <p:cNvPr id="77838" name="Rectangle 14"/>
          <p:cNvSpPr>
            <a:spLocks noChangeArrowheads="1"/>
          </p:cNvSpPr>
          <p:nvPr/>
        </p:nvSpPr>
        <p:spPr bwMode="auto">
          <a:xfrm>
            <a:off x="250825" y="4364038"/>
            <a:ext cx="1944688"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1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属性</a:t>
            </a:r>
            <a:r>
              <a:rPr lang="en-US" altLang="zh-CN" sz="2400">
                <a:solidFill>
                  <a:srgbClr val="990000"/>
                </a:solidFill>
                <a:latin typeface="黑体" panose="02010609060101010101" pitchFamily="49" charset="-122"/>
                <a:ea typeface="黑体" panose="02010609060101010101" pitchFamily="49" charset="-122"/>
              </a:rPr>
              <a:t>.type</a:t>
            </a:r>
            <a:r>
              <a:rPr lang="zh-CN" altLang="en-US" sz="2400">
                <a:solidFill>
                  <a:srgbClr val="000000"/>
                </a:solidFill>
                <a:latin typeface="华文行楷" panose="02010800040101010101" pitchFamily="2" charset="-122"/>
                <a:ea typeface="华文行楷" panose="02010800040101010101" pitchFamily="2" charset="-122"/>
              </a:rPr>
              <a:t>：</a:t>
            </a:r>
          </a:p>
          <a:p>
            <a:pPr algn="just" fontAlgn="base">
              <a:lnSpc>
                <a:spcPct val="11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取值</a:t>
            </a:r>
            <a:r>
              <a:rPr lang="en-US" altLang="zh-CN" sz="2400">
                <a:solidFill>
                  <a:srgbClr val="000000"/>
                </a:solidFill>
                <a:latin typeface="黑体" panose="02010609060101010101" pitchFamily="49" charset="-122"/>
                <a:ea typeface="黑体" panose="02010609060101010101" pitchFamily="49" charset="-122"/>
              </a:rPr>
              <a:t>int</a:t>
            </a:r>
            <a:r>
              <a:rPr lang="zh-CN" altLang="en-US" sz="2400">
                <a:solidFill>
                  <a:srgbClr val="000000"/>
                </a:solidFill>
                <a:latin typeface="华文行楷" panose="02010800040101010101" pitchFamily="2" charset="-122"/>
                <a:ea typeface="华文行楷" panose="02010800040101010101" pitchFamily="2" charset="-122"/>
              </a:rPr>
              <a:t>或</a:t>
            </a:r>
          </a:p>
          <a:p>
            <a:pPr algn="just" fontAlgn="base">
              <a:lnSpc>
                <a:spcPct val="11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real</a:t>
            </a:r>
          </a:p>
        </p:txBody>
      </p:sp>
    </p:spTree>
    <p:extLst>
      <p:ext uri="{BB962C8B-B14F-4D97-AF65-F5344CB8AC3E}">
        <p14:creationId xmlns:p14="http://schemas.microsoft.com/office/powerpoint/2010/main" val="3476255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barn(outVertical)">
                                      <p:cBhvr>
                                        <p:cTn id="7" dur="500"/>
                                        <p:tgtEl>
                                          <p:spTgt spid="778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7829"/>
                                        </p:tgtEl>
                                        <p:attrNameLst>
                                          <p:attrName>style.visibility</p:attrName>
                                        </p:attrNameLst>
                                      </p:cBhvr>
                                      <p:to>
                                        <p:strVal val="visible"/>
                                      </p:to>
                                    </p:set>
                                    <p:animEffect transition="in" filter="barn(outVertical)">
                                      <p:cBhvr>
                                        <p:cTn id="12" dur="500"/>
                                        <p:tgtEl>
                                          <p:spTgt spid="77829"/>
                                        </p:tgtEl>
                                      </p:cBhvr>
                                    </p:animEffect>
                                  </p:childTnLst>
                                </p:cTn>
                              </p:par>
                              <p:par>
                                <p:cTn id="13" presetID="16" presetClass="entr" presetSubtype="37" fill="hold" nodeType="withEffect">
                                  <p:stCondLst>
                                    <p:cond delay="0"/>
                                  </p:stCondLst>
                                  <p:childTnLst>
                                    <p:set>
                                      <p:cBhvr>
                                        <p:cTn id="14" dur="1" fill="hold">
                                          <p:stCondLst>
                                            <p:cond delay="0"/>
                                          </p:stCondLst>
                                        </p:cTn>
                                        <p:tgtEl>
                                          <p:spTgt spid="77832"/>
                                        </p:tgtEl>
                                        <p:attrNameLst>
                                          <p:attrName>style.visibility</p:attrName>
                                        </p:attrNameLst>
                                      </p:cBhvr>
                                      <p:to>
                                        <p:strVal val="visible"/>
                                      </p:to>
                                    </p:set>
                                    <p:animEffect transition="in" filter="barn(outVertical)">
                                      <p:cBhvr>
                                        <p:cTn id="15" dur="500"/>
                                        <p:tgtEl>
                                          <p:spTgt spid="778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77828"/>
                                        </p:tgtEl>
                                        <p:attrNameLst>
                                          <p:attrName>style.visibility</p:attrName>
                                        </p:attrNameLst>
                                      </p:cBhvr>
                                      <p:to>
                                        <p:strVal val="visible"/>
                                      </p:to>
                                    </p:set>
                                    <p:animEffect transition="in" filter="barn(outVertical)">
                                      <p:cBhvr>
                                        <p:cTn id="20" dur="500"/>
                                        <p:tgtEl>
                                          <p:spTgt spid="77828"/>
                                        </p:tgtEl>
                                      </p:cBhvr>
                                    </p:animEffect>
                                  </p:childTnLst>
                                </p:cTn>
                              </p:par>
                              <p:par>
                                <p:cTn id="21" presetID="16" presetClass="entr" presetSubtype="37" fill="hold" nodeType="withEffect">
                                  <p:stCondLst>
                                    <p:cond delay="0"/>
                                  </p:stCondLst>
                                  <p:childTnLst>
                                    <p:set>
                                      <p:cBhvr>
                                        <p:cTn id="22" dur="1" fill="hold">
                                          <p:stCondLst>
                                            <p:cond delay="0"/>
                                          </p:stCondLst>
                                        </p:cTn>
                                        <p:tgtEl>
                                          <p:spTgt spid="77831"/>
                                        </p:tgtEl>
                                        <p:attrNameLst>
                                          <p:attrName>style.visibility</p:attrName>
                                        </p:attrNameLst>
                                      </p:cBhvr>
                                      <p:to>
                                        <p:strVal val="visible"/>
                                      </p:to>
                                    </p:set>
                                    <p:animEffect transition="in" filter="barn(outVertical)">
                                      <p:cBhvr>
                                        <p:cTn id="23" dur="500"/>
                                        <p:tgtEl>
                                          <p:spTgt spid="7783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77830">
                                            <p:txEl>
                                              <p:pRg st="0" end="0"/>
                                            </p:txEl>
                                          </p:spTgt>
                                        </p:tgtEl>
                                        <p:attrNameLst>
                                          <p:attrName>style.visibility</p:attrName>
                                        </p:attrNameLst>
                                      </p:cBhvr>
                                      <p:to>
                                        <p:strVal val="visible"/>
                                      </p:to>
                                    </p:set>
                                    <p:animEffect transition="in" filter="barn(outVertical)">
                                      <p:cBhvr>
                                        <p:cTn id="28" dur="500"/>
                                        <p:tgtEl>
                                          <p:spTgt spid="77830">
                                            <p:txEl>
                                              <p:pRg st="0" end="0"/>
                                            </p:txEl>
                                          </p:spTgt>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77838"/>
                                        </p:tgtEl>
                                        <p:attrNameLst>
                                          <p:attrName>style.visibility</p:attrName>
                                        </p:attrNameLst>
                                      </p:cBhvr>
                                      <p:to>
                                        <p:strVal val="visible"/>
                                      </p:to>
                                    </p:set>
                                    <p:animEffect transition="in" filter="barn(outVertical)">
                                      <p:cBhvr>
                                        <p:cTn id="31" dur="500"/>
                                        <p:tgtEl>
                                          <p:spTgt spid="7783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nodeType="clickEffect">
                                  <p:stCondLst>
                                    <p:cond delay="0"/>
                                  </p:stCondLst>
                                  <p:childTnLst>
                                    <p:set>
                                      <p:cBhvr>
                                        <p:cTn id="35" dur="1" fill="hold">
                                          <p:stCondLst>
                                            <p:cond delay="0"/>
                                          </p:stCondLst>
                                        </p:cTn>
                                        <p:tgtEl>
                                          <p:spTgt spid="77833"/>
                                        </p:tgtEl>
                                        <p:attrNameLst>
                                          <p:attrName>style.visibility</p:attrName>
                                        </p:attrNameLst>
                                      </p:cBhvr>
                                      <p:to>
                                        <p:strVal val="visible"/>
                                      </p:to>
                                    </p:set>
                                    <p:animEffect transition="in" filter="slide(fromBottom)">
                                      <p:cBhvr>
                                        <p:cTn id="36" dur="500"/>
                                        <p:tgtEl>
                                          <p:spTgt spid="7783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9" presetClass="entr" presetSubtype="10" repeatCount="indefinite" fill="hold" grpId="0" nodeType="clickEffect">
                                  <p:stCondLst>
                                    <p:cond delay="0"/>
                                  </p:stCondLst>
                                  <p:endCondLst>
                                    <p:cond evt="onNext" delay="0">
                                      <p:tgtEl>
                                        <p:sldTgt/>
                                      </p:tgtEl>
                                    </p:cond>
                                  </p:endCondLst>
                                  <p:childTnLst>
                                    <p:set>
                                      <p:cBhvr>
                                        <p:cTn id="40" dur="1" fill="hold">
                                          <p:stCondLst>
                                            <p:cond delay="0"/>
                                          </p:stCondLst>
                                        </p:cTn>
                                        <p:tgtEl>
                                          <p:spTgt spid="77834"/>
                                        </p:tgtEl>
                                        <p:attrNameLst>
                                          <p:attrName>style.visibility</p:attrName>
                                        </p:attrNameLst>
                                      </p:cBhvr>
                                      <p:to>
                                        <p:strVal val="visible"/>
                                      </p:to>
                                    </p:set>
                                    <p:anim calcmode="lin" valueType="num">
                                      <p:cBhvr>
                                        <p:cTn id="41" dur="3000" fill="hold"/>
                                        <p:tgtEl>
                                          <p:spTgt spid="77834"/>
                                        </p:tgtEl>
                                        <p:attrNameLst>
                                          <p:attrName>ppt_w</p:attrName>
                                        </p:attrNameLst>
                                      </p:cBhvr>
                                      <p:tavLst>
                                        <p:tav tm="0" fmla="#ppt_w*sin(2.5*pi*$)">
                                          <p:val>
                                            <p:fltVal val="0"/>
                                          </p:val>
                                        </p:tav>
                                        <p:tav tm="100000">
                                          <p:val>
                                            <p:fltVal val="1"/>
                                          </p:val>
                                        </p:tav>
                                      </p:tavLst>
                                    </p:anim>
                                    <p:anim calcmode="lin" valueType="num">
                                      <p:cBhvr>
                                        <p:cTn id="42" dur="3000" fill="hold"/>
                                        <p:tgtEl>
                                          <p:spTgt spid="77834"/>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77834"/>
                                        </p:tgtEl>
                                        <p:attrNameLst>
                                          <p:attrName>style.visibility</p:attrName>
                                        </p:attrNameLst>
                                      </p:cBhvr>
                                      <p:to>
                                        <p:strVal val="hidden"/>
                                      </p:to>
                                    </p:set>
                                  </p:subTnLst>
                                </p:cTn>
                              </p:par>
                              <p:par>
                                <p:cTn id="43" presetID="19" presetClass="entr" presetSubtype="10" repeatCount="indefinite" fill="hold" grpId="0" nodeType="withEffect">
                                  <p:stCondLst>
                                    <p:cond delay="0"/>
                                  </p:stCondLst>
                                  <p:endCondLst>
                                    <p:cond evt="onNext" delay="0">
                                      <p:tgtEl>
                                        <p:sldTgt/>
                                      </p:tgtEl>
                                    </p:cond>
                                  </p:endCondLst>
                                  <p:childTnLst>
                                    <p:set>
                                      <p:cBhvr>
                                        <p:cTn id="44" dur="1" fill="hold">
                                          <p:stCondLst>
                                            <p:cond delay="0"/>
                                          </p:stCondLst>
                                        </p:cTn>
                                        <p:tgtEl>
                                          <p:spTgt spid="77835"/>
                                        </p:tgtEl>
                                        <p:attrNameLst>
                                          <p:attrName>style.visibility</p:attrName>
                                        </p:attrNameLst>
                                      </p:cBhvr>
                                      <p:to>
                                        <p:strVal val="visible"/>
                                      </p:to>
                                    </p:set>
                                    <p:anim calcmode="lin" valueType="num">
                                      <p:cBhvr>
                                        <p:cTn id="45" dur="3000" fill="hold"/>
                                        <p:tgtEl>
                                          <p:spTgt spid="77835"/>
                                        </p:tgtEl>
                                        <p:attrNameLst>
                                          <p:attrName>ppt_w</p:attrName>
                                        </p:attrNameLst>
                                      </p:cBhvr>
                                      <p:tavLst>
                                        <p:tav tm="0" fmla="#ppt_w*sin(2.5*pi*$)">
                                          <p:val>
                                            <p:fltVal val="0"/>
                                          </p:val>
                                        </p:tav>
                                        <p:tav tm="100000">
                                          <p:val>
                                            <p:fltVal val="1"/>
                                          </p:val>
                                        </p:tav>
                                      </p:tavLst>
                                    </p:anim>
                                    <p:anim calcmode="lin" valueType="num">
                                      <p:cBhvr>
                                        <p:cTn id="46" dur="3000" fill="hold"/>
                                        <p:tgtEl>
                                          <p:spTgt spid="77835"/>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77835"/>
                                        </p:tgtEl>
                                        <p:attrNameLst>
                                          <p:attrName>style.visibility</p:attrName>
                                        </p:attrNameLst>
                                      </p:cBhvr>
                                      <p:to>
                                        <p:strVal val="hidden"/>
                                      </p:to>
                                    </p:set>
                                  </p:subTnLst>
                                </p:cTn>
                              </p:par>
                              <p:par>
                                <p:cTn id="47" presetID="19" presetClass="entr" presetSubtype="10" repeatCount="indefinite" fill="hold" grpId="0" nodeType="withEffect">
                                  <p:stCondLst>
                                    <p:cond delay="0"/>
                                  </p:stCondLst>
                                  <p:endCondLst>
                                    <p:cond evt="onNext" delay="0">
                                      <p:tgtEl>
                                        <p:sldTgt/>
                                      </p:tgtEl>
                                    </p:cond>
                                  </p:endCondLst>
                                  <p:childTnLst>
                                    <p:set>
                                      <p:cBhvr>
                                        <p:cTn id="48" dur="1" fill="hold">
                                          <p:stCondLst>
                                            <p:cond delay="0"/>
                                          </p:stCondLst>
                                        </p:cTn>
                                        <p:tgtEl>
                                          <p:spTgt spid="77837"/>
                                        </p:tgtEl>
                                        <p:attrNameLst>
                                          <p:attrName>style.visibility</p:attrName>
                                        </p:attrNameLst>
                                      </p:cBhvr>
                                      <p:to>
                                        <p:strVal val="visible"/>
                                      </p:to>
                                    </p:set>
                                    <p:anim calcmode="lin" valueType="num">
                                      <p:cBhvr>
                                        <p:cTn id="49" dur="3000" fill="hold"/>
                                        <p:tgtEl>
                                          <p:spTgt spid="77837"/>
                                        </p:tgtEl>
                                        <p:attrNameLst>
                                          <p:attrName>ppt_w</p:attrName>
                                        </p:attrNameLst>
                                      </p:cBhvr>
                                      <p:tavLst>
                                        <p:tav tm="0" fmla="#ppt_w*sin(2.5*pi*$)">
                                          <p:val>
                                            <p:fltVal val="0"/>
                                          </p:val>
                                        </p:tav>
                                        <p:tav tm="100000">
                                          <p:val>
                                            <p:fltVal val="1"/>
                                          </p:val>
                                        </p:tav>
                                      </p:tavLst>
                                    </p:anim>
                                    <p:anim calcmode="lin" valueType="num">
                                      <p:cBhvr>
                                        <p:cTn id="50" dur="3000" fill="hold"/>
                                        <p:tgtEl>
                                          <p:spTgt spid="7783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77837"/>
                                        </p:tgtEl>
                                        <p:attrNameLst>
                                          <p:attrName>style.visibility</p:attrName>
                                        </p:attrNameLst>
                                      </p:cBhvr>
                                      <p:to>
                                        <p:strVal val="hidden"/>
                                      </p:to>
                                    </p:set>
                                  </p:subTnLst>
                                </p:cTn>
                              </p:par>
                              <p:par>
                                <p:cTn id="51" presetID="19" presetClass="entr" presetSubtype="10" repeatCount="indefinite" fill="hold" grpId="0" nodeType="withEffect">
                                  <p:stCondLst>
                                    <p:cond delay="0"/>
                                  </p:stCondLst>
                                  <p:endCondLst>
                                    <p:cond evt="onNext" delay="0">
                                      <p:tgtEl>
                                        <p:sldTgt/>
                                      </p:tgtEl>
                                    </p:cond>
                                  </p:endCondLst>
                                  <p:childTnLst>
                                    <p:set>
                                      <p:cBhvr>
                                        <p:cTn id="52" dur="1" fill="hold">
                                          <p:stCondLst>
                                            <p:cond delay="0"/>
                                          </p:stCondLst>
                                        </p:cTn>
                                        <p:tgtEl>
                                          <p:spTgt spid="77836"/>
                                        </p:tgtEl>
                                        <p:attrNameLst>
                                          <p:attrName>style.visibility</p:attrName>
                                        </p:attrNameLst>
                                      </p:cBhvr>
                                      <p:to>
                                        <p:strVal val="visible"/>
                                      </p:to>
                                    </p:set>
                                    <p:anim calcmode="lin" valueType="num">
                                      <p:cBhvr>
                                        <p:cTn id="53" dur="3000" fill="hold"/>
                                        <p:tgtEl>
                                          <p:spTgt spid="77836"/>
                                        </p:tgtEl>
                                        <p:attrNameLst>
                                          <p:attrName>ppt_w</p:attrName>
                                        </p:attrNameLst>
                                      </p:cBhvr>
                                      <p:tavLst>
                                        <p:tav tm="0" fmla="#ppt_w*sin(2.5*pi*$)">
                                          <p:val>
                                            <p:fltVal val="0"/>
                                          </p:val>
                                        </p:tav>
                                        <p:tav tm="100000">
                                          <p:val>
                                            <p:fltVal val="1"/>
                                          </p:val>
                                        </p:tav>
                                      </p:tavLst>
                                    </p:anim>
                                    <p:anim calcmode="lin" valueType="num">
                                      <p:cBhvr>
                                        <p:cTn id="54" dur="3000" fill="hold"/>
                                        <p:tgtEl>
                                          <p:spTgt spid="77836"/>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7783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utoUpdateAnimBg="0"/>
      <p:bldP spid="77828" grpId="0" autoUpdateAnimBg="0"/>
      <p:bldP spid="77829" grpId="0" autoUpdateAnimBg="0"/>
      <p:bldP spid="77830" grpId="0" build="p" autoUpdateAnimBg="0"/>
      <p:bldP spid="77834" grpId="0" animBg="1"/>
      <p:bldP spid="77835" grpId="0" animBg="1"/>
      <p:bldP spid="77836" grpId="0" animBg="1"/>
      <p:bldP spid="77837" grpId="0" animBg="1"/>
      <p:bldP spid="7783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a:xfrm>
            <a:off x="1524000" y="0"/>
            <a:ext cx="7772400" cy="533400"/>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4.6.2 </a:t>
            </a:r>
            <a:r>
              <a:rPr lang="zh-CN" altLang="en-US" sz="2400" smtClean="0">
                <a:latin typeface="华文行楷" panose="02010800040101010101" pitchFamily="2" charset="-122"/>
                <a:ea typeface="华文行楷" panose="02010800040101010101" pitchFamily="2" charset="-122"/>
              </a:rPr>
              <a:t>变量的（内部）类型转换（续</a:t>
            </a:r>
            <a:r>
              <a:rPr lang="en-US" altLang="zh-CN" sz="2400" smtClean="0">
                <a:latin typeface="华文行楷" panose="02010800040101010101" pitchFamily="2" charset="-122"/>
                <a:ea typeface="华文行楷" panose="02010800040101010101" pitchFamily="2" charset="-122"/>
              </a:rPr>
              <a:t>1</a:t>
            </a:r>
            <a:r>
              <a:rPr lang="zh-CN" altLang="en-US" sz="2400" smtClean="0">
                <a:latin typeface="华文行楷" panose="02010800040101010101" pitchFamily="2" charset="-122"/>
                <a:ea typeface="华文行楷" panose="02010800040101010101" pitchFamily="2" charset="-122"/>
              </a:rPr>
              <a:t>）</a:t>
            </a:r>
          </a:p>
        </p:txBody>
      </p:sp>
      <p:sp>
        <p:nvSpPr>
          <p:cNvPr id="11" name="灯片编号占位符 5"/>
          <p:cNvSpPr>
            <a:spLocks noGrp="1"/>
          </p:cNvSpPr>
          <p:nvPr>
            <p:ph type="sldNum" sz="quarter" idx="12"/>
          </p:nvPr>
        </p:nvSpPr>
        <p:spPr/>
        <p:txBody>
          <a:bodyPr/>
          <a:lstStyle/>
          <a:p>
            <a:pPr>
              <a:defRPr/>
            </a:pPr>
            <a:fld id="{D71CC55B-2836-4DFC-92D7-B37676E4F283}" type="slidenum">
              <a:rPr lang="zh-CN" altLang="en-US">
                <a:solidFill>
                  <a:srgbClr val="000000"/>
                </a:solidFill>
              </a:rPr>
              <a:pPr>
                <a:defRPr/>
              </a:pPr>
              <a:t>44</a:t>
            </a:fld>
            <a:endParaRPr lang="en-US" altLang="zh-CN">
              <a:solidFill>
                <a:srgbClr val="000000"/>
              </a:solidFill>
            </a:endParaRPr>
          </a:p>
        </p:txBody>
      </p:sp>
      <p:graphicFrame>
        <p:nvGraphicFramePr>
          <p:cNvPr id="78856" name="Object 8"/>
          <p:cNvGraphicFramePr>
            <a:graphicFrameLocks noChangeAspect="1"/>
          </p:cNvGraphicFramePr>
          <p:nvPr/>
        </p:nvGraphicFramePr>
        <p:xfrm>
          <a:off x="-396875" y="3363913"/>
          <a:ext cx="3600450" cy="1577975"/>
        </p:xfrm>
        <a:graphic>
          <a:graphicData uri="http://schemas.openxmlformats.org/presentationml/2006/ole">
            <mc:AlternateContent xmlns:mc="http://schemas.openxmlformats.org/markup-compatibility/2006">
              <mc:Choice xmlns:v="urn:schemas-microsoft-com:vml" Requires="v">
                <p:oleObj spid="_x0000_s15362" r:id="rId4" imgW="1846440" imgH="679680" progId="Visio.Drawing.11">
                  <p:embed/>
                </p:oleObj>
              </mc:Choice>
              <mc:Fallback>
                <p:oleObj r:id="rId4" imgW="1846440" imgH="67968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875" y="3363913"/>
                        <a:ext cx="3600450"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65" name="Rectangle 3"/>
          <p:cNvSpPr>
            <a:spLocks noChangeArrowheads="1"/>
          </p:cNvSpPr>
          <p:nvPr/>
        </p:nvSpPr>
        <p:spPr bwMode="auto">
          <a:xfrm>
            <a:off x="358775" y="641350"/>
            <a:ext cx="85344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zh-CN" altLang="en-US" sz="2400">
                <a:solidFill>
                  <a:srgbClr val="0000FF"/>
                </a:solidFill>
                <a:latin typeface="华文行楷" panose="02010800040101010101" pitchFamily="2" charset="-122"/>
                <a:ea typeface="华文行楷" panose="02010800040101010101" pitchFamily="2" charset="-122"/>
              </a:rPr>
              <a:t>三地址码：	</a:t>
            </a:r>
            <a:r>
              <a:rPr lang="en-US" altLang="zh-CN" sz="2400">
                <a:solidFill>
                  <a:srgbClr val="000000"/>
                </a:solidFill>
                <a:latin typeface="黑体" panose="02010609060101010101" pitchFamily="49" charset="-122"/>
                <a:ea typeface="黑体" panose="02010609060101010101" pitchFamily="49" charset="-122"/>
              </a:rPr>
              <a:t>T := </a:t>
            </a:r>
            <a:r>
              <a:rPr lang="en-US" altLang="zh-CN" sz="2400">
                <a:solidFill>
                  <a:srgbClr val="990000"/>
                </a:solidFill>
                <a:latin typeface="黑体" panose="02010609060101010101" pitchFamily="49" charset="-122"/>
                <a:ea typeface="黑体" panose="02010609060101010101" pitchFamily="49" charset="-122"/>
              </a:rPr>
              <a:t>itr</a:t>
            </a:r>
            <a:r>
              <a:rPr lang="en-US" altLang="zh-CN" sz="2400">
                <a:solidFill>
                  <a:srgbClr val="000000"/>
                </a:solidFill>
                <a:latin typeface="黑体" panose="02010609060101010101" pitchFamily="49" charset="-122"/>
                <a:ea typeface="黑体" panose="02010609060101010101" pitchFamily="49" charset="-122"/>
              </a:rPr>
              <a:t> E</a:t>
            </a:r>
            <a:r>
              <a:rPr lang="zh-CN" altLang="en-US" sz="2400">
                <a:solidFill>
                  <a:srgbClr val="000000"/>
                </a:solidFill>
                <a:latin typeface="华文行楷" panose="02010800040101010101" pitchFamily="2" charset="-122"/>
                <a:ea typeface="华文行楷" panose="02010800040101010101" pitchFamily="2" charset="-122"/>
              </a:rPr>
              <a:t>：将</a:t>
            </a:r>
            <a:r>
              <a:rPr lang="en-US" altLang="zh-CN" sz="2400">
                <a:solidFill>
                  <a:srgbClr val="000000"/>
                </a:solidFill>
                <a:latin typeface="黑体" panose="02010609060101010101" pitchFamily="49" charset="-122"/>
                <a:ea typeface="黑体" panose="02010609060101010101" pitchFamily="49" charset="-122"/>
              </a:rPr>
              <a:t>E</a:t>
            </a:r>
            <a:r>
              <a:rPr lang="zh-CN" altLang="en-US" sz="2400">
                <a:solidFill>
                  <a:srgbClr val="000000"/>
                </a:solidFill>
                <a:latin typeface="华文行楷" panose="02010800040101010101" pitchFamily="2" charset="-122"/>
                <a:ea typeface="华文行楷" panose="02010800040101010101" pitchFamily="2" charset="-122"/>
              </a:rPr>
              <a:t>从整型变为实型，结果存放</a:t>
            </a:r>
            <a:r>
              <a:rPr lang="en-US" altLang="zh-CN" sz="2400">
                <a:solidFill>
                  <a:srgbClr val="000000"/>
                </a:solidFill>
                <a:latin typeface="黑体" panose="02010609060101010101" pitchFamily="49" charset="-122"/>
                <a:ea typeface="黑体" panose="02010609060101010101" pitchFamily="49" charset="-122"/>
              </a:rPr>
              <a:t>T</a:t>
            </a:r>
            <a:r>
              <a:rPr lang="zh-CN" altLang="en-US" sz="2400">
                <a:solidFill>
                  <a:srgbClr val="000000"/>
                </a:solidFill>
                <a:latin typeface="华文行楷" panose="02010800040101010101" pitchFamily="2" charset="-122"/>
                <a:ea typeface="华文行楷" panose="02010800040101010101" pitchFamily="2" charset="-122"/>
              </a:rPr>
              <a:t>中</a:t>
            </a:r>
          </a:p>
          <a:p>
            <a:pPr algn="just" eaLnBrk="0" fontAlgn="base" hangingPunct="0">
              <a:lnSpc>
                <a:spcPct val="120000"/>
              </a:lnSpc>
              <a:spcBef>
                <a:spcPct val="0"/>
              </a:spcBef>
              <a:spcAft>
                <a:spcPct val="0"/>
              </a:spcAft>
              <a:buFontTx/>
              <a:buNone/>
            </a:pPr>
            <a:r>
              <a:rPr lang="zh-CN" altLang="en-US" sz="2400">
                <a:solidFill>
                  <a:srgbClr val="000000"/>
                </a:solidFill>
                <a:latin typeface="黑体" panose="02010609060101010101" pitchFamily="49" charset="-122"/>
                <a:ea typeface="黑体" panose="02010609060101010101" pitchFamily="49" charset="-122"/>
              </a:rPr>
              <a:t>		</a:t>
            </a:r>
            <a:r>
              <a:rPr lang="en-US" altLang="zh-CN" sz="2400">
                <a:solidFill>
                  <a:srgbClr val="000000"/>
                </a:solidFill>
                <a:latin typeface="黑体" panose="02010609060101010101" pitchFamily="49" charset="-122"/>
                <a:ea typeface="黑体" panose="02010609060101010101" pitchFamily="49" charset="-122"/>
              </a:rPr>
              <a:t>T := </a:t>
            </a:r>
            <a:r>
              <a:rPr lang="en-US" altLang="zh-CN" sz="2400">
                <a:solidFill>
                  <a:srgbClr val="990000"/>
                </a:solidFill>
                <a:latin typeface="黑体" panose="02010609060101010101" pitchFamily="49" charset="-122"/>
                <a:ea typeface="黑体" panose="02010609060101010101" pitchFamily="49" charset="-122"/>
              </a:rPr>
              <a:t>rti</a:t>
            </a:r>
            <a:r>
              <a:rPr lang="en-US" altLang="zh-CN" sz="2400">
                <a:solidFill>
                  <a:srgbClr val="000000"/>
                </a:solidFill>
                <a:latin typeface="黑体" panose="02010609060101010101" pitchFamily="49" charset="-122"/>
                <a:ea typeface="黑体" panose="02010609060101010101" pitchFamily="49" charset="-122"/>
              </a:rPr>
              <a:t> E</a:t>
            </a:r>
            <a:r>
              <a:rPr lang="zh-CN" altLang="en-US" sz="2400">
                <a:solidFill>
                  <a:srgbClr val="000000"/>
                </a:solidFill>
                <a:latin typeface="华文行楷" panose="02010800040101010101" pitchFamily="2" charset="-122"/>
                <a:ea typeface="华文行楷" panose="02010800040101010101" pitchFamily="2" charset="-122"/>
              </a:rPr>
              <a:t>：将</a:t>
            </a:r>
            <a:r>
              <a:rPr lang="en-US" altLang="zh-CN" sz="2400">
                <a:solidFill>
                  <a:srgbClr val="000000"/>
                </a:solidFill>
                <a:latin typeface="黑体" panose="02010609060101010101" pitchFamily="49" charset="-122"/>
                <a:ea typeface="黑体" panose="02010609060101010101" pitchFamily="49" charset="-122"/>
              </a:rPr>
              <a:t>E</a:t>
            </a:r>
            <a:r>
              <a:rPr lang="zh-CN" altLang="en-US" sz="2400">
                <a:solidFill>
                  <a:srgbClr val="000000"/>
                </a:solidFill>
                <a:latin typeface="华文行楷" panose="02010800040101010101" pitchFamily="2" charset="-122"/>
                <a:ea typeface="华文行楷" panose="02010800040101010101" pitchFamily="2" charset="-122"/>
              </a:rPr>
              <a:t>从实型变为整型，结果存放</a:t>
            </a:r>
            <a:r>
              <a:rPr lang="en-US" altLang="zh-CN" sz="2400">
                <a:solidFill>
                  <a:srgbClr val="000000"/>
                </a:solidFill>
                <a:latin typeface="黑体" panose="02010609060101010101" pitchFamily="49" charset="-122"/>
                <a:ea typeface="黑体" panose="02010609060101010101" pitchFamily="49" charset="-122"/>
              </a:rPr>
              <a:t>T</a:t>
            </a:r>
            <a:r>
              <a:rPr lang="zh-CN" altLang="en-US" sz="2400">
                <a:solidFill>
                  <a:srgbClr val="000000"/>
                </a:solidFill>
                <a:latin typeface="华文行楷" panose="02010800040101010101" pitchFamily="2" charset="-122"/>
                <a:ea typeface="华文行楷" panose="02010800040101010101" pitchFamily="2" charset="-122"/>
              </a:rPr>
              <a:t>中</a:t>
            </a:r>
          </a:p>
        </p:txBody>
      </p:sp>
      <p:sp>
        <p:nvSpPr>
          <p:cNvPr id="78852" name="Rectangle 4"/>
          <p:cNvSpPr>
            <a:spLocks noChangeArrowheads="1"/>
          </p:cNvSpPr>
          <p:nvPr/>
        </p:nvSpPr>
        <p:spPr bwMode="auto">
          <a:xfrm>
            <a:off x="468313" y="1412875"/>
            <a:ext cx="2286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0000FF"/>
                </a:solidFill>
                <a:latin typeface="华文行楷" panose="02010800040101010101" pitchFamily="2" charset="-122"/>
                <a:ea typeface="华文行楷" panose="02010800040101010101" pitchFamily="2" charset="-122"/>
              </a:rPr>
              <a:t>语义规则：</a:t>
            </a:r>
            <a:r>
              <a:rPr lang="zh-CN" altLang="en-US" sz="2400">
                <a:solidFill>
                  <a:srgbClr val="990000"/>
                </a:solidFill>
                <a:latin typeface="黑体" panose="02010609060101010101" pitchFamily="49" charset="-122"/>
                <a:ea typeface="黑体" panose="02010609060101010101" pitchFamily="49" charset="-122"/>
              </a:rPr>
              <a:t> </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A → id := E </a:t>
            </a:r>
          </a:p>
        </p:txBody>
      </p:sp>
      <p:sp>
        <p:nvSpPr>
          <p:cNvPr id="78853" name="Rectangle 5"/>
          <p:cNvSpPr>
            <a:spLocks noChangeArrowheads="1"/>
          </p:cNvSpPr>
          <p:nvPr/>
        </p:nvSpPr>
        <p:spPr bwMode="auto">
          <a:xfrm>
            <a:off x="2514600" y="1835150"/>
            <a:ext cx="6781800" cy="41084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 t_type:=entry(id.name).type;</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if</a:t>
            </a:r>
            <a:r>
              <a:rPr lang="en-US" altLang="zh-CN" sz="2400">
                <a:solidFill>
                  <a:srgbClr val="000000"/>
                </a:solidFill>
                <a:latin typeface="黑体" panose="02010609060101010101" pitchFamily="49" charset="-122"/>
                <a:ea typeface="黑体" panose="02010609060101010101" pitchFamily="49" charset="-122"/>
              </a:rPr>
              <a:t>   t_type=E.type</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then</a:t>
            </a:r>
            <a:r>
              <a:rPr lang="en-US" altLang="zh-CN" sz="2400">
                <a:solidFill>
                  <a:srgbClr val="000000"/>
                </a:solidFill>
                <a:latin typeface="黑体" panose="02010609060101010101" pitchFamily="49" charset="-122"/>
                <a:ea typeface="黑体" panose="02010609060101010101" pitchFamily="49" charset="-122"/>
              </a:rPr>
              <a:t> emit(entry(id.name) ':=' E.place);</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else</a:t>
            </a: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t>
            </a:r>
          </a:p>
          <a:p>
            <a:pPr algn="just" eaLnBrk="0" fontAlgn="base" hangingPunct="0">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end if</a:t>
            </a:r>
            <a:r>
              <a:rPr lang="en-US" altLang="zh-CN" sz="2400">
                <a:solidFill>
                  <a:srgbClr val="000000"/>
                </a:solidFill>
                <a:latin typeface="黑体" panose="02010609060101010101" pitchFamily="49" charset="-122"/>
                <a:ea typeface="黑体" panose="02010609060101010101" pitchFamily="49" charset="-122"/>
              </a:rPr>
              <a:t>;</a:t>
            </a:r>
          </a:p>
          <a:p>
            <a:pPr eaLnBrk="0" fontAlgn="base" hangingPunct="0">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 </a:t>
            </a:r>
          </a:p>
        </p:txBody>
      </p:sp>
      <p:sp>
        <p:nvSpPr>
          <p:cNvPr id="78854" name="Rectangle 6"/>
          <p:cNvSpPr>
            <a:spLocks noChangeArrowheads="1"/>
          </p:cNvSpPr>
          <p:nvPr/>
        </p:nvSpPr>
        <p:spPr bwMode="auto">
          <a:xfrm>
            <a:off x="3581400" y="2997200"/>
            <a:ext cx="5410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T := newtemp;</a:t>
            </a:r>
            <a:r>
              <a:rPr lang="en-US" altLang="zh-CN" sz="2400">
                <a:solidFill>
                  <a:srgbClr val="0000FF"/>
                </a:solidFill>
                <a:latin typeface="黑体" panose="02010609060101010101" pitchFamily="49" charset="-122"/>
                <a:ea typeface="黑体" panose="02010609060101010101" pitchFamily="49" charset="-122"/>
              </a:rPr>
              <a:t> </a:t>
            </a:r>
          </a:p>
          <a:p>
            <a:pPr algn="just" fontAlgn="base">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if</a:t>
            </a:r>
            <a:r>
              <a:rPr lang="en-US" altLang="zh-CN" sz="2400">
                <a:solidFill>
                  <a:srgbClr val="000000"/>
                </a:solidFill>
                <a:latin typeface="黑体" panose="02010609060101010101" pitchFamily="49" charset="-122"/>
                <a:ea typeface="黑体" panose="02010609060101010101" pitchFamily="49" charset="-122"/>
              </a:rPr>
              <a:t>   t_type=int </a:t>
            </a:r>
          </a:p>
          <a:p>
            <a:pPr algn="just" eaLnBrk="0" fontAlgn="base" hangingPunct="0">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then</a:t>
            </a:r>
            <a:r>
              <a:rPr lang="en-US" altLang="zh-CN" sz="2400">
                <a:solidFill>
                  <a:srgbClr val="000000"/>
                </a:solidFill>
                <a:latin typeface="黑体" panose="02010609060101010101" pitchFamily="49" charset="-122"/>
                <a:ea typeface="黑体" panose="02010609060101010101" pitchFamily="49" charset="-122"/>
              </a:rPr>
              <a:t> emit(T  ':=' rti E.place); </a:t>
            </a:r>
          </a:p>
          <a:p>
            <a:pPr algn="just" eaLnBrk="0" fontAlgn="base" hangingPunct="0">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else</a:t>
            </a:r>
            <a:r>
              <a:rPr lang="en-US" altLang="zh-CN" sz="2400">
                <a:solidFill>
                  <a:srgbClr val="000000"/>
                </a:solidFill>
                <a:latin typeface="黑体" panose="02010609060101010101" pitchFamily="49" charset="-122"/>
                <a:ea typeface="黑体" panose="02010609060101010101" pitchFamily="49" charset="-122"/>
              </a:rPr>
              <a:t> emit(T  ':=' itr E.place);</a:t>
            </a:r>
          </a:p>
          <a:p>
            <a:pPr algn="just" eaLnBrk="0" fontAlgn="base" hangingPunct="0">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end if</a:t>
            </a:r>
            <a:r>
              <a:rPr lang="en-US" altLang="zh-CN" sz="2400">
                <a:solidFill>
                  <a:srgbClr val="000000"/>
                </a:solidFill>
                <a:latin typeface="黑体" panose="02010609060101010101" pitchFamily="49" charset="-122"/>
                <a:ea typeface="黑体" panose="02010609060101010101" pitchFamily="49" charset="-122"/>
              </a:rPr>
              <a:t>;</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emit(entry(id.name) ':=' T);</a:t>
            </a:r>
          </a:p>
        </p:txBody>
      </p:sp>
      <p:sp>
        <p:nvSpPr>
          <p:cNvPr id="78855" name="Rectangle 7"/>
          <p:cNvSpPr>
            <a:spLocks noChangeArrowheads="1"/>
          </p:cNvSpPr>
          <p:nvPr/>
        </p:nvSpPr>
        <p:spPr bwMode="auto">
          <a:xfrm>
            <a:off x="34925" y="2925763"/>
            <a:ext cx="269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赋值的转换原则： </a:t>
            </a:r>
          </a:p>
        </p:txBody>
      </p:sp>
    </p:spTree>
    <p:extLst>
      <p:ext uri="{BB962C8B-B14F-4D97-AF65-F5344CB8AC3E}">
        <p14:creationId xmlns:p14="http://schemas.microsoft.com/office/powerpoint/2010/main" val="3380989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barn(outVertical)">
                                      <p:cBhvr>
                                        <p:cTn id="7" dur="500"/>
                                        <p:tgtEl>
                                          <p:spTgt spid="78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8855"/>
                                        </p:tgtEl>
                                        <p:attrNameLst>
                                          <p:attrName>style.visibility</p:attrName>
                                        </p:attrNameLst>
                                      </p:cBhvr>
                                      <p:to>
                                        <p:strVal val="visible"/>
                                      </p:to>
                                    </p:set>
                                    <p:animEffect transition="in" filter="barn(outVertical)">
                                      <p:cBhvr>
                                        <p:cTn id="12" dur="500"/>
                                        <p:tgtEl>
                                          <p:spTgt spid="78855"/>
                                        </p:tgtEl>
                                      </p:cBhvr>
                                    </p:animEffect>
                                  </p:childTnLst>
                                </p:cTn>
                              </p:par>
                              <p:par>
                                <p:cTn id="13" presetID="16" presetClass="entr" presetSubtype="37" fill="hold" nodeType="withEffect">
                                  <p:stCondLst>
                                    <p:cond delay="0"/>
                                  </p:stCondLst>
                                  <p:childTnLst>
                                    <p:set>
                                      <p:cBhvr>
                                        <p:cTn id="14" dur="1" fill="hold">
                                          <p:stCondLst>
                                            <p:cond delay="0"/>
                                          </p:stCondLst>
                                        </p:cTn>
                                        <p:tgtEl>
                                          <p:spTgt spid="78856"/>
                                        </p:tgtEl>
                                        <p:attrNameLst>
                                          <p:attrName>style.visibility</p:attrName>
                                        </p:attrNameLst>
                                      </p:cBhvr>
                                      <p:to>
                                        <p:strVal val="visible"/>
                                      </p:to>
                                    </p:set>
                                    <p:animEffect transition="in" filter="barn(outVertical)">
                                      <p:cBhvr>
                                        <p:cTn id="15" dur="500"/>
                                        <p:tgtEl>
                                          <p:spTgt spid="7885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78853"/>
                                        </p:tgtEl>
                                        <p:attrNameLst>
                                          <p:attrName>style.visibility</p:attrName>
                                        </p:attrNameLst>
                                      </p:cBhvr>
                                      <p:to>
                                        <p:strVal val="visible"/>
                                      </p:to>
                                    </p:set>
                                    <p:animEffect transition="in" filter="barn(outVertical)">
                                      <p:cBhvr>
                                        <p:cTn id="20" dur="500"/>
                                        <p:tgtEl>
                                          <p:spTgt spid="788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78854"/>
                                        </p:tgtEl>
                                        <p:attrNameLst>
                                          <p:attrName>style.visibility</p:attrName>
                                        </p:attrNameLst>
                                      </p:cBhvr>
                                      <p:to>
                                        <p:strVal val="visible"/>
                                      </p:to>
                                    </p:set>
                                    <p:animEffect transition="in" filter="barn(outVertical)">
                                      <p:cBhvr>
                                        <p:cTn id="25" dur="500"/>
                                        <p:tgtEl>
                                          <p:spTgt spid="7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utoUpdateAnimBg="0"/>
      <p:bldP spid="78853" grpId="0" animBg="1" autoUpdateAnimBg="0"/>
      <p:bldP spid="78854" grpId="0" autoUpdateAnimBg="0"/>
      <p:bldP spid="78855"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505200" y="76200"/>
            <a:ext cx="5715000" cy="457200"/>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4.6.2 </a:t>
            </a:r>
            <a:r>
              <a:rPr lang="zh-CN" altLang="en-US" sz="2400" smtClean="0">
                <a:latin typeface="华文行楷" panose="02010800040101010101" pitchFamily="2" charset="-122"/>
                <a:ea typeface="华文行楷" panose="02010800040101010101" pitchFamily="2" charset="-122"/>
              </a:rPr>
              <a:t>变量的（内部）类型转换（续</a:t>
            </a:r>
            <a:r>
              <a:rPr lang="en-US" altLang="zh-CN" sz="2400" smtClean="0">
                <a:latin typeface="华文行楷" panose="02010800040101010101" pitchFamily="2" charset="-122"/>
                <a:ea typeface="华文行楷" panose="02010800040101010101" pitchFamily="2" charset="-122"/>
              </a:rPr>
              <a:t>2</a:t>
            </a:r>
            <a:r>
              <a:rPr lang="zh-CN" altLang="en-US" sz="2400" smtClean="0">
                <a:latin typeface="华文行楷" panose="02010800040101010101" pitchFamily="2" charset="-122"/>
                <a:ea typeface="华文行楷" panose="02010800040101010101" pitchFamily="2" charset="-122"/>
              </a:rPr>
              <a:t>）</a:t>
            </a:r>
          </a:p>
        </p:txBody>
      </p:sp>
      <p:sp>
        <p:nvSpPr>
          <p:cNvPr id="13" name="灯片编号占位符 5"/>
          <p:cNvSpPr>
            <a:spLocks noGrp="1"/>
          </p:cNvSpPr>
          <p:nvPr>
            <p:ph type="sldNum" sz="quarter" idx="12"/>
          </p:nvPr>
        </p:nvSpPr>
        <p:spPr/>
        <p:txBody>
          <a:bodyPr/>
          <a:lstStyle/>
          <a:p>
            <a:pPr>
              <a:defRPr/>
            </a:pPr>
            <a:fld id="{B1B762A9-6D83-4096-B435-27027018AA3D}" type="slidenum">
              <a:rPr lang="zh-CN" altLang="en-US">
                <a:solidFill>
                  <a:srgbClr val="000000"/>
                </a:solidFill>
              </a:rPr>
              <a:pPr>
                <a:defRPr/>
              </a:pPr>
              <a:t>45</a:t>
            </a:fld>
            <a:endParaRPr lang="en-US" altLang="zh-CN">
              <a:solidFill>
                <a:srgbClr val="000000"/>
              </a:solidFill>
            </a:endParaRPr>
          </a:p>
        </p:txBody>
      </p:sp>
      <p:sp>
        <p:nvSpPr>
          <p:cNvPr id="94212" name="Rectangle 3"/>
          <p:cNvSpPr>
            <a:spLocks noChangeArrowheads="1"/>
          </p:cNvSpPr>
          <p:nvPr/>
        </p:nvSpPr>
        <p:spPr bwMode="auto">
          <a:xfrm>
            <a:off x="228600" y="1524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E→E1 </a:t>
            </a:r>
            <a:r>
              <a:rPr lang="en-US" altLang="zh-CN" sz="2400">
                <a:solidFill>
                  <a:srgbClr val="990000"/>
                </a:solidFill>
                <a:latin typeface="黑体" panose="02010609060101010101" pitchFamily="49" charset="-122"/>
                <a:ea typeface="黑体" panose="02010609060101010101" pitchFamily="49" charset="-122"/>
              </a:rPr>
              <a:t>op</a:t>
            </a:r>
            <a:r>
              <a:rPr lang="en-US" altLang="zh-CN" sz="2400">
                <a:solidFill>
                  <a:srgbClr val="000000"/>
                </a:solidFill>
                <a:latin typeface="黑体" panose="02010609060101010101" pitchFamily="49" charset="-122"/>
                <a:ea typeface="黑体" panose="02010609060101010101" pitchFamily="49" charset="-122"/>
              </a:rPr>
              <a:t> E2</a:t>
            </a:r>
          </a:p>
        </p:txBody>
      </p:sp>
      <p:sp>
        <p:nvSpPr>
          <p:cNvPr id="79876" name="Rectangle 4"/>
          <p:cNvSpPr>
            <a:spLocks noChangeArrowheads="1"/>
          </p:cNvSpPr>
          <p:nvPr/>
        </p:nvSpPr>
        <p:spPr bwMode="auto">
          <a:xfrm>
            <a:off x="1295400" y="609600"/>
            <a:ext cx="7467600" cy="600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90000"/>
              </a:lnSpc>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 T:=newtemp</a:t>
            </a:r>
            <a:r>
              <a:rPr lang="zh-CN" altLang="en-US" sz="2400">
                <a:solidFill>
                  <a:srgbClr val="00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E.type:=real;</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if</a:t>
            </a:r>
            <a:r>
              <a:rPr lang="en-US" altLang="zh-CN" sz="2400">
                <a:solidFill>
                  <a:srgbClr val="000000"/>
                </a:solidFill>
                <a:latin typeface="黑体" panose="02010609060101010101" pitchFamily="49" charset="-122"/>
                <a:ea typeface="黑体" panose="02010609060101010101" pitchFamily="49" charset="-122"/>
              </a:rPr>
              <a:t>   E1.type=int</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then</a:t>
            </a:r>
          </a:p>
          <a:p>
            <a:pPr algn="just" eaLnBrk="0" fontAlgn="base" hangingPunct="0">
              <a:lnSpc>
                <a:spcPct val="90000"/>
              </a:lnSpc>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lnSpc>
                <a:spcPct val="90000"/>
              </a:lnSpc>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lnSpc>
                <a:spcPct val="90000"/>
              </a:lnSpc>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lnSpc>
                <a:spcPct val="90000"/>
              </a:lnSpc>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lnSpc>
                <a:spcPct val="90000"/>
              </a:lnSpc>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lnSpc>
                <a:spcPct val="90000"/>
              </a:lnSpc>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else</a:t>
            </a:r>
            <a:r>
              <a:rPr lang="en-US" altLang="zh-CN" sz="2400">
                <a:solidFill>
                  <a:srgbClr val="000000"/>
                </a:solidFill>
                <a:latin typeface="黑体" panose="02010609060101010101" pitchFamily="49" charset="-122"/>
                <a:ea typeface="黑体" panose="02010609060101010101" pitchFamily="49" charset="-122"/>
              </a:rPr>
              <a:t> </a:t>
            </a:r>
          </a:p>
          <a:p>
            <a:pPr algn="just" eaLnBrk="0" fontAlgn="base" hangingPunct="0">
              <a:lnSpc>
                <a:spcPct val="90000"/>
              </a:lnSpc>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lnSpc>
                <a:spcPct val="90000"/>
              </a:lnSpc>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lnSpc>
                <a:spcPct val="90000"/>
              </a:lnSpc>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lnSpc>
                <a:spcPct val="90000"/>
              </a:lnSpc>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lnSpc>
                <a:spcPct val="90000"/>
              </a:lnSpc>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end if</a:t>
            </a:r>
            <a:r>
              <a:rPr lang="en-US" altLang="zh-CN" sz="2400">
                <a:solidFill>
                  <a:srgbClr val="000000"/>
                </a:solidFill>
                <a:latin typeface="黑体" panose="02010609060101010101" pitchFamily="49" charset="-122"/>
                <a:ea typeface="黑体" panose="02010609060101010101" pitchFamily="49" charset="-122"/>
              </a:rPr>
              <a:t>;</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E.place:=T;</a:t>
            </a:r>
          </a:p>
          <a:p>
            <a:pPr algn="just" eaLnBrk="0" fontAlgn="base" hangingPunct="0">
              <a:lnSpc>
                <a:spcPct val="90000"/>
              </a:lnSpc>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a:t>
            </a:r>
          </a:p>
        </p:txBody>
      </p:sp>
      <p:sp>
        <p:nvSpPr>
          <p:cNvPr id="79877" name="Text Box 5"/>
          <p:cNvSpPr txBox="1">
            <a:spLocks noChangeArrowheads="1"/>
          </p:cNvSpPr>
          <p:nvPr/>
        </p:nvSpPr>
        <p:spPr bwMode="auto">
          <a:xfrm>
            <a:off x="3779838" y="6092825"/>
            <a:ext cx="3671887" cy="457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000000"/>
                </a:solidFill>
                <a:ea typeface="华文行楷" panose="02010800040101010101" pitchFamily="2" charset="-122"/>
              </a:rPr>
              <a:t>其他语义规则看教材</a:t>
            </a:r>
            <a:r>
              <a:rPr lang="en-US" altLang="zh-CN" sz="2400">
                <a:solidFill>
                  <a:srgbClr val="FF0000"/>
                </a:solidFill>
                <a:latin typeface="黑体" panose="02010609060101010101" pitchFamily="49" charset="-122"/>
                <a:ea typeface="黑体" panose="02010609060101010101" pitchFamily="49" charset="-122"/>
              </a:rPr>
              <a:t>P197</a:t>
            </a:r>
          </a:p>
        </p:txBody>
      </p:sp>
      <p:sp>
        <p:nvSpPr>
          <p:cNvPr id="79878" name="Rectangle 6"/>
          <p:cNvSpPr>
            <a:spLocks noChangeArrowheads="1"/>
          </p:cNvSpPr>
          <p:nvPr/>
        </p:nvSpPr>
        <p:spPr bwMode="auto">
          <a:xfrm>
            <a:off x="2362200" y="1265238"/>
            <a:ext cx="6400800"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if   E2.type=int</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then emit(T ':=' E1.place </a:t>
            </a:r>
            <a:r>
              <a:rPr lang="en-US" altLang="zh-CN" sz="2400">
                <a:solidFill>
                  <a:srgbClr val="FF0000"/>
                </a:solidFill>
                <a:latin typeface="黑体" panose="02010609060101010101" pitchFamily="49" charset="-122"/>
                <a:ea typeface="黑体" panose="02010609060101010101" pitchFamily="49" charset="-122"/>
              </a:rPr>
              <a:t>OP</a:t>
            </a:r>
            <a:r>
              <a:rPr lang="en-US" altLang="zh-CN" sz="2400" baseline="30000">
                <a:solidFill>
                  <a:srgbClr val="FF0000"/>
                </a:solidFill>
                <a:latin typeface="黑体" panose="02010609060101010101" pitchFamily="49" charset="-122"/>
                <a:ea typeface="黑体" panose="02010609060101010101" pitchFamily="49" charset="-122"/>
              </a:rPr>
              <a:t>i</a:t>
            </a:r>
            <a:r>
              <a:rPr lang="en-US" altLang="zh-CN" sz="2400">
                <a:solidFill>
                  <a:srgbClr val="FF0000"/>
                </a:solidFill>
                <a:latin typeface="黑体" panose="02010609060101010101" pitchFamily="49" charset="-122"/>
                <a:ea typeface="黑体" panose="02010609060101010101" pitchFamily="49" charset="-122"/>
              </a:rPr>
              <a:t> </a:t>
            </a:r>
            <a:r>
              <a:rPr lang="en-US" altLang="zh-CN" sz="2400">
                <a:solidFill>
                  <a:srgbClr val="000000"/>
                </a:solidFill>
                <a:latin typeface="黑体" panose="02010609060101010101" pitchFamily="49" charset="-122"/>
                <a:ea typeface="黑体" panose="02010609060101010101" pitchFamily="49" charset="-122"/>
              </a:rPr>
              <a:t>E2.place);</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E.type := int;</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else U:=newtemp; </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emit(U ':=' itr E1.place);</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emit(T ':=' U </a:t>
            </a:r>
            <a:r>
              <a:rPr lang="en-US" altLang="zh-CN" sz="2400">
                <a:solidFill>
                  <a:srgbClr val="FF0000"/>
                </a:solidFill>
                <a:latin typeface="黑体" panose="02010609060101010101" pitchFamily="49" charset="-122"/>
                <a:ea typeface="黑体" panose="02010609060101010101" pitchFamily="49" charset="-122"/>
              </a:rPr>
              <a:t>OP</a:t>
            </a:r>
            <a:r>
              <a:rPr lang="en-US" altLang="zh-CN" sz="2400" baseline="30000">
                <a:solidFill>
                  <a:srgbClr val="FF0000"/>
                </a:solidFill>
                <a:latin typeface="黑体" panose="02010609060101010101" pitchFamily="49" charset="-122"/>
                <a:ea typeface="黑体" panose="02010609060101010101" pitchFamily="49" charset="-122"/>
              </a:rPr>
              <a:t>r</a:t>
            </a:r>
            <a:r>
              <a:rPr lang="en-US" altLang="zh-CN" sz="2400">
                <a:solidFill>
                  <a:srgbClr val="000000"/>
                </a:solidFill>
                <a:latin typeface="黑体" panose="02010609060101010101" pitchFamily="49" charset="-122"/>
                <a:ea typeface="黑体" panose="02010609060101010101" pitchFamily="49" charset="-122"/>
              </a:rPr>
              <a:t> E2.place);</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end if;</a:t>
            </a:r>
          </a:p>
        </p:txBody>
      </p:sp>
      <p:sp>
        <p:nvSpPr>
          <p:cNvPr id="79879" name="Rectangle 7"/>
          <p:cNvSpPr>
            <a:spLocks noChangeArrowheads="1"/>
          </p:cNvSpPr>
          <p:nvPr/>
        </p:nvSpPr>
        <p:spPr bwMode="auto">
          <a:xfrm>
            <a:off x="2362200" y="3581400"/>
            <a:ext cx="6400800"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if   E2.type=int</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then U:=newtemp;</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emit(U ':=' itr E2.place);</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emit(T ':=' E1.place </a:t>
            </a:r>
            <a:r>
              <a:rPr lang="en-US" altLang="zh-CN" sz="2400">
                <a:solidFill>
                  <a:srgbClr val="FF0000"/>
                </a:solidFill>
                <a:latin typeface="黑体" panose="02010609060101010101" pitchFamily="49" charset="-122"/>
                <a:ea typeface="黑体" panose="02010609060101010101" pitchFamily="49" charset="-122"/>
              </a:rPr>
              <a:t>OP</a:t>
            </a:r>
            <a:r>
              <a:rPr lang="en-US" altLang="zh-CN" sz="2400" baseline="30000">
                <a:solidFill>
                  <a:srgbClr val="FF0000"/>
                </a:solidFill>
                <a:latin typeface="黑体" panose="02010609060101010101" pitchFamily="49" charset="-122"/>
                <a:ea typeface="黑体" panose="02010609060101010101" pitchFamily="49" charset="-122"/>
              </a:rPr>
              <a:t>r</a:t>
            </a:r>
            <a:r>
              <a:rPr lang="en-US" altLang="zh-CN" sz="2400">
                <a:solidFill>
                  <a:srgbClr val="000000"/>
                </a:solidFill>
                <a:latin typeface="黑体" panose="02010609060101010101" pitchFamily="49" charset="-122"/>
                <a:ea typeface="黑体" panose="02010609060101010101" pitchFamily="49" charset="-122"/>
              </a:rPr>
              <a:t> U);</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else emit(T ':=' E1.place </a:t>
            </a:r>
            <a:r>
              <a:rPr lang="en-US" altLang="zh-CN" sz="2400">
                <a:solidFill>
                  <a:srgbClr val="FF0000"/>
                </a:solidFill>
                <a:latin typeface="黑体" panose="02010609060101010101" pitchFamily="49" charset="-122"/>
                <a:ea typeface="黑体" panose="02010609060101010101" pitchFamily="49" charset="-122"/>
              </a:rPr>
              <a:t>OP</a:t>
            </a:r>
            <a:r>
              <a:rPr lang="en-US" altLang="zh-CN" sz="2400" baseline="30000">
                <a:solidFill>
                  <a:srgbClr val="FF0000"/>
                </a:solidFill>
                <a:latin typeface="黑体" panose="02010609060101010101" pitchFamily="49" charset="-122"/>
                <a:ea typeface="黑体" panose="02010609060101010101" pitchFamily="49" charset="-122"/>
              </a:rPr>
              <a:t>r</a:t>
            </a:r>
            <a:r>
              <a:rPr lang="en-US" altLang="zh-CN" sz="2400">
                <a:solidFill>
                  <a:srgbClr val="000000"/>
                </a:solidFill>
                <a:latin typeface="黑体" panose="02010609060101010101" pitchFamily="49" charset="-122"/>
                <a:ea typeface="黑体" panose="02010609060101010101" pitchFamily="49" charset="-122"/>
              </a:rPr>
              <a:t> E2.place);</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end if;</a:t>
            </a:r>
          </a:p>
        </p:txBody>
      </p:sp>
      <p:sp>
        <p:nvSpPr>
          <p:cNvPr id="94217" name="Text Box 8">
            <a:hlinkClick r:id="rId4" action="ppaction://hlinksldjump"/>
          </p:cNvPr>
          <p:cNvSpPr txBox="1">
            <a:spLocks noChangeArrowheads="1"/>
          </p:cNvSpPr>
          <p:nvPr/>
        </p:nvSpPr>
        <p:spPr bwMode="auto">
          <a:xfrm>
            <a:off x="8135938" y="3716338"/>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u="sng">
                <a:solidFill>
                  <a:srgbClr val="FF33CC"/>
                </a:solidFill>
                <a:ea typeface="华文行楷" panose="02010800040101010101" pitchFamily="2" charset="-122"/>
              </a:rPr>
              <a:t>前页</a:t>
            </a:r>
          </a:p>
        </p:txBody>
      </p:sp>
      <p:sp>
        <p:nvSpPr>
          <p:cNvPr id="94218" name="Text Box 9">
            <a:hlinkClick r:id="rId5" action="ppaction://hlinksldjump"/>
          </p:cNvPr>
          <p:cNvSpPr txBox="1">
            <a:spLocks noChangeArrowheads="1"/>
          </p:cNvSpPr>
          <p:nvPr/>
        </p:nvSpPr>
        <p:spPr bwMode="auto">
          <a:xfrm>
            <a:off x="323850" y="6067425"/>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u="sng">
                <a:solidFill>
                  <a:srgbClr val="FF33CC"/>
                </a:solidFill>
                <a:ea typeface="华文行楷" panose="02010800040101010101" pitchFamily="2" charset="-122"/>
              </a:rPr>
              <a:t>结果</a:t>
            </a:r>
          </a:p>
        </p:txBody>
      </p:sp>
      <p:graphicFrame>
        <p:nvGraphicFramePr>
          <p:cNvPr id="79882" name="Object 10"/>
          <p:cNvGraphicFramePr>
            <a:graphicFrameLocks noChangeAspect="1"/>
          </p:cNvGraphicFramePr>
          <p:nvPr/>
        </p:nvGraphicFramePr>
        <p:xfrm>
          <a:off x="5688013" y="0"/>
          <a:ext cx="3455987" cy="1589088"/>
        </p:xfrm>
        <a:graphic>
          <a:graphicData uri="http://schemas.openxmlformats.org/presentationml/2006/ole">
            <mc:AlternateContent xmlns:mc="http://schemas.openxmlformats.org/markup-compatibility/2006">
              <mc:Choice xmlns:v="urn:schemas-microsoft-com:vml" Requires="v">
                <p:oleObj spid="_x0000_s16386" r:id="rId6" imgW="1833840" imgH="709200" progId="Visio.Drawing.11">
                  <p:embed/>
                </p:oleObj>
              </mc:Choice>
              <mc:Fallback>
                <p:oleObj r:id="rId6" imgW="1833840" imgH="70920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8013" y="0"/>
                        <a:ext cx="3455987" cy="15890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79638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79882"/>
                                        </p:tgtEl>
                                        <p:attrNameLst>
                                          <p:attrName>style.visibility</p:attrName>
                                        </p:attrNameLst>
                                      </p:cBhvr>
                                      <p:to>
                                        <p:strVal val="visible"/>
                                      </p:to>
                                    </p:set>
                                    <p:animEffect transition="in" filter="barn(outVertical)">
                                      <p:cBhvr>
                                        <p:cTn id="7" dur="500"/>
                                        <p:tgtEl>
                                          <p:spTgt spid="79882"/>
                                        </p:tgtEl>
                                      </p:cBhvr>
                                    </p:animEffect>
                                  </p:childTnLst>
                                </p:cTn>
                              </p:par>
                              <p:par>
                                <p:cTn id="8" presetID="10" presetClass="exit" presetSubtype="0" fill="hold" grpId="0" nodeType="withEffect">
                                  <p:stCondLst>
                                    <p:cond delay="0"/>
                                  </p:stCondLst>
                                  <p:childTnLst>
                                    <p:animEffect transition="out" filter="fade">
                                      <p:cBhvr>
                                        <p:cTn id="9" dur="500"/>
                                        <p:tgtEl>
                                          <p:spTgt spid="79874"/>
                                        </p:tgtEl>
                                      </p:cBhvr>
                                    </p:animEffect>
                                    <p:set>
                                      <p:cBhvr>
                                        <p:cTn id="10" dur="1" fill="hold">
                                          <p:stCondLst>
                                            <p:cond delay="499"/>
                                          </p:stCondLst>
                                        </p:cTn>
                                        <p:tgtEl>
                                          <p:spTgt spid="79874"/>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79876"/>
                                        </p:tgtEl>
                                        <p:attrNameLst>
                                          <p:attrName>style.visibility</p:attrName>
                                        </p:attrNameLst>
                                      </p:cBhvr>
                                      <p:to>
                                        <p:strVal val="visible"/>
                                      </p:to>
                                    </p:set>
                                    <p:animEffect transition="in" filter="barn(outVertical)">
                                      <p:cBhvr>
                                        <p:cTn id="15" dur="500"/>
                                        <p:tgtEl>
                                          <p:spTgt spid="7987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79878"/>
                                        </p:tgtEl>
                                        <p:attrNameLst>
                                          <p:attrName>style.visibility</p:attrName>
                                        </p:attrNameLst>
                                      </p:cBhvr>
                                      <p:to>
                                        <p:strVal val="visible"/>
                                      </p:to>
                                    </p:set>
                                    <p:animEffect transition="in" filter="barn(outVertical)">
                                      <p:cBhvr>
                                        <p:cTn id="20" dur="500"/>
                                        <p:tgtEl>
                                          <p:spTgt spid="7987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79879"/>
                                        </p:tgtEl>
                                        <p:attrNameLst>
                                          <p:attrName>style.visibility</p:attrName>
                                        </p:attrNameLst>
                                      </p:cBhvr>
                                      <p:to>
                                        <p:strVal val="visible"/>
                                      </p:to>
                                    </p:set>
                                    <p:animEffect transition="in" filter="barn(outVertical)">
                                      <p:cBhvr>
                                        <p:cTn id="25" dur="500"/>
                                        <p:tgtEl>
                                          <p:spTgt spid="7987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79877"/>
                                        </p:tgtEl>
                                        <p:attrNameLst>
                                          <p:attrName>style.visibility</p:attrName>
                                        </p:attrNameLst>
                                      </p:cBhvr>
                                      <p:to>
                                        <p:strVal val="visible"/>
                                      </p:to>
                                    </p:set>
                                    <p:animEffect transition="in" filter="barn(outVertical)">
                                      <p:cBhvr>
                                        <p:cTn id="30" dur="500"/>
                                        <p:tgtEl>
                                          <p:spTgt spid="79877"/>
                                        </p:tgtEl>
                                      </p:cBhvr>
                                    </p:animEffect>
                                  </p:childTnLst>
                                </p:cTn>
                              </p:par>
                              <p:par>
                                <p:cTn id="31" presetID="5" presetClass="exit" presetSubtype="10" fill="hold" nodeType="withEffect">
                                  <p:stCondLst>
                                    <p:cond delay="0"/>
                                  </p:stCondLst>
                                  <p:childTnLst>
                                    <p:animEffect transition="out" filter="checkerboard(across)">
                                      <p:cBhvr>
                                        <p:cTn id="32" dur="500"/>
                                        <p:tgtEl>
                                          <p:spTgt spid="79882"/>
                                        </p:tgtEl>
                                      </p:cBhvr>
                                    </p:animEffect>
                                    <p:set>
                                      <p:cBhvr>
                                        <p:cTn id="33" dur="1" fill="hold">
                                          <p:stCondLst>
                                            <p:cond delay="499"/>
                                          </p:stCondLst>
                                        </p:cTn>
                                        <p:tgtEl>
                                          <p:spTgt spid="798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9876" grpId="0" autoUpdateAnimBg="0"/>
      <p:bldP spid="79877" grpId="0" animBg="1" autoUpdateAnimBg="0"/>
      <p:bldP spid="79878" grpId="0" autoUpdateAnimBg="0"/>
      <p:bldP spid="79879"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a:xfrm>
            <a:off x="3429000" y="0"/>
            <a:ext cx="5791200" cy="533400"/>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4.6.2 </a:t>
            </a:r>
            <a:r>
              <a:rPr lang="zh-CN" altLang="en-US" sz="2400" smtClean="0">
                <a:latin typeface="华文行楷" panose="02010800040101010101" pitchFamily="2" charset="-122"/>
                <a:ea typeface="华文行楷" panose="02010800040101010101" pitchFamily="2" charset="-122"/>
              </a:rPr>
              <a:t>变量的（内部）类型转换（续</a:t>
            </a:r>
            <a:r>
              <a:rPr lang="en-US" altLang="zh-CN" sz="2400" smtClean="0">
                <a:latin typeface="华文行楷" panose="02010800040101010101" pitchFamily="2" charset="-122"/>
                <a:ea typeface="华文行楷" panose="02010800040101010101" pitchFamily="2" charset="-122"/>
              </a:rPr>
              <a:t>3</a:t>
            </a:r>
            <a:r>
              <a:rPr lang="zh-CN" altLang="en-US" sz="2400" smtClean="0">
                <a:latin typeface="华文行楷" panose="02010800040101010101" pitchFamily="2" charset="-122"/>
                <a:ea typeface="华文行楷" panose="02010800040101010101" pitchFamily="2" charset="-122"/>
              </a:rPr>
              <a:t>）</a:t>
            </a:r>
          </a:p>
        </p:txBody>
      </p:sp>
      <p:sp>
        <p:nvSpPr>
          <p:cNvPr id="25" name="灯片编号占位符 5"/>
          <p:cNvSpPr>
            <a:spLocks noGrp="1"/>
          </p:cNvSpPr>
          <p:nvPr>
            <p:ph type="sldNum" sz="quarter" idx="12"/>
          </p:nvPr>
        </p:nvSpPr>
        <p:spPr/>
        <p:txBody>
          <a:bodyPr/>
          <a:lstStyle/>
          <a:p>
            <a:pPr>
              <a:defRPr/>
            </a:pPr>
            <a:fld id="{1119BCD5-26AF-4BFD-8AE5-9AD276894392}" type="slidenum">
              <a:rPr lang="zh-CN" altLang="en-US">
                <a:solidFill>
                  <a:srgbClr val="000000"/>
                </a:solidFill>
              </a:rPr>
              <a:pPr>
                <a:defRPr/>
              </a:pPr>
              <a:t>46</a:t>
            </a:fld>
            <a:endParaRPr lang="en-US" altLang="zh-CN">
              <a:solidFill>
                <a:srgbClr val="000000"/>
              </a:solidFill>
            </a:endParaRPr>
          </a:p>
        </p:txBody>
      </p:sp>
      <p:sp>
        <p:nvSpPr>
          <p:cNvPr id="96260" name="Rectangle 3"/>
          <p:cNvSpPr>
            <a:spLocks noChangeArrowheads="1"/>
          </p:cNvSpPr>
          <p:nvPr/>
        </p:nvSpPr>
        <p:spPr bwMode="auto">
          <a:xfrm>
            <a:off x="36513" y="6683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a:solidFill>
                  <a:srgbClr val="990000"/>
                </a:solidFill>
                <a:latin typeface="黑体" panose="02010609060101010101" pitchFamily="49" charset="-122"/>
                <a:ea typeface="黑体" panose="02010609060101010101" pitchFamily="49" charset="-122"/>
              </a:rPr>
              <a:t>例</a:t>
            </a:r>
            <a:r>
              <a:rPr lang="en-US" altLang="zh-CN" sz="2400">
                <a:solidFill>
                  <a:srgbClr val="990000"/>
                </a:solidFill>
                <a:latin typeface="黑体" panose="02010609060101010101" pitchFamily="49" charset="-122"/>
                <a:ea typeface="黑体" panose="02010609060101010101" pitchFamily="49" charset="-122"/>
              </a:rPr>
              <a:t>4.36</a:t>
            </a:r>
            <a:r>
              <a:rPr lang="en-US" altLang="zh-CN" sz="2400">
                <a:solidFill>
                  <a:srgbClr val="000000"/>
                </a:solidFill>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x:=-a*b+c</a:t>
            </a:r>
            <a:r>
              <a:rPr lang="zh-CN" altLang="en-US" sz="2400">
                <a:solidFill>
                  <a:srgbClr val="000000"/>
                </a:solidFill>
                <a:latin typeface="华文行楷" panose="02010800040101010101" pitchFamily="2" charset="-122"/>
                <a:ea typeface="华文行楷" panose="02010800040101010101" pitchFamily="2" charset="-122"/>
              </a:rPr>
              <a:t>的语法制导翻译，</a:t>
            </a:r>
            <a:r>
              <a:rPr lang="en-US" altLang="zh-CN" sz="2400">
                <a:solidFill>
                  <a:srgbClr val="000000"/>
                </a:solidFill>
                <a:latin typeface="黑体" panose="02010609060101010101" pitchFamily="49" charset="-122"/>
                <a:ea typeface="黑体" panose="02010609060101010101" pitchFamily="49" charset="-122"/>
              </a:rPr>
              <a:t>x</a:t>
            </a:r>
            <a:r>
              <a:rPr lang="zh-CN" altLang="en-US" sz="2400">
                <a:solidFill>
                  <a:srgbClr val="00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a</a:t>
            </a:r>
            <a:r>
              <a:rPr lang="zh-CN" altLang="en-US" sz="2400">
                <a:solidFill>
                  <a:srgbClr val="00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b</a:t>
            </a:r>
            <a:r>
              <a:rPr lang="zh-CN" altLang="en-US" sz="2400">
                <a:solidFill>
                  <a:srgbClr val="000000"/>
                </a:solidFill>
                <a:latin typeface="华文行楷" panose="02010800040101010101" pitchFamily="2" charset="-122"/>
                <a:ea typeface="华文行楷" panose="02010800040101010101" pitchFamily="2" charset="-122"/>
              </a:rPr>
              <a:t>是整型，</a:t>
            </a:r>
            <a:r>
              <a:rPr lang="en-US" altLang="zh-CN" sz="2400">
                <a:solidFill>
                  <a:srgbClr val="000000"/>
                </a:solidFill>
                <a:latin typeface="黑体" panose="02010609060101010101" pitchFamily="49" charset="-122"/>
                <a:ea typeface="黑体" panose="02010609060101010101" pitchFamily="49" charset="-122"/>
              </a:rPr>
              <a:t>c</a:t>
            </a:r>
            <a:r>
              <a:rPr lang="zh-CN" altLang="en-US" sz="2400">
                <a:solidFill>
                  <a:srgbClr val="000000"/>
                </a:solidFill>
                <a:latin typeface="华文行楷" panose="02010800040101010101" pitchFamily="2" charset="-122"/>
                <a:ea typeface="华文行楷" panose="02010800040101010101" pitchFamily="2" charset="-122"/>
              </a:rPr>
              <a:t>是实型。</a:t>
            </a:r>
          </a:p>
        </p:txBody>
      </p:sp>
      <p:graphicFrame>
        <p:nvGraphicFramePr>
          <p:cNvPr id="80901" name="Object 5"/>
          <p:cNvGraphicFramePr>
            <a:graphicFrameLocks noChangeAspect="1"/>
          </p:cNvGraphicFramePr>
          <p:nvPr/>
        </p:nvGraphicFramePr>
        <p:xfrm>
          <a:off x="2366963" y="1341438"/>
          <a:ext cx="260350" cy="442912"/>
        </p:xfrm>
        <a:graphic>
          <a:graphicData uri="http://schemas.openxmlformats.org/presentationml/2006/ole">
            <mc:AlternateContent xmlns:mc="http://schemas.openxmlformats.org/markup-compatibility/2006">
              <mc:Choice xmlns:v="urn:schemas-microsoft-com:vml" Requires="v">
                <p:oleObj spid="_x0000_s17410" r:id="rId4" imgW="142200" imgH="244800" progId="Visio.Drawing.11">
                  <p:embed/>
                </p:oleObj>
              </mc:Choice>
              <mc:Fallback>
                <p:oleObj r:id="rId4" imgW="142200" imgH="24480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6963" y="1341438"/>
                        <a:ext cx="26035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2" name="Object 6"/>
          <p:cNvGraphicFramePr>
            <a:graphicFrameLocks noChangeAspect="1"/>
          </p:cNvGraphicFramePr>
          <p:nvPr/>
        </p:nvGraphicFramePr>
        <p:xfrm>
          <a:off x="1690688" y="1700213"/>
          <a:ext cx="1584325" cy="833437"/>
        </p:xfrm>
        <a:graphic>
          <a:graphicData uri="http://schemas.openxmlformats.org/presentationml/2006/ole">
            <mc:AlternateContent xmlns:mc="http://schemas.openxmlformats.org/markup-compatibility/2006">
              <mc:Choice xmlns:v="urn:schemas-microsoft-com:vml" Requires="v">
                <p:oleObj spid="_x0000_s17411" r:id="rId6" imgW="779040" imgH="448920" progId="Visio.Drawing.11">
                  <p:embed/>
                </p:oleObj>
              </mc:Choice>
              <mc:Fallback>
                <p:oleObj r:id="rId6" imgW="779040" imgH="44892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0688" y="1700213"/>
                        <a:ext cx="1584325"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3" name="Object 7"/>
          <p:cNvGraphicFramePr>
            <a:graphicFrameLocks noChangeAspect="1"/>
          </p:cNvGraphicFramePr>
          <p:nvPr/>
        </p:nvGraphicFramePr>
        <p:xfrm>
          <a:off x="1835150" y="2447925"/>
          <a:ext cx="2376488" cy="693738"/>
        </p:xfrm>
        <a:graphic>
          <a:graphicData uri="http://schemas.openxmlformats.org/presentationml/2006/ole">
            <mc:AlternateContent xmlns:mc="http://schemas.openxmlformats.org/markup-compatibility/2006">
              <mc:Choice xmlns:v="urn:schemas-microsoft-com:vml" Requires="v">
                <p:oleObj spid="_x0000_s17412" r:id="rId8" imgW="1401480" imgH="451080" progId="Visio.Drawing.11">
                  <p:embed/>
                </p:oleObj>
              </mc:Choice>
              <mc:Fallback>
                <p:oleObj r:id="rId8" imgW="1401480" imgH="451080"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150" y="2447925"/>
                        <a:ext cx="2376488"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4" name="Object 8"/>
          <p:cNvGraphicFramePr>
            <a:graphicFrameLocks noChangeAspect="1"/>
          </p:cNvGraphicFramePr>
          <p:nvPr/>
        </p:nvGraphicFramePr>
        <p:xfrm>
          <a:off x="539750" y="3068638"/>
          <a:ext cx="2447925" cy="725487"/>
        </p:xfrm>
        <a:graphic>
          <a:graphicData uri="http://schemas.openxmlformats.org/presentationml/2006/ole">
            <mc:AlternateContent xmlns:mc="http://schemas.openxmlformats.org/markup-compatibility/2006">
              <mc:Choice xmlns:v="urn:schemas-microsoft-com:vml" Requires="v">
                <p:oleObj spid="_x0000_s17413" r:id="rId10" imgW="1093680" imgH="440280" progId="Visio.Drawing.11">
                  <p:embed/>
                </p:oleObj>
              </mc:Choice>
              <mc:Fallback>
                <p:oleObj r:id="rId10" imgW="1093680" imgH="440280"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750" y="3068638"/>
                        <a:ext cx="2447925"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5" name="Object 9"/>
          <p:cNvGraphicFramePr>
            <a:graphicFrameLocks noChangeAspect="1"/>
          </p:cNvGraphicFramePr>
          <p:nvPr/>
        </p:nvGraphicFramePr>
        <p:xfrm>
          <a:off x="3933825" y="3068638"/>
          <a:ext cx="206375" cy="719137"/>
        </p:xfrm>
        <a:graphic>
          <a:graphicData uri="http://schemas.openxmlformats.org/presentationml/2006/ole">
            <mc:AlternateContent xmlns:mc="http://schemas.openxmlformats.org/markup-compatibility/2006">
              <mc:Choice xmlns:v="urn:schemas-microsoft-com:vml" Requires="v">
                <p:oleObj spid="_x0000_s17414" r:id="rId12" imgW="117360" imgH="408960" progId="Visio.Drawing.11">
                  <p:embed/>
                </p:oleObj>
              </mc:Choice>
              <mc:Fallback>
                <p:oleObj r:id="rId12" imgW="117360" imgH="408960"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3825" y="3068638"/>
                        <a:ext cx="206375"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6" name="Object 10"/>
          <p:cNvGraphicFramePr>
            <a:graphicFrameLocks noChangeAspect="1"/>
          </p:cNvGraphicFramePr>
          <p:nvPr/>
        </p:nvGraphicFramePr>
        <p:xfrm>
          <a:off x="2659063" y="3716338"/>
          <a:ext cx="257175" cy="863600"/>
        </p:xfrm>
        <a:graphic>
          <a:graphicData uri="http://schemas.openxmlformats.org/presentationml/2006/ole">
            <mc:AlternateContent xmlns:mc="http://schemas.openxmlformats.org/markup-compatibility/2006">
              <mc:Choice xmlns:v="urn:schemas-microsoft-com:vml" Requires="v">
                <p:oleObj spid="_x0000_s17415" r:id="rId14" imgW="125640" imgH="426600" progId="Visio.Drawing.11">
                  <p:embed/>
                </p:oleObj>
              </mc:Choice>
              <mc:Fallback>
                <p:oleObj r:id="rId14" imgW="125640" imgH="426600" progId="Visio.Drawing.11">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59063" y="3716338"/>
                        <a:ext cx="25717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7" name="Object 11"/>
          <p:cNvGraphicFramePr>
            <a:graphicFrameLocks noChangeAspect="1"/>
          </p:cNvGraphicFramePr>
          <p:nvPr/>
        </p:nvGraphicFramePr>
        <p:xfrm>
          <a:off x="107950" y="3716338"/>
          <a:ext cx="1152525" cy="782637"/>
        </p:xfrm>
        <a:graphic>
          <a:graphicData uri="http://schemas.openxmlformats.org/presentationml/2006/ole">
            <mc:AlternateContent xmlns:mc="http://schemas.openxmlformats.org/markup-compatibility/2006">
              <mc:Choice xmlns:v="urn:schemas-microsoft-com:vml" Requires="v">
                <p:oleObj spid="_x0000_s17416" r:id="rId16" imgW="624960" imgH="424440" progId="Visio.Drawing.11">
                  <p:embed/>
                </p:oleObj>
              </mc:Choice>
              <mc:Fallback>
                <p:oleObj r:id="rId16" imgW="624960" imgH="424440" progId="Visio.Drawing.11">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7950" y="3716338"/>
                        <a:ext cx="1152525"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8" name="Object 12"/>
          <p:cNvGraphicFramePr>
            <a:graphicFrameLocks noChangeAspect="1"/>
          </p:cNvGraphicFramePr>
          <p:nvPr/>
        </p:nvGraphicFramePr>
        <p:xfrm>
          <a:off x="900113" y="4365625"/>
          <a:ext cx="317500" cy="936625"/>
        </p:xfrm>
        <a:graphic>
          <a:graphicData uri="http://schemas.openxmlformats.org/presentationml/2006/ole">
            <mc:AlternateContent xmlns:mc="http://schemas.openxmlformats.org/markup-compatibility/2006">
              <mc:Choice xmlns:v="urn:schemas-microsoft-com:vml" Requires="v">
                <p:oleObj spid="_x0000_s17417" r:id="rId18" imgW="125640" imgH="373680" progId="Visio.Drawing.11">
                  <p:embed/>
                </p:oleObj>
              </mc:Choice>
              <mc:Fallback>
                <p:oleObj r:id="rId18" imgW="125640" imgH="373680" progId="Visio.Drawing.11">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00113" y="4365625"/>
                        <a:ext cx="3175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9" name="Rectangle 13"/>
          <p:cNvSpPr>
            <a:spLocks noChangeArrowheads="1"/>
          </p:cNvSpPr>
          <p:nvPr/>
        </p:nvSpPr>
        <p:spPr bwMode="auto">
          <a:xfrm>
            <a:off x="1042988" y="5661025"/>
            <a:ext cx="62468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E→id </a:t>
            </a:r>
            <a:r>
              <a:rPr lang="en-US" altLang="zh-CN" sz="2400">
                <a:solidFill>
                  <a:srgbClr val="000000"/>
                </a:solidFill>
                <a:latin typeface="黑体" panose="02010609060101010101" pitchFamily="49" charset="-122"/>
                <a:ea typeface="黑体" panose="02010609060101010101" pitchFamily="49" charset="-122"/>
              </a:rPr>
              <a:t>{ E.type:=entry(id.name).type;</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E.place:=entry(id.name)} </a:t>
            </a:r>
          </a:p>
        </p:txBody>
      </p:sp>
      <p:graphicFrame>
        <p:nvGraphicFramePr>
          <p:cNvPr id="80910" name="Object 14"/>
          <p:cNvGraphicFramePr>
            <a:graphicFrameLocks noChangeAspect="1"/>
          </p:cNvGraphicFramePr>
          <p:nvPr/>
        </p:nvGraphicFramePr>
        <p:xfrm>
          <a:off x="1187450" y="3933825"/>
          <a:ext cx="1081088" cy="641350"/>
        </p:xfrm>
        <a:graphic>
          <a:graphicData uri="http://schemas.openxmlformats.org/presentationml/2006/ole">
            <mc:AlternateContent xmlns:mc="http://schemas.openxmlformats.org/markup-compatibility/2006">
              <mc:Choice xmlns:v="urn:schemas-microsoft-com:vml" Requires="v">
                <p:oleObj spid="_x0000_s17418" r:id="rId20" imgW="946080" imgH="367200" progId="Visio.Drawing.11">
                  <p:embed/>
                </p:oleObj>
              </mc:Choice>
              <mc:Fallback>
                <p:oleObj r:id="rId20" imgW="946080" imgH="367200" progId="Visio.Drawing.11">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r="22472"/>
                      <a:stretch>
                        <a:fillRect/>
                      </a:stretch>
                    </p:blipFill>
                    <p:spPr bwMode="auto">
                      <a:xfrm>
                        <a:off x="1187450" y="3933825"/>
                        <a:ext cx="1081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11" name="Rectangle 15"/>
          <p:cNvSpPr>
            <a:spLocks noChangeArrowheads="1"/>
          </p:cNvSpPr>
          <p:nvPr/>
        </p:nvSpPr>
        <p:spPr bwMode="auto">
          <a:xfrm>
            <a:off x="1187450" y="5373688"/>
            <a:ext cx="72723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E→-E1 </a:t>
            </a:r>
            <a:r>
              <a:rPr lang="en-US" altLang="zh-CN" sz="2400">
                <a:solidFill>
                  <a:srgbClr val="000000"/>
                </a:solidFill>
                <a:latin typeface="黑体" panose="02010609060101010101" pitchFamily="49" charset="-122"/>
                <a:ea typeface="黑体" panose="02010609060101010101" pitchFamily="49" charset="-122"/>
              </a:rPr>
              <a:t>{ E.type:=E1.type; E.place:=newtemp;</a:t>
            </a:r>
          </a:p>
          <a:p>
            <a:pPr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emit(E.place </a:t>
            </a:r>
            <a:r>
              <a:rPr lang="en-US" altLang="zh-CN" sz="2400">
                <a:solidFill>
                  <a:srgbClr val="000000"/>
                </a:solidFill>
                <a:latin typeface="Arial" panose="020B0604020202020204" pitchFamily="34" charset="0"/>
                <a:ea typeface="黑体" panose="02010609060101010101" pitchFamily="49" charset="-122"/>
              </a:rPr>
              <a:t>‘:=‘ ‘-’</a:t>
            </a:r>
            <a:r>
              <a:rPr lang="en-US" altLang="zh-CN" sz="2400">
                <a:solidFill>
                  <a:srgbClr val="000000"/>
                </a:solidFill>
                <a:latin typeface="黑体" panose="02010609060101010101" pitchFamily="49" charset="-122"/>
                <a:ea typeface="黑体" panose="02010609060101010101" pitchFamily="49" charset="-122"/>
              </a:rPr>
              <a:t> E1.place} </a:t>
            </a:r>
          </a:p>
        </p:txBody>
      </p:sp>
      <p:graphicFrame>
        <p:nvGraphicFramePr>
          <p:cNvPr id="80912" name="Object 16"/>
          <p:cNvGraphicFramePr>
            <a:graphicFrameLocks noChangeAspect="1"/>
          </p:cNvGraphicFramePr>
          <p:nvPr/>
        </p:nvGraphicFramePr>
        <p:xfrm>
          <a:off x="919163" y="3357563"/>
          <a:ext cx="1131887" cy="608012"/>
        </p:xfrm>
        <a:graphic>
          <a:graphicData uri="http://schemas.openxmlformats.org/presentationml/2006/ole">
            <mc:AlternateContent xmlns:mc="http://schemas.openxmlformats.org/markup-compatibility/2006">
              <mc:Choice xmlns:v="urn:schemas-microsoft-com:vml" Requires="v">
                <p:oleObj spid="_x0000_s17419" r:id="rId22" imgW="946080" imgH="367200" progId="Visio.Drawing.11">
                  <p:embed/>
                </p:oleObj>
              </mc:Choice>
              <mc:Fallback>
                <p:oleObj r:id="rId22" imgW="946080" imgH="367200" progId="Visio.Drawing.11">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r="16853"/>
                      <a:stretch>
                        <a:fillRect/>
                      </a:stretch>
                    </p:blipFill>
                    <p:spPr bwMode="auto">
                      <a:xfrm>
                        <a:off x="919163" y="3357563"/>
                        <a:ext cx="1131887"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13" name="Object 17"/>
          <p:cNvGraphicFramePr>
            <a:graphicFrameLocks noChangeAspect="1"/>
          </p:cNvGraphicFramePr>
          <p:nvPr/>
        </p:nvGraphicFramePr>
        <p:xfrm>
          <a:off x="2843213" y="3429000"/>
          <a:ext cx="1081087" cy="604838"/>
        </p:xfrm>
        <a:graphic>
          <a:graphicData uri="http://schemas.openxmlformats.org/presentationml/2006/ole">
            <mc:AlternateContent xmlns:mc="http://schemas.openxmlformats.org/markup-compatibility/2006">
              <mc:Choice xmlns:v="urn:schemas-microsoft-com:vml" Requires="v">
                <p:oleObj spid="_x0000_s17420" r:id="rId24" imgW="946080" imgH="367200" progId="Visio.Drawing.11">
                  <p:embed/>
                </p:oleObj>
              </mc:Choice>
              <mc:Fallback>
                <p:oleObj r:id="rId24" imgW="946080" imgH="367200" progId="Visio.Drawing.11">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r="22472"/>
                      <a:stretch>
                        <a:fillRect/>
                      </a:stretch>
                    </p:blipFill>
                    <p:spPr bwMode="auto">
                      <a:xfrm>
                        <a:off x="2843213" y="3429000"/>
                        <a:ext cx="1081087"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14" name="Rectangle 18"/>
          <p:cNvSpPr>
            <a:spLocks noChangeArrowheads="1"/>
          </p:cNvSpPr>
          <p:nvPr/>
        </p:nvSpPr>
        <p:spPr bwMode="auto">
          <a:xfrm>
            <a:off x="6010275" y="1268413"/>
            <a:ext cx="2665413" cy="2392362"/>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90000"/>
              </a:lnSpc>
              <a:spcBef>
                <a:spcPct val="0"/>
              </a:spcBef>
              <a:spcAft>
                <a:spcPct val="0"/>
              </a:spcAft>
              <a:buFontTx/>
              <a:buNone/>
            </a:pPr>
            <a:r>
              <a:rPr lang="zh-CN" altLang="en-US" sz="2400">
                <a:solidFill>
                  <a:srgbClr val="FF0000"/>
                </a:solidFill>
                <a:latin typeface="华文行楷" panose="02010800040101010101" pitchFamily="2" charset="-122"/>
                <a:ea typeface="华文行楷" panose="02010800040101010101" pitchFamily="2" charset="-122"/>
              </a:rPr>
              <a:t>生成的三地址码</a:t>
            </a:r>
            <a:r>
              <a:rPr lang="zh-CN" altLang="en-US" sz="2400">
                <a:solidFill>
                  <a:srgbClr val="CC00CC"/>
                </a:solidFill>
                <a:latin typeface="华文行楷" panose="02010800040101010101" pitchFamily="2" charset="-122"/>
                <a:ea typeface="华文行楷" panose="02010800040101010101" pitchFamily="2" charset="-122"/>
              </a:rPr>
              <a:t> </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t1:=-a</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t2:=t1 *</a:t>
            </a:r>
            <a:r>
              <a:rPr lang="en-US" altLang="zh-CN" sz="2400" baseline="30000">
                <a:solidFill>
                  <a:srgbClr val="000000"/>
                </a:solidFill>
                <a:latin typeface="黑体" panose="02010609060101010101" pitchFamily="49" charset="-122"/>
                <a:ea typeface="黑体" panose="02010609060101010101" pitchFamily="49" charset="-122"/>
              </a:rPr>
              <a:t>i </a:t>
            </a:r>
            <a:r>
              <a:rPr lang="en-US" altLang="zh-CN" sz="2400">
                <a:solidFill>
                  <a:srgbClr val="000000"/>
                </a:solidFill>
                <a:latin typeface="黑体" panose="02010609060101010101" pitchFamily="49" charset="-122"/>
                <a:ea typeface="黑体" panose="02010609060101010101" pitchFamily="49" charset="-122"/>
              </a:rPr>
              <a:t>b</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t4:=itr t2</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t3:=t4 +</a:t>
            </a:r>
            <a:r>
              <a:rPr lang="en-US" altLang="zh-CN" sz="2400" baseline="30000">
                <a:solidFill>
                  <a:srgbClr val="000000"/>
                </a:solidFill>
                <a:latin typeface="黑体" panose="02010609060101010101" pitchFamily="49" charset="-122"/>
                <a:ea typeface="黑体" panose="02010609060101010101" pitchFamily="49" charset="-122"/>
              </a:rPr>
              <a:t>r </a:t>
            </a:r>
            <a:r>
              <a:rPr lang="en-US" altLang="zh-CN" sz="2400">
                <a:solidFill>
                  <a:srgbClr val="000000"/>
                </a:solidFill>
                <a:latin typeface="黑体" panose="02010609060101010101" pitchFamily="49" charset="-122"/>
                <a:ea typeface="黑体" panose="02010609060101010101" pitchFamily="49" charset="-122"/>
              </a:rPr>
              <a:t>c</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t5:=rti t3</a:t>
            </a:r>
          </a:p>
          <a:p>
            <a:pPr algn="just" eaLnBrk="0" fontAlgn="base" hangingPunct="0">
              <a:lnSpc>
                <a:spcPct val="9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x := t5</a:t>
            </a:r>
          </a:p>
        </p:txBody>
      </p:sp>
      <p:graphicFrame>
        <p:nvGraphicFramePr>
          <p:cNvPr id="80915" name="Object 19"/>
          <p:cNvGraphicFramePr>
            <a:graphicFrameLocks noChangeAspect="1"/>
          </p:cNvGraphicFramePr>
          <p:nvPr/>
        </p:nvGraphicFramePr>
        <p:xfrm>
          <a:off x="2195513" y="2789238"/>
          <a:ext cx="1081087" cy="568325"/>
        </p:xfrm>
        <a:graphic>
          <a:graphicData uri="http://schemas.openxmlformats.org/presentationml/2006/ole">
            <mc:AlternateContent xmlns:mc="http://schemas.openxmlformats.org/markup-compatibility/2006">
              <mc:Choice xmlns:v="urn:schemas-microsoft-com:vml" Requires="v">
                <p:oleObj spid="_x0000_s17421" r:id="rId26" imgW="946080" imgH="367200" progId="Visio.Drawing.11">
                  <p:embed/>
                </p:oleObj>
              </mc:Choice>
              <mc:Fallback>
                <p:oleObj r:id="rId26" imgW="946080" imgH="367200" progId="Visio.Drawing.11">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r="22472"/>
                      <a:stretch>
                        <a:fillRect/>
                      </a:stretch>
                    </p:blipFill>
                    <p:spPr bwMode="auto">
                      <a:xfrm>
                        <a:off x="2195513" y="2789238"/>
                        <a:ext cx="1081087"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16" name="Object 20"/>
          <p:cNvGraphicFramePr>
            <a:graphicFrameLocks noChangeAspect="1"/>
          </p:cNvGraphicFramePr>
          <p:nvPr/>
        </p:nvGraphicFramePr>
        <p:xfrm>
          <a:off x="4140200" y="2774950"/>
          <a:ext cx="1152525" cy="620713"/>
        </p:xfrm>
        <a:graphic>
          <a:graphicData uri="http://schemas.openxmlformats.org/presentationml/2006/ole">
            <mc:AlternateContent xmlns:mc="http://schemas.openxmlformats.org/markup-compatibility/2006">
              <mc:Choice xmlns:v="urn:schemas-microsoft-com:vml" Requires="v">
                <p:oleObj spid="_x0000_s17422" r:id="rId28" imgW="946080" imgH="367200" progId="Visio.Drawing.11">
                  <p:embed/>
                </p:oleObj>
              </mc:Choice>
              <mc:Fallback>
                <p:oleObj r:id="rId28" imgW="946080" imgH="367200" progId="Visio.Drawing.11">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r="11235"/>
                      <a:stretch>
                        <a:fillRect/>
                      </a:stretch>
                    </p:blipFill>
                    <p:spPr bwMode="auto">
                      <a:xfrm>
                        <a:off x="4140200" y="2774950"/>
                        <a:ext cx="1152525"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17" name="Object 21"/>
          <p:cNvGraphicFramePr>
            <a:graphicFrameLocks noChangeAspect="1"/>
          </p:cNvGraphicFramePr>
          <p:nvPr/>
        </p:nvGraphicFramePr>
        <p:xfrm>
          <a:off x="3203575" y="1989138"/>
          <a:ext cx="1152525" cy="615950"/>
        </p:xfrm>
        <a:graphic>
          <a:graphicData uri="http://schemas.openxmlformats.org/presentationml/2006/ole">
            <mc:AlternateContent xmlns:mc="http://schemas.openxmlformats.org/markup-compatibility/2006">
              <mc:Choice xmlns:v="urn:schemas-microsoft-com:vml" Requires="v">
                <p:oleObj spid="_x0000_s17423" r:id="rId30" imgW="946080" imgH="367200" progId="Visio.Drawing.11">
                  <p:embed/>
                </p:oleObj>
              </mc:Choice>
              <mc:Fallback>
                <p:oleObj r:id="rId30" imgW="946080" imgH="367200" progId="Visio.Drawing.11">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r="16853"/>
                      <a:stretch>
                        <a:fillRect/>
                      </a:stretch>
                    </p:blipFill>
                    <p:spPr bwMode="auto">
                      <a:xfrm>
                        <a:off x="3203575" y="1989138"/>
                        <a:ext cx="1152525"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78" name="Text Box 22">
            <a:hlinkClick r:id="rId32" action="ppaction://hlinksldjump"/>
          </p:cNvPr>
          <p:cNvSpPr txBox="1">
            <a:spLocks noChangeArrowheads="1"/>
          </p:cNvSpPr>
          <p:nvPr/>
        </p:nvSpPr>
        <p:spPr bwMode="auto">
          <a:xfrm>
            <a:off x="7164388" y="4221163"/>
            <a:ext cx="143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u="sng">
                <a:solidFill>
                  <a:srgbClr val="FF33CC"/>
                </a:solidFill>
                <a:ea typeface="华文行楷" panose="02010800040101010101" pitchFamily="2" charset="-122"/>
              </a:rPr>
              <a:t>E1 op E2</a:t>
            </a:r>
          </a:p>
        </p:txBody>
      </p:sp>
      <p:sp>
        <p:nvSpPr>
          <p:cNvPr id="80919" name="Rectangle 23"/>
          <p:cNvSpPr>
            <a:spLocks noChangeArrowheads="1"/>
          </p:cNvSpPr>
          <p:nvPr/>
        </p:nvSpPr>
        <p:spPr bwMode="auto">
          <a:xfrm>
            <a:off x="250825" y="2411413"/>
            <a:ext cx="67818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A</a:t>
            </a:r>
            <a:r>
              <a:rPr lang="en-US" altLang="zh-CN" sz="2400">
                <a:solidFill>
                  <a:srgbClr val="0000FF"/>
                </a:solidFill>
                <a:latin typeface="黑体" panose="02010609060101010101" pitchFamily="49" charset="-122"/>
                <a:ea typeface="黑体" panose="02010609060101010101" pitchFamily="49" charset="-122"/>
                <a:sym typeface="Wingdings" panose="05000000000000000000" pitchFamily="2" charset="2"/>
              </a:rPr>
              <a:t>id:=E</a:t>
            </a:r>
            <a:endParaRPr lang="en-US" altLang="zh-CN" sz="2400">
              <a:solidFill>
                <a:srgbClr val="0000FF"/>
              </a:solidFill>
              <a:latin typeface="黑体" panose="02010609060101010101" pitchFamily="49" charset="-122"/>
              <a:ea typeface="黑体" panose="02010609060101010101" pitchFamily="49" charset="-122"/>
            </a:endParaRPr>
          </a:p>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t_type:=entry(id.name).type;</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if   t_type=E.type</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then emit(entry(id.name) ':=' E.place);</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else T := newtemp;</a:t>
            </a:r>
          </a:p>
          <a:p>
            <a:pPr algn="just" fontAlgn="base">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if   t_type=int </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then emit(T  ':=' rti E.place); </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else emit(T  ':=' itr E.place);</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end if;</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emit(entry(id.name) ':=' T);</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end if;</a:t>
            </a:r>
          </a:p>
          <a:p>
            <a:pPr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9714524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90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9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90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90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90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090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090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5" presetClass="emph" presetSubtype="0" repeatCount="3000" fill="hold" nodeType="clickEffect">
                                  <p:stCondLst>
                                    <p:cond delay="0"/>
                                  </p:stCondLst>
                                  <p:childTnLst>
                                    <p:anim calcmode="discrete" valueType="str">
                                      <p:cBhvr>
                                        <p:cTn id="24" dur="500" fill="hold"/>
                                        <p:tgtEl>
                                          <p:spTgt spid="80908"/>
                                        </p:tgtEl>
                                        <p:attrNameLst>
                                          <p:attrName>style.visibility</p:attrName>
                                        </p:attrNameLst>
                                      </p:cBhvr>
                                      <p:tavLst>
                                        <p:tav tm="0">
                                          <p:val>
                                            <p:strVal val="hidden"/>
                                          </p:val>
                                        </p:tav>
                                        <p:tav tm="50000">
                                          <p:val>
                                            <p:strVal val="visible"/>
                                          </p:val>
                                        </p:tav>
                                      </p:tavLst>
                                    </p:anim>
                                  </p:childTnLst>
                                </p:cTn>
                              </p:par>
                              <p:par>
                                <p:cTn id="25" presetID="16" presetClass="entr" presetSubtype="37" fill="hold" grpId="0" nodeType="withEffect">
                                  <p:stCondLst>
                                    <p:cond delay="0"/>
                                  </p:stCondLst>
                                  <p:childTnLst>
                                    <p:set>
                                      <p:cBhvr>
                                        <p:cTn id="26" dur="1" fill="hold">
                                          <p:stCondLst>
                                            <p:cond delay="0"/>
                                          </p:stCondLst>
                                        </p:cTn>
                                        <p:tgtEl>
                                          <p:spTgt spid="80909"/>
                                        </p:tgtEl>
                                        <p:attrNameLst>
                                          <p:attrName>style.visibility</p:attrName>
                                        </p:attrNameLst>
                                      </p:cBhvr>
                                      <p:to>
                                        <p:strVal val="visible"/>
                                      </p:to>
                                    </p:set>
                                    <p:animEffect transition="in" filter="barn(outVertical)">
                                      <p:cBhvr>
                                        <p:cTn id="27" dur="500"/>
                                        <p:tgtEl>
                                          <p:spTgt spid="809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8091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xit" presetSubtype="0" fill="hold" nodeType="clickEffect">
                                  <p:stCondLst>
                                    <p:cond delay="0"/>
                                  </p:stCondLst>
                                  <p:childTnLst>
                                    <p:set>
                                      <p:cBhvr>
                                        <p:cTn id="35" dur="1" fill="hold">
                                          <p:stCondLst>
                                            <p:cond delay="0"/>
                                          </p:stCondLst>
                                        </p:cTn>
                                        <p:tgtEl>
                                          <p:spTgt spid="80908"/>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80909"/>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5" presetClass="emph" presetSubtype="0" repeatCount="3000" fill="hold" nodeType="clickEffect">
                                  <p:stCondLst>
                                    <p:cond delay="0"/>
                                  </p:stCondLst>
                                  <p:childTnLst>
                                    <p:anim calcmode="discrete" valueType="str">
                                      <p:cBhvr>
                                        <p:cTn id="41" dur="500" fill="hold"/>
                                        <p:tgtEl>
                                          <p:spTgt spid="80907"/>
                                        </p:tgtEl>
                                        <p:attrNameLst>
                                          <p:attrName>style.visibility</p:attrName>
                                        </p:attrNameLst>
                                      </p:cBhvr>
                                      <p:tavLst>
                                        <p:tav tm="0">
                                          <p:val>
                                            <p:strVal val="hidden"/>
                                          </p:val>
                                        </p:tav>
                                        <p:tav tm="50000">
                                          <p:val>
                                            <p:strVal val="visible"/>
                                          </p:val>
                                        </p:tav>
                                      </p:tavLst>
                                    </p:anim>
                                  </p:childTnLst>
                                </p:cTn>
                              </p:par>
                              <p:par>
                                <p:cTn id="42" presetID="16" presetClass="entr" presetSubtype="37" fill="hold" grpId="0" nodeType="withEffect">
                                  <p:stCondLst>
                                    <p:cond delay="0"/>
                                  </p:stCondLst>
                                  <p:childTnLst>
                                    <p:set>
                                      <p:cBhvr>
                                        <p:cTn id="43" dur="1" fill="hold">
                                          <p:stCondLst>
                                            <p:cond delay="0"/>
                                          </p:stCondLst>
                                        </p:cTn>
                                        <p:tgtEl>
                                          <p:spTgt spid="80911"/>
                                        </p:tgtEl>
                                        <p:attrNameLst>
                                          <p:attrName>style.visibility</p:attrName>
                                        </p:attrNameLst>
                                      </p:cBhvr>
                                      <p:to>
                                        <p:strVal val="visible"/>
                                      </p:to>
                                    </p:set>
                                    <p:animEffect transition="in" filter="barn(outVertical)">
                                      <p:cBhvr>
                                        <p:cTn id="44" dur="500"/>
                                        <p:tgtEl>
                                          <p:spTgt spid="809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8091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37" fill="hold" grpId="0" nodeType="clickEffect">
                                  <p:stCondLst>
                                    <p:cond delay="0"/>
                                  </p:stCondLst>
                                  <p:childTnLst>
                                    <p:set>
                                      <p:cBhvr>
                                        <p:cTn id="52" dur="1" fill="hold">
                                          <p:stCondLst>
                                            <p:cond delay="0"/>
                                          </p:stCondLst>
                                        </p:cTn>
                                        <p:tgtEl>
                                          <p:spTgt spid="80914">
                                            <p:txEl>
                                              <p:pRg st="1" end="1"/>
                                            </p:txEl>
                                          </p:spTgt>
                                        </p:tgtEl>
                                        <p:attrNameLst>
                                          <p:attrName>style.visibility</p:attrName>
                                        </p:attrNameLst>
                                      </p:cBhvr>
                                      <p:to>
                                        <p:strVal val="visible"/>
                                      </p:to>
                                    </p:set>
                                    <p:animEffect transition="in" filter="barn(outVertical)">
                                      <p:cBhvr>
                                        <p:cTn id="53" dur="500"/>
                                        <p:tgtEl>
                                          <p:spTgt spid="80914">
                                            <p:txEl>
                                              <p:pRg st="1" end="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xit" presetSubtype="0" fill="hold" nodeType="clickEffect">
                                  <p:stCondLst>
                                    <p:cond delay="0"/>
                                  </p:stCondLst>
                                  <p:childTnLst>
                                    <p:set>
                                      <p:cBhvr>
                                        <p:cTn id="57" dur="1" fill="hold">
                                          <p:stCondLst>
                                            <p:cond delay="0"/>
                                          </p:stCondLst>
                                        </p:cTn>
                                        <p:tgtEl>
                                          <p:spTgt spid="80907"/>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80910"/>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80911"/>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35" presetClass="emph" presetSubtype="0" repeatCount="3000" fill="hold" nodeType="clickEffect">
                                  <p:stCondLst>
                                    <p:cond delay="0"/>
                                  </p:stCondLst>
                                  <p:childTnLst>
                                    <p:anim calcmode="discrete" valueType="str">
                                      <p:cBhvr>
                                        <p:cTn id="65" dur="500" fill="hold"/>
                                        <p:tgtEl>
                                          <p:spTgt spid="80906"/>
                                        </p:tgtEl>
                                        <p:attrNameLst>
                                          <p:attrName>style.visibility</p:attrName>
                                        </p:attrNameLst>
                                      </p:cBhvr>
                                      <p:tavLst>
                                        <p:tav tm="0">
                                          <p:val>
                                            <p:strVal val="hidden"/>
                                          </p:val>
                                        </p:tav>
                                        <p:tav tm="50000">
                                          <p:val>
                                            <p:strVal val="visible"/>
                                          </p:val>
                                        </p:tav>
                                      </p:tavLst>
                                    </p:anim>
                                  </p:childTnLst>
                                </p:cTn>
                              </p:par>
                              <p:par>
                                <p:cTn id="66" presetID="16" presetClass="entr" presetSubtype="37" fill="hold" grpId="2" nodeType="withEffect">
                                  <p:stCondLst>
                                    <p:cond delay="0"/>
                                  </p:stCondLst>
                                  <p:childTnLst>
                                    <p:set>
                                      <p:cBhvr>
                                        <p:cTn id="67" dur="1" fill="hold">
                                          <p:stCondLst>
                                            <p:cond delay="0"/>
                                          </p:stCondLst>
                                        </p:cTn>
                                        <p:tgtEl>
                                          <p:spTgt spid="80909"/>
                                        </p:tgtEl>
                                        <p:attrNameLst>
                                          <p:attrName>style.visibility</p:attrName>
                                        </p:attrNameLst>
                                      </p:cBhvr>
                                      <p:to>
                                        <p:strVal val="visible"/>
                                      </p:to>
                                    </p:set>
                                    <p:animEffect transition="in" filter="barn(outVertical)">
                                      <p:cBhvr>
                                        <p:cTn id="68" dur="500"/>
                                        <p:tgtEl>
                                          <p:spTgt spid="8090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80913"/>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nodeType="clickEffect">
                                  <p:stCondLst>
                                    <p:cond delay="0"/>
                                  </p:stCondLst>
                                  <p:childTnLst>
                                    <p:set>
                                      <p:cBhvr>
                                        <p:cTn id="76" dur="1" fill="hold">
                                          <p:stCondLst>
                                            <p:cond delay="0"/>
                                          </p:stCondLst>
                                        </p:cTn>
                                        <p:tgtEl>
                                          <p:spTgt spid="80906"/>
                                        </p:tgtEl>
                                        <p:attrNameLst>
                                          <p:attrName>style.visibility</p:attrName>
                                        </p:attrNameLst>
                                      </p:cBhvr>
                                      <p:to>
                                        <p:strVal val="hidden"/>
                                      </p:to>
                                    </p:set>
                                  </p:childTnLst>
                                </p:cTn>
                              </p:par>
                              <p:par>
                                <p:cTn id="77" presetID="1" presetClass="exit" presetSubtype="0" fill="hold" grpId="3" nodeType="withEffect">
                                  <p:stCondLst>
                                    <p:cond delay="0"/>
                                  </p:stCondLst>
                                  <p:childTnLst>
                                    <p:set>
                                      <p:cBhvr>
                                        <p:cTn id="78" dur="1" fill="hold">
                                          <p:stCondLst>
                                            <p:cond delay="0"/>
                                          </p:stCondLst>
                                        </p:cTn>
                                        <p:tgtEl>
                                          <p:spTgt spid="80909"/>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35" presetClass="emph" presetSubtype="0" repeatCount="3000" fill="hold" nodeType="clickEffect">
                                  <p:stCondLst>
                                    <p:cond delay="0"/>
                                  </p:stCondLst>
                                  <p:childTnLst>
                                    <p:anim calcmode="discrete" valueType="str">
                                      <p:cBhvr>
                                        <p:cTn id="82" dur="500" fill="hold"/>
                                        <p:tgtEl>
                                          <p:spTgt spid="80904"/>
                                        </p:tgtEl>
                                        <p:attrNameLst>
                                          <p:attrName>style.visibility</p:attrName>
                                        </p:attrNameLst>
                                      </p:cBhvr>
                                      <p:tavLst>
                                        <p:tav tm="0">
                                          <p:val>
                                            <p:strVal val="hidden"/>
                                          </p:val>
                                        </p:tav>
                                        <p:tav tm="50000">
                                          <p:val>
                                            <p:strVal val="visible"/>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80915"/>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6" presetClass="entr" presetSubtype="37" fill="hold" grpId="0" nodeType="clickEffect">
                                  <p:stCondLst>
                                    <p:cond delay="0"/>
                                  </p:stCondLst>
                                  <p:childTnLst>
                                    <p:set>
                                      <p:cBhvr>
                                        <p:cTn id="90" dur="1" fill="hold">
                                          <p:stCondLst>
                                            <p:cond delay="0"/>
                                          </p:stCondLst>
                                        </p:cTn>
                                        <p:tgtEl>
                                          <p:spTgt spid="80914">
                                            <p:txEl>
                                              <p:pRg st="2" end="2"/>
                                            </p:txEl>
                                          </p:spTgt>
                                        </p:tgtEl>
                                        <p:attrNameLst>
                                          <p:attrName>style.visibility</p:attrName>
                                        </p:attrNameLst>
                                      </p:cBhvr>
                                      <p:to>
                                        <p:strVal val="visible"/>
                                      </p:to>
                                    </p:set>
                                    <p:animEffect transition="in" filter="barn(outVertical)">
                                      <p:cBhvr>
                                        <p:cTn id="91" dur="500"/>
                                        <p:tgtEl>
                                          <p:spTgt spid="80914">
                                            <p:txEl>
                                              <p:pRg st="2" end="2"/>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nodeType="clickEffect">
                                  <p:stCondLst>
                                    <p:cond delay="0"/>
                                  </p:stCondLst>
                                  <p:childTnLst>
                                    <p:set>
                                      <p:cBhvr>
                                        <p:cTn id="95" dur="1" fill="hold">
                                          <p:stCondLst>
                                            <p:cond delay="0"/>
                                          </p:stCondLst>
                                        </p:cTn>
                                        <p:tgtEl>
                                          <p:spTgt spid="80904"/>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80912"/>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80913"/>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35" presetClass="emph" presetSubtype="0" repeatCount="3000" fill="hold" nodeType="clickEffect">
                                  <p:stCondLst>
                                    <p:cond delay="0"/>
                                  </p:stCondLst>
                                  <p:childTnLst>
                                    <p:anim calcmode="discrete" valueType="str">
                                      <p:cBhvr>
                                        <p:cTn id="103" dur="500" fill="hold"/>
                                        <p:tgtEl>
                                          <p:spTgt spid="80905"/>
                                        </p:tgtEl>
                                        <p:attrNameLst>
                                          <p:attrName>style.visibility</p:attrName>
                                        </p:attrNameLst>
                                      </p:cBhvr>
                                      <p:tavLst>
                                        <p:tav tm="0">
                                          <p:val>
                                            <p:strVal val="hidden"/>
                                          </p:val>
                                        </p:tav>
                                        <p:tav tm="50000">
                                          <p:val>
                                            <p:strVal val="visible"/>
                                          </p:val>
                                        </p:tav>
                                      </p:tavLst>
                                    </p:anim>
                                  </p:childTnLst>
                                </p:cTn>
                              </p:par>
                              <p:par>
                                <p:cTn id="104" presetID="16" presetClass="entr" presetSubtype="37" fill="hold" grpId="4" nodeType="withEffect">
                                  <p:stCondLst>
                                    <p:cond delay="0"/>
                                  </p:stCondLst>
                                  <p:childTnLst>
                                    <p:set>
                                      <p:cBhvr>
                                        <p:cTn id="105" dur="1" fill="hold">
                                          <p:stCondLst>
                                            <p:cond delay="0"/>
                                          </p:stCondLst>
                                        </p:cTn>
                                        <p:tgtEl>
                                          <p:spTgt spid="80909"/>
                                        </p:tgtEl>
                                        <p:attrNameLst>
                                          <p:attrName>style.visibility</p:attrName>
                                        </p:attrNameLst>
                                      </p:cBhvr>
                                      <p:to>
                                        <p:strVal val="visible"/>
                                      </p:to>
                                    </p:set>
                                    <p:animEffect transition="in" filter="barn(outVertical)">
                                      <p:cBhvr>
                                        <p:cTn id="106" dur="500"/>
                                        <p:tgtEl>
                                          <p:spTgt spid="80909"/>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80916"/>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xit" presetSubtype="0" fill="hold" nodeType="clickEffect">
                                  <p:stCondLst>
                                    <p:cond delay="0"/>
                                  </p:stCondLst>
                                  <p:childTnLst>
                                    <p:set>
                                      <p:cBhvr>
                                        <p:cTn id="114" dur="1" fill="hold">
                                          <p:stCondLst>
                                            <p:cond delay="0"/>
                                          </p:stCondLst>
                                        </p:cTn>
                                        <p:tgtEl>
                                          <p:spTgt spid="80905"/>
                                        </p:tgtEl>
                                        <p:attrNameLst>
                                          <p:attrName>style.visibility</p:attrName>
                                        </p:attrNameLst>
                                      </p:cBhvr>
                                      <p:to>
                                        <p:strVal val="hidden"/>
                                      </p:to>
                                    </p:set>
                                  </p:childTnLst>
                                </p:cTn>
                              </p:par>
                              <p:par>
                                <p:cTn id="115" presetID="1" presetClass="exit" presetSubtype="0" fill="hold" grpId="5" nodeType="withEffect">
                                  <p:stCondLst>
                                    <p:cond delay="0"/>
                                  </p:stCondLst>
                                  <p:childTnLst>
                                    <p:set>
                                      <p:cBhvr>
                                        <p:cTn id="116" dur="1" fill="hold">
                                          <p:stCondLst>
                                            <p:cond delay="0"/>
                                          </p:stCondLst>
                                        </p:cTn>
                                        <p:tgtEl>
                                          <p:spTgt spid="80909"/>
                                        </p:tgtEl>
                                        <p:attrNameLst>
                                          <p:attrName>style.visibility</p:attrName>
                                        </p:attrNameLst>
                                      </p:cBhvr>
                                      <p:to>
                                        <p:strVal val="hidden"/>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35" presetClass="emph" presetSubtype="0" repeatCount="3000" fill="hold" nodeType="clickEffect">
                                  <p:stCondLst>
                                    <p:cond delay="0"/>
                                  </p:stCondLst>
                                  <p:childTnLst>
                                    <p:anim calcmode="discrete" valueType="str">
                                      <p:cBhvr>
                                        <p:cTn id="120" dur="500" fill="hold"/>
                                        <p:tgtEl>
                                          <p:spTgt spid="80903"/>
                                        </p:tgtEl>
                                        <p:attrNameLst>
                                          <p:attrName>style.visibility</p:attrName>
                                        </p:attrNameLst>
                                      </p:cBhvr>
                                      <p:tavLst>
                                        <p:tav tm="0">
                                          <p:val>
                                            <p:strVal val="hidden"/>
                                          </p:val>
                                        </p:tav>
                                        <p:tav tm="50000">
                                          <p:val>
                                            <p:strVal val="visible"/>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nodeType="clickEffect">
                                  <p:stCondLst>
                                    <p:cond delay="0"/>
                                  </p:stCondLst>
                                  <p:childTnLst>
                                    <p:set>
                                      <p:cBhvr>
                                        <p:cTn id="124" dur="1" fill="hold">
                                          <p:stCondLst>
                                            <p:cond delay="0"/>
                                          </p:stCondLst>
                                        </p:cTn>
                                        <p:tgtEl>
                                          <p:spTgt spid="80917"/>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6" presetClass="entr" presetSubtype="37" fill="hold" grpId="0" nodeType="clickEffect">
                                  <p:stCondLst>
                                    <p:cond delay="0"/>
                                  </p:stCondLst>
                                  <p:childTnLst>
                                    <p:set>
                                      <p:cBhvr>
                                        <p:cTn id="128" dur="1" fill="hold">
                                          <p:stCondLst>
                                            <p:cond delay="0"/>
                                          </p:stCondLst>
                                        </p:cTn>
                                        <p:tgtEl>
                                          <p:spTgt spid="80914">
                                            <p:txEl>
                                              <p:pRg st="3" end="3"/>
                                            </p:txEl>
                                          </p:spTgt>
                                        </p:tgtEl>
                                        <p:attrNameLst>
                                          <p:attrName>style.visibility</p:attrName>
                                        </p:attrNameLst>
                                      </p:cBhvr>
                                      <p:to>
                                        <p:strVal val="visible"/>
                                      </p:to>
                                    </p:set>
                                    <p:animEffect transition="in" filter="barn(outVertical)">
                                      <p:cBhvr>
                                        <p:cTn id="129" dur="500"/>
                                        <p:tgtEl>
                                          <p:spTgt spid="80914">
                                            <p:txEl>
                                              <p:pRg st="3" end="3"/>
                                            </p:txEl>
                                          </p:spTgt>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6" presetClass="entr" presetSubtype="37" fill="hold" grpId="0" nodeType="clickEffect">
                                  <p:stCondLst>
                                    <p:cond delay="0"/>
                                  </p:stCondLst>
                                  <p:childTnLst>
                                    <p:set>
                                      <p:cBhvr>
                                        <p:cTn id="133" dur="1" fill="hold">
                                          <p:stCondLst>
                                            <p:cond delay="0"/>
                                          </p:stCondLst>
                                        </p:cTn>
                                        <p:tgtEl>
                                          <p:spTgt spid="80914">
                                            <p:txEl>
                                              <p:pRg st="4" end="4"/>
                                            </p:txEl>
                                          </p:spTgt>
                                        </p:tgtEl>
                                        <p:attrNameLst>
                                          <p:attrName>style.visibility</p:attrName>
                                        </p:attrNameLst>
                                      </p:cBhvr>
                                      <p:to>
                                        <p:strVal val="visible"/>
                                      </p:to>
                                    </p:set>
                                    <p:animEffect transition="in" filter="barn(outVertical)">
                                      <p:cBhvr>
                                        <p:cTn id="134" dur="500"/>
                                        <p:tgtEl>
                                          <p:spTgt spid="80914">
                                            <p:txEl>
                                              <p:pRg st="4" end="4"/>
                                            </p:txEl>
                                          </p:spTgt>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xit" presetSubtype="0" fill="hold" nodeType="clickEffect">
                                  <p:stCondLst>
                                    <p:cond delay="0"/>
                                  </p:stCondLst>
                                  <p:childTnLst>
                                    <p:set>
                                      <p:cBhvr>
                                        <p:cTn id="138" dur="1" fill="hold">
                                          <p:stCondLst>
                                            <p:cond delay="0"/>
                                          </p:stCondLst>
                                        </p:cTn>
                                        <p:tgtEl>
                                          <p:spTgt spid="80903"/>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80915"/>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80916"/>
                                        </p:tgtEl>
                                        <p:attrNameLst>
                                          <p:attrName>style.visibility</p:attrName>
                                        </p:attrNameLst>
                                      </p:cBhvr>
                                      <p:to>
                                        <p:strVal val="hidden"/>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5" presetClass="emph" presetSubtype="0" repeatCount="3000" fill="hold" nodeType="clickEffect">
                                  <p:stCondLst>
                                    <p:cond delay="0"/>
                                  </p:stCondLst>
                                  <p:childTnLst>
                                    <p:anim calcmode="discrete" valueType="str">
                                      <p:cBhvr>
                                        <p:cTn id="146" dur="500" fill="hold"/>
                                        <p:tgtEl>
                                          <p:spTgt spid="80902"/>
                                        </p:tgtEl>
                                        <p:attrNameLst>
                                          <p:attrName>style.visibility</p:attrName>
                                        </p:attrNameLst>
                                      </p:cBhvr>
                                      <p:tavLst>
                                        <p:tav tm="0">
                                          <p:val>
                                            <p:strVal val="hidden"/>
                                          </p:val>
                                        </p:tav>
                                        <p:tav tm="50000">
                                          <p:val>
                                            <p:strVal val="visible"/>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0919"/>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6" presetClass="entr" presetSubtype="37" fill="hold" grpId="0" nodeType="clickEffect">
                                  <p:stCondLst>
                                    <p:cond delay="0"/>
                                  </p:stCondLst>
                                  <p:childTnLst>
                                    <p:set>
                                      <p:cBhvr>
                                        <p:cTn id="154" dur="1" fill="hold">
                                          <p:stCondLst>
                                            <p:cond delay="0"/>
                                          </p:stCondLst>
                                        </p:cTn>
                                        <p:tgtEl>
                                          <p:spTgt spid="80914">
                                            <p:txEl>
                                              <p:pRg st="5" end="5"/>
                                            </p:txEl>
                                          </p:spTgt>
                                        </p:tgtEl>
                                        <p:attrNameLst>
                                          <p:attrName>style.visibility</p:attrName>
                                        </p:attrNameLst>
                                      </p:cBhvr>
                                      <p:to>
                                        <p:strVal val="visible"/>
                                      </p:to>
                                    </p:set>
                                    <p:animEffect transition="in" filter="barn(outVertical)">
                                      <p:cBhvr>
                                        <p:cTn id="155" dur="500"/>
                                        <p:tgtEl>
                                          <p:spTgt spid="80914">
                                            <p:txEl>
                                              <p:pRg st="5" end="5"/>
                                            </p:txEl>
                                          </p:spTgt>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6" presetClass="entr" presetSubtype="37" fill="hold" grpId="0" nodeType="clickEffect">
                                  <p:stCondLst>
                                    <p:cond delay="0"/>
                                  </p:stCondLst>
                                  <p:childTnLst>
                                    <p:set>
                                      <p:cBhvr>
                                        <p:cTn id="159" dur="1" fill="hold">
                                          <p:stCondLst>
                                            <p:cond delay="0"/>
                                          </p:stCondLst>
                                        </p:cTn>
                                        <p:tgtEl>
                                          <p:spTgt spid="80914">
                                            <p:txEl>
                                              <p:pRg st="6" end="6"/>
                                            </p:txEl>
                                          </p:spTgt>
                                        </p:tgtEl>
                                        <p:attrNameLst>
                                          <p:attrName>style.visibility</p:attrName>
                                        </p:attrNameLst>
                                      </p:cBhvr>
                                      <p:to>
                                        <p:strVal val="visible"/>
                                      </p:to>
                                    </p:set>
                                    <p:animEffect transition="in" filter="barn(outVertical)">
                                      <p:cBhvr>
                                        <p:cTn id="160" dur="500"/>
                                        <p:tgtEl>
                                          <p:spTgt spid="80914">
                                            <p:txEl>
                                              <p:pRg st="6" end="6"/>
                                            </p:txEl>
                                          </p:spTgt>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xit" presetSubtype="0" fill="hold" nodeType="clickEffect">
                                  <p:stCondLst>
                                    <p:cond delay="0"/>
                                  </p:stCondLst>
                                  <p:childTnLst>
                                    <p:set>
                                      <p:cBhvr>
                                        <p:cTn id="164" dur="1" fill="hold">
                                          <p:stCondLst>
                                            <p:cond delay="0"/>
                                          </p:stCondLst>
                                        </p:cTn>
                                        <p:tgtEl>
                                          <p:spTgt spid="80902"/>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80917"/>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809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9" grpId="0" autoUpdateAnimBg="0"/>
      <p:bldP spid="80909" grpId="1" autoUpdateAnimBg="0"/>
      <p:bldP spid="80909" grpId="2" autoUpdateAnimBg="0"/>
      <p:bldP spid="80909" grpId="3" autoUpdateAnimBg="0"/>
      <p:bldP spid="80909" grpId="4" autoUpdateAnimBg="0"/>
      <p:bldP spid="80909" grpId="5" autoUpdateAnimBg="0"/>
      <p:bldP spid="80911" grpId="0" autoUpdateAnimBg="0"/>
      <p:bldP spid="80911" grpId="1" autoUpdateAnimBg="0"/>
      <p:bldP spid="80914" grpId="0" build="allAtOnce" autoUpdateAnimBg="0"/>
      <p:bldP spid="80919" grpId="0" autoUpdateAnimBg="0"/>
      <p:bldP spid="80919" grpId="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85800" y="260350"/>
            <a:ext cx="7772400" cy="515938"/>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&lt;2&gt; </a:t>
            </a:r>
            <a:r>
              <a:rPr lang="zh-CN" altLang="en-US" sz="2400" smtClean="0">
                <a:latin typeface="华文行楷" panose="02010800040101010101" pitchFamily="2" charset="-122"/>
                <a:ea typeface="华文行楷" panose="02010800040101010101" pitchFamily="2" charset="-122"/>
              </a:rPr>
              <a:t>变量声明的语法制导翻译（续</a:t>
            </a:r>
            <a:r>
              <a:rPr lang="en-US" altLang="zh-CN" sz="2400" smtClean="0">
                <a:latin typeface="华文行楷" panose="02010800040101010101" pitchFamily="2" charset="-122"/>
                <a:ea typeface="华文行楷" panose="02010800040101010101" pitchFamily="2" charset="-122"/>
              </a:rPr>
              <a:t>1</a:t>
            </a:r>
            <a:r>
              <a:rPr lang="zh-CN" altLang="en-US" sz="2400" smtClean="0">
                <a:latin typeface="华文行楷" panose="02010800040101010101" pitchFamily="2" charset="-122"/>
                <a:ea typeface="华文行楷" panose="02010800040101010101" pitchFamily="2" charset="-122"/>
              </a:rPr>
              <a:t>）</a:t>
            </a:r>
          </a:p>
        </p:txBody>
      </p:sp>
      <p:sp>
        <p:nvSpPr>
          <p:cNvPr id="10" name="灯片编号占位符 5"/>
          <p:cNvSpPr>
            <a:spLocks noGrp="1"/>
          </p:cNvSpPr>
          <p:nvPr>
            <p:ph type="sldNum" sz="quarter" idx="12"/>
          </p:nvPr>
        </p:nvSpPr>
        <p:spPr/>
        <p:txBody>
          <a:bodyPr/>
          <a:lstStyle/>
          <a:p>
            <a:pPr>
              <a:defRPr/>
            </a:pPr>
            <a:fld id="{93EE1858-7A4C-46FF-9D93-F3F77110080B}" type="slidenum">
              <a:rPr lang="zh-CN" altLang="en-US">
                <a:solidFill>
                  <a:srgbClr val="000000"/>
                </a:solidFill>
              </a:rPr>
              <a:pPr>
                <a:defRPr/>
              </a:pPr>
              <a:t>5</a:t>
            </a:fld>
            <a:endParaRPr lang="en-US" altLang="zh-CN" dirty="0">
              <a:solidFill>
                <a:srgbClr val="000000"/>
              </a:solidFill>
            </a:endParaRPr>
          </a:p>
        </p:txBody>
      </p:sp>
      <p:sp>
        <p:nvSpPr>
          <p:cNvPr id="19459" name="Rectangle 3"/>
          <p:cNvSpPr>
            <a:spLocks noChangeArrowheads="1"/>
          </p:cNvSpPr>
          <p:nvPr/>
        </p:nvSpPr>
        <p:spPr bwMode="auto">
          <a:xfrm>
            <a:off x="468313" y="1773238"/>
            <a:ext cx="381635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A : 	array [d</a:t>
            </a:r>
            <a:r>
              <a:rPr lang="en-US" altLang="zh-CN" sz="2400" baseline="-30000">
                <a:solidFill>
                  <a:srgbClr val="000000"/>
                </a:solidFill>
                <a:latin typeface="黑体" panose="02010609060101010101" pitchFamily="49" charset="-122"/>
                <a:ea typeface="黑体" panose="02010609060101010101" pitchFamily="49" charset="-122"/>
              </a:rPr>
              <a:t>1</a:t>
            </a:r>
            <a:r>
              <a:rPr lang="en-US" altLang="zh-CN" sz="2400">
                <a:solidFill>
                  <a:srgbClr val="000000"/>
                </a:solidFill>
                <a:latin typeface="黑体" panose="02010609060101010101" pitchFamily="49" charset="-122"/>
                <a:ea typeface="黑体" panose="02010609060101010101" pitchFamily="49" charset="-122"/>
              </a:rPr>
              <a:t>] of </a:t>
            </a:r>
          </a:p>
          <a:p>
            <a:pPr fontAlgn="base">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array [d</a:t>
            </a:r>
            <a:r>
              <a:rPr lang="en-US" altLang="zh-CN" sz="2400" baseline="-30000">
                <a:solidFill>
                  <a:srgbClr val="000000"/>
                </a:solidFill>
                <a:latin typeface="黑体" panose="02010609060101010101" pitchFamily="49" charset="-122"/>
                <a:ea typeface="黑体" panose="02010609060101010101" pitchFamily="49" charset="-122"/>
              </a:rPr>
              <a:t>2</a:t>
            </a:r>
            <a:r>
              <a:rPr lang="en-US" altLang="zh-CN" sz="2400">
                <a:solidFill>
                  <a:srgbClr val="000000"/>
                </a:solidFill>
                <a:latin typeface="黑体" panose="02010609060101010101" pitchFamily="49" charset="-122"/>
                <a:ea typeface="黑体" panose="02010609060101010101" pitchFamily="49" charset="-122"/>
              </a:rPr>
              <a:t>] of </a:t>
            </a:r>
          </a:p>
          <a:p>
            <a:pPr fontAlgn="base">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 </a:t>
            </a:r>
          </a:p>
          <a:p>
            <a:pPr fontAlgn="base">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array [d</a:t>
            </a:r>
            <a:r>
              <a:rPr lang="en-US" altLang="zh-CN" sz="2400" baseline="-30000">
                <a:solidFill>
                  <a:srgbClr val="000000"/>
                </a:solidFill>
                <a:latin typeface="黑体" panose="02010609060101010101" pitchFamily="49" charset="-122"/>
                <a:ea typeface="黑体" panose="02010609060101010101" pitchFamily="49" charset="-122"/>
              </a:rPr>
              <a:t>n</a:t>
            </a:r>
            <a:r>
              <a:rPr lang="en-US" altLang="zh-CN" sz="2400">
                <a:solidFill>
                  <a:srgbClr val="000000"/>
                </a:solidFill>
                <a:latin typeface="黑体" panose="02010609060101010101" pitchFamily="49" charset="-122"/>
                <a:ea typeface="黑体" panose="02010609060101010101" pitchFamily="49" charset="-122"/>
              </a:rPr>
              <a:t>] of int</a:t>
            </a:r>
          </a:p>
        </p:txBody>
      </p:sp>
      <p:sp>
        <p:nvSpPr>
          <p:cNvPr id="12293" name="Rectangle 4"/>
          <p:cNvSpPr>
            <a:spLocks noChangeArrowheads="1"/>
          </p:cNvSpPr>
          <p:nvPr/>
        </p:nvSpPr>
        <p:spPr bwMode="auto">
          <a:xfrm>
            <a:off x="576263" y="884238"/>
            <a:ext cx="4572000" cy="457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T →  array [num] of T (5)</a:t>
            </a:r>
          </a:p>
        </p:txBody>
      </p:sp>
      <p:sp>
        <p:nvSpPr>
          <p:cNvPr id="19461" name="Rectangle 5"/>
          <p:cNvSpPr>
            <a:spLocks noChangeArrowheads="1"/>
          </p:cNvSpPr>
          <p:nvPr/>
        </p:nvSpPr>
        <p:spPr bwMode="auto">
          <a:xfrm>
            <a:off x="611188" y="3789363"/>
            <a:ext cx="4897437" cy="228282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此多维数组</a:t>
            </a:r>
            <a:r>
              <a:rPr lang="zh-CN" altLang="en-US" sz="2400">
                <a:solidFill>
                  <a:srgbClr val="FF0000"/>
                </a:solidFill>
                <a:latin typeface="华文行楷" panose="02010800040101010101" pitchFamily="2" charset="-122"/>
                <a:ea typeface="华文行楷" panose="02010800040101010101" pitchFamily="2" charset="-122"/>
              </a:rPr>
              <a:t>以行为主</a:t>
            </a:r>
            <a:r>
              <a:rPr lang="zh-CN" altLang="en-US" sz="2400">
                <a:solidFill>
                  <a:srgbClr val="000000"/>
                </a:solidFill>
                <a:latin typeface="华文行楷" panose="02010800040101010101" pitchFamily="2" charset="-122"/>
                <a:ea typeface="华文行楷" panose="02010800040101010101" pitchFamily="2" charset="-122"/>
              </a:rPr>
              <a:t>存储。</a:t>
            </a:r>
          </a:p>
          <a:p>
            <a:pPr fontAlgn="base">
              <a:lnSpc>
                <a:spcPct val="120000"/>
              </a:lnSpc>
              <a:spcBef>
                <a:spcPct val="0"/>
              </a:spcBef>
              <a:spcAft>
                <a:spcPct val="0"/>
              </a:spcAft>
              <a:buFontTx/>
              <a:buNone/>
            </a:pPr>
            <a:r>
              <a:rPr lang="zh-CN" altLang="en-US" sz="2400">
                <a:solidFill>
                  <a:srgbClr val="FF0000"/>
                </a:solidFill>
                <a:latin typeface="华文行楷" panose="02010800040101010101" pitchFamily="2" charset="-122"/>
                <a:ea typeface="华文行楷" panose="02010800040101010101" pitchFamily="2" charset="-122"/>
              </a:rPr>
              <a:t>因为：</a:t>
            </a:r>
          </a:p>
          <a:p>
            <a:pPr fontAlgn="base">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第一维是有</a:t>
            </a:r>
            <a:r>
              <a:rPr lang="en-US" altLang="zh-CN" sz="2400">
                <a:solidFill>
                  <a:srgbClr val="FF0000"/>
                </a:solidFill>
                <a:latin typeface="黑体" panose="02010609060101010101" pitchFamily="49" charset="-122"/>
                <a:ea typeface="黑体" panose="02010609060101010101" pitchFamily="49" charset="-122"/>
              </a:rPr>
              <a:t>d</a:t>
            </a:r>
            <a:r>
              <a:rPr lang="en-US" altLang="zh-CN" sz="2400" baseline="-30000">
                <a:solidFill>
                  <a:srgbClr val="FF0000"/>
                </a:solidFill>
                <a:latin typeface="黑体" panose="02010609060101010101" pitchFamily="49" charset="-122"/>
                <a:ea typeface="黑体" panose="02010609060101010101" pitchFamily="49" charset="-122"/>
              </a:rPr>
              <a:t>1</a:t>
            </a:r>
            <a:r>
              <a:rPr lang="zh-CN" altLang="en-US" sz="2400">
                <a:solidFill>
                  <a:srgbClr val="000000"/>
                </a:solidFill>
                <a:latin typeface="华文行楷" panose="02010800040101010101" pitchFamily="2" charset="-122"/>
                <a:ea typeface="华文行楷" panose="02010800040101010101" pitchFamily="2" charset="-122"/>
              </a:rPr>
              <a:t>个元素的一维数组，</a:t>
            </a:r>
          </a:p>
          <a:p>
            <a:pPr fontAlgn="base">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每个元素又是一个</a:t>
            </a:r>
            <a:r>
              <a:rPr lang="en-US" altLang="zh-CN" sz="2400">
                <a:solidFill>
                  <a:srgbClr val="FF0000"/>
                </a:solidFill>
                <a:latin typeface="黑体" panose="02010609060101010101" pitchFamily="49" charset="-122"/>
                <a:ea typeface="黑体" panose="02010609060101010101" pitchFamily="49" charset="-122"/>
              </a:rPr>
              <a:t>n-1</a:t>
            </a:r>
            <a:r>
              <a:rPr lang="zh-CN" altLang="en-US" sz="2400">
                <a:solidFill>
                  <a:srgbClr val="000000"/>
                </a:solidFill>
                <a:latin typeface="华文行楷" panose="02010800040101010101" pitchFamily="2" charset="-122"/>
                <a:ea typeface="华文行楷" panose="02010800040101010101" pitchFamily="2" charset="-122"/>
              </a:rPr>
              <a:t>维的数组；</a:t>
            </a:r>
          </a:p>
          <a:p>
            <a:pPr fontAlgn="base">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依此类推。 </a:t>
            </a:r>
          </a:p>
        </p:txBody>
      </p:sp>
      <p:sp>
        <p:nvSpPr>
          <p:cNvPr id="12295" name="Rectangle 6"/>
          <p:cNvSpPr>
            <a:spLocks noChangeArrowheads="1"/>
          </p:cNvSpPr>
          <p:nvPr/>
        </p:nvSpPr>
        <p:spPr bwMode="auto">
          <a:xfrm>
            <a:off x="539750" y="1341438"/>
            <a:ext cx="76517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此文法可以声明多维数组，如数组</a:t>
            </a:r>
            <a:r>
              <a:rPr lang="en-US" altLang="zh-CN" sz="2400">
                <a:solidFill>
                  <a:srgbClr val="000000"/>
                </a:solidFill>
                <a:latin typeface="黑体" panose="02010609060101010101" pitchFamily="49" charset="-122"/>
                <a:ea typeface="黑体" panose="02010609060101010101" pitchFamily="49" charset="-122"/>
              </a:rPr>
              <a:t>A</a:t>
            </a:r>
            <a:r>
              <a:rPr lang="zh-CN" altLang="en-US" sz="2400">
                <a:solidFill>
                  <a:srgbClr val="000000"/>
                </a:solidFill>
                <a:latin typeface="华文行楷" panose="02010800040101010101" pitchFamily="2" charset="-122"/>
                <a:ea typeface="华文行楷" panose="02010800040101010101" pitchFamily="2" charset="-122"/>
              </a:rPr>
              <a:t>的声明形式可以是：</a:t>
            </a:r>
          </a:p>
        </p:txBody>
      </p:sp>
      <p:sp>
        <p:nvSpPr>
          <p:cNvPr id="19463" name="Rectangle 7"/>
          <p:cNvSpPr>
            <a:spLocks noChangeArrowheads="1"/>
          </p:cNvSpPr>
          <p:nvPr/>
        </p:nvSpPr>
        <p:spPr bwMode="auto">
          <a:xfrm>
            <a:off x="4572000" y="1844675"/>
            <a:ext cx="38163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A2 : 	array [2] of </a:t>
            </a:r>
          </a:p>
          <a:p>
            <a:pPr fontAlgn="base">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array [3] of int</a:t>
            </a:r>
          </a:p>
        </p:txBody>
      </p:sp>
      <p:sp>
        <p:nvSpPr>
          <p:cNvPr id="2" name="矩形 1"/>
          <p:cNvSpPr>
            <a:spLocks noChangeArrowheads="1"/>
          </p:cNvSpPr>
          <p:nvPr/>
        </p:nvSpPr>
        <p:spPr bwMode="auto">
          <a:xfrm>
            <a:off x="6870700" y="3252788"/>
            <a:ext cx="981075" cy="1112837"/>
          </a:xfrm>
          <a:prstGeom prst="rect">
            <a:avLst/>
          </a:prstGeom>
          <a:noFill/>
          <a:ln w="222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pPr algn="just" eaLnBrk="0" fontAlgn="base" hangingPunct="0">
              <a:spcBef>
                <a:spcPct val="0"/>
              </a:spcBef>
              <a:spcAft>
                <a:spcPct val="0"/>
              </a:spcAft>
            </a:pPr>
            <a:endParaRPr lang="zh-CN" altLang="en-US">
              <a:solidFill>
                <a:srgbClr val="000000"/>
              </a:solidFill>
            </a:endParaRPr>
          </a:p>
        </p:txBody>
      </p:sp>
      <p:sp>
        <p:nvSpPr>
          <p:cNvPr id="3" name="文本框 2"/>
          <p:cNvSpPr txBox="1">
            <a:spLocks noChangeArrowheads="1"/>
          </p:cNvSpPr>
          <p:nvPr/>
        </p:nvSpPr>
        <p:spPr bwMode="auto">
          <a:xfrm>
            <a:off x="5945188" y="3221038"/>
            <a:ext cx="954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pPr eaLnBrk="0" fontAlgn="base" hangingPunct="0">
              <a:spcBef>
                <a:spcPct val="0"/>
              </a:spcBef>
              <a:spcAft>
                <a:spcPct val="0"/>
              </a:spcAft>
            </a:pPr>
            <a:r>
              <a:rPr lang="en-US" altLang="zh-CN">
                <a:solidFill>
                  <a:srgbClr val="0000FF"/>
                </a:solidFill>
                <a:latin typeface="黑体" panose="02010609060101010101" pitchFamily="49" charset="-122"/>
                <a:ea typeface="黑体" panose="02010609060101010101" pitchFamily="49" charset="-122"/>
              </a:rPr>
              <a:t>A2[1]</a:t>
            </a:r>
            <a:endParaRPr lang="zh-CN" altLang="en-US">
              <a:solidFill>
                <a:srgbClr val="0000FF"/>
              </a:solidFill>
              <a:latin typeface="黑体" panose="02010609060101010101" pitchFamily="49" charset="-122"/>
              <a:ea typeface="黑体" panose="02010609060101010101" pitchFamily="49" charset="-122"/>
            </a:endParaRPr>
          </a:p>
        </p:txBody>
      </p:sp>
      <p:sp>
        <p:nvSpPr>
          <p:cNvPr id="12" name="文本框 11"/>
          <p:cNvSpPr txBox="1">
            <a:spLocks noChangeArrowheads="1"/>
          </p:cNvSpPr>
          <p:nvPr/>
        </p:nvSpPr>
        <p:spPr bwMode="auto">
          <a:xfrm>
            <a:off x="5883275" y="4292600"/>
            <a:ext cx="954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pPr eaLnBrk="0" fontAlgn="base" hangingPunct="0">
              <a:spcBef>
                <a:spcPct val="0"/>
              </a:spcBef>
              <a:spcAft>
                <a:spcPct val="0"/>
              </a:spcAft>
            </a:pPr>
            <a:r>
              <a:rPr lang="en-US" altLang="zh-CN">
                <a:solidFill>
                  <a:srgbClr val="0000FF"/>
                </a:solidFill>
                <a:latin typeface="黑体" panose="02010609060101010101" pitchFamily="49" charset="-122"/>
                <a:ea typeface="黑体" panose="02010609060101010101" pitchFamily="49" charset="-122"/>
              </a:rPr>
              <a:t>A2[2]</a:t>
            </a:r>
            <a:endParaRPr lang="zh-CN" altLang="en-US">
              <a:solidFill>
                <a:srgbClr val="0000FF"/>
              </a:solidFill>
              <a:latin typeface="黑体" panose="02010609060101010101" pitchFamily="49" charset="-122"/>
              <a:ea typeface="黑体" panose="02010609060101010101" pitchFamily="49" charset="-122"/>
            </a:endParaRPr>
          </a:p>
        </p:txBody>
      </p:sp>
      <p:sp>
        <p:nvSpPr>
          <p:cNvPr id="13" name="矩形 12"/>
          <p:cNvSpPr>
            <a:spLocks noChangeArrowheads="1"/>
          </p:cNvSpPr>
          <p:nvPr/>
        </p:nvSpPr>
        <p:spPr bwMode="auto">
          <a:xfrm>
            <a:off x="6902450" y="3281363"/>
            <a:ext cx="914400" cy="350837"/>
          </a:xfrm>
          <a:prstGeom prst="rect">
            <a:avLst/>
          </a:prstGeom>
          <a:noFill/>
          <a:ln w="22225"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pPr algn="just" eaLnBrk="0" fontAlgn="base" hangingPunct="0">
              <a:spcBef>
                <a:spcPct val="0"/>
              </a:spcBef>
              <a:spcAft>
                <a:spcPct val="0"/>
              </a:spcAft>
            </a:pPr>
            <a:r>
              <a:rPr lang="en-US" altLang="zh-CN" sz="1400" b="1">
                <a:solidFill>
                  <a:srgbClr val="000000"/>
                </a:solidFill>
              </a:rPr>
              <a:t>A2[1,1]</a:t>
            </a:r>
            <a:endParaRPr lang="zh-CN" altLang="en-US" sz="1600" b="1">
              <a:solidFill>
                <a:srgbClr val="000000"/>
              </a:solidFill>
            </a:endParaRPr>
          </a:p>
        </p:txBody>
      </p:sp>
      <p:sp>
        <p:nvSpPr>
          <p:cNvPr id="14" name="矩形 13"/>
          <p:cNvSpPr>
            <a:spLocks noChangeArrowheads="1"/>
          </p:cNvSpPr>
          <p:nvPr/>
        </p:nvSpPr>
        <p:spPr bwMode="auto">
          <a:xfrm>
            <a:off x="6904038" y="3632200"/>
            <a:ext cx="914400" cy="352425"/>
          </a:xfrm>
          <a:prstGeom prst="rect">
            <a:avLst/>
          </a:prstGeom>
          <a:noFill/>
          <a:ln w="22225"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pPr algn="just" eaLnBrk="0" fontAlgn="base" hangingPunct="0">
              <a:spcBef>
                <a:spcPct val="0"/>
              </a:spcBef>
              <a:spcAft>
                <a:spcPct val="0"/>
              </a:spcAft>
            </a:pPr>
            <a:r>
              <a:rPr lang="en-US" altLang="zh-CN" sz="1400" b="1">
                <a:solidFill>
                  <a:srgbClr val="000000"/>
                </a:solidFill>
              </a:rPr>
              <a:t>A2[1,2]</a:t>
            </a:r>
            <a:endParaRPr lang="zh-CN" altLang="en-US">
              <a:solidFill>
                <a:srgbClr val="000000"/>
              </a:solidFill>
            </a:endParaRPr>
          </a:p>
        </p:txBody>
      </p:sp>
      <p:sp>
        <p:nvSpPr>
          <p:cNvPr id="15" name="矩形 14"/>
          <p:cNvSpPr>
            <a:spLocks noChangeArrowheads="1"/>
          </p:cNvSpPr>
          <p:nvPr/>
        </p:nvSpPr>
        <p:spPr bwMode="auto">
          <a:xfrm>
            <a:off x="6904038" y="3992563"/>
            <a:ext cx="914400" cy="350837"/>
          </a:xfrm>
          <a:prstGeom prst="rect">
            <a:avLst/>
          </a:prstGeom>
          <a:noFill/>
          <a:ln w="22225"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pPr algn="just" eaLnBrk="0" fontAlgn="base" hangingPunct="0">
              <a:spcBef>
                <a:spcPct val="0"/>
              </a:spcBef>
              <a:spcAft>
                <a:spcPct val="0"/>
              </a:spcAft>
            </a:pPr>
            <a:r>
              <a:rPr lang="en-US" altLang="zh-CN" sz="1400" b="1">
                <a:solidFill>
                  <a:srgbClr val="000000"/>
                </a:solidFill>
              </a:rPr>
              <a:t>A2[1,3]</a:t>
            </a:r>
            <a:endParaRPr lang="zh-CN" altLang="en-US" sz="1600" b="1">
              <a:solidFill>
                <a:srgbClr val="000000"/>
              </a:solidFill>
            </a:endParaRPr>
          </a:p>
        </p:txBody>
      </p:sp>
      <p:sp>
        <p:nvSpPr>
          <p:cNvPr id="16" name="矩形 15"/>
          <p:cNvSpPr>
            <a:spLocks noChangeArrowheads="1"/>
          </p:cNvSpPr>
          <p:nvPr/>
        </p:nvSpPr>
        <p:spPr bwMode="auto">
          <a:xfrm>
            <a:off x="6870700" y="4365625"/>
            <a:ext cx="981075" cy="1112838"/>
          </a:xfrm>
          <a:prstGeom prst="rect">
            <a:avLst/>
          </a:prstGeom>
          <a:noFill/>
          <a:ln w="222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pPr algn="just" eaLnBrk="0" fontAlgn="base" hangingPunct="0">
              <a:spcBef>
                <a:spcPct val="0"/>
              </a:spcBef>
              <a:spcAft>
                <a:spcPct val="0"/>
              </a:spcAft>
            </a:pPr>
            <a:endParaRPr lang="zh-CN" altLang="en-US">
              <a:solidFill>
                <a:srgbClr val="000000"/>
              </a:solidFill>
            </a:endParaRPr>
          </a:p>
        </p:txBody>
      </p:sp>
      <p:sp>
        <p:nvSpPr>
          <p:cNvPr id="17" name="矩形 16"/>
          <p:cNvSpPr>
            <a:spLocks noChangeArrowheads="1"/>
          </p:cNvSpPr>
          <p:nvPr/>
        </p:nvSpPr>
        <p:spPr bwMode="auto">
          <a:xfrm>
            <a:off x="6902450" y="4392613"/>
            <a:ext cx="914400" cy="352425"/>
          </a:xfrm>
          <a:prstGeom prst="rect">
            <a:avLst/>
          </a:prstGeom>
          <a:noFill/>
          <a:ln w="22225"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pPr algn="just" eaLnBrk="0" fontAlgn="base" hangingPunct="0">
              <a:spcBef>
                <a:spcPct val="0"/>
              </a:spcBef>
              <a:spcAft>
                <a:spcPct val="0"/>
              </a:spcAft>
            </a:pPr>
            <a:r>
              <a:rPr lang="en-US" altLang="zh-CN" sz="1400" b="1">
                <a:solidFill>
                  <a:srgbClr val="000000"/>
                </a:solidFill>
              </a:rPr>
              <a:t>A2[2,1]</a:t>
            </a:r>
            <a:endParaRPr lang="zh-CN" altLang="en-US" sz="1600" b="1">
              <a:solidFill>
                <a:srgbClr val="000000"/>
              </a:solidFill>
            </a:endParaRPr>
          </a:p>
        </p:txBody>
      </p:sp>
      <p:sp>
        <p:nvSpPr>
          <p:cNvPr id="18" name="矩形 17"/>
          <p:cNvSpPr>
            <a:spLocks noChangeArrowheads="1"/>
          </p:cNvSpPr>
          <p:nvPr/>
        </p:nvSpPr>
        <p:spPr bwMode="auto">
          <a:xfrm>
            <a:off x="6904038" y="4745038"/>
            <a:ext cx="914400" cy="352425"/>
          </a:xfrm>
          <a:prstGeom prst="rect">
            <a:avLst/>
          </a:prstGeom>
          <a:noFill/>
          <a:ln w="22225"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pPr algn="just" eaLnBrk="0" fontAlgn="base" hangingPunct="0">
              <a:spcBef>
                <a:spcPct val="0"/>
              </a:spcBef>
              <a:spcAft>
                <a:spcPct val="0"/>
              </a:spcAft>
            </a:pPr>
            <a:r>
              <a:rPr lang="en-US" altLang="zh-CN" sz="1400" b="1">
                <a:solidFill>
                  <a:srgbClr val="000000"/>
                </a:solidFill>
              </a:rPr>
              <a:t>A2[2,2]</a:t>
            </a:r>
            <a:endParaRPr lang="zh-CN" altLang="en-US">
              <a:solidFill>
                <a:srgbClr val="000000"/>
              </a:solidFill>
            </a:endParaRPr>
          </a:p>
        </p:txBody>
      </p:sp>
      <p:sp>
        <p:nvSpPr>
          <p:cNvPr id="19" name="矩形 18"/>
          <p:cNvSpPr>
            <a:spLocks noChangeArrowheads="1"/>
          </p:cNvSpPr>
          <p:nvPr/>
        </p:nvSpPr>
        <p:spPr bwMode="auto">
          <a:xfrm>
            <a:off x="6904038" y="5103813"/>
            <a:ext cx="914400" cy="352425"/>
          </a:xfrm>
          <a:prstGeom prst="rect">
            <a:avLst/>
          </a:prstGeom>
          <a:noFill/>
          <a:ln w="22225"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pPr algn="just" eaLnBrk="0" fontAlgn="base" hangingPunct="0">
              <a:spcBef>
                <a:spcPct val="0"/>
              </a:spcBef>
              <a:spcAft>
                <a:spcPct val="0"/>
              </a:spcAft>
            </a:pPr>
            <a:r>
              <a:rPr lang="en-US" altLang="zh-CN" sz="1400" b="1">
                <a:solidFill>
                  <a:srgbClr val="000000"/>
                </a:solidFill>
              </a:rPr>
              <a:t>A2[2,3]</a:t>
            </a:r>
            <a:endParaRPr lang="zh-CN" altLang="en-US">
              <a:solidFill>
                <a:srgbClr val="000000"/>
              </a:solidFill>
            </a:endParaRPr>
          </a:p>
        </p:txBody>
      </p:sp>
    </p:spTree>
    <p:extLst>
      <p:ext uri="{BB962C8B-B14F-4D97-AF65-F5344CB8AC3E}">
        <p14:creationId xmlns:p14="http://schemas.microsoft.com/office/powerpoint/2010/main" val="474227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barn(outVertical)">
                                      <p:cBhvr>
                                        <p:cTn id="7" dur="500"/>
                                        <p:tgtEl>
                                          <p:spTgt spid="19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9461"/>
                                        </p:tgtEl>
                                        <p:attrNameLst>
                                          <p:attrName>style.visibility</p:attrName>
                                        </p:attrNameLst>
                                      </p:cBhvr>
                                      <p:to>
                                        <p:strVal val="visible"/>
                                      </p:to>
                                    </p:set>
                                    <p:animEffect transition="in" filter="barn(outVertical)">
                                      <p:cBhvr>
                                        <p:cTn id="12" dur="500"/>
                                        <p:tgtEl>
                                          <p:spTgt spid="194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barn(outVertical)">
                                      <p:cBhvr>
                                        <p:cTn id="17" dur="500"/>
                                        <p:tgtEl>
                                          <p:spTgt spid="194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nodeType="afterGroup">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up)">
                                      <p:cBhvr>
                                        <p:cTn id="40" dur="500"/>
                                        <p:tgtEl>
                                          <p:spTgt spid="14"/>
                                        </p:tgtEl>
                                      </p:cBhvr>
                                    </p:animEffect>
                                  </p:childTnLst>
                                </p:cTn>
                              </p:par>
                            </p:childTnLst>
                          </p:cTn>
                        </p:par>
                        <p:par>
                          <p:cTn id="41" fill="hold" nodeType="afterGroup">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par>
                          <p:cTn id="45" fill="hold" nodeType="afterGroup">
                            <p:stCondLst>
                              <p:cond delay="1500"/>
                            </p:stCondLst>
                            <p:childTnLst>
                              <p:par>
                                <p:cTn id="46" presetID="22" presetClass="entr" presetSubtype="1"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childTnLst>
                          </p:cTn>
                        </p:par>
                        <p:par>
                          <p:cTn id="49" fill="hold" nodeType="afterGroup">
                            <p:stCondLst>
                              <p:cond delay="2000"/>
                            </p:stCondLst>
                            <p:childTnLst>
                              <p:par>
                                <p:cTn id="50" presetID="22" presetClass="entr" presetSubtype="1"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up)">
                                      <p:cBhvr>
                                        <p:cTn id="52" dur="500"/>
                                        <p:tgtEl>
                                          <p:spTgt spid="18"/>
                                        </p:tgtEl>
                                      </p:cBhvr>
                                    </p:animEffect>
                                  </p:childTnLst>
                                </p:cTn>
                              </p:par>
                            </p:childTnLst>
                          </p:cTn>
                        </p:par>
                        <p:par>
                          <p:cTn id="53" fill="hold" nodeType="afterGroup">
                            <p:stCondLst>
                              <p:cond delay="2500"/>
                            </p:stCondLst>
                            <p:childTnLst>
                              <p:par>
                                <p:cTn id="54" presetID="22" presetClass="entr" presetSubtype="1"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up)">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P spid="19461" grpId="0" animBg="1" autoUpdateAnimBg="0"/>
      <p:bldP spid="19463" grpId="0" autoUpdateAnimBg="0"/>
      <p:bldP spid="2" grpId="0" animBg="1"/>
      <p:bldP spid="3" grpId="0"/>
      <p:bldP spid="12" grpId="0"/>
      <p:bldP spid="13" grpId="0" animBg="1"/>
      <p:bldP spid="14" grpId="0" animBg="1"/>
      <p:bldP spid="15" grpId="0" animBg="1"/>
      <p:bldP spid="16" grpId="0" animBg="1"/>
      <p:bldP spid="17"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0" y="76200"/>
            <a:ext cx="9144000" cy="533400"/>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&lt;2&gt; </a:t>
            </a:r>
            <a:r>
              <a:rPr lang="zh-CN" altLang="en-US" sz="2400" smtClean="0">
                <a:latin typeface="华文行楷" panose="02010800040101010101" pitchFamily="2" charset="-122"/>
                <a:ea typeface="华文行楷" panose="02010800040101010101" pitchFamily="2" charset="-122"/>
              </a:rPr>
              <a:t>变量声明的语法制导翻译（续</a:t>
            </a:r>
            <a:r>
              <a:rPr lang="en-US" altLang="zh-CN" sz="2400" smtClean="0">
                <a:latin typeface="华文行楷" panose="02010800040101010101" pitchFamily="2" charset="-122"/>
                <a:ea typeface="华文行楷" panose="02010800040101010101" pitchFamily="2" charset="-122"/>
              </a:rPr>
              <a:t>2</a:t>
            </a:r>
            <a:r>
              <a:rPr lang="zh-CN" altLang="en-US" sz="2400" smtClean="0">
                <a:latin typeface="华文行楷" panose="02010800040101010101" pitchFamily="2" charset="-122"/>
                <a:ea typeface="华文行楷" panose="02010800040101010101" pitchFamily="2" charset="-122"/>
              </a:rPr>
              <a:t>）</a:t>
            </a:r>
            <a:endParaRPr lang="zh-CN" altLang="en-US" smtClean="0"/>
          </a:p>
        </p:txBody>
      </p:sp>
      <p:sp>
        <p:nvSpPr>
          <p:cNvPr id="9" name="灯片编号占位符 5"/>
          <p:cNvSpPr>
            <a:spLocks noGrp="1"/>
          </p:cNvSpPr>
          <p:nvPr>
            <p:ph type="sldNum" sz="quarter" idx="12"/>
          </p:nvPr>
        </p:nvSpPr>
        <p:spPr/>
        <p:txBody>
          <a:bodyPr/>
          <a:lstStyle/>
          <a:p>
            <a:pPr>
              <a:defRPr/>
            </a:pPr>
            <a:fld id="{99174937-C479-48A5-ADA0-B99CB3DDE504}" type="slidenum">
              <a:rPr lang="zh-CN" altLang="en-US">
                <a:solidFill>
                  <a:srgbClr val="000000"/>
                </a:solidFill>
              </a:rPr>
              <a:pPr>
                <a:defRPr/>
              </a:pPr>
              <a:t>6</a:t>
            </a:fld>
            <a:endParaRPr lang="en-US" altLang="zh-CN">
              <a:solidFill>
                <a:srgbClr val="000000"/>
              </a:solidFill>
            </a:endParaRPr>
          </a:p>
        </p:txBody>
      </p:sp>
      <p:sp>
        <p:nvSpPr>
          <p:cNvPr id="20483" name="Rectangle 3"/>
          <p:cNvSpPr>
            <a:spLocks noChangeArrowheads="1"/>
          </p:cNvSpPr>
          <p:nvPr/>
        </p:nvSpPr>
        <p:spPr bwMode="auto">
          <a:xfrm>
            <a:off x="123825" y="457200"/>
            <a:ext cx="5672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r>
              <a:rPr lang="zh-CN" altLang="en-US" sz="2400">
                <a:solidFill>
                  <a:srgbClr val="990000"/>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en-US" altLang="zh-CN" sz="2400">
                <a:solidFill>
                  <a:srgbClr val="990000"/>
                </a:solidFill>
                <a:effectLst>
                  <a:outerShdw blurRad="38100" dist="38100" dir="2700000" algn="tl">
                    <a:srgbClr val="C0C0C0"/>
                  </a:outerShdw>
                </a:effectLst>
                <a:latin typeface="黑体" panose="02010609060101010101" pitchFamily="49" charset="-122"/>
                <a:ea typeface="黑体" panose="02010609060101010101" pitchFamily="49" charset="-122"/>
              </a:rPr>
              <a:t>(b)</a:t>
            </a:r>
            <a:r>
              <a:rPr lang="en-US" altLang="zh-CN" sz="2400">
                <a:solidFill>
                  <a:srgbClr val="990000"/>
                </a:solidFill>
                <a:effectLst>
                  <a:outerShdw blurRad="38100" dist="38100" dir="2700000" algn="tl">
                    <a:srgbClr val="C0C0C0"/>
                  </a:outerShdw>
                </a:effectLst>
                <a:latin typeface="华文行楷" panose="02010800040101010101" pitchFamily="2" charset="-122"/>
                <a:ea typeface="华文行楷" panose="02010800040101010101" pitchFamily="2" charset="-122"/>
              </a:rPr>
              <a:t> </a:t>
            </a:r>
            <a:r>
              <a:rPr lang="zh-CN" altLang="en-US" sz="2400">
                <a:solidFill>
                  <a:srgbClr val="990000"/>
                </a:solidFill>
                <a:effectLst>
                  <a:outerShdw blurRad="38100" dist="38100" dir="2700000" algn="tl">
                    <a:srgbClr val="C0C0C0"/>
                  </a:outerShdw>
                </a:effectLst>
                <a:latin typeface="华文行楷" panose="02010800040101010101" pitchFamily="2" charset="-122"/>
                <a:ea typeface="华文行楷" panose="02010800040101010101" pitchFamily="2" charset="-122"/>
              </a:rPr>
              <a:t>填写符号表信息的语法制导翻译 </a:t>
            </a:r>
          </a:p>
        </p:txBody>
      </p:sp>
      <p:sp>
        <p:nvSpPr>
          <p:cNvPr id="20484" name="Rectangle 4"/>
          <p:cNvSpPr>
            <a:spLocks noChangeArrowheads="1"/>
          </p:cNvSpPr>
          <p:nvPr/>
        </p:nvSpPr>
        <p:spPr bwMode="auto">
          <a:xfrm>
            <a:off x="179388" y="914400"/>
            <a:ext cx="894397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8288" indent="-268288">
              <a:spcBef>
                <a:spcPct val="20000"/>
              </a:spcBef>
              <a:buChar char="•"/>
              <a:tabLst>
                <a:tab pos="3200400" algn="l"/>
              </a:tabLst>
              <a:defRPr sz="3200">
                <a:solidFill>
                  <a:schemeClr val="tx1"/>
                </a:solidFill>
                <a:latin typeface="Times New Roman" panose="02020603050405020304" pitchFamily="18" charset="0"/>
                <a:ea typeface="宋体" panose="02010600030101010101" pitchFamily="2" charset="-122"/>
              </a:defRPr>
            </a:lvl1pPr>
            <a:lvl2pPr marL="1093788" indent="-457200">
              <a:spcBef>
                <a:spcPct val="20000"/>
              </a:spcBef>
              <a:buChar char="–"/>
              <a:tabLst>
                <a:tab pos="3200400" algn="l"/>
              </a:tabLst>
              <a:defRPr sz="2800">
                <a:solidFill>
                  <a:schemeClr val="tx1"/>
                </a:solidFill>
                <a:latin typeface="Times New Roman" panose="02020603050405020304" pitchFamily="18" charset="0"/>
                <a:ea typeface="宋体" panose="02010600030101010101" pitchFamily="2" charset="-122"/>
              </a:defRPr>
            </a:lvl2pPr>
            <a:lvl3pPr marL="1730375" indent="-457200">
              <a:spcBef>
                <a:spcPct val="20000"/>
              </a:spcBef>
              <a:buChar char="•"/>
              <a:tabLst>
                <a:tab pos="3200400" algn="l"/>
              </a:tabLst>
              <a:defRPr sz="2400">
                <a:solidFill>
                  <a:schemeClr val="tx1"/>
                </a:solidFill>
                <a:latin typeface="Times New Roman" panose="02020603050405020304" pitchFamily="18" charset="0"/>
                <a:ea typeface="宋体" panose="02010600030101010101" pitchFamily="2" charset="-122"/>
              </a:defRPr>
            </a:lvl3pPr>
            <a:lvl4pPr marL="2366963" indent="-457200">
              <a:spcBef>
                <a:spcPct val="20000"/>
              </a:spcBef>
              <a:buChar char="–"/>
              <a:tabLst>
                <a:tab pos="3200400" algn="l"/>
              </a:tabLst>
              <a:defRPr sz="2000">
                <a:solidFill>
                  <a:schemeClr val="tx1"/>
                </a:solidFill>
                <a:latin typeface="Times New Roman" panose="02020603050405020304" pitchFamily="18" charset="0"/>
                <a:ea typeface="宋体" panose="02010600030101010101" pitchFamily="2" charset="-122"/>
              </a:defRPr>
            </a:lvl4pPr>
            <a:lvl5pPr marL="3003550" indent="-457200">
              <a:spcBef>
                <a:spcPct val="20000"/>
              </a:spcBef>
              <a:buChar char="»"/>
              <a:tabLst>
                <a:tab pos="3200400" algn="l"/>
              </a:tabLst>
              <a:defRPr sz="2000">
                <a:solidFill>
                  <a:schemeClr val="tx1"/>
                </a:solidFill>
                <a:latin typeface="Times New Roman" panose="02020603050405020304" pitchFamily="18" charset="0"/>
                <a:ea typeface="宋体" panose="02010600030101010101" pitchFamily="2" charset="-122"/>
              </a:defRPr>
            </a:lvl5pPr>
            <a:lvl6pPr marL="3460750" indent="-457200" eaLnBrk="0" fontAlgn="base" hangingPunct="0">
              <a:spcBef>
                <a:spcPct val="20000"/>
              </a:spcBef>
              <a:spcAft>
                <a:spcPct val="0"/>
              </a:spcAft>
              <a:buChar char="»"/>
              <a:tabLst>
                <a:tab pos="3200400" algn="l"/>
              </a:tabLst>
              <a:defRPr sz="2000">
                <a:solidFill>
                  <a:schemeClr val="tx1"/>
                </a:solidFill>
                <a:latin typeface="Times New Roman" panose="02020603050405020304" pitchFamily="18" charset="0"/>
                <a:ea typeface="宋体" panose="02010600030101010101" pitchFamily="2" charset="-122"/>
              </a:defRPr>
            </a:lvl6pPr>
            <a:lvl7pPr marL="3917950" indent="-457200" eaLnBrk="0" fontAlgn="base" hangingPunct="0">
              <a:spcBef>
                <a:spcPct val="20000"/>
              </a:spcBef>
              <a:spcAft>
                <a:spcPct val="0"/>
              </a:spcAft>
              <a:buChar char="»"/>
              <a:tabLst>
                <a:tab pos="3200400" algn="l"/>
              </a:tabLst>
              <a:defRPr sz="2000">
                <a:solidFill>
                  <a:schemeClr val="tx1"/>
                </a:solidFill>
                <a:latin typeface="Times New Roman" panose="02020603050405020304" pitchFamily="18" charset="0"/>
                <a:ea typeface="宋体" panose="02010600030101010101" pitchFamily="2" charset="-122"/>
              </a:defRPr>
            </a:lvl7pPr>
            <a:lvl8pPr marL="4375150" indent="-457200" eaLnBrk="0" fontAlgn="base" hangingPunct="0">
              <a:spcBef>
                <a:spcPct val="20000"/>
              </a:spcBef>
              <a:spcAft>
                <a:spcPct val="0"/>
              </a:spcAft>
              <a:buChar char="»"/>
              <a:tabLst>
                <a:tab pos="3200400" algn="l"/>
              </a:tabLst>
              <a:defRPr sz="2000">
                <a:solidFill>
                  <a:schemeClr val="tx1"/>
                </a:solidFill>
                <a:latin typeface="Times New Roman" panose="02020603050405020304" pitchFamily="18" charset="0"/>
                <a:ea typeface="宋体" panose="02010600030101010101" pitchFamily="2" charset="-122"/>
              </a:defRPr>
            </a:lvl8pPr>
            <a:lvl9pPr marL="4832350" indent="-457200" eaLnBrk="0" fontAlgn="base" hangingPunct="0">
              <a:spcBef>
                <a:spcPct val="20000"/>
              </a:spcBef>
              <a:spcAft>
                <a:spcPct val="0"/>
              </a:spcAft>
              <a:buChar char="»"/>
              <a:tabLst>
                <a:tab pos="3200400" algn="l"/>
              </a:tabLst>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AutoNum type="arabicPeriod"/>
            </a:pPr>
            <a:r>
              <a:rPr lang="zh-CN" altLang="en-US" sz="2400">
                <a:solidFill>
                  <a:srgbClr val="000000"/>
                </a:solidFill>
                <a:latin typeface="华文行楷" panose="02010800040101010101" pitchFamily="2" charset="-122"/>
                <a:ea typeface="华文行楷" panose="02010800040101010101" pitchFamily="2" charset="-122"/>
              </a:rPr>
              <a:t>全局量</a:t>
            </a:r>
            <a:r>
              <a:rPr lang="en-US" altLang="zh-CN" sz="2400">
                <a:solidFill>
                  <a:srgbClr val="0000FF"/>
                </a:solidFill>
                <a:latin typeface="黑体" panose="02010609060101010101" pitchFamily="49" charset="-122"/>
                <a:ea typeface="黑体" panose="02010609060101010101" pitchFamily="49" charset="-122"/>
              </a:rPr>
              <a:t>offset</a:t>
            </a:r>
            <a:r>
              <a:rPr lang="zh-CN" altLang="en-US" sz="2400">
                <a:solidFill>
                  <a:srgbClr val="000000"/>
                </a:solidFill>
                <a:latin typeface="华文行楷" panose="02010800040101010101" pitchFamily="2" charset="-122"/>
                <a:ea typeface="华文行楷" panose="02010800040101010101" pitchFamily="2" charset="-122"/>
              </a:rPr>
              <a:t>：记录当前符号存储地址</a:t>
            </a:r>
            <a:r>
              <a:rPr lang="en-US" altLang="zh-CN" sz="2400">
                <a:solidFill>
                  <a:srgbClr val="000000"/>
                </a:solidFill>
                <a:latin typeface="华文行楷" panose="02010800040101010101" pitchFamily="2" charset="-122"/>
                <a:ea typeface="华文行楷" panose="02010800040101010101" pitchFamily="2" charset="-122"/>
              </a:rPr>
              <a:t>(</a:t>
            </a:r>
            <a:r>
              <a:rPr lang="zh-CN" altLang="en-US" sz="2400">
                <a:solidFill>
                  <a:srgbClr val="000000"/>
                </a:solidFill>
                <a:latin typeface="华文行楷" panose="02010800040101010101" pitchFamily="2" charset="-122"/>
                <a:ea typeface="华文行楷" panose="02010800040101010101" pitchFamily="2" charset="-122"/>
              </a:rPr>
              <a:t>偏移量，初值设为</a:t>
            </a:r>
            <a:r>
              <a:rPr lang="en-US" altLang="zh-CN" sz="2400">
                <a:solidFill>
                  <a:srgbClr val="000000"/>
                </a:solidFill>
                <a:latin typeface="黑体" panose="02010609060101010101" pitchFamily="49" charset="-122"/>
                <a:ea typeface="黑体" panose="02010609060101010101" pitchFamily="49" charset="-122"/>
              </a:rPr>
              <a:t>0)</a:t>
            </a:r>
          </a:p>
          <a:p>
            <a:pPr algn="just" eaLnBrk="0" fontAlgn="base" hangingPunct="0">
              <a:lnSpc>
                <a:spcPct val="120000"/>
              </a:lnSpc>
              <a:spcBef>
                <a:spcPct val="0"/>
              </a:spcBef>
              <a:spcAft>
                <a:spcPct val="0"/>
              </a:spcAft>
              <a:buFontTx/>
              <a:buAutoNum type="arabicPeriod"/>
            </a:pPr>
            <a:r>
              <a:rPr lang="zh-CN" altLang="en-US" sz="2400">
                <a:solidFill>
                  <a:srgbClr val="000000"/>
                </a:solidFill>
                <a:latin typeface="华文行楷" panose="02010800040101010101" pitchFamily="2" charset="-122"/>
                <a:ea typeface="华文行楷" panose="02010800040101010101" pitchFamily="2" charset="-122"/>
              </a:rPr>
              <a:t>属性</a:t>
            </a:r>
            <a:r>
              <a:rPr lang="en-US" altLang="zh-CN" sz="2400">
                <a:solidFill>
                  <a:srgbClr val="0000FF"/>
                </a:solidFill>
                <a:latin typeface="黑体" panose="02010609060101010101" pitchFamily="49" charset="-122"/>
                <a:ea typeface="黑体" panose="02010609060101010101" pitchFamily="49" charset="-122"/>
              </a:rPr>
              <a:t>.type</a:t>
            </a:r>
            <a:r>
              <a:rPr lang="zh-CN" altLang="en-US" sz="2400">
                <a:solidFill>
                  <a:srgbClr val="000000"/>
                </a:solidFill>
                <a:latin typeface="华文行楷" panose="02010800040101010101" pitchFamily="2" charset="-122"/>
                <a:ea typeface="华文行楷" panose="02010800040101010101" pitchFamily="2" charset="-122"/>
              </a:rPr>
              <a:t>和</a:t>
            </a:r>
            <a:r>
              <a:rPr lang="en-US" altLang="zh-CN" sz="2400">
                <a:solidFill>
                  <a:srgbClr val="0000FF"/>
                </a:solidFill>
                <a:latin typeface="黑体" panose="02010609060101010101" pitchFamily="49" charset="-122"/>
                <a:ea typeface="黑体" panose="02010609060101010101" pitchFamily="49" charset="-122"/>
              </a:rPr>
              <a:t>.width</a:t>
            </a:r>
            <a:r>
              <a:rPr lang="zh-CN" altLang="en-US" sz="2400">
                <a:solidFill>
                  <a:srgbClr val="000000"/>
                </a:solidFill>
                <a:latin typeface="华文行楷" panose="02010800040101010101" pitchFamily="2" charset="-122"/>
                <a:ea typeface="华文行楷" panose="02010800040101010101" pitchFamily="2" charset="-122"/>
              </a:rPr>
              <a:t>：变量的类型和所占据的存储空间大小</a:t>
            </a:r>
          </a:p>
          <a:p>
            <a:pPr eaLnBrk="0" fontAlgn="base" hangingPunct="0">
              <a:lnSpc>
                <a:spcPct val="120000"/>
              </a:lnSpc>
              <a:spcBef>
                <a:spcPct val="0"/>
              </a:spcBef>
              <a:spcAft>
                <a:spcPct val="0"/>
              </a:spcAft>
              <a:buFontTx/>
              <a:buAutoNum type="arabicPeriod"/>
            </a:pPr>
            <a:r>
              <a:rPr lang="zh-CN" altLang="en-US" sz="2400">
                <a:solidFill>
                  <a:srgbClr val="000000"/>
                </a:solidFill>
                <a:latin typeface="华文行楷" panose="02010800040101010101" pitchFamily="2" charset="-122"/>
                <a:ea typeface="华文行楷" panose="02010800040101010101" pitchFamily="2" charset="-122"/>
              </a:rPr>
              <a:t>过程</a:t>
            </a:r>
            <a:r>
              <a:rPr lang="en-US" altLang="zh-CN" sz="2400">
                <a:solidFill>
                  <a:srgbClr val="0000FF"/>
                </a:solidFill>
                <a:latin typeface="黑体" panose="02010609060101010101" pitchFamily="49" charset="-122"/>
                <a:ea typeface="黑体" panose="02010609060101010101" pitchFamily="49" charset="-122"/>
              </a:rPr>
              <a:t>enter(name, type, offset)</a:t>
            </a:r>
            <a:r>
              <a:rPr lang="zh-CN" altLang="en-US" sz="2400">
                <a:solidFill>
                  <a:srgbClr val="000000"/>
                </a:solidFill>
                <a:latin typeface="华文行楷" panose="02010800040101010101" pitchFamily="2" charset="-122"/>
                <a:ea typeface="华文行楷" panose="02010800040101010101" pitchFamily="2" charset="-122"/>
              </a:rPr>
              <a:t>：为</a:t>
            </a:r>
            <a:r>
              <a:rPr lang="en-US" altLang="zh-CN" sz="2400">
                <a:solidFill>
                  <a:srgbClr val="0000FF"/>
                </a:solidFill>
                <a:latin typeface="黑体" panose="02010609060101010101" pitchFamily="49" charset="-122"/>
                <a:ea typeface="黑体" panose="02010609060101010101" pitchFamily="49" charset="-122"/>
              </a:rPr>
              <a:t>type</a:t>
            </a:r>
            <a:r>
              <a:rPr lang="zh-CN" altLang="en-US" sz="2400">
                <a:solidFill>
                  <a:srgbClr val="000000"/>
                </a:solidFill>
                <a:latin typeface="华文行楷" panose="02010800040101010101" pitchFamily="2" charset="-122"/>
                <a:ea typeface="华文行楷" panose="02010800040101010101" pitchFamily="2" charset="-122"/>
              </a:rPr>
              <a:t>类型的变量</a:t>
            </a:r>
            <a:r>
              <a:rPr lang="en-US" altLang="zh-CN" sz="2400">
                <a:solidFill>
                  <a:srgbClr val="0000FF"/>
                </a:solidFill>
                <a:latin typeface="黑体" panose="02010609060101010101" pitchFamily="49" charset="-122"/>
                <a:ea typeface="黑体" panose="02010609060101010101" pitchFamily="49" charset="-122"/>
              </a:rPr>
              <a:t>name</a:t>
            </a:r>
            <a:br>
              <a:rPr lang="en-US" altLang="zh-CN" sz="2400">
                <a:solidFill>
                  <a:srgbClr val="0000FF"/>
                </a:solidFill>
                <a:latin typeface="黑体" panose="02010609060101010101" pitchFamily="49" charset="-122"/>
                <a:ea typeface="黑体" panose="02010609060101010101" pitchFamily="49" charset="-122"/>
              </a:rPr>
            </a:br>
            <a:r>
              <a:rPr lang="zh-CN" altLang="en-US" sz="2400">
                <a:solidFill>
                  <a:srgbClr val="000000"/>
                </a:solidFill>
                <a:latin typeface="华文行楷" panose="02010800040101010101" pitchFamily="2" charset="-122"/>
                <a:ea typeface="华文行楷" panose="02010800040101010101" pitchFamily="2" charset="-122"/>
              </a:rPr>
              <a:t>建立符号表条目，并为其分配存储空间</a:t>
            </a:r>
            <a:r>
              <a:rPr lang="en-US" altLang="zh-CN" sz="2400">
                <a:solidFill>
                  <a:srgbClr val="000000"/>
                </a:solidFill>
                <a:latin typeface="华文行楷" panose="02010800040101010101" pitchFamily="2" charset="-122"/>
                <a:ea typeface="华文行楷" panose="02010800040101010101" pitchFamily="2" charset="-122"/>
              </a:rPr>
              <a:t>(</a:t>
            </a:r>
            <a:r>
              <a:rPr lang="zh-CN" altLang="en-US" sz="2400">
                <a:solidFill>
                  <a:srgbClr val="000000"/>
                </a:solidFill>
                <a:latin typeface="华文行楷" panose="02010800040101010101" pitchFamily="2" charset="-122"/>
                <a:ea typeface="华文行楷" panose="02010800040101010101" pitchFamily="2" charset="-122"/>
              </a:rPr>
              <a:t>位置</a:t>
            </a:r>
            <a:r>
              <a:rPr lang="en-US" altLang="zh-CN" sz="2400">
                <a:solidFill>
                  <a:srgbClr val="000000"/>
                </a:solidFill>
                <a:latin typeface="华文行楷" panose="02010800040101010101" pitchFamily="2" charset="-122"/>
                <a:ea typeface="华文行楷" panose="02010800040101010101" pitchFamily="2" charset="-122"/>
              </a:rPr>
              <a:t>)</a:t>
            </a:r>
            <a:r>
              <a:rPr lang="en-US" altLang="zh-CN" sz="2400">
                <a:solidFill>
                  <a:srgbClr val="0000FF"/>
                </a:solidFill>
                <a:latin typeface="黑体" panose="02010609060101010101" pitchFamily="49" charset="-122"/>
                <a:ea typeface="黑体" panose="02010609060101010101" pitchFamily="49" charset="-122"/>
              </a:rPr>
              <a:t>offset</a:t>
            </a:r>
          </a:p>
          <a:p>
            <a:pPr eaLnBrk="0" fontAlgn="base" hangingPunct="0">
              <a:lnSpc>
                <a:spcPct val="120000"/>
              </a:lnSpc>
              <a:spcBef>
                <a:spcPct val="0"/>
              </a:spcBef>
              <a:spcAft>
                <a:spcPct val="0"/>
              </a:spcAft>
              <a:buFontTx/>
              <a:buAutoNum type="arabicPeriod"/>
            </a:pPr>
            <a:r>
              <a:rPr lang="en-US" altLang="zh-CN" sz="2400">
                <a:solidFill>
                  <a:srgbClr val="0000FF"/>
                </a:solidFill>
                <a:latin typeface="华文行楷" panose="02010800040101010101" pitchFamily="2" charset="-122"/>
                <a:ea typeface="华文行楷" panose="02010800040101010101" pitchFamily="2" charset="-122"/>
              </a:rPr>
              <a:t> </a:t>
            </a:r>
            <a:r>
              <a:rPr lang="en-US" altLang="zh-CN" sz="2400">
                <a:solidFill>
                  <a:srgbClr val="0000FF"/>
                </a:solidFill>
                <a:latin typeface="黑体" panose="02010609060101010101" pitchFamily="49" charset="-122"/>
                <a:ea typeface="黑体" panose="02010609060101010101" pitchFamily="49" charset="-122"/>
              </a:rPr>
              <a:t>array(n,type)</a:t>
            </a:r>
            <a:r>
              <a:rPr lang="zh-CN" altLang="en-US" sz="2400">
                <a:solidFill>
                  <a:srgbClr val="000000"/>
                </a:solidFill>
                <a:latin typeface="华文行楷" panose="02010800040101010101" pitchFamily="2" charset="-122"/>
                <a:ea typeface="华文行楷" panose="02010800040101010101" pitchFamily="2" charset="-122"/>
              </a:rPr>
              <a:t>生成数组类型</a:t>
            </a:r>
            <a:r>
              <a:rPr lang="zh-CN" altLang="en-US" sz="2400">
                <a:solidFill>
                  <a:srgbClr val="0000FF"/>
                </a:solidFill>
                <a:latin typeface="黑体" panose="02010609060101010101" pitchFamily="49" charset="-122"/>
                <a:ea typeface="黑体" panose="02010609060101010101" pitchFamily="49" charset="-122"/>
              </a:rPr>
              <a:t>，</a:t>
            </a:r>
            <a:r>
              <a:rPr lang="en-US" altLang="zh-CN" sz="2400">
                <a:solidFill>
                  <a:srgbClr val="0000FF"/>
                </a:solidFill>
                <a:latin typeface="黑体" panose="02010609060101010101" pitchFamily="49" charset="-122"/>
                <a:ea typeface="黑体" panose="02010609060101010101" pitchFamily="49" charset="-122"/>
              </a:rPr>
              <a:t>pointer(type)</a:t>
            </a:r>
            <a:r>
              <a:rPr lang="zh-CN" altLang="en-US" sz="2400">
                <a:solidFill>
                  <a:srgbClr val="000000"/>
                </a:solidFill>
                <a:latin typeface="华文行楷" panose="02010800040101010101" pitchFamily="2" charset="-122"/>
                <a:ea typeface="华文行楷" panose="02010800040101010101" pitchFamily="2" charset="-122"/>
              </a:rPr>
              <a:t>生成指针类型</a:t>
            </a:r>
          </a:p>
        </p:txBody>
      </p:sp>
      <p:sp>
        <p:nvSpPr>
          <p:cNvPr id="14342" name="Rectangle 5"/>
          <p:cNvSpPr>
            <a:spLocks noChangeArrowheads="1"/>
          </p:cNvSpPr>
          <p:nvPr/>
        </p:nvSpPr>
        <p:spPr bwMode="auto">
          <a:xfrm>
            <a:off x="304800" y="3203575"/>
            <a:ext cx="38862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(1)D→D;D</a:t>
            </a:r>
          </a:p>
          <a:p>
            <a:pPr algn="just" eaLnBrk="0" fontAlgn="base" hangingPunct="0">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(2)D→id:T</a:t>
            </a:r>
          </a:p>
          <a:p>
            <a:pPr algn="just" eaLnBrk="0" fontAlgn="base" hangingPunct="0">
              <a:spcBef>
                <a:spcPct val="0"/>
              </a:spcBef>
              <a:spcAft>
                <a:spcPct val="0"/>
              </a:spcAft>
              <a:buFontTx/>
              <a:buNone/>
            </a:pPr>
            <a:endParaRPr lang="en-US" altLang="zh-CN" sz="2400">
              <a:solidFill>
                <a:srgbClr val="0000FF"/>
              </a:solidFill>
              <a:latin typeface="黑体" panose="02010609060101010101" pitchFamily="49" charset="-122"/>
              <a:ea typeface="黑体" panose="02010609060101010101" pitchFamily="49" charset="-122"/>
            </a:endParaRPr>
          </a:p>
          <a:p>
            <a:pPr algn="just" eaLnBrk="0" fontAlgn="base" hangingPunct="0">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(3)T→int</a:t>
            </a:r>
          </a:p>
          <a:p>
            <a:pPr algn="just" eaLnBrk="0" fontAlgn="base" hangingPunct="0">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(4)T→real</a:t>
            </a:r>
          </a:p>
          <a:p>
            <a:pPr algn="just" eaLnBrk="0" fontAlgn="base" hangingPunct="0">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(5)T→array [num] of T1</a:t>
            </a:r>
          </a:p>
          <a:p>
            <a:pPr algn="just" eaLnBrk="0" fontAlgn="base" hangingPunct="0">
              <a:spcBef>
                <a:spcPct val="0"/>
              </a:spcBef>
              <a:spcAft>
                <a:spcPct val="0"/>
              </a:spcAft>
              <a:buFontTx/>
              <a:buNone/>
            </a:pPr>
            <a:endParaRPr lang="en-US" altLang="zh-CN" sz="2400">
              <a:solidFill>
                <a:srgbClr val="0000FF"/>
              </a:solidFill>
              <a:latin typeface="黑体" panose="02010609060101010101" pitchFamily="49" charset="-122"/>
              <a:ea typeface="黑体" panose="02010609060101010101" pitchFamily="49" charset="-122"/>
            </a:endParaRPr>
          </a:p>
          <a:p>
            <a:pPr eaLnBrk="0" fontAlgn="base" hangingPunct="0">
              <a:spcBef>
                <a:spcPct val="0"/>
              </a:spcBef>
              <a:spcAft>
                <a:spcPct val="0"/>
              </a:spcAft>
              <a:buFontTx/>
              <a:buNone/>
            </a:pPr>
            <a:endParaRPr lang="en-US" altLang="zh-CN" sz="2400">
              <a:solidFill>
                <a:srgbClr val="0000FF"/>
              </a:solidFill>
              <a:latin typeface="黑体" panose="02010609060101010101" pitchFamily="49" charset="-122"/>
              <a:ea typeface="黑体" panose="02010609060101010101" pitchFamily="49" charset="-122"/>
            </a:endParaRPr>
          </a:p>
          <a:p>
            <a:pPr eaLnBrk="0" fontAlgn="base" hangingPunct="0">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(6)T→^T1</a:t>
            </a:r>
          </a:p>
        </p:txBody>
      </p:sp>
      <p:sp>
        <p:nvSpPr>
          <p:cNvPr id="20486" name="Rectangle 6"/>
          <p:cNvSpPr>
            <a:spLocks noChangeArrowheads="1"/>
          </p:cNvSpPr>
          <p:nvPr/>
        </p:nvSpPr>
        <p:spPr bwMode="auto">
          <a:xfrm>
            <a:off x="1981200" y="3584575"/>
            <a:ext cx="65532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{enter(id.name, T.type, offset);</a:t>
            </a:r>
          </a:p>
          <a:p>
            <a:pPr algn="just" eaLnBrk="0" fontAlgn="base" hangingPunct="0">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 offset:=offset+T.width;}</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{T.type:=integer; T.width:=4;}</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{T.type:=real; T.width:=8;}</a:t>
            </a:r>
          </a:p>
          <a:p>
            <a:pPr algn="just" eaLnBrk="0" fontAlgn="base" hangingPunct="0">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{T.type:=array(num.val, T1.type);</a:t>
            </a:r>
          </a:p>
          <a:p>
            <a:pPr algn="just" eaLnBrk="0" fontAlgn="base" hangingPunct="0">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 T.width:=num.val*T1.width;}</a:t>
            </a:r>
          </a:p>
          <a:p>
            <a:pPr eaLnBrk="0" fontAlgn="base" hangingPunct="0">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{T.type:=pointer(T1.type); T.width:=4;}</a:t>
            </a:r>
            <a:r>
              <a:rPr lang="en-US" altLang="zh-CN" sz="2400">
                <a:solidFill>
                  <a:srgbClr val="000000"/>
                </a:solidFill>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629431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barn(outVertical)">
                                      <p:cBhvr>
                                        <p:cTn id="7" dur="500"/>
                                        <p:tgtEl>
                                          <p:spTgt spid="204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0484">
                                            <p:txEl>
                                              <p:pRg st="1" end="1"/>
                                            </p:txEl>
                                          </p:spTgt>
                                        </p:tgtEl>
                                        <p:attrNameLst>
                                          <p:attrName>style.visibility</p:attrName>
                                        </p:attrNameLst>
                                      </p:cBhvr>
                                      <p:to>
                                        <p:strVal val="visible"/>
                                      </p:to>
                                    </p:set>
                                    <p:animEffect transition="in" filter="barn(outVertical)">
                                      <p:cBhvr>
                                        <p:cTn id="12" dur="500"/>
                                        <p:tgtEl>
                                          <p:spTgt spid="204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0484">
                                            <p:txEl>
                                              <p:pRg st="2" end="2"/>
                                            </p:txEl>
                                          </p:spTgt>
                                        </p:tgtEl>
                                        <p:attrNameLst>
                                          <p:attrName>style.visibility</p:attrName>
                                        </p:attrNameLst>
                                      </p:cBhvr>
                                      <p:to>
                                        <p:strVal val="visible"/>
                                      </p:to>
                                    </p:set>
                                    <p:animEffect transition="in" filter="barn(outVertical)">
                                      <p:cBhvr>
                                        <p:cTn id="17" dur="500"/>
                                        <p:tgtEl>
                                          <p:spTgt spid="2048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0484">
                                            <p:txEl>
                                              <p:pRg st="3" end="3"/>
                                            </p:txEl>
                                          </p:spTgt>
                                        </p:tgtEl>
                                        <p:attrNameLst>
                                          <p:attrName>style.visibility</p:attrName>
                                        </p:attrNameLst>
                                      </p:cBhvr>
                                      <p:to>
                                        <p:strVal val="visible"/>
                                      </p:to>
                                    </p:set>
                                    <p:animEffect transition="in" filter="barn(outVertical)">
                                      <p:cBhvr>
                                        <p:cTn id="22" dur="500"/>
                                        <p:tgtEl>
                                          <p:spTgt spid="2048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20486">
                                            <p:txEl>
                                              <p:pRg st="2" end="2"/>
                                            </p:txEl>
                                          </p:spTgt>
                                        </p:tgtEl>
                                        <p:attrNameLst>
                                          <p:attrName>style.visibility</p:attrName>
                                        </p:attrNameLst>
                                      </p:cBhvr>
                                      <p:to>
                                        <p:strVal val="visible"/>
                                      </p:to>
                                    </p:set>
                                    <p:animEffect transition="in" filter="barn(outVertical)">
                                      <p:cBhvr>
                                        <p:cTn id="27" dur="500"/>
                                        <p:tgtEl>
                                          <p:spTgt spid="20486">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nodeType="clickEffect">
                                  <p:stCondLst>
                                    <p:cond delay="0"/>
                                  </p:stCondLst>
                                  <p:childTnLst>
                                    <p:set>
                                      <p:cBhvr>
                                        <p:cTn id="31" dur="1" fill="hold">
                                          <p:stCondLst>
                                            <p:cond delay="0"/>
                                          </p:stCondLst>
                                        </p:cTn>
                                        <p:tgtEl>
                                          <p:spTgt spid="20486">
                                            <p:txEl>
                                              <p:pRg st="3" end="3"/>
                                            </p:txEl>
                                          </p:spTgt>
                                        </p:tgtEl>
                                        <p:attrNameLst>
                                          <p:attrName>style.visibility</p:attrName>
                                        </p:attrNameLst>
                                      </p:cBhvr>
                                      <p:to>
                                        <p:strVal val="visible"/>
                                      </p:to>
                                    </p:set>
                                    <p:animEffect transition="in" filter="barn(outVertical)">
                                      <p:cBhvr>
                                        <p:cTn id="32" dur="500"/>
                                        <p:tgtEl>
                                          <p:spTgt spid="20486">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nodeType="clickEffect">
                                  <p:stCondLst>
                                    <p:cond delay="0"/>
                                  </p:stCondLst>
                                  <p:childTnLst>
                                    <p:set>
                                      <p:cBhvr>
                                        <p:cTn id="36" dur="1" fill="hold">
                                          <p:stCondLst>
                                            <p:cond delay="0"/>
                                          </p:stCondLst>
                                        </p:cTn>
                                        <p:tgtEl>
                                          <p:spTgt spid="20486">
                                            <p:txEl>
                                              <p:pRg st="5" end="5"/>
                                            </p:txEl>
                                          </p:spTgt>
                                        </p:tgtEl>
                                        <p:attrNameLst>
                                          <p:attrName>style.visibility</p:attrName>
                                        </p:attrNameLst>
                                      </p:cBhvr>
                                      <p:to>
                                        <p:strVal val="visible"/>
                                      </p:to>
                                    </p:set>
                                    <p:animEffect transition="in" filter="barn(outVertical)">
                                      <p:cBhvr>
                                        <p:cTn id="37" dur="500"/>
                                        <p:tgtEl>
                                          <p:spTgt spid="20486">
                                            <p:txEl>
                                              <p:pRg st="5" end="5"/>
                                            </p:txEl>
                                          </p:spTgt>
                                        </p:tgtEl>
                                      </p:cBhvr>
                                    </p:animEffect>
                                  </p:childTnLst>
                                </p:cTn>
                              </p:par>
                              <p:par>
                                <p:cTn id="38" presetID="16" presetClass="entr" presetSubtype="37" fill="hold" nodeType="withEffect">
                                  <p:stCondLst>
                                    <p:cond delay="0"/>
                                  </p:stCondLst>
                                  <p:childTnLst>
                                    <p:set>
                                      <p:cBhvr>
                                        <p:cTn id="39" dur="1" fill="hold">
                                          <p:stCondLst>
                                            <p:cond delay="0"/>
                                          </p:stCondLst>
                                        </p:cTn>
                                        <p:tgtEl>
                                          <p:spTgt spid="20486">
                                            <p:txEl>
                                              <p:pRg st="6" end="6"/>
                                            </p:txEl>
                                          </p:spTgt>
                                        </p:tgtEl>
                                        <p:attrNameLst>
                                          <p:attrName>style.visibility</p:attrName>
                                        </p:attrNameLst>
                                      </p:cBhvr>
                                      <p:to>
                                        <p:strVal val="visible"/>
                                      </p:to>
                                    </p:set>
                                    <p:animEffect transition="in" filter="barn(outVertical)">
                                      <p:cBhvr>
                                        <p:cTn id="40" dur="500"/>
                                        <p:tgtEl>
                                          <p:spTgt spid="20486">
                                            <p:txEl>
                                              <p:pRg st="6" end="6"/>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37" fill="hold" nodeType="clickEffect">
                                  <p:stCondLst>
                                    <p:cond delay="0"/>
                                  </p:stCondLst>
                                  <p:childTnLst>
                                    <p:set>
                                      <p:cBhvr>
                                        <p:cTn id="44" dur="1" fill="hold">
                                          <p:stCondLst>
                                            <p:cond delay="0"/>
                                          </p:stCondLst>
                                        </p:cTn>
                                        <p:tgtEl>
                                          <p:spTgt spid="20486">
                                            <p:txEl>
                                              <p:pRg st="7" end="7"/>
                                            </p:txEl>
                                          </p:spTgt>
                                        </p:tgtEl>
                                        <p:attrNameLst>
                                          <p:attrName>style.visibility</p:attrName>
                                        </p:attrNameLst>
                                      </p:cBhvr>
                                      <p:to>
                                        <p:strVal val="visible"/>
                                      </p:to>
                                    </p:set>
                                    <p:animEffect transition="in" filter="barn(outVertical)">
                                      <p:cBhvr>
                                        <p:cTn id="45" dur="500"/>
                                        <p:tgtEl>
                                          <p:spTgt spid="20486">
                                            <p:txEl>
                                              <p:pRg st="7" end="7"/>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6" presetClass="entr" presetSubtype="37" fill="hold" nodeType="clickEffect">
                                  <p:stCondLst>
                                    <p:cond delay="0"/>
                                  </p:stCondLst>
                                  <p:childTnLst>
                                    <p:set>
                                      <p:cBhvr>
                                        <p:cTn id="49" dur="1" fill="hold">
                                          <p:stCondLst>
                                            <p:cond delay="0"/>
                                          </p:stCondLst>
                                        </p:cTn>
                                        <p:tgtEl>
                                          <p:spTgt spid="20486">
                                            <p:txEl>
                                              <p:pRg st="0" end="0"/>
                                            </p:txEl>
                                          </p:spTgt>
                                        </p:tgtEl>
                                        <p:attrNameLst>
                                          <p:attrName>style.visibility</p:attrName>
                                        </p:attrNameLst>
                                      </p:cBhvr>
                                      <p:to>
                                        <p:strVal val="visible"/>
                                      </p:to>
                                    </p:set>
                                    <p:animEffect transition="in" filter="barn(outVertical)">
                                      <p:cBhvr>
                                        <p:cTn id="50" dur="500"/>
                                        <p:tgtEl>
                                          <p:spTgt spid="20486">
                                            <p:txEl>
                                              <p:pRg st="0" end="0"/>
                                            </p:txEl>
                                          </p:spTgt>
                                        </p:tgtEl>
                                      </p:cBhvr>
                                    </p:animEffect>
                                  </p:childTnLst>
                                </p:cTn>
                              </p:par>
                              <p:par>
                                <p:cTn id="51" presetID="16" presetClass="entr" presetSubtype="37" fill="hold" nodeType="withEffect">
                                  <p:stCondLst>
                                    <p:cond delay="0"/>
                                  </p:stCondLst>
                                  <p:childTnLst>
                                    <p:set>
                                      <p:cBhvr>
                                        <p:cTn id="52" dur="1" fill="hold">
                                          <p:stCondLst>
                                            <p:cond delay="0"/>
                                          </p:stCondLst>
                                        </p:cTn>
                                        <p:tgtEl>
                                          <p:spTgt spid="20486">
                                            <p:txEl>
                                              <p:pRg st="1" end="1"/>
                                            </p:txEl>
                                          </p:spTgt>
                                        </p:tgtEl>
                                        <p:attrNameLst>
                                          <p:attrName>style.visibility</p:attrName>
                                        </p:attrNameLst>
                                      </p:cBhvr>
                                      <p:to>
                                        <p:strVal val="visible"/>
                                      </p:to>
                                    </p:set>
                                    <p:animEffect transition="in" filter="barn(outVertical)">
                                      <p:cBhvr>
                                        <p:cTn id="53" dur="500"/>
                                        <p:tgtEl>
                                          <p:spTgt spid="204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4"/>
          <p:cNvSpPr>
            <a:spLocks noGrp="1" noChangeArrowheads="1"/>
          </p:cNvSpPr>
          <p:nvPr>
            <p:ph type="title"/>
          </p:nvPr>
        </p:nvSpPr>
        <p:spPr>
          <a:xfrm>
            <a:off x="3962400" y="76200"/>
            <a:ext cx="5334000" cy="457200"/>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&lt;2&gt; </a:t>
            </a:r>
            <a:r>
              <a:rPr lang="zh-CN" altLang="en-US" sz="2400" smtClean="0">
                <a:latin typeface="华文行楷" panose="02010800040101010101" pitchFamily="2" charset="-122"/>
                <a:ea typeface="华文行楷" panose="02010800040101010101" pitchFamily="2" charset="-122"/>
              </a:rPr>
              <a:t>变量声明的语法制导翻译（续</a:t>
            </a:r>
            <a:r>
              <a:rPr lang="en-US" altLang="zh-CN" sz="2400" smtClean="0">
                <a:latin typeface="华文行楷" panose="02010800040101010101" pitchFamily="2" charset="-122"/>
                <a:ea typeface="华文行楷" panose="02010800040101010101" pitchFamily="2" charset="-122"/>
              </a:rPr>
              <a:t>3</a:t>
            </a:r>
            <a:r>
              <a:rPr lang="zh-CN" altLang="en-US" sz="2400" smtClean="0">
                <a:latin typeface="华文行楷" panose="02010800040101010101" pitchFamily="2" charset="-122"/>
                <a:ea typeface="华文行楷" panose="02010800040101010101" pitchFamily="2" charset="-122"/>
              </a:rPr>
              <a:t>）</a:t>
            </a:r>
          </a:p>
        </p:txBody>
      </p:sp>
      <p:sp>
        <p:nvSpPr>
          <p:cNvPr id="19" name="灯片编号占位符 5"/>
          <p:cNvSpPr>
            <a:spLocks noGrp="1"/>
          </p:cNvSpPr>
          <p:nvPr>
            <p:ph type="sldNum" sz="quarter" idx="12"/>
          </p:nvPr>
        </p:nvSpPr>
        <p:spPr/>
        <p:txBody>
          <a:bodyPr/>
          <a:lstStyle/>
          <a:p>
            <a:pPr>
              <a:defRPr/>
            </a:pPr>
            <a:fld id="{FD043EA4-0819-4782-8ADD-C20B5B7C303A}" type="slidenum">
              <a:rPr lang="zh-CN" altLang="en-US">
                <a:solidFill>
                  <a:srgbClr val="000000"/>
                </a:solidFill>
              </a:rPr>
              <a:pPr>
                <a:defRPr/>
              </a:pPr>
              <a:t>7</a:t>
            </a:fld>
            <a:endParaRPr lang="en-US" altLang="zh-CN">
              <a:solidFill>
                <a:srgbClr val="000000"/>
              </a:solidFill>
            </a:endParaRPr>
          </a:p>
        </p:txBody>
      </p:sp>
      <p:sp>
        <p:nvSpPr>
          <p:cNvPr id="16387" name="Rectangle 2"/>
          <p:cNvSpPr>
            <a:spLocks noChangeArrowheads="1"/>
          </p:cNvSpPr>
          <p:nvPr/>
        </p:nvSpPr>
        <p:spPr bwMode="auto">
          <a:xfrm>
            <a:off x="304800" y="3203575"/>
            <a:ext cx="38862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(1)D→D;D</a:t>
            </a:r>
          </a:p>
          <a:p>
            <a:pPr algn="just" eaLnBrk="0" fontAlgn="base" hangingPunct="0">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(2)D→id:T</a:t>
            </a:r>
          </a:p>
          <a:p>
            <a:pPr algn="just" eaLnBrk="0" fontAlgn="base" hangingPunct="0">
              <a:spcBef>
                <a:spcPct val="0"/>
              </a:spcBef>
              <a:spcAft>
                <a:spcPct val="0"/>
              </a:spcAft>
              <a:buFontTx/>
              <a:buNone/>
            </a:pPr>
            <a:endParaRPr lang="en-US" altLang="zh-CN" sz="2400">
              <a:solidFill>
                <a:srgbClr val="0000FF"/>
              </a:solidFill>
              <a:latin typeface="黑体" panose="02010609060101010101" pitchFamily="49" charset="-122"/>
              <a:ea typeface="黑体" panose="02010609060101010101" pitchFamily="49" charset="-122"/>
            </a:endParaRPr>
          </a:p>
          <a:p>
            <a:pPr algn="just" eaLnBrk="0" fontAlgn="base" hangingPunct="0">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(3)T→int</a:t>
            </a:r>
          </a:p>
          <a:p>
            <a:pPr algn="just" eaLnBrk="0" fontAlgn="base" hangingPunct="0">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(4)T→real</a:t>
            </a:r>
          </a:p>
          <a:p>
            <a:pPr algn="just" eaLnBrk="0" fontAlgn="base" hangingPunct="0">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(5)T→array [num] of T1</a:t>
            </a:r>
          </a:p>
          <a:p>
            <a:pPr algn="just" eaLnBrk="0" fontAlgn="base" hangingPunct="0">
              <a:spcBef>
                <a:spcPct val="0"/>
              </a:spcBef>
              <a:spcAft>
                <a:spcPct val="0"/>
              </a:spcAft>
              <a:buFontTx/>
              <a:buNone/>
            </a:pPr>
            <a:endParaRPr lang="en-US" altLang="zh-CN" sz="2400">
              <a:solidFill>
                <a:srgbClr val="0000FF"/>
              </a:solidFill>
              <a:latin typeface="黑体" panose="02010609060101010101" pitchFamily="49" charset="-122"/>
              <a:ea typeface="黑体" panose="02010609060101010101" pitchFamily="49" charset="-122"/>
            </a:endParaRPr>
          </a:p>
          <a:p>
            <a:pPr eaLnBrk="0" fontAlgn="base" hangingPunct="0">
              <a:spcBef>
                <a:spcPct val="0"/>
              </a:spcBef>
              <a:spcAft>
                <a:spcPct val="0"/>
              </a:spcAft>
              <a:buFontTx/>
              <a:buNone/>
            </a:pPr>
            <a:endParaRPr lang="en-US" altLang="zh-CN" sz="2400">
              <a:solidFill>
                <a:srgbClr val="0000FF"/>
              </a:solidFill>
              <a:latin typeface="黑体" panose="02010609060101010101" pitchFamily="49" charset="-122"/>
              <a:ea typeface="黑体" panose="02010609060101010101" pitchFamily="49" charset="-122"/>
            </a:endParaRPr>
          </a:p>
          <a:p>
            <a:pPr eaLnBrk="0" fontAlgn="base" hangingPunct="0">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(6)T→^T1</a:t>
            </a:r>
          </a:p>
        </p:txBody>
      </p:sp>
      <p:sp>
        <p:nvSpPr>
          <p:cNvPr id="16388" name="Rectangle 3"/>
          <p:cNvSpPr>
            <a:spLocks noChangeArrowheads="1"/>
          </p:cNvSpPr>
          <p:nvPr/>
        </p:nvSpPr>
        <p:spPr bwMode="auto">
          <a:xfrm>
            <a:off x="1981200" y="3584575"/>
            <a:ext cx="65532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{enter(id.name, T.type, offset);</a:t>
            </a:r>
          </a:p>
          <a:p>
            <a:pPr algn="just" eaLnBrk="0" fontAlgn="base" hangingPunct="0">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 offset:=offset+T.width;}</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{T.type:=integer; T.width:=4;}</a:t>
            </a:r>
          </a:p>
          <a:p>
            <a:pPr algn="just" eaLnBrk="0" fontAlgn="base" hangingPunct="0">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{T.type:=real; T.width:=8;}</a:t>
            </a:r>
          </a:p>
          <a:p>
            <a:pPr algn="just" eaLnBrk="0" fontAlgn="base" hangingPunct="0">
              <a:spcBef>
                <a:spcPct val="0"/>
              </a:spcBef>
              <a:spcAft>
                <a:spcPct val="0"/>
              </a:spcAft>
              <a:buFontTx/>
              <a:buNone/>
            </a:pPr>
            <a:endParaRPr lang="en-US" altLang="zh-CN" sz="2400">
              <a:solidFill>
                <a:srgbClr val="000000"/>
              </a:solidFill>
              <a:latin typeface="黑体" panose="02010609060101010101" pitchFamily="49" charset="-122"/>
              <a:ea typeface="黑体" panose="02010609060101010101" pitchFamily="49" charset="-122"/>
            </a:endParaRPr>
          </a:p>
          <a:p>
            <a:pPr algn="just" eaLnBrk="0" fontAlgn="base" hangingPunct="0">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{T.type:=array(num.val, T1.type);</a:t>
            </a:r>
          </a:p>
          <a:p>
            <a:pPr algn="just" eaLnBrk="0" fontAlgn="base" hangingPunct="0">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 T.width:=num.val*T1.width;}</a:t>
            </a:r>
          </a:p>
          <a:p>
            <a:pPr eaLnBrk="0" fontAlgn="base" hangingPunct="0">
              <a:spcBef>
                <a:spcPct val="0"/>
              </a:spcBef>
              <a:spcAft>
                <a:spcPct val="0"/>
              </a:spcAft>
              <a:buFontTx/>
              <a:buNone/>
            </a:pPr>
            <a:r>
              <a:rPr lang="en-US" altLang="zh-CN" sz="2400">
                <a:solidFill>
                  <a:srgbClr val="990000"/>
                </a:solidFill>
                <a:latin typeface="黑体" panose="02010609060101010101" pitchFamily="49" charset="-122"/>
                <a:ea typeface="黑体" panose="02010609060101010101" pitchFamily="49" charset="-122"/>
              </a:rPr>
              <a:t>{T.type:=pointer(T1.type); T.width:=4;}</a:t>
            </a:r>
            <a:r>
              <a:rPr lang="en-US" altLang="zh-CN" sz="2400">
                <a:solidFill>
                  <a:srgbClr val="000000"/>
                </a:solidFill>
                <a:latin typeface="黑体" panose="02010609060101010101" pitchFamily="49" charset="-122"/>
                <a:ea typeface="黑体" panose="02010609060101010101" pitchFamily="49" charset="-122"/>
              </a:rPr>
              <a:t> </a:t>
            </a:r>
          </a:p>
        </p:txBody>
      </p:sp>
      <p:sp>
        <p:nvSpPr>
          <p:cNvPr id="16390" name="Rectangle 5"/>
          <p:cNvSpPr>
            <a:spLocks noChangeArrowheads="1"/>
          </p:cNvSpPr>
          <p:nvPr/>
        </p:nvSpPr>
        <p:spPr bwMode="auto">
          <a:xfrm>
            <a:off x="381000" y="168275"/>
            <a:ext cx="6248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buFontTx/>
              <a:buNone/>
            </a:pPr>
            <a:r>
              <a:rPr lang="zh-CN" altLang="en-US" sz="2400">
                <a:solidFill>
                  <a:srgbClr val="990000"/>
                </a:solidFill>
                <a:latin typeface="华文行楷" panose="02010800040101010101" pitchFamily="2" charset="-122"/>
                <a:ea typeface="华文行楷" panose="02010800040101010101" pitchFamily="2" charset="-122"/>
              </a:rPr>
              <a:t>例 </a:t>
            </a:r>
            <a:r>
              <a:rPr lang="zh-CN" altLang="en-US" sz="2400">
                <a:solidFill>
                  <a:srgbClr val="000000"/>
                </a:solidFill>
                <a:latin typeface="华文行楷" panose="02010800040101010101" pitchFamily="2" charset="-122"/>
                <a:ea typeface="华文行楷" panose="02010800040101010101" pitchFamily="2" charset="-122"/>
              </a:rPr>
              <a:t>声明的语法制导翻译：</a:t>
            </a:r>
          </a:p>
          <a:p>
            <a:pPr algn="just" eaLnBrk="0" fontAlgn="base" hangingPunct="0">
              <a:spcBef>
                <a:spcPct val="0"/>
              </a:spcBef>
              <a:spcAft>
                <a:spcPct val="0"/>
              </a:spcAft>
              <a:buFontTx/>
              <a:buNone/>
            </a:pPr>
            <a:r>
              <a:rPr lang="zh-CN" altLang="en-US" sz="2400">
                <a:solidFill>
                  <a:srgbClr val="000000"/>
                </a:solidFill>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a : array [10] of int;   x : int</a:t>
            </a:r>
            <a:endParaRPr lang="en-US" altLang="zh-CN" sz="2400">
              <a:solidFill>
                <a:srgbClr val="0000FF"/>
              </a:solidFill>
              <a:latin typeface="华文行楷" panose="02010800040101010101" pitchFamily="2" charset="-122"/>
              <a:ea typeface="华文行楷" panose="02010800040101010101" pitchFamily="2" charset="-122"/>
            </a:endParaRPr>
          </a:p>
        </p:txBody>
      </p:sp>
      <p:graphicFrame>
        <p:nvGraphicFramePr>
          <p:cNvPr id="21510" name="Object 6"/>
          <p:cNvGraphicFramePr>
            <a:graphicFrameLocks noChangeAspect="1"/>
          </p:cNvGraphicFramePr>
          <p:nvPr/>
        </p:nvGraphicFramePr>
        <p:xfrm>
          <a:off x="4787900" y="1381125"/>
          <a:ext cx="4211638" cy="1471613"/>
        </p:xfrm>
        <a:graphic>
          <a:graphicData uri="http://schemas.openxmlformats.org/presentationml/2006/ole">
            <mc:AlternateContent xmlns:mc="http://schemas.openxmlformats.org/markup-compatibility/2006">
              <mc:Choice xmlns:v="urn:schemas-microsoft-com:vml" Requires="v">
                <p:oleObj spid="_x0000_s1026" r:id="rId4" imgW="2172600" imgH="834480" progId="Visio.Drawing.11">
                  <p:embed/>
                </p:oleObj>
              </mc:Choice>
              <mc:Fallback>
                <p:oleObj r:id="rId4" imgW="2172600" imgH="83448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1381125"/>
                        <a:ext cx="4211638" cy="147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1" name="Text Box 7"/>
          <p:cNvSpPr txBox="1">
            <a:spLocks noChangeArrowheads="1"/>
          </p:cNvSpPr>
          <p:nvPr/>
        </p:nvSpPr>
        <p:spPr bwMode="auto">
          <a:xfrm>
            <a:off x="5940425" y="981075"/>
            <a:ext cx="194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50000"/>
              </a:spcBef>
              <a:spcAft>
                <a:spcPct val="0"/>
              </a:spcAft>
              <a:buFontTx/>
              <a:buNone/>
            </a:pPr>
            <a:r>
              <a:rPr lang="zh-CN" altLang="en-US" sz="2400">
                <a:solidFill>
                  <a:srgbClr val="000000"/>
                </a:solidFill>
                <a:latin typeface="隶书" panose="02010509060101010101" pitchFamily="49" charset="-122"/>
                <a:ea typeface="隶书" panose="02010509060101010101" pitchFamily="49" charset="-122"/>
              </a:rPr>
              <a:t>符号表</a:t>
            </a:r>
          </a:p>
        </p:txBody>
      </p:sp>
      <p:sp>
        <p:nvSpPr>
          <p:cNvPr id="21512" name="Text Box 8"/>
          <p:cNvSpPr txBox="1">
            <a:spLocks noChangeArrowheads="1"/>
          </p:cNvSpPr>
          <p:nvPr/>
        </p:nvSpPr>
        <p:spPr bwMode="auto">
          <a:xfrm>
            <a:off x="4968875" y="1412875"/>
            <a:ext cx="3779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5000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a  array(10,integer)  0</a:t>
            </a:r>
          </a:p>
        </p:txBody>
      </p:sp>
      <p:sp>
        <p:nvSpPr>
          <p:cNvPr id="21513" name="Text Box 9"/>
          <p:cNvSpPr txBox="1">
            <a:spLocks noChangeArrowheads="1"/>
          </p:cNvSpPr>
          <p:nvPr/>
        </p:nvSpPr>
        <p:spPr bwMode="auto">
          <a:xfrm>
            <a:off x="4932363" y="1916113"/>
            <a:ext cx="4211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5000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x  integer            40</a:t>
            </a:r>
          </a:p>
        </p:txBody>
      </p:sp>
      <p:graphicFrame>
        <p:nvGraphicFramePr>
          <p:cNvPr id="21514" name="Object 10"/>
          <p:cNvGraphicFramePr>
            <a:graphicFrameLocks noChangeAspect="1"/>
          </p:cNvGraphicFramePr>
          <p:nvPr/>
        </p:nvGraphicFramePr>
        <p:xfrm>
          <a:off x="2141538" y="882650"/>
          <a:ext cx="414337" cy="431800"/>
        </p:xfrm>
        <a:graphic>
          <a:graphicData uri="http://schemas.openxmlformats.org/presentationml/2006/ole">
            <mc:AlternateContent xmlns:mc="http://schemas.openxmlformats.org/markup-compatibility/2006">
              <mc:Choice xmlns:v="urn:schemas-microsoft-com:vml" Requires="v">
                <p:oleObj spid="_x0000_s1027" r:id="rId6" imgW="258120" imgH="270000" progId="Visio.Drawing.11">
                  <p:embed/>
                </p:oleObj>
              </mc:Choice>
              <mc:Fallback>
                <p:oleObj r:id="rId6" imgW="258120" imgH="27000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1538" y="882650"/>
                        <a:ext cx="4143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5" name="Object 11"/>
          <p:cNvGraphicFramePr>
            <a:graphicFrameLocks noChangeAspect="1"/>
          </p:cNvGraphicFramePr>
          <p:nvPr/>
        </p:nvGraphicFramePr>
        <p:xfrm>
          <a:off x="971550" y="1243013"/>
          <a:ext cx="2432050" cy="647700"/>
        </p:xfrm>
        <a:graphic>
          <a:graphicData uri="http://schemas.openxmlformats.org/presentationml/2006/ole">
            <mc:AlternateContent xmlns:mc="http://schemas.openxmlformats.org/markup-compatibility/2006">
              <mc:Choice xmlns:v="urn:schemas-microsoft-com:vml" Requires="v">
                <p:oleObj spid="_x0000_s1028" r:id="rId8" imgW="1865160" imgH="535680" progId="Visio.Drawing.11">
                  <p:embed/>
                </p:oleObj>
              </mc:Choice>
              <mc:Fallback>
                <p:oleObj r:id="rId8" imgW="1865160" imgH="535680"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550" y="1243013"/>
                        <a:ext cx="24320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6" name="Object 12"/>
          <p:cNvGraphicFramePr>
            <a:graphicFrameLocks noChangeAspect="1"/>
          </p:cNvGraphicFramePr>
          <p:nvPr/>
        </p:nvGraphicFramePr>
        <p:xfrm>
          <a:off x="88900" y="1890713"/>
          <a:ext cx="1890713" cy="576262"/>
        </p:xfrm>
        <a:graphic>
          <a:graphicData uri="http://schemas.openxmlformats.org/presentationml/2006/ole">
            <mc:AlternateContent xmlns:mc="http://schemas.openxmlformats.org/markup-compatibility/2006">
              <mc:Choice xmlns:v="urn:schemas-microsoft-com:vml" Requires="v">
                <p:oleObj spid="_x0000_s1029" r:id="rId10" imgW="1334520" imgH="566280" progId="Visio.Drawing.11">
                  <p:embed/>
                </p:oleObj>
              </mc:Choice>
              <mc:Fallback>
                <p:oleObj r:id="rId10" imgW="1334520" imgH="566280"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900" y="1890713"/>
                        <a:ext cx="1890713"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7" name="Object 13"/>
          <p:cNvGraphicFramePr>
            <a:graphicFrameLocks noChangeAspect="1"/>
          </p:cNvGraphicFramePr>
          <p:nvPr/>
        </p:nvGraphicFramePr>
        <p:xfrm>
          <a:off x="2339975" y="1819275"/>
          <a:ext cx="1830388" cy="576263"/>
        </p:xfrm>
        <a:graphic>
          <a:graphicData uri="http://schemas.openxmlformats.org/presentationml/2006/ole">
            <mc:AlternateContent xmlns:mc="http://schemas.openxmlformats.org/markup-compatibility/2006">
              <mc:Choice xmlns:v="urn:schemas-microsoft-com:vml" Requires="v">
                <p:oleObj spid="_x0000_s1030" r:id="rId12" imgW="1365480" imgH="566280" progId="Visio.Drawing.11">
                  <p:embed/>
                </p:oleObj>
              </mc:Choice>
              <mc:Fallback>
                <p:oleObj r:id="rId12" imgW="1365480" imgH="566280"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39975" y="1819275"/>
                        <a:ext cx="183038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8" name="Object 14"/>
          <p:cNvGraphicFramePr>
            <a:graphicFrameLocks noChangeAspect="1"/>
          </p:cNvGraphicFramePr>
          <p:nvPr/>
        </p:nvGraphicFramePr>
        <p:xfrm>
          <a:off x="323850" y="2395538"/>
          <a:ext cx="2908300" cy="746125"/>
        </p:xfrm>
        <a:graphic>
          <a:graphicData uri="http://schemas.openxmlformats.org/presentationml/2006/ole">
            <mc:AlternateContent xmlns:mc="http://schemas.openxmlformats.org/markup-compatibility/2006">
              <mc:Choice xmlns:v="urn:schemas-microsoft-com:vml" Requires="v">
                <p:oleObj spid="_x0000_s1031" r:id="rId14" imgW="2210760" imgH="566280" progId="Visio.Drawing.11">
                  <p:embed/>
                </p:oleObj>
              </mc:Choice>
              <mc:Fallback>
                <p:oleObj r:id="rId14" imgW="2210760" imgH="566280" progId="Visio.Drawing.11">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3850" y="2395538"/>
                        <a:ext cx="2908300"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9" name="Object 15"/>
          <p:cNvGraphicFramePr>
            <a:graphicFrameLocks noChangeAspect="1"/>
          </p:cNvGraphicFramePr>
          <p:nvPr/>
        </p:nvGraphicFramePr>
        <p:xfrm>
          <a:off x="2843213" y="2997200"/>
          <a:ext cx="446087" cy="768350"/>
        </p:xfrm>
        <a:graphic>
          <a:graphicData uri="http://schemas.openxmlformats.org/presentationml/2006/ole">
            <mc:AlternateContent xmlns:mc="http://schemas.openxmlformats.org/markup-compatibility/2006">
              <mc:Choice xmlns:v="urn:schemas-microsoft-com:vml" Requires="v">
                <p:oleObj spid="_x0000_s1032" r:id="rId16" imgW="221760" imgH="566280" progId="Visio.Drawing.11">
                  <p:embed/>
                </p:oleObj>
              </mc:Choice>
              <mc:Fallback>
                <p:oleObj r:id="rId16" imgW="221760" imgH="566280" progId="Visio.Drawing.11">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43213" y="2997200"/>
                        <a:ext cx="446087"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20" name="Object 16"/>
          <p:cNvGraphicFramePr>
            <a:graphicFrameLocks noChangeAspect="1"/>
          </p:cNvGraphicFramePr>
          <p:nvPr/>
        </p:nvGraphicFramePr>
        <p:xfrm>
          <a:off x="3794125" y="2349500"/>
          <a:ext cx="446088" cy="768350"/>
        </p:xfrm>
        <a:graphic>
          <a:graphicData uri="http://schemas.openxmlformats.org/presentationml/2006/ole">
            <mc:AlternateContent xmlns:mc="http://schemas.openxmlformats.org/markup-compatibility/2006">
              <mc:Choice xmlns:v="urn:schemas-microsoft-com:vml" Requires="v">
                <p:oleObj spid="_x0000_s1033" r:id="rId18" imgW="221760" imgH="566280" progId="Visio.Drawing.11">
                  <p:embed/>
                </p:oleObj>
              </mc:Choice>
              <mc:Fallback>
                <p:oleObj r:id="rId18" imgW="221760" imgH="566280" progId="Visio.Drawing.11">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94125" y="2349500"/>
                        <a:ext cx="446088"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84618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1515"/>
                                        </p:tgtEl>
                                        <p:attrNameLst>
                                          <p:attrName>style.visibility</p:attrName>
                                        </p:attrNameLst>
                                      </p:cBhvr>
                                      <p:to>
                                        <p:strVal val="visible"/>
                                      </p:to>
                                    </p:set>
                                    <p:anim calcmode="lin" valueType="num">
                                      <p:cBhvr>
                                        <p:cTn id="7" dur="500" fill="hold"/>
                                        <p:tgtEl>
                                          <p:spTgt spid="21515"/>
                                        </p:tgtEl>
                                        <p:attrNameLst>
                                          <p:attrName>ppt_w</p:attrName>
                                        </p:attrNameLst>
                                      </p:cBhvr>
                                      <p:tavLst>
                                        <p:tav tm="0">
                                          <p:val>
                                            <p:fltVal val="0"/>
                                          </p:val>
                                        </p:tav>
                                        <p:tav tm="100000">
                                          <p:val>
                                            <p:strVal val="#ppt_w"/>
                                          </p:val>
                                        </p:tav>
                                      </p:tavLst>
                                    </p:anim>
                                    <p:anim calcmode="lin" valueType="num">
                                      <p:cBhvr>
                                        <p:cTn id="8" dur="500" fill="hold"/>
                                        <p:tgtEl>
                                          <p:spTgt spid="21515"/>
                                        </p:tgtEl>
                                        <p:attrNameLst>
                                          <p:attrName>ppt_h</p:attrName>
                                        </p:attrNameLst>
                                      </p:cBhvr>
                                      <p:tavLst>
                                        <p:tav tm="0">
                                          <p:val>
                                            <p:fltVal val="0"/>
                                          </p:val>
                                        </p:tav>
                                        <p:tav tm="100000">
                                          <p:val>
                                            <p:strVal val="#ppt_h"/>
                                          </p:val>
                                        </p:tav>
                                      </p:tavLst>
                                    </p:anim>
                                    <p:animEffect transition="in" filter="fade">
                                      <p:cBhvr>
                                        <p:cTn id="9" dur="500"/>
                                        <p:tgtEl>
                                          <p:spTgt spid="21515"/>
                                        </p:tgtEl>
                                      </p:cBhvr>
                                    </p:animEffect>
                                  </p:childTnLst>
                                </p:cTn>
                              </p:par>
                              <p:par>
                                <p:cTn id="10" presetID="53" presetClass="entr" presetSubtype="0" fill="hold" nodeType="withEffect">
                                  <p:stCondLst>
                                    <p:cond delay="0"/>
                                  </p:stCondLst>
                                  <p:childTnLst>
                                    <p:set>
                                      <p:cBhvr>
                                        <p:cTn id="11" dur="1" fill="hold">
                                          <p:stCondLst>
                                            <p:cond delay="0"/>
                                          </p:stCondLst>
                                        </p:cTn>
                                        <p:tgtEl>
                                          <p:spTgt spid="21516"/>
                                        </p:tgtEl>
                                        <p:attrNameLst>
                                          <p:attrName>style.visibility</p:attrName>
                                        </p:attrNameLst>
                                      </p:cBhvr>
                                      <p:to>
                                        <p:strVal val="visible"/>
                                      </p:to>
                                    </p:set>
                                    <p:anim calcmode="lin" valueType="num">
                                      <p:cBhvr>
                                        <p:cTn id="12" dur="500" fill="hold"/>
                                        <p:tgtEl>
                                          <p:spTgt spid="21516"/>
                                        </p:tgtEl>
                                        <p:attrNameLst>
                                          <p:attrName>ppt_w</p:attrName>
                                        </p:attrNameLst>
                                      </p:cBhvr>
                                      <p:tavLst>
                                        <p:tav tm="0">
                                          <p:val>
                                            <p:fltVal val="0"/>
                                          </p:val>
                                        </p:tav>
                                        <p:tav tm="100000">
                                          <p:val>
                                            <p:strVal val="#ppt_w"/>
                                          </p:val>
                                        </p:tav>
                                      </p:tavLst>
                                    </p:anim>
                                    <p:anim calcmode="lin" valueType="num">
                                      <p:cBhvr>
                                        <p:cTn id="13" dur="500" fill="hold"/>
                                        <p:tgtEl>
                                          <p:spTgt spid="21516"/>
                                        </p:tgtEl>
                                        <p:attrNameLst>
                                          <p:attrName>ppt_h</p:attrName>
                                        </p:attrNameLst>
                                      </p:cBhvr>
                                      <p:tavLst>
                                        <p:tav tm="0">
                                          <p:val>
                                            <p:fltVal val="0"/>
                                          </p:val>
                                        </p:tav>
                                        <p:tav tm="100000">
                                          <p:val>
                                            <p:strVal val="#ppt_h"/>
                                          </p:val>
                                        </p:tav>
                                      </p:tavLst>
                                    </p:anim>
                                    <p:animEffect transition="in" filter="fade">
                                      <p:cBhvr>
                                        <p:cTn id="14" dur="500"/>
                                        <p:tgtEl>
                                          <p:spTgt spid="21516"/>
                                        </p:tgtEl>
                                      </p:cBhvr>
                                    </p:animEffect>
                                  </p:childTnLst>
                                </p:cTn>
                              </p:par>
                              <p:par>
                                <p:cTn id="15" presetID="53" presetClass="entr" presetSubtype="0" fill="hold" nodeType="withEffect">
                                  <p:stCondLst>
                                    <p:cond delay="0"/>
                                  </p:stCondLst>
                                  <p:childTnLst>
                                    <p:set>
                                      <p:cBhvr>
                                        <p:cTn id="16" dur="1" fill="hold">
                                          <p:stCondLst>
                                            <p:cond delay="0"/>
                                          </p:stCondLst>
                                        </p:cTn>
                                        <p:tgtEl>
                                          <p:spTgt spid="21517"/>
                                        </p:tgtEl>
                                        <p:attrNameLst>
                                          <p:attrName>style.visibility</p:attrName>
                                        </p:attrNameLst>
                                      </p:cBhvr>
                                      <p:to>
                                        <p:strVal val="visible"/>
                                      </p:to>
                                    </p:set>
                                    <p:anim calcmode="lin" valueType="num">
                                      <p:cBhvr>
                                        <p:cTn id="17" dur="500" fill="hold"/>
                                        <p:tgtEl>
                                          <p:spTgt spid="21517"/>
                                        </p:tgtEl>
                                        <p:attrNameLst>
                                          <p:attrName>ppt_w</p:attrName>
                                        </p:attrNameLst>
                                      </p:cBhvr>
                                      <p:tavLst>
                                        <p:tav tm="0">
                                          <p:val>
                                            <p:fltVal val="0"/>
                                          </p:val>
                                        </p:tav>
                                        <p:tav tm="100000">
                                          <p:val>
                                            <p:strVal val="#ppt_w"/>
                                          </p:val>
                                        </p:tav>
                                      </p:tavLst>
                                    </p:anim>
                                    <p:anim calcmode="lin" valueType="num">
                                      <p:cBhvr>
                                        <p:cTn id="18" dur="500" fill="hold"/>
                                        <p:tgtEl>
                                          <p:spTgt spid="21517"/>
                                        </p:tgtEl>
                                        <p:attrNameLst>
                                          <p:attrName>ppt_h</p:attrName>
                                        </p:attrNameLst>
                                      </p:cBhvr>
                                      <p:tavLst>
                                        <p:tav tm="0">
                                          <p:val>
                                            <p:fltVal val="0"/>
                                          </p:val>
                                        </p:tav>
                                        <p:tav tm="100000">
                                          <p:val>
                                            <p:strVal val="#ppt_h"/>
                                          </p:val>
                                        </p:tav>
                                      </p:tavLst>
                                    </p:anim>
                                    <p:animEffect transition="in" filter="fade">
                                      <p:cBhvr>
                                        <p:cTn id="19" dur="500"/>
                                        <p:tgtEl>
                                          <p:spTgt spid="21517"/>
                                        </p:tgtEl>
                                      </p:cBhvr>
                                    </p:animEffect>
                                  </p:childTnLst>
                                </p:cTn>
                              </p:par>
                              <p:par>
                                <p:cTn id="20" presetID="53" presetClass="entr" presetSubtype="0" fill="hold" nodeType="withEffect">
                                  <p:stCondLst>
                                    <p:cond delay="0"/>
                                  </p:stCondLst>
                                  <p:childTnLst>
                                    <p:set>
                                      <p:cBhvr>
                                        <p:cTn id="21" dur="1" fill="hold">
                                          <p:stCondLst>
                                            <p:cond delay="0"/>
                                          </p:stCondLst>
                                        </p:cTn>
                                        <p:tgtEl>
                                          <p:spTgt spid="21518"/>
                                        </p:tgtEl>
                                        <p:attrNameLst>
                                          <p:attrName>style.visibility</p:attrName>
                                        </p:attrNameLst>
                                      </p:cBhvr>
                                      <p:to>
                                        <p:strVal val="visible"/>
                                      </p:to>
                                    </p:set>
                                    <p:anim calcmode="lin" valueType="num">
                                      <p:cBhvr>
                                        <p:cTn id="22" dur="500" fill="hold"/>
                                        <p:tgtEl>
                                          <p:spTgt spid="21518"/>
                                        </p:tgtEl>
                                        <p:attrNameLst>
                                          <p:attrName>ppt_w</p:attrName>
                                        </p:attrNameLst>
                                      </p:cBhvr>
                                      <p:tavLst>
                                        <p:tav tm="0">
                                          <p:val>
                                            <p:fltVal val="0"/>
                                          </p:val>
                                        </p:tav>
                                        <p:tav tm="100000">
                                          <p:val>
                                            <p:strVal val="#ppt_w"/>
                                          </p:val>
                                        </p:tav>
                                      </p:tavLst>
                                    </p:anim>
                                    <p:anim calcmode="lin" valueType="num">
                                      <p:cBhvr>
                                        <p:cTn id="23" dur="500" fill="hold"/>
                                        <p:tgtEl>
                                          <p:spTgt spid="21518"/>
                                        </p:tgtEl>
                                        <p:attrNameLst>
                                          <p:attrName>ppt_h</p:attrName>
                                        </p:attrNameLst>
                                      </p:cBhvr>
                                      <p:tavLst>
                                        <p:tav tm="0">
                                          <p:val>
                                            <p:fltVal val="0"/>
                                          </p:val>
                                        </p:tav>
                                        <p:tav tm="100000">
                                          <p:val>
                                            <p:strVal val="#ppt_h"/>
                                          </p:val>
                                        </p:tav>
                                      </p:tavLst>
                                    </p:anim>
                                    <p:animEffect transition="in" filter="fade">
                                      <p:cBhvr>
                                        <p:cTn id="24" dur="500"/>
                                        <p:tgtEl>
                                          <p:spTgt spid="21518"/>
                                        </p:tgtEl>
                                      </p:cBhvr>
                                    </p:animEffect>
                                  </p:childTnLst>
                                </p:cTn>
                              </p:par>
                              <p:par>
                                <p:cTn id="25" presetID="53" presetClass="entr" presetSubtype="0" fill="hold" nodeType="withEffect">
                                  <p:stCondLst>
                                    <p:cond delay="0"/>
                                  </p:stCondLst>
                                  <p:childTnLst>
                                    <p:set>
                                      <p:cBhvr>
                                        <p:cTn id="26" dur="1" fill="hold">
                                          <p:stCondLst>
                                            <p:cond delay="0"/>
                                          </p:stCondLst>
                                        </p:cTn>
                                        <p:tgtEl>
                                          <p:spTgt spid="21519"/>
                                        </p:tgtEl>
                                        <p:attrNameLst>
                                          <p:attrName>style.visibility</p:attrName>
                                        </p:attrNameLst>
                                      </p:cBhvr>
                                      <p:to>
                                        <p:strVal val="visible"/>
                                      </p:to>
                                    </p:set>
                                    <p:anim calcmode="lin" valueType="num">
                                      <p:cBhvr>
                                        <p:cTn id="27" dur="500" fill="hold"/>
                                        <p:tgtEl>
                                          <p:spTgt spid="21519"/>
                                        </p:tgtEl>
                                        <p:attrNameLst>
                                          <p:attrName>ppt_w</p:attrName>
                                        </p:attrNameLst>
                                      </p:cBhvr>
                                      <p:tavLst>
                                        <p:tav tm="0">
                                          <p:val>
                                            <p:fltVal val="0"/>
                                          </p:val>
                                        </p:tav>
                                        <p:tav tm="100000">
                                          <p:val>
                                            <p:strVal val="#ppt_w"/>
                                          </p:val>
                                        </p:tav>
                                      </p:tavLst>
                                    </p:anim>
                                    <p:anim calcmode="lin" valueType="num">
                                      <p:cBhvr>
                                        <p:cTn id="28" dur="500" fill="hold"/>
                                        <p:tgtEl>
                                          <p:spTgt spid="21519"/>
                                        </p:tgtEl>
                                        <p:attrNameLst>
                                          <p:attrName>ppt_h</p:attrName>
                                        </p:attrNameLst>
                                      </p:cBhvr>
                                      <p:tavLst>
                                        <p:tav tm="0">
                                          <p:val>
                                            <p:fltVal val="0"/>
                                          </p:val>
                                        </p:tav>
                                        <p:tav tm="100000">
                                          <p:val>
                                            <p:strVal val="#ppt_h"/>
                                          </p:val>
                                        </p:tav>
                                      </p:tavLst>
                                    </p:anim>
                                    <p:animEffect transition="in" filter="fade">
                                      <p:cBhvr>
                                        <p:cTn id="29" dur="500"/>
                                        <p:tgtEl>
                                          <p:spTgt spid="21519"/>
                                        </p:tgtEl>
                                      </p:cBhvr>
                                    </p:animEffect>
                                  </p:childTnLst>
                                </p:cTn>
                              </p:par>
                              <p:par>
                                <p:cTn id="30" presetID="53" presetClass="entr" presetSubtype="0" fill="hold" nodeType="withEffect">
                                  <p:stCondLst>
                                    <p:cond delay="0"/>
                                  </p:stCondLst>
                                  <p:childTnLst>
                                    <p:set>
                                      <p:cBhvr>
                                        <p:cTn id="31" dur="1" fill="hold">
                                          <p:stCondLst>
                                            <p:cond delay="0"/>
                                          </p:stCondLst>
                                        </p:cTn>
                                        <p:tgtEl>
                                          <p:spTgt spid="21520"/>
                                        </p:tgtEl>
                                        <p:attrNameLst>
                                          <p:attrName>style.visibility</p:attrName>
                                        </p:attrNameLst>
                                      </p:cBhvr>
                                      <p:to>
                                        <p:strVal val="visible"/>
                                      </p:to>
                                    </p:set>
                                    <p:anim calcmode="lin" valueType="num">
                                      <p:cBhvr>
                                        <p:cTn id="32" dur="500" fill="hold"/>
                                        <p:tgtEl>
                                          <p:spTgt spid="21520"/>
                                        </p:tgtEl>
                                        <p:attrNameLst>
                                          <p:attrName>ppt_w</p:attrName>
                                        </p:attrNameLst>
                                      </p:cBhvr>
                                      <p:tavLst>
                                        <p:tav tm="0">
                                          <p:val>
                                            <p:fltVal val="0"/>
                                          </p:val>
                                        </p:tav>
                                        <p:tav tm="100000">
                                          <p:val>
                                            <p:strVal val="#ppt_w"/>
                                          </p:val>
                                        </p:tav>
                                      </p:tavLst>
                                    </p:anim>
                                    <p:anim calcmode="lin" valueType="num">
                                      <p:cBhvr>
                                        <p:cTn id="33" dur="500" fill="hold"/>
                                        <p:tgtEl>
                                          <p:spTgt spid="21520"/>
                                        </p:tgtEl>
                                        <p:attrNameLst>
                                          <p:attrName>ppt_h</p:attrName>
                                        </p:attrNameLst>
                                      </p:cBhvr>
                                      <p:tavLst>
                                        <p:tav tm="0">
                                          <p:val>
                                            <p:fltVal val="0"/>
                                          </p:val>
                                        </p:tav>
                                        <p:tav tm="100000">
                                          <p:val>
                                            <p:strVal val="#ppt_h"/>
                                          </p:val>
                                        </p:tav>
                                      </p:tavLst>
                                    </p:anim>
                                    <p:animEffect transition="in" filter="fade">
                                      <p:cBhvr>
                                        <p:cTn id="34" dur="500"/>
                                        <p:tgtEl>
                                          <p:spTgt spid="21520"/>
                                        </p:tgtEl>
                                      </p:cBhvr>
                                    </p:animEffect>
                                  </p:childTnLst>
                                </p:cTn>
                              </p:par>
                              <p:par>
                                <p:cTn id="35" presetID="53" presetClass="entr" presetSubtype="0" fill="hold" nodeType="withEffect">
                                  <p:stCondLst>
                                    <p:cond delay="0"/>
                                  </p:stCondLst>
                                  <p:childTnLst>
                                    <p:set>
                                      <p:cBhvr>
                                        <p:cTn id="36" dur="1" fill="hold">
                                          <p:stCondLst>
                                            <p:cond delay="0"/>
                                          </p:stCondLst>
                                        </p:cTn>
                                        <p:tgtEl>
                                          <p:spTgt spid="21514"/>
                                        </p:tgtEl>
                                        <p:attrNameLst>
                                          <p:attrName>style.visibility</p:attrName>
                                        </p:attrNameLst>
                                      </p:cBhvr>
                                      <p:to>
                                        <p:strVal val="visible"/>
                                      </p:to>
                                    </p:set>
                                    <p:anim calcmode="lin" valueType="num">
                                      <p:cBhvr>
                                        <p:cTn id="37" dur="500" fill="hold"/>
                                        <p:tgtEl>
                                          <p:spTgt spid="21514"/>
                                        </p:tgtEl>
                                        <p:attrNameLst>
                                          <p:attrName>ppt_w</p:attrName>
                                        </p:attrNameLst>
                                      </p:cBhvr>
                                      <p:tavLst>
                                        <p:tav tm="0">
                                          <p:val>
                                            <p:fltVal val="0"/>
                                          </p:val>
                                        </p:tav>
                                        <p:tav tm="100000">
                                          <p:val>
                                            <p:strVal val="#ppt_w"/>
                                          </p:val>
                                        </p:tav>
                                      </p:tavLst>
                                    </p:anim>
                                    <p:anim calcmode="lin" valueType="num">
                                      <p:cBhvr>
                                        <p:cTn id="38" dur="500" fill="hold"/>
                                        <p:tgtEl>
                                          <p:spTgt spid="21514"/>
                                        </p:tgtEl>
                                        <p:attrNameLst>
                                          <p:attrName>ppt_h</p:attrName>
                                        </p:attrNameLst>
                                      </p:cBhvr>
                                      <p:tavLst>
                                        <p:tav tm="0">
                                          <p:val>
                                            <p:fltVal val="0"/>
                                          </p:val>
                                        </p:tav>
                                        <p:tav tm="100000">
                                          <p:val>
                                            <p:strVal val="#ppt_h"/>
                                          </p:val>
                                        </p:tav>
                                      </p:tavLst>
                                    </p:anim>
                                    <p:animEffect transition="in" filter="fade">
                                      <p:cBhvr>
                                        <p:cTn id="39" dur="500"/>
                                        <p:tgtEl>
                                          <p:spTgt spid="2151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5" presetClass="emph" presetSubtype="0" repeatCount="2000" fill="hold" nodeType="clickEffect">
                                  <p:stCondLst>
                                    <p:cond delay="0"/>
                                  </p:stCondLst>
                                  <p:childTnLst>
                                    <p:anim calcmode="discrete" valueType="str">
                                      <p:cBhvr>
                                        <p:cTn id="43" dur="500" fill="hold"/>
                                        <p:tgtEl>
                                          <p:spTgt spid="21519"/>
                                        </p:tgtEl>
                                        <p:attrNameLst>
                                          <p:attrName>style.visibility</p:attrName>
                                        </p:attrNameLst>
                                      </p:cBhvr>
                                      <p:tavLst>
                                        <p:tav tm="0">
                                          <p:val>
                                            <p:strVal val="hidden"/>
                                          </p:val>
                                        </p:tav>
                                        <p:tav tm="50000">
                                          <p:val>
                                            <p:strVal val="visible"/>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xit" presetSubtype="4" fill="hold" nodeType="clickEffect">
                                  <p:stCondLst>
                                    <p:cond delay="0"/>
                                  </p:stCondLst>
                                  <p:childTnLst>
                                    <p:anim calcmode="lin" valueType="num">
                                      <p:cBhvr additive="base">
                                        <p:cTn id="47" dur="500"/>
                                        <p:tgtEl>
                                          <p:spTgt spid="21519"/>
                                        </p:tgtEl>
                                        <p:attrNameLst>
                                          <p:attrName>ppt_x</p:attrName>
                                        </p:attrNameLst>
                                      </p:cBhvr>
                                      <p:tavLst>
                                        <p:tav tm="0">
                                          <p:val>
                                            <p:strVal val="ppt_x"/>
                                          </p:val>
                                        </p:tav>
                                        <p:tav tm="100000">
                                          <p:val>
                                            <p:strVal val="ppt_x"/>
                                          </p:val>
                                        </p:tav>
                                      </p:tavLst>
                                    </p:anim>
                                    <p:anim calcmode="lin" valueType="num">
                                      <p:cBhvr additive="base">
                                        <p:cTn id="48" dur="500"/>
                                        <p:tgtEl>
                                          <p:spTgt spid="21519"/>
                                        </p:tgtEl>
                                        <p:attrNameLst>
                                          <p:attrName>ppt_y</p:attrName>
                                        </p:attrNameLst>
                                      </p:cBhvr>
                                      <p:tavLst>
                                        <p:tav tm="0">
                                          <p:val>
                                            <p:strVal val="ppt_y"/>
                                          </p:val>
                                        </p:tav>
                                        <p:tav tm="100000">
                                          <p:val>
                                            <p:strVal val="1+ppt_h/2"/>
                                          </p:val>
                                        </p:tav>
                                      </p:tavLst>
                                    </p:anim>
                                    <p:set>
                                      <p:cBhvr>
                                        <p:cTn id="49" dur="1" fill="hold">
                                          <p:stCondLst>
                                            <p:cond delay="499"/>
                                          </p:stCondLst>
                                        </p:cTn>
                                        <p:tgtEl>
                                          <p:spTgt spid="21519"/>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35" presetClass="emph" presetSubtype="0" repeatCount="2000" fill="hold" nodeType="clickEffect">
                                  <p:stCondLst>
                                    <p:cond delay="0"/>
                                  </p:stCondLst>
                                  <p:childTnLst>
                                    <p:anim calcmode="discrete" valueType="str">
                                      <p:cBhvr>
                                        <p:cTn id="53" dur="500" fill="hold"/>
                                        <p:tgtEl>
                                          <p:spTgt spid="21518"/>
                                        </p:tgtEl>
                                        <p:attrNameLst>
                                          <p:attrName>style.visibility</p:attrName>
                                        </p:attrNameLst>
                                      </p:cBhvr>
                                      <p:tavLst>
                                        <p:tav tm="0">
                                          <p:val>
                                            <p:strVal val="hidden"/>
                                          </p:val>
                                        </p:tav>
                                        <p:tav tm="50000">
                                          <p:val>
                                            <p:strVal val="visible"/>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xit" presetSubtype="4" fill="hold" nodeType="clickEffect">
                                  <p:stCondLst>
                                    <p:cond delay="0"/>
                                  </p:stCondLst>
                                  <p:childTnLst>
                                    <p:anim calcmode="lin" valueType="num">
                                      <p:cBhvr additive="base">
                                        <p:cTn id="57" dur="500"/>
                                        <p:tgtEl>
                                          <p:spTgt spid="21518"/>
                                        </p:tgtEl>
                                        <p:attrNameLst>
                                          <p:attrName>ppt_x</p:attrName>
                                        </p:attrNameLst>
                                      </p:cBhvr>
                                      <p:tavLst>
                                        <p:tav tm="0">
                                          <p:val>
                                            <p:strVal val="ppt_x"/>
                                          </p:val>
                                        </p:tav>
                                        <p:tav tm="100000">
                                          <p:val>
                                            <p:strVal val="ppt_x"/>
                                          </p:val>
                                        </p:tav>
                                      </p:tavLst>
                                    </p:anim>
                                    <p:anim calcmode="lin" valueType="num">
                                      <p:cBhvr additive="base">
                                        <p:cTn id="58" dur="500"/>
                                        <p:tgtEl>
                                          <p:spTgt spid="21518"/>
                                        </p:tgtEl>
                                        <p:attrNameLst>
                                          <p:attrName>ppt_y</p:attrName>
                                        </p:attrNameLst>
                                      </p:cBhvr>
                                      <p:tavLst>
                                        <p:tav tm="0">
                                          <p:val>
                                            <p:strVal val="ppt_y"/>
                                          </p:val>
                                        </p:tav>
                                        <p:tav tm="100000">
                                          <p:val>
                                            <p:strVal val="1+ppt_h/2"/>
                                          </p:val>
                                        </p:tav>
                                      </p:tavLst>
                                    </p:anim>
                                    <p:set>
                                      <p:cBhvr>
                                        <p:cTn id="59" dur="1" fill="hold">
                                          <p:stCondLst>
                                            <p:cond delay="499"/>
                                          </p:stCondLst>
                                        </p:cTn>
                                        <p:tgtEl>
                                          <p:spTgt spid="21518"/>
                                        </p:tgtEl>
                                        <p:attrNameLst>
                                          <p:attrName>style.visibility</p:attrName>
                                        </p:attrNameLst>
                                      </p:cBhvr>
                                      <p:to>
                                        <p:strVal val="hidden"/>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35" presetClass="emph" presetSubtype="0" repeatCount="2000" fill="hold" nodeType="clickEffect">
                                  <p:stCondLst>
                                    <p:cond delay="0"/>
                                  </p:stCondLst>
                                  <p:childTnLst>
                                    <p:anim calcmode="discrete" valueType="str">
                                      <p:cBhvr>
                                        <p:cTn id="63" dur="500" fill="hold"/>
                                        <p:tgtEl>
                                          <p:spTgt spid="21516"/>
                                        </p:tgtEl>
                                        <p:attrNameLst>
                                          <p:attrName>style.visibility</p:attrName>
                                        </p:attrNameLst>
                                      </p:cBhvr>
                                      <p:tavLst>
                                        <p:tav tm="0">
                                          <p:val>
                                            <p:strVal val="hidden"/>
                                          </p:val>
                                        </p:tav>
                                        <p:tav tm="50000">
                                          <p:val>
                                            <p:strVal val="visible"/>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6" presetClass="entr" presetSubtype="26" fill="hold" grpId="0" nodeType="clickEffect">
                                  <p:stCondLst>
                                    <p:cond delay="0"/>
                                  </p:stCondLst>
                                  <p:childTnLst>
                                    <p:set>
                                      <p:cBhvr>
                                        <p:cTn id="67" dur="1" fill="hold">
                                          <p:stCondLst>
                                            <p:cond delay="0"/>
                                          </p:stCondLst>
                                        </p:cTn>
                                        <p:tgtEl>
                                          <p:spTgt spid="21511"/>
                                        </p:tgtEl>
                                        <p:attrNameLst>
                                          <p:attrName>style.visibility</p:attrName>
                                        </p:attrNameLst>
                                      </p:cBhvr>
                                      <p:to>
                                        <p:strVal val="visible"/>
                                      </p:to>
                                    </p:set>
                                    <p:animEffect transition="in" filter="barn(inHorizontal)">
                                      <p:cBhvr>
                                        <p:cTn id="68" dur="500"/>
                                        <p:tgtEl>
                                          <p:spTgt spid="21511"/>
                                        </p:tgtEl>
                                      </p:cBhvr>
                                    </p:animEffect>
                                  </p:childTnLst>
                                </p:cTn>
                              </p:par>
                              <p:par>
                                <p:cTn id="69" presetID="16" presetClass="entr" presetSubtype="26" fill="hold" nodeType="withEffect">
                                  <p:stCondLst>
                                    <p:cond delay="0"/>
                                  </p:stCondLst>
                                  <p:childTnLst>
                                    <p:set>
                                      <p:cBhvr>
                                        <p:cTn id="70" dur="1" fill="hold">
                                          <p:stCondLst>
                                            <p:cond delay="0"/>
                                          </p:stCondLst>
                                        </p:cTn>
                                        <p:tgtEl>
                                          <p:spTgt spid="21510"/>
                                        </p:tgtEl>
                                        <p:attrNameLst>
                                          <p:attrName>style.visibility</p:attrName>
                                        </p:attrNameLst>
                                      </p:cBhvr>
                                      <p:to>
                                        <p:strVal val="visible"/>
                                      </p:to>
                                    </p:set>
                                    <p:animEffect transition="in" filter="barn(inHorizontal)">
                                      <p:cBhvr>
                                        <p:cTn id="71" dur="500"/>
                                        <p:tgtEl>
                                          <p:spTgt spid="21510"/>
                                        </p:tgtEl>
                                      </p:cBhvr>
                                    </p:animEffect>
                                  </p:childTnLst>
                                </p:cTn>
                              </p:par>
                            </p:childTnLst>
                          </p:cTn>
                        </p:par>
                        <p:par>
                          <p:cTn id="72" fill="hold" nodeType="afterGroup">
                            <p:stCondLst>
                              <p:cond delay="500"/>
                            </p:stCondLst>
                            <p:childTnLst>
                              <p:par>
                                <p:cTn id="73" presetID="2" presetClass="entr" presetSubtype="4" fill="hold" grpId="0" nodeType="afterEffect">
                                  <p:stCondLst>
                                    <p:cond delay="0"/>
                                  </p:stCondLst>
                                  <p:childTnLst>
                                    <p:set>
                                      <p:cBhvr>
                                        <p:cTn id="74" dur="1" fill="hold">
                                          <p:stCondLst>
                                            <p:cond delay="0"/>
                                          </p:stCondLst>
                                        </p:cTn>
                                        <p:tgtEl>
                                          <p:spTgt spid="21512"/>
                                        </p:tgtEl>
                                        <p:attrNameLst>
                                          <p:attrName>style.visibility</p:attrName>
                                        </p:attrNameLst>
                                      </p:cBhvr>
                                      <p:to>
                                        <p:strVal val="visible"/>
                                      </p:to>
                                    </p:set>
                                    <p:anim calcmode="lin" valueType="num">
                                      <p:cBhvr additive="base">
                                        <p:cTn id="75" dur="500" fill="hold"/>
                                        <p:tgtEl>
                                          <p:spTgt spid="21512"/>
                                        </p:tgtEl>
                                        <p:attrNameLst>
                                          <p:attrName>ppt_x</p:attrName>
                                        </p:attrNameLst>
                                      </p:cBhvr>
                                      <p:tavLst>
                                        <p:tav tm="0">
                                          <p:val>
                                            <p:strVal val="#ppt_x"/>
                                          </p:val>
                                        </p:tav>
                                        <p:tav tm="100000">
                                          <p:val>
                                            <p:strVal val="#ppt_x"/>
                                          </p:val>
                                        </p:tav>
                                      </p:tavLst>
                                    </p:anim>
                                    <p:anim calcmode="lin" valueType="num">
                                      <p:cBhvr additive="base">
                                        <p:cTn id="76" dur="500" fill="hold"/>
                                        <p:tgtEl>
                                          <p:spTgt spid="21512"/>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xit" presetSubtype="4" fill="hold" nodeType="clickEffect">
                                  <p:stCondLst>
                                    <p:cond delay="0"/>
                                  </p:stCondLst>
                                  <p:childTnLst>
                                    <p:anim calcmode="lin" valueType="num">
                                      <p:cBhvr additive="base">
                                        <p:cTn id="80" dur="500"/>
                                        <p:tgtEl>
                                          <p:spTgt spid="21516"/>
                                        </p:tgtEl>
                                        <p:attrNameLst>
                                          <p:attrName>ppt_x</p:attrName>
                                        </p:attrNameLst>
                                      </p:cBhvr>
                                      <p:tavLst>
                                        <p:tav tm="0">
                                          <p:val>
                                            <p:strVal val="ppt_x"/>
                                          </p:val>
                                        </p:tav>
                                        <p:tav tm="100000">
                                          <p:val>
                                            <p:strVal val="ppt_x"/>
                                          </p:val>
                                        </p:tav>
                                      </p:tavLst>
                                    </p:anim>
                                    <p:anim calcmode="lin" valueType="num">
                                      <p:cBhvr additive="base">
                                        <p:cTn id="81" dur="500"/>
                                        <p:tgtEl>
                                          <p:spTgt spid="21516"/>
                                        </p:tgtEl>
                                        <p:attrNameLst>
                                          <p:attrName>ppt_y</p:attrName>
                                        </p:attrNameLst>
                                      </p:cBhvr>
                                      <p:tavLst>
                                        <p:tav tm="0">
                                          <p:val>
                                            <p:strVal val="ppt_y"/>
                                          </p:val>
                                        </p:tav>
                                        <p:tav tm="100000">
                                          <p:val>
                                            <p:strVal val="1+ppt_h/2"/>
                                          </p:val>
                                        </p:tav>
                                      </p:tavLst>
                                    </p:anim>
                                    <p:set>
                                      <p:cBhvr>
                                        <p:cTn id="82" dur="1" fill="hold">
                                          <p:stCondLst>
                                            <p:cond delay="499"/>
                                          </p:stCondLst>
                                        </p:cTn>
                                        <p:tgtEl>
                                          <p:spTgt spid="21516"/>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35" presetClass="emph" presetSubtype="0" repeatCount="2000" fill="hold" nodeType="clickEffect">
                                  <p:stCondLst>
                                    <p:cond delay="0"/>
                                  </p:stCondLst>
                                  <p:childTnLst>
                                    <p:anim calcmode="discrete" valueType="str">
                                      <p:cBhvr>
                                        <p:cTn id="86" dur="500" fill="hold"/>
                                        <p:tgtEl>
                                          <p:spTgt spid="21520"/>
                                        </p:tgtEl>
                                        <p:attrNameLst>
                                          <p:attrName>style.visibility</p:attrName>
                                        </p:attrNameLst>
                                      </p:cBhvr>
                                      <p:tavLst>
                                        <p:tav tm="0">
                                          <p:val>
                                            <p:strVal val="hidden"/>
                                          </p:val>
                                        </p:tav>
                                        <p:tav tm="50000">
                                          <p:val>
                                            <p:strVal val="visible"/>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xit" presetSubtype="4" fill="hold" nodeType="clickEffect">
                                  <p:stCondLst>
                                    <p:cond delay="0"/>
                                  </p:stCondLst>
                                  <p:childTnLst>
                                    <p:anim calcmode="lin" valueType="num">
                                      <p:cBhvr additive="base">
                                        <p:cTn id="90" dur="500"/>
                                        <p:tgtEl>
                                          <p:spTgt spid="21520"/>
                                        </p:tgtEl>
                                        <p:attrNameLst>
                                          <p:attrName>ppt_x</p:attrName>
                                        </p:attrNameLst>
                                      </p:cBhvr>
                                      <p:tavLst>
                                        <p:tav tm="0">
                                          <p:val>
                                            <p:strVal val="ppt_x"/>
                                          </p:val>
                                        </p:tav>
                                        <p:tav tm="100000">
                                          <p:val>
                                            <p:strVal val="ppt_x"/>
                                          </p:val>
                                        </p:tav>
                                      </p:tavLst>
                                    </p:anim>
                                    <p:anim calcmode="lin" valueType="num">
                                      <p:cBhvr additive="base">
                                        <p:cTn id="91" dur="500"/>
                                        <p:tgtEl>
                                          <p:spTgt spid="21520"/>
                                        </p:tgtEl>
                                        <p:attrNameLst>
                                          <p:attrName>ppt_y</p:attrName>
                                        </p:attrNameLst>
                                      </p:cBhvr>
                                      <p:tavLst>
                                        <p:tav tm="0">
                                          <p:val>
                                            <p:strVal val="ppt_y"/>
                                          </p:val>
                                        </p:tav>
                                        <p:tav tm="100000">
                                          <p:val>
                                            <p:strVal val="1+ppt_h/2"/>
                                          </p:val>
                                        </p:tav>
                                      </p:tavLst>
                                    </p:anim>
                                    <p:set>
                                      <p:cBhvr>
                                        <p:cTn id="92" dur="1" fill="hold">
                                          <p:stCondLst>
                                            <p:cond delay="499"/>
                                          </p:stCondLst>
                                        </p:cTn>
                                        <p:tgtEl>
                                          <p:spTgt spid="21520"/>
                                        </p:tgtEl>
                                        <p:attrNameLst>
                                          <p:attrName>style.visibility</p:attrName>
                                        </p:attrNameLst>
                                      </p:cBhvr>
                                      <p:to>
                                        <p:strVal val="hidden"/>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35" presetClass="emph" presetSubtype="0" repeatCount="2000" fill="hold" nodeType="clickEffect">
                                  <p:stCondLst>
                                    <p:cond delay="0"/>
                                  </p:stCondLst>
                                  <p:childTnLst>
                                    <p:anim calcmode="discrete" valueType="str">
                                      <p:cBhvr>
                                        <p:cTn id="96" dur="500" fill="hold"/>
                                        <p:tgtEl>
                                          <p:spTgt spid="21517"/>
                                        </p:tgtEl>
                                        <p:attrNameLst>
                                          <p:attrName>style.visibility</p:attrName>
                                        </p:attrNameLst>
                                      </p:cBhvr>
                                      <p:tavLst>
                                        <p:tav tm="0">
                                          <p:val>
                                            <p:strVal val="hidden"/>
                                          </p:val>
                                        </p:tav>
                                        <p:tav tm="50000">
                                          <p:val>
                                            <p:strVal val="visible"/>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1513"/>
                                        </p:tgtEl>
                                        <p:attrNameLst>
                                          <p:attrName>style.visibility</p:attrName>
                                        </p:attrNameLst>
                                      </p:cBhvr>
                                      <p:to>
                                        <p:strVal val="visible"/>
                                      </p:to>
                                    </p:set>
                                    <p:anim calcmode="lin" valueType="num">
                                      <p:cBhvr additive="base">
                                        <p:cTn id="101" dur="500" fill="hold"/>
                                        <p:tgtEl>
                                          <p:spTgt spid="21513"/>
                                        </p:tgtEl>
                                        <p:attrNameLst>
                                          <p:attrName>ppt_x</p:attrName>
                                        </p:attrNameLst>
                                      </p:cBhvr>
                                      <p:tavLst>
                                        <p:tav tm="0">
                                          <p:val>
                                            <p:strVal val="#ppt_x"/>
                                          </p:val>
                                        </p:tav>
                                        <p:tav tm="100000">
                                          <p:val>
                                            <p:strVal val="#ppt_x"/>
                                          </p:val>
                                        </p:tav>
                                      </p:tavLst>
                                    </p:anim>
                                    <p:anim calcmode="lin" valueType="num">
                                      <p:cBhvr additive="base">
                                        <p:cTn id="102" dur="500" fill="hold"/>
                                        <p:tgtEl>
                                          <p:spTgt spid="21513"/>
                                        </p:tgtEl>
                                        <p:attrNameLst>
                                          <p:attrName>ppt_y</p:attrName>
                                        </p:attrNameLst>
                                      </p:cBhvr>
                                      <p:tavLst>
                                        <p:tav tm="0">
                                          <p:val>
                                            <p:strVal val="1+#ppt_h/2"/>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xit" presetSubtype="4" fill="hold" nodeType="clickEffect">
                                  <p:stCondLst>
                                    <p:cond delay="0"/>
                                  </p:stCondLst>
                                  <p:childTnLst>
                                    <p:anim calcmode="lin" valueType="num">
                                      <p:cBhvr additive="base">
                                        <p:cTn id="106" dur="500"/>
                                        <p:tgtEl>
                                          <p:spTgt spid="21517"/>
                                        </p:tgtEl>
                                        <p:attrNameLst>
                                          <p:attrName>ppt_x</p:attrName>
                                        </p:attrNameLst>
                                      </p:cBhvr>
                                      <p:tavLst>
                                        <p:tav tm="0">
                                          <p:val>
                                            <p:strVal val="ppt_x"/>
                                          </p:val>
                                        </p:tav>
                                        <p:tav tm="100000">
                                          <p:val>
                                            <p:strVal val="ppt_x"/>
                                          </p:val>
                                        </p:tav>
                                      </p:tavLst>
                                    </p:anim>
                                    <p:anim calcmode="lin" valueType="num">
                                      <p:cBhvr additive="base">
                                        <p:cTn id="107" dur="500"/>
                                        <p:tgtEl>
                                          <p:spTgt spid="21517"/>
                                        </p:tgtEl>
                                        <p:attrNameLst>
                                          <p:attrName>ppt_y</p:attrName>
                                        </p:attrNameLst>
                                      </p:cBhvr>
                                      <p:tavLst>
                                        <p:tav tm="0">
                                          <p:val>
                                            <p:strVal val="ppt_y"/>
                                          </p:val>
                                        </p:tav>
                                        <p:tav tm="100000">
                                          <p:val>
                                            <p:strVal val="1+ppt_h/2"/>
                                          </p:val>
                                        </p:tav>
                                      </p:tavLst>
                                    </p:anim>
                                    <p:set>
                                      <p:cBhvr>
                                        <p:cTn id="108" dur="1" fill="hold">
                                          <p:stCondLst>
                                            <p:cond delay="499"/>
                                          </p:stCondLst>
                                        </p:cTn>
                                        <p:tgtEl>
                                          <p:spTgt spid="21517"/>
                                        </p:tgtEl>
                                        <p:attrNameLst>
                                          <p:attrName>style.visibility</p:attrName>
                                        </p:attrNameLst>
                                      </p:cBhvr>
                                      <p:to>
                                        <p:strVal val="hidden"/>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35" presetClass="emph" presetSubtype="0" repeatCount="2000" fill="hold" nodeType="clickEffect">
                                  <p:stCondLst>
                                    <p:cond delay="0"/>
                                  </p:stCondLst>
                                  <p:childTnLst>
                                    <p:anim calcmode="discrete" valueType="str">
                                      <p:cBhvr>
                                        <p:cTn id="112" dur="500" fill="hold"/>
                                        <p:tgtEl>
                                          <p:spTgt spid="21515"/>
                                        </p:tgtEl>
                                        <p:attrNameLst>
                                          <p:attrName>style.visibility</p:attrName>
                                        </p:attrNameLst>
                                      </p:cBhvr>
                                      <p:tavLst>
                                        <p:tav tm="0">
                                          <p:val>
                                            <p:strVal val="hidden"/>
                                          </p:val>
                                        </p:tav>
                                        <p:tav tm="50000">
                                          <p:val>
                                            <p:strVal val="visible"/>
                                          </p:val>
                                        </p:tav>
                                      </p:tavLst>
                                    </p:anim>
                                  </p:childTnLst>
                                </p:cTn>
                              </p:par>
                            </p:childTnLst>
                          </p:cTn>
                        </p:par>
                        <p:par>
                          <p:cTn id="113" fill="hold" nodeType="afterGroup">
                            <p:stCondLst>
                              <p:cond delay="1000"/>
                            </p:stCondLst>
                            <p:childTnLst>
                              <p:par>
                                <p:cTn id="114" presetID="2" presetClass="exit" presetSubtype="4" fill="hold" nodeType="afterEffect">
                                  <p:stCondLst>
                                    <p:cond delay="0"/>
                                  </p:stCondLst>
                                  <p:childTnLst>
                                    <p:anim calcmode="lin" valueType="num">
                                      <p:cBhvr additive="base">
                                        <p:cTn id="115" dur="500"/>
                                        <p:tgtEl>
                                          <p:spTgt spid="21515"/>
                                        </p:tgtEl>
                                        <p:attrNameLst>
                                          <p:attrName>ppt_x</p:attrName>
                                        </p:attrNameLst>
                                      </p:cBhvr>
                                      <p:tavLst>
                                        <p:tav tm="0">
                                          <p:val>
                                            <p:strVal val="ppt_x"/>
                                          </p:val>
                                        </p:tav>
                                        <p:tav tm="100000">
                                          <p:val>
                                            <p:strVal val="ppt_x"/>
                                          </p:val>
                                        </p:tav>
                                      </p:tavLst>
                                    </p:anim>
                                    <p:anim calcmode="lin" valueType="num">
                                      <p:cBhvr additive="base">
                                        <p:cTn id="116" dur="500"/>
                                        <p:tgtEl>
                                          <p:spTgt spid="21515"/>
                                        </p:tgtEl>
                                        <p:attrNameLst>
                                          <p:attrName>ppt_y</p:attrName>
                                        </p:attrNameLst>
                                      </p:cBhvr>
                                      <p:tavLst>
                                        <p:tav tm="0">
                                          <p:val>
                                            <p:strVal val="ppt_y"/>
                                          </p:val>
                                        </p:tav>
                                        <p:tav tm="100000">
                                          <p:val>
                                            <p:strVal val="1+ppt_h/2"/>
                                          </p:val>
                                        </p:tav>
                                      </p:tavLst>
                                    </p:anim>
                                    <p:set>
                                      <p:cBhvr>
                                        <p:cTn id="117" dur="1" fill="hold">
                                          <p:stCondLst>
                                            <p:cond delay="499"/>
                                          </p:stCondLst>
                                        </p:cTn>
                                        <p:tgtEl>
                                          <p:spTgt spid="215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utoUpdateAnimBg="0"/>
      <p:bldP spid="21512" grpId="0" autoUpdateAnimBg="0"/>
      <p:bldP spid="2151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687388" y="115888"/>
            <a:ext cx="7772400" cy="658812"/>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&lt;2&gt; </a:t>
            </a:r>
            <a:r>
              <a:rPr lang="zh-CN" altLang="en-US" sz="2400" smtClean="0">
                <a:latin typeface="华文行楷" panose="02010800040101010101" pitchFamily="2" charset="-122"/>
                <a:ea typeface="华文行楷" panose="02010800040101010101" pitchFamily="2" charset="-122"/>
              </a:rPr>
              <a:t>变量声明的语法制导翻译（续</a:t>
            </a:r>
            <a:r>
              <a:rPr lang="en-US" altLang="zh-CN" sz="2400" smtClean="0">
                <a:latin typeface="华文行楷" panose="02010800040101010101" pitchFamily="2" charset="-122"/>
                <a:ea typeface="华文行楷" panose="02010800040101010101" pitchFamily="2" charset="-122"/>
              </a:rPr>
              <a:t>4</a:t>
            </a:r>
            <a:r>
              <a:rPr lang="zh-CN" altLang="en-US" sz="2400" smtClean="0">
                <a:latin typeface="华文行楷" panose="02010800040101010101" pitchFamily="2" charset="-122"/>
                <a:ea typeface="华文行楷" panose="02010800040101010101" pitchFamily="2" charset="-122"/>
              </a:rPr>
              <a:t>）</a:t>
            </a:r>
          </a:p>
        </p:txBody>
      </p:sp>
      <p:sp>
        <p:nvSpPr>
          <p:cNvPr id="7" name="灯片编号占位符 5"/>
          <p:cNvSpPr>
            <a:spLocks noGrp="1"/>
          </p:cNvSpPr>
          <p:nvPr>
            <p:ph type="sldNum" sz="quarter" idx="12"/>
          </p:nvPr>
        </p:nvSpPr>
        <p:spPr/>
        <p:txBody>
          <a:bodyPr/>
          <a:lstStyle/>
          <a:p>
            <a:pPr>
              <a:defRPr/>
            </a:pPr>
            <a:fld id="{AB977F47-F2F1-4D11-A06B-35541823D20E}" type="slidenum">
              <a:rPr lang="zh-CN" altLang="en-US">
                <a:solidFill>
                  <a:srgbClr val="000000"/>
                </a:solidFill>
              </a:rPr>
              <a:pPr>
                <a:defRPr/>
              </a:pPr>
              <a:t>8</a:t>
            </a:fld>
            <a:endParaRPr lang="en-US" altLang="zh-CN">
              <a:solidFill>
                <a:srgbClr val="000000"/>
              </a:solidFill>
            </a:endParaRPr>
          </a:p>
        </p:txBody>
      </p:sp>
      <p:sp>
        <p:nvSpPr>
          <p:cNvPr id="18436" name="Rectangle 3"/>
          <p:cNvSpPr>
            <a:spLocks noChangeArrowheads="1"/>
          </p:cNvSpPr>
          <p:nvPr/>
        </p:nvSpPr>
        <p:spPr bwMode="auto">
          <a:xfrm>
            <a:off x="179388" y="3068638"/>
            <a:ext cx="8763000"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序号 归约使用的产生式	语义处理结果</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(1) T1→int			</a:t>
            </a:r>
            <a:r>
              <a:rPr lang="en-US" altLang="zh-CN" sz="2400">
                <a:solidFill>
                  <a:srgbClr val="000000"/>
                </a:solidFill>
                <a:latin typeface="黑体" panose="02010609060101010101" pitchFamily="49" charset="-122"/>
                <a:ea typeface="黑体" panose="02010609060101010101" pitchFamily="49" charset="-122"/>
              </a:rPr>
              <a:t>T1.type=integer     T1.width=4</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(2) T2→array[num]of T1	</a:t>
            </a:r>
            <a:r>
              <a:rPr lang="en-US" altLang="zh-CN" sz="2400">
                <a:solidFill>
                  <a:srgbClr val="000000"/>
                </a:solidFill>
                <a:latin typeface="黑体" panose="02010609060101010101" pitchFamily="49" charset="-122"/>
                <a:ea typeface="黑体" panose="02010609060101010101" pitchFamily="49" charset="-122"/>
              </a:rPr>
              <a:t>T2.type=array(10,integer)</a:t>
            </a:r>
          </a:p>
          <a:p>
            <a:pPr algn="just" eaLnBrk="0" fontAlgn="base" hangingPunct="0">
              <a:lnSpc>
                <a:spcPct val="120000"/>
              </a:lnSpc>
              <a:spcBef>
                <a:spcPct val="0"/>
              </a:spcBef>
              <a:spcAft>
                <a:spcPct val="0"/>
              </a:spcAft>
              <a:buFontTx/>
              <a:buNone/>
            </a:pPr>
            <a:r>
              <a:rPr lang="en-US" altLang="zh-CN" sz="2400">
                <a:solidFill>
                  <a:srgbClr val="000000"/>
                </a:solidFill>
                <a:latin typeface="黑体" panose="02010609060101010101" pitchFamily="49" charset="-122"/>
                <a:ea typeface="黑体" panose="02010609060101010101" pitchFamily="49" charset="-122"/>
              </a:rPr>
              <a:t>				T2.width=10*4=40</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(3) D1→id:T2</a:t>
            </a:r>
            <a:r>
              <a:rPr lang="en-US" altLang="zh-CN" sz="2400">
                <a:solidFill>
                  <a:srgbClr val="000000"/>
                </a:solidFill>
                <a:latin typeface="黑体" panose="02010609060101010101" pitchFamily="49" charset="-122"/>
                <a:ea typeface="黑体" panose="02010609060101010101" pitchFamily="49" charset="-122"/>
              </a:rPr>
              <a:t>		enter(a,array(10),0) offset=40</a:t>
            </a:r>
          </a:p>
          <a:p>
            <a:pPr algn="just"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(4) T3→int	</a:t>
            </a:r>
            <a:r>
              <a:rPr lang="en-US" altLang="zh-CN" sz="2400">
                <a:solidFill>
                  <a:srgbClr val="000000"/>
                </a:solidFill>
                <a:latin typeface="黑体" panose="02010609060101010101" pitchFamily="49" charset="-122"/>
                <a:ea typeface="黑体" panose="02010609060101010101" pitchFamily="49" charset="-122"/>
              </a:rPr>
              <a:t>		T3.type=integer      T3.width=4</a:t>
            </a:r>
          </a:p>
          <a:p>
            <a:pPr eaLnBrk="0" fontAlgn="base" hangingPunct="0">
              <a:lnSpc>
                <a:spcPct val="120000"/>
              </a:lnSpc>
              <a:spcBef>
                <a:spcPct val="0"/>
              </a:spcBef>
              <a:spcAft>
                <a:spcPct val="0"/>
              </a:spcAft>
              <a:buFontTx/>
              <a:buNone/>
            </a:pPr>
            <a:r>
              <a:rPr lang="en-US" altLang="zh-CN" sz="2400">
                <a:solidFill>
                  <a:srgbClr val="0000FF"/>
                </a:solidFill>
                <a:latin typeface="黑体" panose="02010609060101010101" pitchFamily="49" charset="-122"/>
                <a:ea typeface="黑体" panose="02010609060101010101" pitchFamily="49" charset="-122"/>
              </a:rPr>
              <a:t>(5) D2→id:T3</a:t>
            </a:r>
            <a:r>
              <a:rPr lang="en-US" altLang="zh-CN" sz="2400">
                <a:solidFill>
                  <a:srgbClr val="000000"/>
                </a:solidFill>
                <a:latin typeface="黑体" panose="02010609060101010101" pitchFamily="49" charset="-122"/>
                <a:ea typeface="黑体" panose="02010609060101010101" pitchFamily="49" charset="-122"/>
              </a:rPr>
              <a:t>		enter(x,integer,40)  offset=44 </a:t>
            </a:r>
          </a:p>
        </p:txBody>
      </p:sp>
      <p:graphicFrame>
        <p:nvGraphicFramePr>
          <p:cNvPr id="18437" name="Object 4"/>
          <p:cNvGraphicFramePr>
            <a:graphicFrameLocks noChangeAspect="1"/>
          </p:cNvGraphicFramePr>
          <p:nvPr/>
        </p:nvGraphicFramePr>
        <p:xfrm>
          <a:off x="684213" y="188913"/>
          <a:ext cx="3600450" cy="2867025"/>
        </p:xfrm>
        <a:graphic>
          <a:graphicData uri="http://schemas.openxmlformats.org/presentationml/2006/ole">
            <mc:AlternateContent xmlns:mc="http://schemas.openxmlformats.org/markup-compatibility/2006">
              <mc:Choice xmlns:v="urn:schemas-microsoft-com:vml" Requires="v">
                <p:oleObj spid="_x0000_s2050" r:id="rId4" imgW="1782720" imgH="1418760" progId="Visio.Drawing.11">
                  <p:embed/>
                </p:oleObj>
              </mc:Choice>
              <mc:Fallback>
                <p:oleObj r:id="rId4" imgW="1782720" imgH="141876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188913"/>
                        <a:ext cx="360045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91841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250825" y="298450"/>
            <a:ext cx="5181600" cy="609600"/>
          </a:xfrm>
        </p:spPr>
        <p:txBody>
          <a:bodyPr/>
          <a:lstStyle/>
          <a:p>
            <a:pPr algn="l" eaLnBrk="1" hangingPunct="1"/>
            <a:r>
              <a:rPr lang="en-US" altLang="zh-CN" sz="3200" smtClean="0">
                <a:solidFill>
                  <a:srgbClr val="990000"/>
                </a:solidFill>
                <a:latin typeface="黑体" panose="02010609060101010101" pitchFamily="49" charset="-122"/>
                <a:ea typeface="黑体" panose="02010609060101010101" pitchFamily="49" charset="-122"/>
              </a:rPr>
              <a:t>4.5.3 </a:t>
            </a:r>
            <a:r>
              <a:rPr lang="zh-CN" altLang="en-US" sz="3200" smtClean="0">
                <a:solidFill>
                  <a:srgbClr val="990000"/>
                </a:solidFill>
                <a:latin typeface="隶书" panose="02010509060101010101" pitchFamily="49" charset="-122"/>
                <a:ea typeface="隶书" panose="02010509060101010101" pitchFamily="49" charset="-122"/>
              </a:rPr>
              <a:t>过程的定义与声明 </a:t>
            </a:r>
          </a:p>
        </p:txBody>
      </p:sp>
      <p:sp>
        <p:nvSpPr>
          <p:cNvPr id="7" name="灯片编号占位符 5"/>
          <p:cNvSpPr>
            <a:spLocks noGrp="1"/>
          </p:cNvSpPr>
          <p:nvPr>
            <p:ph type="sldNum" sz="quarter" idx="12"/>
          </p:nvPr>
        </p:nvSpPr>
        <p:spPr/>
        <p:txBody>
          <a:bodyPr/>
          <a:lstStyle/>
          <a:p>
            <a:pPr>
              <a:defRPr/>
            </a:pPr>
            <a:fld id="{1B15114A-624B-4CD0-9451-B16F01E3D6BC}" type="slidenum">
              <a:rPr lang="zh-CN" altLang="en-US">
                <a:solidFill>
                  <a:srgbClr val="000000"/>
                </a:solidFill>
              </a:rPr>
              <a:pPr>
                <a:defRPr/>
              </a:pPr>
              <a:t>9</a:t>
            </a:fld>
            <a:endParaRPr lang="en-US" altLang="zh-CN">
              <a:solidFill>
                <a:srgbClr val="000000"/>
              </a:solidFill>
            </a:endParaRPr>
          </a:p>
        </p:txBody>
      </p:sp>
      <p:sp>
        <p:nvSpPr>
          <p:cNvPr id="20484" name="Rectangle 3"/>
          <p:cNvSpPr>
            <a:spLocks noChangeArrowheads="1"/>
          </p:cNvSpPr>
          <p:nvPr/>
        </p:nvSpPr>
        <p:spPr bwMode="auto">
          <a:xfrm>
            <a:off x="395288" y="1268413"/>
            <a:ext cx="81534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fontAlgn="base">
              <a:lnSpc>
                <a:spcPct val="120000"/>
              </a:lnSpc>
              <a:spcBef>
                <a:spcPct val="0"/>
              </a:spcBef>
              <a:spcAft>
                <a:spcPct val="0"/>
              </a:spcAft>
              <a:buFontTx/>
              <a:buNone/>
            </a:pPr>
            <a:r>
              <a:rPr lang="en-US" altLang="zh-CN" sz="2400">
                <a:solidFill>
                  <a:srgbClr val="990000"/>
                </a:solidFill>
                <a:latin typeface="华文行楷" panose="02010800040101010101" pitchFamily="2" charset="-122"/>
                <a:ea typeface="华文行楷" panose="02010800040101010101" pitchFamily="2" charset="-122"/>
              </a:rPr>
              <a:t>1</a:t>
            </a:r>
            <a:r>
              <a:rPr lang="zh-CN" altLang="en-US" sz="2400">
                <a:solidFill>
                  <a:srgbClr val="990000"/>
                </a:solidFill>
                <a:latin typeface="华文行楷" panose="02010800040101010101" pitchFamily="2" charset="-122"/>
                <a:ea typeface="华文行楷" panose="02010800040101010101" pitchFamily="2" charset="-122"/>
              </a:rPr>
              <a:t>．过程</a:t>
            </a:r>
            <a:r>
              <a:rPr lang="zh-CN" altLang="en-US" sz="2400">
                <a:solidFill>
                  <a:srgbClr val="990000"/>
                </a:solidFill>
                <a:latin typeface="黑体" panose="02010609060101010101" pitchFamily="49" charset="-122"/>
                <a:ea typeface="黑体" panose="02010609060101010101" pitchFamily="49" charset="-122"/>
              </a:rPr>
              <a:t>（</a:t>
            </a:r>
            <a:r>
              <a:rPr lang="en-US" altLang="zh-CN" sz="2400">
                <a:solidFill>
                  <a:srgbClr val="990000"/>
                </a:solidFill>
                <a:latin typeface="黑体" panose="02010609060101010101" pitchFamily="49" charset="-122"/>
                <a:ea typeface="黑体" panose="02010609060101010101" pitchFamily="49" charset="-122"/>
              </a:rPr>
              <a:t>procedure</a:t>
            </a:r>
            <a:r>
              <a:rPr lang="zh-CN" altLang="en-US" sz="2400">
                <a:solidFill>
                  <a:srgbClr val="990000"/>
                </a:solidFill>
                <a:latin typeface="黑体" panose="02010609060101010101" pitchFamily="49" charset="-122"/>
                <a:ea typeface="黑体" panose="02010609060101010101" pitchFamily="49" charset="-122"/>
              </a:rPr>
              <a:t>）</a:t>
            </a:r>
            <a:r>
              <a:rPr lang="zh-CN" altLang="en-US" sz="2400">
                <a:solidFill>
                  <a:srgbClr val="990000"/>
                </a:solidFill>
                <a:latin typeface="华文行楷" panose="02010800040101010101" pitchFamily="2" charset="-122"/>
                <a:ea typeface="华文行楷" panose="02010800040101010101" pitchFamily="2" charset="-122"/>
              </a:rPr>
              <a:t>：</a:t>
            </a:r>
          </a:p>
          <a:p>
            <a:pPr algn="just" fontAlgn="base">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     	</a:t>
            </a:r>
            <a:r>
              <a:rPr lang="zh-CN" altLang="en-US" sz="2400">
                <a:solidFill>
                  <a:srgbClr val="0000FF"/>
                </a:solidFill>
                <a:latin typeface="华文行楷" panose="02010800040101010101" pitchFamily="2" charset="-122"/>
                <a:ea typeface="华文行楷" panose="02010800040101010101" pitchFamily="2" charset="-122"/>
              </a:rPr>
              <a:t>过程头</a:t>
            </a:r>
            <a:r>
              <a:rPr lang="en-US" altLang="zh-CN" sz="2400">
                <a:solidFill>
                  <a:srgbClr val="0000FF"/>
                </a:solidFill>
                <a:latin typeface="华文行楷" panose="02010800040101010101" pitchFamily="2" charset="-122"/>
                <a:ea typeface="华文行楷" panose="02010800040101010101" pitchFamily="2" charset="-122"/>
              </a:rPr>
              <a:t>(</a:t>
            </a:r>
            <a:r>
              <a:rPr lang="zh-CN" altLang="en-US" sz="2400">
                <a:solidFill>
                  <a:srgbClr val="0000FF"/>
                </a:solidFill>
                <a:latin typeface="华文行楷" panose="02010800040101010101" pitchFamily="2" charset="-122"/>
                <a:ea typeface="华文行楷" panose="02010800040101010101" pitchFamily="2" charset="-122"/>
              </a:rPr>
              <a:t>做什么</a:t>
            </a:r>
            <a:r>
              <a:rPr lang="en-US" altLang="zh-CN" sz="2400">
                <a:solidFill>
                  <a:srgbClr val="0000FF"/>
                </a:solidFill>
                <a:latin typeface="华文行楷" panose="02010800040101010101" pitchFamily="2" charset="-122"/>
                <a:ea typeface="华文行楷" panose="02010800040101010101" pitchFamily="2" charset="-122"/>
              </a:rPr>
              <a:t>)     </a:t>
            </a:r>
            <a:r>
              <a:rPr lang="zh-CN" altLang="en-US" sz="2400">
                <a:solidFill>
                  <a:srgbClr val="0000FF"/>
                </a:solidFill>
                <a:latin typeface="华文行楷" panose="02010800040101010101" pitchFamily="2" charset="-122"/>
                <a:ea typeface="华文行楷" panose="02010800040101010101" pitchFamily="2" charset="-122"/>
              </a:rPr>
              <a:t>＋  过程体</a:t>
            </a:r>
            <a:r>
              <a:rPr lang="en-US" altLang="zh-CN" sz="2400">
                <a:solidFill>
                  <a:srgbClr val="0000FF"/>
                </a:solidFill>
                <a:latin typeface="华文行楷" panose="02010800040101010101" pitchFamily="2" charset="-122"/>
                <a:ea typeface="华文行楷" panose="02010800040101010101" pitchFamily="2" charset="-122"/>
              </a:rPr>
              <a:t>(</a:t>
            </a:r>
            <a:r>
              <a:rPr lang="zh-CN" altLang="en-US" sz="2400">
                <a:solidFill>
                  <a:srgbClr val="0000FF"/>
                </a:solidFill>
                <a:latin typeface="华文行楷" panose="02010800040101010101" pitchFamily="2" charset="-122"/>
                <a:ea typeface="华文行楷" panose="02010800040101010101" pitchFamily="2" charset="-122"/>
              </a:rPr>
              <a:t>怎么做</a:t>
            </a:r>
            <a:r>
              <a:rPr lang="en-US" altLang="zh-CN" sz="2400">
                <a:solidFill>
                  <a:srgbClr val="0000FF"/>
                </a:solidFill>
                <a:latin typeface="华文行楷" panose="02010800040101010101" pitchFamily="2" charset="-122"/>
                <a:ea typeface="华文行楷" panose="02010800040101010101" pitchFamily="2" charset="-122"/>
              </a:rPr>
              <a:t>)</a:t>
            </a:r>
            <a:r>
              <a:rPr lang="zh-CN" altLang="en-US" sz="2400">
                <a:solidFill>
                  <a:srgbClr val="000000"/>
                </a:solidFill>
                <a:latin typeface="华文行楷" panose="02010800040101010101" pitchFamily="2" charset="-122"/>
                <a:ea typeface="华文行楷" panose="02010800040101010101" pitchFamily="2" charset="-122"/>
              </a:rPr>
              <a:t>；</a:t>
            </a:r>
          </a:p>
          <a:p>
            <a:pPr algn="just" fontAlgn="base">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      函   数</a:t>
            </a:r>
            <a:r>
              <a:rPr lang="en-US" altLang="zh-CN" sz="2400">
                <a:solidFill>
                  <a:srgbClr val="000000"/>
                </a:solidFill>
                <a:latin typeface="华文行楷" panose="02010800040101010101" pitchFamily="2" charset="-122"/>
                <a:ea typeface="华文行楷" panose="02010800040101010101" pitchFamily="2" charset="-122"/>
              </a:rPr>
              <a:t>:  </a:t>
            </a:r>
            <a:r>
              <a:rPr lang="zh-CN" altLang="en-US" sz="2400">
                <a:solidFill>
                  <a:srgbClr val="000000"/>
                </a:solidFill>
                <a:latin typeface="华文行楷" panose="02010800040101010101" pitchFamily="2" charset="-122"/>
                <a:ea typeface="华文行楷" panose="02010800040101010101" pitchFamily="2" charset="-122"/>
              </a:rPr>
              <a:t>有返回值的过程</a:t>
            </a:r>
          </a:p>
          <a:p>
            <a:pPr algn="just" fontAlgn="base">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     主程序</a:t>
            </a:r>
            <a:r>
              <a:rPr lang="en-US" altLang="zh-CN" sz="2400">
                <a:solidFill>
                  <a:srgbClr val="000000"/>
                </a:solidFill>
                <a:latin typeface="华文行楷" panose="02010800040101010101" pitchFamily="2" charset="-122"/>
                <a:ea typeface="华文行楷" panose="02010800040101010101" pitchFamily="2" charset="-122"/>
              </a:rPr>
              <a:t>:  </a:t>
            </a:r>
            <a:r>
              <a:rPr lang="zh-CN" altLang="en-US" sz="2400">
                <a:solidFill>
                  <a:srgbClr val="000000"/>
                </a:solidFill>
                <a:latin typeface="华文行楷" panose="02010800040101010101" pitchFamily="2" charset="-122"/>
                <a:ea typeface="华文行楷" panose="02010800040101010101" pitchFamily="2" charset="-122"/>
              </a:rPr>
              <a:t>被操作系统调用的过程</a:t>
            </a:r>
            <a:r>
              <a:rPr lang="en-US" altLang="zh-CN" sz="2400">
                <a:solidFill>
                  <a:srgbClr val="000000"/>
                </a:solidFill>
                <a:latin typeface="华文行楷" panose="02010800040101010101" pitchFamily="2" charset="-122"/>
                <a:ea typeface="华文行楷" panose="02010800040101010101" pitchFamily="2" charset="-122"/>
              </a:rPr>
              <a:t>/</a:t>
            </a:r>
            <a:r>
              <a:rPr lang="zh-CN" altLang="en-US" sz="2400">
                <a:solidFill>
                  <a:srgbClr val="000000"/>
                </a:solidFill>
                <a:latin typeface="华文行楷" panose="02010800040101010101" pitchFamily="2" charset="-122"/>
                <a:ea typeface="华文行楷" panose="02010800040101010101" pitchFamily="2" charset="-122"/>
              </a:rPr>
              <a:t>函数</a:t>
            </a:r>
          </a:p>
          <a:p>
            <a:pPr algn="just" fontAlgn="base">
              <a:lnSpc>
                <a:spcPct val="120000"/>
              </a:lnSpc>
              <a:spcBef>
                <a:spcPct val="0"/>
              </a:spcBef>
              <a:spcAft>
                <a:spcPct val="0"/>
              </a:spcAft>
              <a:buFontTx/>
              <a:buNone/>
            </a:pPr>
            <a:endParaRPr lang="zh-CN" altLang="en-US" sz="2400">
              <a:solidFill>
                <a:srgbClr val="000000"/>
              </a:solidFill>
              <a:latin typeface="华文行楷" panose="02010800040101010101" pitchFamily="2" charset="-122"/>
              <a:ea typeface="华文行楷" panose="02010800040101010101" pitchFamily="2" charset="-122"/>
            </a:endParaRPr>
          </a:p>
          <a:p>
            <a:pPr algn="just" eaLnBrk="0" fontAlgn="base" hangingPunct="0">
              <a:lnSpc>
                <a:spcPct val="120000"/>
              </a:lnSpc>
              <a:spcBef>
                <a:spcPct val="0"/>
              </a:spcBef>
              <a:spcAft>
                <a:spcPct val="0"/>
              </a:spcAft>
              <a:buFontTx/>
              <a:buNone/>
            </a:pPr>
            <a:r>
              <a:rPr lang="en-US" altLang="zh-CN" sz="2400">
                <a:solidFill>
                  <a:srgbClr val="990000"/>
                </a:solidFill>
                <a:latin typeface="华文行楷" panose="02010800040101010101" pitchFamily="2" charset="-122"/>
                <a:ea typeface="华文行楷" panose="02010800040101010101" pitchFamily="2" charset="-122"/>
              </a:rPr>
              <a:t>2</a:t>
            </a:r>
            <a:r>
              <a:rPr lang="zh-CN" altLang="en-US" sz="2400">
                <a:solidFill>
                  <a:srgbClr val="990000"/>
                </a:solidFill>
                <a:latin typeface="华文行楷" panose="02010800040101010101" pitchFamily="2" charset="-122"/>
                <a:ea typeface="华文行楷" panose="02010800040101010101" pitchFamily="2" charset="-122"/>
              </a:rPr>
              <a:t>．过程的三种形式：</a:t>
            </a:r>
            <a:r>
              <a:rPr lang="zh-CN" altLang="en-US" sz="2400">
                <a:solidFill>
                  <a:srgbClr val="000000"/>
                </a:solidFill>
                <a:latin typeface="华文行楷" panose="02010800040101010101" pitchFamily="2" charset="-122"/>
                <a:ea typeface="华文行楷" panose="02010800040101010101" pitchFamily="2" charset="-122"/>
              </a:rPr>
              <a:t>过程定义、过程声明和过程调用。</a:t>
            </a:r>
          </a:p>
          <a:p>
            <a:pPr lvl="1" algn="just" eaLnBrk="0" fontAlgn="base" hangingPunct="0">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过程定义：过程头</a:t>
            </a:r>
            <a:r>
              <a:rPr lang="en-US" altLang="zh-CN" sz="2400">
                <a:solidFill>
                  <a:srgbClr val="000000"/>
                </a:solidFill>
                <a:latin typeface="华文行楷" panose="02010800040101010101" pitchFamily="2" charset="-122"/>
                <a:ea typeface="华文行楷" panose="02010800040101010101" pitchFamily="2" charset="-122"/>
              </a:rPr>
              <a:t>+</a:t>
            </a:r>
            <a:r>
              <a:rPr lang="zh-CN" altLang="en-US" sz="2400">
                <a:solidFill>
                  <a:srgbClr val="000000"/>
                </a:solidFill>
                <a:latin typeface="华文行楷" panose="02010800040101010101" pitchFamily="2" charset="-122"/>
                <a:ea typeface="华文行楷" panose="02010800040101010101" pitchFamily="2" charset="-122"/>
              </a:rPr>
              <a:t>过程体；</a:t>
            </a:r>
          </a:p>
          <a:p>
            <a:pPr lvl="1" algn="just" eaLnBrk="0" fontAlgn="base" hangingPunct="0">
              <a:lnSpc>
                <a:spcPct val="120000"/>
              </a:lnSpc>
              <a:spcBef>
                <a:spcPct val="0"/>
              </a:spcBef>
              <a:spcAft>
                <a:spcPct val="0"/>
              </a:spcAft>
              <a:buFontTx/>
              <a:buNone/>
            </a:pPr>
            <a:r>
              <a:rPr lang="zh-CN" altLang="en-US" sz="2400">
                <a:solidFill>
                  <a:srgbClr val="000000"/>
                </a:solidFill>
                <a:latin typeface="华文行楷" panose="02010800040101010101" pitchFamily="2" charset="-122"/>
                <a:ea typeface="华文行楷" panose="02010800040101010101" pitchFamily="2" charset="-122"/>
              </a:rPr>
              <a:t>过程声明：过程头；</a:t>
            </a:r>
          </a:p>
        </p:txBody>
      </p:sp>
      <p:sp>
        <p:nvSpPr>
          <p:cNvPr id="20485" name="Text Box 4"/>
          <p:cNvSpPr txBox="1">
            <a:spLocks noChangeArrowheads="1"/>
          </p:cNvSpPr>
          <p:nvPr/>
        </p:nvSpPr>
        <p:spPr bwMode="auto">
          <a:xfrm>
            <a:off x="250825" y="5029200"/>
            <a:ext cx="8497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pPr>
            <a:r>
              <a:rPr lang="zh-CN" altLang="en-US" sz="2400">
                <a:solidFill>
                  <a:srgbClr val="000000"/>
                </a:solidFill>
                <a:latin typeface="华文行楷" panose="02010800040101010101" pitchFamily="2" charset="-122"/>
                <a:ea typeface="华文行楷" panose="02010800040101010101" pitchFamily="2" charset="-122"/>
              </a:rPr>
              <a:t>本节重点讨论过程的规格说明、过程体中的声明的处理</a:t>
            </a:r>
          </a:p>
          <a:p>
            <a:pPr algn="just" eaLnBrk="0" fontAlgn="base" hangingPunct="0">
              <a:spcBef>
                <a:spcPct val="0"/>
              </a:spcBef>
              <a:spcAft>
                <a:spcPct val="0"/>
              </a:spcAft>
            </a:pPr>
            <a:r>
              <a:rPr lang="zh-CN" altLang="en-US" sz="2400">
                <a:solidFill>
                  <a:srgbClr val="000000"/>
                </a:solidFill>
                <a:latin typeface="华文行楷" panose="02010800040101010101" pitchFamily="2" charset="-122"/>
                <a:ea typeface="华文行楷" panose="02010800040101010101" pitchFamily="2" charset="-122"/>
              </a:rPr>
              <a:t>本节将过程定义和过程声明统称为过程声明。</a:t>
            </a:r>
          </a:p>
        </p:txBody>
      </p:sp>
    </p:spTree>
    <p:extLst>
      <p:ext uri="{BB962C8B-B14F-4D97-AF65-F5344CB8AC3E}">
        <p14:creationId xmlns:p14="http://schemas.microsoft.com/office/powerpoint/2010/main" val="2528074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2</TotalTime>
  <Words>4522</Words>
  <Application>Microsoft Office PowerPoint</Application>
  <PresentationFormat>全屏显示(4:3)</PresentationFormat>
  <Paragraphs>803</Paragraphs>
  <Slides>46</Slides>
  <Notes>46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8" baseType="lpstr">
      <vt:lpstr>黑体</vt:lpstr>
      <vt:lpstr>华文行楷</vt:lpstr>
      <vt:lpstr>华文楷体</vt:lpstr>
      <vt:lpstr>隶书</vt:lpstr>
      <vt:lpstr>宋体</vt:lpstr>
      <vt:lpstr>Arial</vt:lpstr>
      <vt:lpstr>Calibri</vt:lpstr>
      <vt:lpstr>Calibri Light</vt:lpstr>
      <vt:lpstr>Times New Roman</vt:lpstr>
      <vt:lpstr>Wingdings</vt:lpstr>
      <vt:lpstr>Office 主题</vt:lpstr>
      <vt:lpstr>Microsoft Visio 绘图</vt:lpstr>
      <vt:lpstr>4.5 声明语句的翻译</vt:lpstr>
      <vt:lpstr>4.5.1 变量的声明</vt:lpstr>
      <vt:lpstr>&lt;1&gt; 变量的类型定义与声明 （续）</vt:lpstr>
      <vt:lpstr>&lt;2&gt; 变量声明的语法制导翻译</vt:lpstr>
      <vt:lpstr>&lt;2&gt; 变量声明的语法制导翻译（续1）</vt:lpstr>
      <vt:lpstr>&lt;2&gt; 变量声明的语法制导翻译（续2）</vt:lpstr>
      <vt:lpstr>&lt;2&gt; 变量声明的语法制导翻译（续3）</vt:lpstr>
      <vt:lpstr>&lt;2&gt; 变量声明的语法制导翻译（续4）</vt:lpstr>
      <vt:lpstr>4.5.3 过程的定义与声明 </vt:lpstr>
      <vt:lpstr>4.5.3 过程的定义与声明（续）   </vt:lpstr>
      <vt:lpstr>4.5.3.1 左值与右值 </vt:lpstr>
      <vt:lpstr>4.5.3.1 左值与右值 </vt:lpstr>
      <vt:lpstr>4.5.3.2 参数传递 </vt:lpstr>
      <vt:lpstr>&lt;1&gt; 值调用 </vt:lpstr>
      <vt:lpstr>值调用举例：                                                           &lt;1&gt; 值调用（续1） </vt:lpstr>
      <vt:lpstr>&lt;1&gt; 值调用（续2）</vt:lpstr>
      <vt:lpstr>&lt;2&gt; 引用调用 </vt:lpstr>
      <vt:lpstr>&lt;2&gt; 引用调用（续1）</vt:lpstr>
      <vt:lpstr>&lt;2&gt; 引用调用（续2）</vt:lpstr>
      <vt:lpstr>&lt;2&gt; 引用调用（续3）</vt:lpstr>
      <vt:lpstr>&lt;3&gt; 复写-恢复 </vt:lpstr>
      <vt:lpstr>PowerPoint 演示文稿</vt:lpstr>
      <vt:lpstr>&lt;3&gt; 复写-恢复（续2）</vt:lpstr>
      <vt:lpstr>&lt;4&gt; 换名调用 </vt:lpstr>
      <vt:lpstr>&lt;4&gt; 换名调用（续1）</vt:lpstr>
      <vt:lpstr>&lt;4&gt; 换名调用（续2）</vt:lpstr>
      <vt:lpstr>4.5.3.3 作用域信息的保存 &lt;1&gt; 过程的作用域 </vt:lpstr>
      <vt:lpstr>&lt;1&gt; 过程的作用域（续1）</vt:lpstr>
      <vt:lpstr>&lt;1&gt; 过程的作用域（续2）</vt:lpstr>
      <vt:lpstr>&lt;1&gt; 过程的作用域（续3）</vt:lpstr>
      <vt:lpstr>&lt;2&gt; 符号表中的作用域信息</vt:lpstr>
      <vt:lpstr>&lt;3&gt; 语法制导翻译生成符号表  (a) 简化的过程定义文法（忽略了参数）</vt:lpstr>
      <vt:lpstr>(b) 全程量、属性与语义函数</vt:lpstr>
      <vt:lpstr>(b) 全程量、属性与语义函数（续1）</vt:lpstr>
      <vt:lpstr>(b) 全程量、属性与语义函数（续2）</vt:lpstr>
      <vt:lpstr>(c) 语义规则</vt:lpstr>
      <vt:lpstr>(d) 语法制导翻译的过程</vt:lpstr>
      <vt:lpstr>(d) 语法制导翻译的过程</vt:lpstr>
      <vt:lpstr>(d) 语法制导翻译的过程（续1）</vt:lpstr>
      <vt:lpstr>(d) 语法制导翻译的过程（续2）</vt:lpstr>
      <vt:lpstr>4.6 简单算术表达式与赋值句 </vt:lpstr>
      <vt:lpstr>4.6.1 简单算术表达式的语法制导翻译 </vt:lpstr>
      <vt:lpstr>4.6.2 变量的（内部）类型转换 </vt:lpstr>
      <vt:lpstr>4.6.2 变量的（内部）类型转换（续1）</vt:lpstr>
      <vt:lpstr>4.6.2 变量的（内部）类型转换（续2）</vt:lpstr>
      <vt:lpstr>4.6.2 变量的（内部）类型转换（续3）</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4.5 声明语句的翻译</dc:title>
  <dc:creator>EZ123</dc:creator>
  <cp:lastModifiedBy>EZ123</cp:lastModifiedBy>
  <cp:revision>1</cp:revision>
  <dcterms:created xsi:type="dcterms:W3CDTF">2018-10-04T11:46:54Z</dcterms:created>
  <dcterms:modified xsi:type="dcterms:W3CDTF">2018-10-04T11:48:59Z</dcterms:modified>
</cp:coreProperties>
</file>