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64"/>
    </p:cViewPr>
  </p:sorterViewPr>
  <p:notesViewPr>
    <p:cSldViewPr snapToGrid="0">
      <p:cViewPr varScale="1">
        <p:scale>
          <a:sx n="79" d="100"/>
          <a:sy n="79" d="100"/>
        </p:scale>
        <p:origin x="39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image" Target="../media/image70.e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12" Type="http://schemas.openxmlformats.org/officeDocument/2006/relationships/image" Target="../media/image69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11" Type="http://schemas.openxmlformats.org/officeDocument/2006/relationships/image" Target="../media/image68.emf"/><Relationship Id="rId5" Type="http://schemas.openxmlformats.org/officeDocument/2006/relationships/image" Target="../media/image62.emf"/><Relationship Id="rId15" Type="http://schemas.openxmlformats.org/officeDocument/2006/relationships/image" Target="../media/image72.emf"/><Relationship Id="rId10" Type="http://schemas.openxmlformats.org/officeDocument/2006/relationships/image" Target="../media/image67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Relationship Id="rId14" Type="http://schemas.openxmlformats.org/officeDocument/2006/relationships/image" Target="../media/image7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3.e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image" Target="../media/image93.emf"/><Relationship Id="rId3" Type="http://schemas.openxmlformats.org/officeDocument/2006/relationships/image" Target="../media/image83.emf"/><Relationship Id="rId7" Type="http://schemas.openxmlformats.org/officeDocument/2006/relationships/image" Target="../media/image87.emf"/><Relationship Id="rId12" Type="http://schemas.openxmlformats.org/officeDocument/2006/relationships/image" Target="../media/image92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11" Type="http://schemas.openxmlformats.org/officeDocument/2006/relationships/image" Target="../media/image91.emf"/><Relationship Id="rId5" Type="http://schemas.openxmlformats.org/officeDocument/2006/relationships/image" Target="../media/image85.emf"/><Relationship Id="rId10" Type="http://schemas.openxmlformats.org/officeDocument/2006/relationships/image" Target="../media/image90.emf"/><Relationship Id="rId4" Type="http://schemas.openxmlformats.org/officeDocument/2006/relationships/image" Target="../media/image84.emf"/><Relationship Id="rId9" Type="http://schemas.openxmlformats.org/officeDocument/2006/relationships/image" Target="../media/image89.emf"/><Relationship Id="rId14" Type="http://schemas.openxmlformats.org/officeDocument/2006/relationships/image" Target="../media/image9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5" Type="http://schemas.openxmlformats.org/officeDocument/2006/relationships/image" Target="../media/image2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18" Type="http://schemas.openxmlformats.org/officeDocument/2006/relationships/image" Target="../media/image23.emf"/><Relationship Id="rId26" Type="http://schemas.openxmlformats.org/officeDocument/2006/relationships/image" Target="../media/image31.emf"/><Relationship Id="rId3" Type="http://schemas.openxmlformats.org/officeDocument/2006/relationships/image" Target="../media/image8.emf"/><Relationship Id="rId21" Type="http://schemas.openxmlformats.org/officeDocument/2006/relationships/image" Target="../media/image26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17" Type="http://schemas.openxmlformats.org/officeDocument/2006/relationships/image" Target="../media/image22.emf"/><Relationship Id="rId25" Type="http://schemas.openxmlformats.org/officeDocument/2006/relationships/image" Target="../media/image30.emf"/><Relationship Id="rId2" Type="http://schemas.openxmlformats.org/officeDocument/2006/relationships/image" Target="../media/image7.emf"/><Relationship Id="rId16" Type="http://schemas.openxmlformats.org/officeDocument/2006/relationships/image" Target="../media/image21.emf"/><Relationship Id="rId20" Type="http://schemas.openxmlformats.org/officeDocument/2006/relationships/image" Target="../media/image25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24" Type="http://schemas.openxmlformats.org/officeDocument/2006/relationships/image" Target="../media/image29.emf"/><Relationship Id="rId5" Type="http://schemas.openxmlformats.org/officeDocument/2006/relationships/image" Target="../media/image10.emf"/><Relationship Id="rId15" Type="http://schemas.openxmlformats.org/officeDocument/2006/relationships/image" Target="../media/image20.emf"/><Relationship Id="rId23" Type="http://schemas.openxmlformats.org/officeDocument/2006/relationships/image" Target="../media/image28.emf"/><Relationship Id="rId28" Type="http://schemas.openxmlformats.org/officeDocument/2006/relationships/image" Target="../media/image33.emf"/><Relationship Id="rId10" Type="http://schemas.openxmlformats.org/officeDocument/2006/relationships/image" Target="../media/image15.emf"/><Relationship Id="rId19" Type="http://schemas.openxmlformats.org/officeDocument/2006/relationships/image" Target="../media/image24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Relationship Id="rId22" Type="http://schemas.openxmlformats.org/officeDocument/2006/relationships/image" Target="../media/image27.emf"/><Relationship Id="rId27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11" Type="http://schemas.openxmlformats.org/officeDocument/2006/relationships/image" Target="../media/image55.emf"/><Relationship Id="rId5" Type="http://schemas.openxmlformats.org/officeDocument/2006/relationships/image" Target="../media/image49.emf"/><Relationship Id="rId10" Type="http://schemas.openxmlformats.org/officeDocument/2006/relationships/image" Target="../media/image54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1D4EF-1423-47AA-A3BF-E75E1A987378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C2447-07E7-4FFE-AAD6-71EF08AE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678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35F69-4CEB-4F06-B789-89499A15BD2A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61952" y="8662911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371BF-A496-47F3-8664-41602B694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37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E5E9705-8C20-4614-A170-034A8741D9BF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</a:t>
            </a:fld>
            <a:endParaRPr lang="en-US" altLang="zh-CN" sz="12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备注占位符 1"/>
          <p:cNvSpPr>
            <a:spLocks noGrp="1"/>
          </p:cNvSpPr>
          <p:nvPr/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742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7A3A53E-A22F-4EB1-8FFE-6C6AD5DAEC83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10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备注占位符 1"/>
          <p:cNvSpPr>
            <a:spLocks noGrp="1"/>
          </p:cNvSpPr>
          <p:nvPr/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39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BB4E6C7-1646-4844-A8D5-9A3018E7C7A3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36580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8C3BE5F-9FF3-4EC8-ACDD-1F5B75D3FF53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备注占位符 1"/>
          <p:cNvSpPr>
            <a:spLocks noGrp="1"/>
          </p:cNvSpPr>
          <p:nvPr/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05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81CAA1E-3E54-4D02-BC52-727B8143BD96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06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1DC3770-7A5A-4FA9-850C-3B4494AF5234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2724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A6AB071-9F00-44B0-8A10-AC0BD1FA5AB9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47579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E517495-2A92-4054-BB88-D5D542C09E53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53817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FE4CB7E-DECD-42E5-BC62-DF2F68CC2E6F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备注占位符 1"/>
          <p:cNvSpPr>
            <a:spLocks noGrp="1"/>
          </p:cNvSpPr>
          <p:nvPr/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79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E295AD6-81BC-4DEA-B9B4-525EC02ADC99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18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45644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91D9EDD-A139-4256-9217-772EE9C29FE6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19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备注占位符 1"/>
          <p:cNvSpPr>
            <a:spLocks noGrp="1"/>
          </p:cNvSpPr>
          <p:nvPr/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74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063E408-4FFE-4BE6-BC65-E2A88196D252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95280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B802122-E99A-4556-90CE-F94DCAE5F814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83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3089C48-2B21-4B00-A104-E954BDDF379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255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D3E9948-9018-4A03-820B-07A3450DD9EA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短路计算是必不可少的，特别当布尔表达式用做控制条件时。</a:t>
            </a:r>
          </a:p>
          <a:p>
            <a:pPr eaLnBrk="1" hangingPunct="1"/>
            <a:r>
              <a:rPr lang="zh-CN" altLang="en-US" dirty="0" smtClean="0"/>
              <a:t>布尔表达式是否采用短路计算，多数</a:t>
            </a:r>
            <a:r>
              <a:rPr lang="en-US" altLang="zh-CN" dirty="0" smtClean="0"/>
              <a:t>PL</a:t>
            </a:r>
            <a:r>
              <a:rPr lang="zh-CN" altLang="en-US" dirty="0" smtClean="0"/>
              <a:t>并没有做出规定，而取决于具体编译器的实现。这就造成：同一程序在不同的编译环境下，会出现不同的运算结果。为解决此问题，则需改变句子结构：</a:t>
            </a:r>
          </a:p>
          <a:p>
            <a:pPr eaLnBrk="1" hangingPunct="1"/>
            <a:r>
              <a:rPr lang="en-US" altLang="zh-CN" dirty="0" smtClean="0"/>
              <a:t>while( 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 != null ){  </a:t>
            </a:r>
          </a:p>
          <a:p>
            <a:pPr eaLnBrk="1" hangingPunct="1"/>
            <a:r>
              <a:rPr lang="en-US" altLang="zh-CN" dirty="0" smtClean="0"/>
              <a:t>    if ( 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-&gt;data == x )</a:t>
            </a:r>
          </a:p>
          <a:p>
            <a:pPr eaLnBrk="1" hangingPunct="1"/>
            <a:r>
              <a:rPr lang="en-US" altLang="zh-CN" dirty="0" smtClean="0"/>
              <a:t>    { loop-body }</a:t>
            </a:r>
          </a:p>
          <a:p>
            <a:pPr eaLnBrk="1" hangingPunct="1"/>
            <a:r>
              <a:rPr lang="en-US" altLang="zh-CN" dirty="0" smtClean="0"/>
              <a:t>    else break;</a:t>
            </a:r>
          </a:p>
          <a:p>
            <a:pPr eaLnBrk="1" hangingPunct="1"/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7268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86A05F4-649C-4336-9E59-58E2BCC72E84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50179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25B212D-501E-4AC5-B0EC-801CEB090633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73919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E5098E8-F8E6-4D1A-916F-9E6FCFF497A6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备注占位符 1"/>
          <p:cNvSpPr>
            <a:spLocks noGrp="1"/>
          </p:cNvSpPr>
          <p:nvPr/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4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6104B17-BA22-4DE7-9CB0-27E790D9C455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短路计算本质：用控制逻辑表示布尔运算，用程序下一步到达的目的位置表示 表达式的值。因此翻译是这样进行的。</a:t>
            </a:r>
          </a:p>
        </p:txBody>
      </p:sp>
    </p:spTree>
    <p:extLst>
      <p:ext uri="{BB962C8B-B14F-4D97-AF65-F5344CB8AC3E}">
        <p14:creationId xmlns:p14="http://schemas.microsoft.com/office/powerpoint/2010/main" val="1610780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96F98AA-54B6-40B4-9854-3F59D6AC14F4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447496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31F994C-7112-4058-A773-EC7B2DEC996F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28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84579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6AC3C89-2109-47D5-9C02-5AD29F64A436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29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注意：</a:t>
            </a:r>
            <a:r>
              <a:rPr lang="en-US" altLang="zh-CN" b="1" dirty="0" smtClean="0"/>
              <a:t>code</a:t>
            </a:r>
            <a:r>
              <a:rPr lang="zh-CN" altLang="en-US" b="1" dirty="0" smtClean="0"/>
              <a:t>是综合属性，</a:t>
            </a:r>
            <a:r>
              <a:rPr lang="en-US" altLang="zh-CN" b="1" dirty="0" smtClean="0"/>
              <a:t>true/false</a:t>
            </a:r>
            <a:r>
              <a:rPr lang="zh-CN" altLang="en-US" b="1" dirty="0" smtClean="0"/>
              <a:t>是继承属性。这里，先不考虑属性如何来实现，从概念上讲，生成的代码结构。</a:t>
            </a:r>
          </a:p>
          <a:p>
            <a:pPr eaLnBrk="1" hangingPunct="1"/>
            <a:r>
              <a:rPr lang="en-US" altLang="zh-CN" dirty="0" smtClean="0"/>
              <a:t>(3)</a:t>
            </a:r>
            <a:r>
              <a:rPr lang="zh-CN" altLang="en-US" dirty="0" smtClean="0"/>
              <a:t>的语义动作中，无需生成三地址码，而只需置换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的真假出口，即可得到</a:t>
            </a:r>
            <a:r>
              <a:rPr lang="en-US" altLang="zh-CN" dirty="0" smtClean="0"/>
              <a:t>E1</a:t>
            </a:r>
            <a:r>
              <a:rPr lang="zh-CN" altLang="en-US" dirty="0" smtClean="0"/>
              <a:t>的真假出口！</a:t>
            </a:r>
          </a:p>
          <a:p>
            <a:pPr eaLnBrk="1" hangingPunct="1"/>
            <a:r>
              <a:rPr lang="en-US" altLang="zh-CN" dirty="0" smtClean="0"/>
              <a:t>(4)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E1</a:t>
            </a:r>
            <a:r>
              <a:rPr lang="zh-CN" altLang="en-US" dirty="0" smtClean="0"/>
              <a:t>的真假出口就是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的真假出口。</a:t>
            </a:r>
          </a:p>
          <a:p>
            <a:pPr eaLnBrk="1" hangingPunct="1"/>
            <a:r>
              <a:rPr lang="zh-CN" altLang="en-US" dirty="0" smtClean="0"/>
              <a:t>红色文字是教材缺少的！</a:t>
            </a:r>
          </a:p>
          <a:p>
            <a:pPr eaLnBrk="1" hangingPunct="1"/>
            <a:r>
              <a:rPr lang="en-US" altLang="zh-CN" dirty="0" smtClean="0"/>
              <a:t>-----------------------------------------------</a:t>
            </a:r>
          </a:p>
          <a:p>
            <a:pPr eaLnBrk="1" hangingPunct="1"/>
            <a:r>
              <a:rPr lang="zh-CN" altLang="en-US" dirty="0" smtClean="0"/>
              <a:t>对于</a:t>
            </a:r>
            <a:r>
              <a:rPr lang="en-US" altLang="zh-CN" dirty="0" smtClean="0"/>
              <a:t>E-&gt;E1 or E2</a:t>
            </a:r>
            <a:r>
              <a:rPr lang="zh-CN" altLang="en-US" dirty="0" smtClean="0"/>
              <a:t>的动作之真假出口说明：生成</a:t>
            </a:r>
            <a:r>
              <a:rPr lang="en-US" altLang="zh-CN" dirty="0" smtClean="0"/>
              <a:t>E1</a:t>
            </a:r>
            <a:r>
              <a:rPr lang="zh-CN" altLang="en-US" dirty="0" smtClean="0"/>
              <a:t>的中间代码时，还不知道其真假出口到底是什么（程序）位置，</a:t>
            </a:r>
            <a:r>
              <a:rPr lang="en-US" altLang="zh-CN" dirty="0" smtClean="0"/>
              <a:t>(E2</a:t>
            </a:r>
            <a:r>
              <a:rPr lang="zh-CN" altLang="en-US" dirty="0" smtClean="0"/>
              <a:t>也是如此）。只有当看到</a:t>
            </a:r>
            <a:r>
              <a:rPr lang="en-US" altLang="zh-CN" dirty="0" smtClean="0"/>
              <a:t>or</a:t>
            </a:r>
            <a:r>
              <a:rPr lang="zh-CN" altLang="en-US" dirty="0" smtClean="0"/>
              <a:t>运算表达式结构时，似乎才能确定。因此动作中才能这样：</a:t>
            </a:r>
            <a:r>
              <a:rPr lang="en-US" altLang="zh-CN" dirty="0" smtClean="0"/>
              <a:t>E1.true=</a:t>
            </a:r>
            <a:r>
              <a:rPr lang="en-US" altLang="zh-CN" dirty="0" err="1" smtClean="0"/>
              <a:t>E.true</a:t>
            </a:r>
            <a:r>
              <a:rPr lang="zh-CN" altLang="en-US" dirty="0" smtClean="0"/>
              <a:t>，这意味</a:t>
            </a:r>
            <a:r>
              <a:rPr lang="en-US" altLang="zh-CN" dirty="0" smtClean="0"/>
              <a:t>true/false</a:t>
            </a:r>
            <a:r>
              <a:rPr lang="zh-CN" altLang="en-US" dirty="0" smtClean="0"/>
              <a:t>是继承属性。</a:t>
            </a:r>
          </a:p>
        </p:txBody>
      </p:sp>
    </p:spTree>
    <p:extLst>
      <p:ext uri="{BB962C8B-B14F-4D97-AF65-F5344CB8AC3E}">
        <p14:creationId xmlns:p14="http://schemas.microsoft.com/office/powerpoint/2010/main" val="132019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93B2B8A-499A-4BE0-8B45-B79F0D5C8EDE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其中 </a:t>
            </a:r>
            <a:r>
              <a:rPr lang="en-US" altLang="zh-CN" smtClean="0"/>
              <a:t>di </a:t>
            </a:r>
            <a:r>
              <a:rPr lang="zh-CN" altLang="en-US" smtClean="0"/>
              <a:t>是第 </a:t>
            </a:r>
            <a:r>
              <a:rPr lang="en-US" altLang="zh-CN" smtClean="0"/>
              <a:t>i </a:t>
            </a:r>
            <a:r>
              <a:rPr lang="zh-CN" altLang="en-US" smtClean="0"/>
              <a:t>维元素的个数</a:t>
            </a:r>
          </a:p>
        </p:txBody>
      </p:sp>
    </p:spTree>
    <p:extLst>
      <p:ext uri="{BB962C8B-B14F-4D97-AF65-F5344CB8AC3E}">
        <p14:creationId xmlns:p14="http://schemas.microsoft.com/office/powerpoint/2010/main" val="31587139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C019072-8D62-4470-88C6-4EC1B3B0C3E8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30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对于产生式</a:t>
            </a:r>
            <a:r>
              <a:rPr lang="en-US" altLang="zh-CN" smtClean="0"/>
              <a:t>5</a:t>
            </a:r>
            <a:r>
              <a:rPr lang="zh-CN" altLang="en-US" smtClean="0"/>
              <a:t>，采用固定模式翻译：</a:t>
            </a:r>
            <a:r>
              <a:rPr lang="en-US" altLang="zh-CN" smtClean="0"/>
              <a:t>if id1 relop id2 goto E.true;  goto E.false;</a:t>
            </a:r>
          </a:p>
          <a:p>
            <a:pPr eaLnBrk="1" hangingPunct="1"/>
            <a:r>
              <a:rPr lang="zh-CN" altLang="en-US" smtClean="0"/>
              <a:t>对于产生式</a:t>
            </a:r>
            <a:r>
              <a:rPr lang="en-US" altLang="zh-CN" smtClean="0"/>
              <a:t>6</a:t>
            </a:r>
            <a:r>
              <a:rPr lang="zh-CN" altLang="en-US" smtClean="0"/>
              <a:t>，类似于</a:t>
            </a:r>
            <a:r>
              <a:rPr lang="en-US" altLang="zh-CN" smtClean="0"/>
              <a:t>(5).</a:t>
            </a:r>
          </a:p>
          <a:p>
            <a:pPr eaLnBrk="1" hangingPunct="1"/>
            <a:r>
              <a:rPr lang="en-US" altLang="zh-CN" smtClean="0"/>
              <a:t>(7)(8)</a:t>
            </a:r>
            <a:r>
              <a:rPr lang="zh-CN" altLang="en-US" smtClean="0"/>
              <a:t>：直接翻译为无条件转移三地址码。</a:t>
            </a:r>
          </a:p>
        </p:txBody>
      </p:sp>
    </p:spTree>
    <p:extLst>
      <p:ext uri="{BB962C8B-B14F-4D97-AF65-F5344CB8AC3E}">
        <p14:creationId xmlns:p14="http://schemas.microsoft.com/office/powerpoint/2010/main" val="3205759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9FA763C-D2DA-461E-8F17-F27ED2F767A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特别需要注意的是</a:t>
            </a:r>
            <a:r>
              <a:rPr lang="en-US" altLang="zh-CN" smtClean="0"/>
              <a:t>or</a:t>
            </a:r>
            <a:r>
              <a:rPr lang="zh-CN" altLang="en-US" smtClean="0"/>
              <a:t>和</a:t>
            </a:r>
            <a:r>
              <a:rPr lang="en-US" altLang="zh-CN" smtClean="0"/>
              <a:t>and</a:t>
            </a:r>
            <a:r>
              <a:rPr lang="zh-CN" altLang="en-US" smtClean="0"/>
              <a:t>两个产生式中真假出口的关系。</a:t>
            </a:r>
          </a:p>
          <a:p>
            <a:pPr eaLnBrk="1" hangingPunct="1"/>
            <a:r>
              <a:rPr lang="zh-CN" altLang="en-US" smtClean="0"/>
              <a:t>为什么自上而下计算</a:t>
            </a:r>
            <a:r>
              <a:rPr lang="en-US" altLang="zh-CN" smtClean="0"/>
              <a:t>E1</a:t>
            </a:r>
            <a:r>
              <a:rPr lang="zh-CN" altLang="en-US" smtClean="0"/>
              <a:t>的属性时，</a:t>
            </a:r>
            <a:r>
              <a:rPr lang="en-US" altLang="zh-CN" smtClean="0"/>
              <a:t>E1.false=L2</a:t>
            </a:r>
            <a:r>
              <a:rPr lang="zh-CN" altLang="en-US" smtClean="0"/>
              <a:t>而不是</a:t>
            </a:r>
            <a:r>
              <a:rPr lang="en-US" altLang="zh-CN" smtClean="0"/>
              <a:t>L1</a:t>
            </a:r>
            <a:r>
              <a:rPr lang="zh-CN" altLang="en-US" smtClean="0"/>
              <a:t>？这与具体实现相关</a:t>
            </a:r>
            <a:r>
              <a:rPr lang="en-US" altLang="zh-CN" smtClean="0"/>
              <a:t>—</a:t>
            </a:r>
            <a:r>
              <a:rPr lang="zh-CN" altLang="en-US" smtClean="0"/>
              <a:t>和后面的拉链回填过程保持统一。</a:t>
            </a:r>
          </a:p>
          <a:p>
            <a:pPr eaLnBrk="1" hangingPunct="1"/>
            <a:r>
              <a:rPr lang="zh-CN" altLang="en-US" smtClean="0"/>
              <a:t>将布尔表达式转换为等价的</a:t>
            </a:r>
            <a:r>
              <a:rPr lang="en-US" altLang="zh-CN" smtClean="0"/>
              <a:t>C</a:t>
            </a:r>
            <a:r>
              <a:rPr lang="zh-CN" altLang="en-US" smtClean="0"/>
              <a:t>代码： </a:t>
            </a:r>
          </a:p>
          <a:p>
            <a:pPr eaLnBrk="1" hangingPunct="1"/>
            <a:r>
              <a:rPr lang="en-US" altLang="zh-CN" smtClean="0"/>
              <a:t>if (a&lt;b) goto LT; </a:t>
            </a:r>
          </a:p>
          <a:p>
            <a:pPr eaLnBrk="1" hangingPunct="1"/>
            <a:r>
              <a:rPr lang="en-US" altLang="zh-CN" smtClean="0"/>
              <a:t>else  </a:t>
            </a:r>
          </a:p>
          <a:p>
            <a:pPr eaLnBrk="1" hangingPunct="1"/>
            <a:r>
              <a:rPr lang="en-US" altLang="zh-CN" smtClean="0"/>
              <a:t>  if (c&lt;d) { </a:t>
            </a:r>
          </a:p>
          <a:p>
            <a:pPr eaLnBrk="1" hangingPunct="1"/>
            <a:r>
              <a:rPr lang="en-US" altLang="zh-CN" smtClean="0"/>
              <a:t>      if(e&lt;f) goto LT</a:t>
            </a:r>
          </a:p>
          <a:p>
            <a:pPr eaLnBrk="1" hangingPunct="1"/>
            <a:r>
              <a:rPr lang="en-US" altLang="zh-CN" smtClean="0"/>
              <a:t>      else    goto LF;</a:t>
            </a:r>
          </a:p>
          <a:p>
            <a:pPr eaLnBrk="1" hangingPunct="1"/>
            <a:r>
              <a:rPr lang="en-US" altLang="zh-CN" smtClean="0"/>
              <a:t>  else goto LF;</a:t>
            </a:r>
          </a:p>
          <a:p>
            <a:pPr eaLnBrk="1" hangingPunct="1"/>
            <a:r>
              <a:rPr lang="en-US" altLang="zh-CN" smtClean="0"/>
              <a:t>LT: …</a:t>
            </a:r>
          </a:p>
          <a:p>
            <a:pPr eaLnBrk="1" hangingPunct="1"/>
            <a:r>
              <a:rPr lang="en-US" altLang="zh-CN" smtClean="0"/>
              <a:t>LF:…</a:t>
            </a:r>
          </a:p>
        </p:txBody>
      </p:sp>
    </p:spTree>
    <p:extLst>
      <p:ext uri="{BB962C8B-B14F-4D97-AF65-F5344CB8AC3E}">
        <p14:creationId xmlns:p14="http://schemas.microsoft.com/office/powerpoint/2010/main" val="1578278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54E35A6-232B-42C9-9935-925ACD636109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LR</a:t>
            </a:r>
            <a:r>
              <a:rPr lang="zh-CN" altLang="en-US" smtClean="0"/>
              <a:t>分析中就是对分析树的一次自下而上的“</a:t>
            </a:r>
            <a:r>
              <a:rPr lang="zh-CN" altLang="en-US" b="1" smtClean="0"/>
              <a:t>深度优先的后序</a:t>
            </a:r>
            <a:r>
              <a:rPr lang="zh-CN" altLang="en-US" smtClean="0"/>
              <a:t>”遍历：上页自下而上生成代码；再自上而下确定出口。</a:t>
            </a:r>
          </a:p>
          <a:p>
            <a:pPr eaLnBrk="1" hangingPunct="1"/>
            <a:r>
              <a:rPr lang="zh-CN" altLang="en-US" smtClean="0"/>
              <a:t>解决</a:t>
            </a:r>
            <a:r>
              <a:rPr lang="en-US" altLang="zh-CN" smtClean="0"/>
              <a:t>2</a:t>
            </a:r>
            <a:r>
              <a:rPr lang="zh-CN" altLang="en-US" smtClean="0"/>
              <a:t>个问题的关键：在一次遍历中如何确定三地址码中的真假出口。</a:t>
            </a:r>
          </a:p>
        </p:txBody>
      </p:sp>
    </p:spTree>
    <p:extLst>
      <p:ext uri="{BB962C8B-B14F-4D97-AF65-F5344CB8AC3E}">
        <p14:creationId xmlns:p14="http://schemas.microsoft.com/office/powerpoint/2010/main" val="4512364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B90DD90-6526-431F-8937-16ECC282A065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407332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136D0AE-11CB-429B-8B5C-612A6D489FC0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merge</a:t>
            </a:r>
            <a:r>
              <a:rPr lang="zh-CN" altLang="en-US" smtClean="0"/>
              <a:t>：等价于</a:t>
            </a:r>
            <a:r>
              <a:rPr lang="zh-CN" altLang="en-US" b="1" smtClean="0"/>
              <a:t>总是在链头增加新的结点</a:t>
            </a:r>
            <a:r>
              <a:rPr lang="zh-CN" altLang="en-US" smtClean="0"/>
              <a:t>，使得增加一个结点的时间是一个常数。</a:t>
            </a:r>
          </a:p>
        </p:txBody>
      </p:sp>
    </p:spTree>
    <p:extLst>
      <p:ext uri="{BB962C8B-B14F-4D97-AF65-F5344CB8AC3E}">
        <p14:creationId xmlns:p14="http://schemas.microsoft.com/office/powerpoint/2010/main" val="22481150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BBD6E2B-DEBC-42E0-936C-2967D7E30FF8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问题：若采用</a:t>
            </a:r>
            <a:r>
              <a:rPr lang="en-US" altLang="zh-CN" smtClean="0"/>
              <a:t>LR</a:t>
            </a:r>
            <a:r>
              <a:rPr lang="zh-CN" altLang="en-US" smtClean="0"/>
              <a:t>分析的话，利用该产生式归约时，如何获得 该序号 </a:t>
            </a:r>
            <a:r>
              <a:rPr lang="en-US" altLang="zh-CN" smtClean="0"/>
              <a:t>---- </a:t>
            </a:r>
            <a:r>
              <a:rPr lang="zh-CN" altLang="en-US" smtClean="0"/>
              <a:t>修改文法，</a:t>
            </a:r>
            <a:r>
              <a:rPr lang="zh-CN" altLang="en-US" b="1" smtClean="0"/>
              <a:t>在需要添加语义动作的位置加入标记非终结符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174792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EA2EB5F-5850-46AB-B5AE-3F2B290CF59E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）生成</a:t>
            </a:r>
            <a:r>
              <a:rPr lang="en-US" altLang="zh-CN" smtClean="0"/>
              <a:t>goto</a:t>
            </a:r>
            <a:r>
              <a:rPr lang="zh-CN" altLang="en-US" smtClean="0"/>
              <a:t>时的地址未知，因此构造 对应的真假出口链；</a:t>
            </a:r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）看到逻辑运算符</a:t>
            </a:r>
            <a:r>
              <a:rPr lang="en-US" altLang="zh-CN" smtClean="0"/>
              <a:t>or   </a:t>
            </a:r>
            <a:r>
              <a:rPr lang="zh-CN" altLang="en-US" smtClean="0"/>
              <a:t>后，即可得知</a:t>
            </a:r>
            <a:r>
              <a:rPr lang="en-US" altLang="zh-CN" smtClean="0"/>
              <a:t>E1</a:t>
            </a:r>
            <a:r>
              <a:rPr lang="zh-CN" altLang="en-US" smtClean="0"/>
              <a:t>的假出口（由</a:t>
            </a:r>
            <a:r>
              <a:rPr lang="en-US" altLang="zh-CN" smtClean="0"/>
              <a:t>M</a:t>
            </a:r>
            <a:r>
              <a:rPr lang="zh-CN" altLang="en-US" smtClean="0"/>
              <a:t>的属性保存）；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）看到逻辑运算符</a:t>
            </a:r>
            <a:r>
              <a:rPr lang="en-US" altLang="zh-CN" smtClean="0"/>
              <a:t>and</a:t>
            </a:r>
            <a:r>
              <a:rPr lang="zh-CN" altLang="en-US" smtClean="0"/>
              <a:t>后，即可得知</a:t>
            </a:r>
            <a:r>
              <a:rPr lang="en-US" altLang="zh-CN" smtClean="0"/>
              <a:t>E1</a:t>
            </a:r>
            <a:r>
              <a:rPr lang="zh-CN" altLang="en-US" smtClean="0"/>
              <a:t>的真出口（由</a:t>
            </a:r>
            <a:r>
              <a:rPr lang="en-US" altLang="zh-CN" smtClean="0"/>
              <a:t>M</a:t>
            </a:r>
            <a:r>
              <a:rPr lang="zh-CN" altLang="en-US" smtClean="0"/>
              <a:t>的属性保存）；</a:t>
            </a:r>
          </a:p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）看到整个产生式右部时，进行规约</a:t>
            </a:r>
            <a:r>
              <a:rPr lang="en-US" altLang="zh-CN" smtClean="0"/>
              <a:t>---</a:t>
            </a:r>
            <a:r>
              <a:rPr lang="zh-CN" altLang="en-US" smtClean="0"/>
              <a:t>回填。</a:t>
            </a:r>
          </a:p>
        </p:txBody>
      </p:sp>
    </p:spTree>
    <p:extLst>
      <p:ext uri="{BB962C8B-B14F-4D97-AF65-F5344CB8AC3E}">
        <p14:creationId xmlns:p14="http://schemas.microsoft.com/office/powerpoint/2010/main" val="29846795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DEEC1F7-10BA-4338-987B-BD180B77B07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生成</a:t>
            </a:r>
            <a:r>
              <a:rPr lang="en-US" altLang="zh-CN" smtClean="0"/>
              <a:t>goto</a:t>
            </a:r>
            <a:r>
              <a:rPr lang="zh-CN" altLang="en-US" smtClean="0"/>
              <a:t>时的地址未知，因此构造 对应的真假出口链</a:t>
            </a:r>
          </a:p>
        </p:txBody>
      </p:sp>
    </p:spTree>
    <p:extLst>
      <p:ext uri="{BB962C8B-B14F-4D97-AF65-F5344CB8AC3E}">
        <p14:creationId xmlns:p14="http://schemas.microsoft.com/office/powerpoint/2010/main" val="574561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CFFDDF0-8E3D-482F-9AFC-9AED0B637241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38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需要手工书写分析过程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最后，剩余</a:t>
            </a:r>
            <a:r>
              <a:rPr lang="en-US" altLang="zh-CN" dirty="0" smtClean="0"/>
              <a:t>E5</a:t>
            </a:r>
            <a:r>
              <a:rPr lang="zh-CN" altLang="en-US" dirty="0" smtClean="0"/>
              <a:t>的真出口链、假出口链上的出口未确定，但可在随后的分析过程中</a:t>
            </a:r>
            <a:r>
              <a:rPr lang="zh-CN" altLang="en-US" b="1" dirty="0" smtClean="0"/>
              <a:t>回填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903088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A516336-6CAF-4FBE-9223-C0C7016F521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39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LR</a:t>
            </a:r>
            <a:r>
              <a:rPr lang="zh-CN" altLang="en-US" smtClean="0"/>
              <a:t>过程中，先回填序号（</a:t>
            </a:r>
            <a:r>
              <a:rPr lang="en-US" altLang="zh-CN" smtClean="0"/>
              <a:t>3</a:t>
            </a:r>
            <a:r>
              <a:rPr lang="zh-CN" altLang="en-US" smtClean="0"/>
              <a:t>）中的转向地址</a:t>
            </a:r>
            <a:r>
              <a:rPr lang="en-US" altLang="zh-CN" smtClean="0"/>
              <a:t>5</a:t>
            </a:r>
            <a:r>
              <a:rPr lang="zh-CN" altLang="en-US" smtClean="0"/>
              <a:t>，再回填（</a:t>
            </a:r>
            <a:r>
              <a:rPr lang="en-US" altLang="zh-CN" smtClean="0"/>
              <a:t>2</a:t>
            </a:r>
            <a:r>
              <a:rPr lang="zh-CN" altLang="en-US" smtClean="0"/>
              <a:t>）中转向地址</a:t>
            </a:r>
            <a:r>
              <a:rPr lang="en-US" altLang="zh-CN" smtClean="0"/>
              <a:t>3</a:t>
            </a:r>
          </a:p>
          <a:p>
            <a:pPr eaLnBrk="1" hangingPunct="1"/>
            <a:r>
              <a:rPr lang="zh-CN" altLang="en-US" smtClean="0"/>
              <a:t>对比后，得知先确定了</a:t>
            </a:r>
            <a:r>
              <a:rPr lang="en-US" altLang="zh-CN" smtClean="0"/>
              <a:t>L1</a:t>
            </a:r>
            <a:r>
              <a:rPr lang="zh-CN" altLang="en-US" smtClean="0"/>
              <a:t>，然后确定了</a:t>
            </a:r>
            <a:r>
              <a:rPr lang="en-US" altLang="zh-CN" smtClean="0"/>
              <a:t>L2</a:t>
            </a:r>
            <a:r>
              <a:rPr lang="zh-CN" altLang="en-US" smtClean="0"/>
              <a:t>，后续分析中确定了</a:t>
            </a:r>
            <a:r>
              <a:rPr lang="en-US" altLang="zh-CN" smtClean="0"/>
              <a:t>LT</a:t>
            </a:r>
            <a:r>
              <a:rPr lang="zh-CN" altLang="en-US" smtClean="0"/>
              <a:t>和</a:t>
            </a:r>
            <a:r>
              <a:rPr lang="en-US" altLang="zh-CN" smtClean="0"/>
              <a:t>LF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总结：采用拉链回填技术的翻译方案，正确地实现了前面的语法制导定义。</a:t>
            </a:r>
          </a:p>
        </p:txBody>
      </p:sp>
    </p:spTree>
    <p:extLst>
      <p:ext uri="{BB962C8B-B14F-4D97-AF65-F5344CB8AC3E}">
        <p14:creationId xmlns:p14="http://schemas.microsoft.com/office/powerpoint/2010/main" val="2039415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8AA28AA-D987-4C7F-AAEE-032595F341BC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68905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8D6981D-83C6-4F38-B9C3-BF3651CF4728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40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备注占位符 1"/>
          <p:cNvSpPr>
            <a:spLocks noGrp="1"/>
          </p:cNvSpPr>
          <p:nvPr/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5910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A2AC8FF-A7AF-45B9-9D45-69A0E0FA2018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1908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7D2D765-AB9D-4839-949A-41F67B61CE4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备注占位符 1"/>
          <p:cNvSpPr>
            <a:spLocks noGrp="1"/>
          </p:cNvSpPr>
          <p:nvPr/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24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CC12B43-1039-4333-B02F-3FD71B8E04A1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Type</a:t>
            </a:r>
            <a:r>
              <a:rPr lang="zh-CN" altLang="en-US" dirty="0" smtClean="0"/>
              <a:t>：用于区分标识符的种类，每个符号表条目均应有该信息域。如变量、类型、标号、或 未知种类的符号。</a:t>
            </a:r>
          </a:p>
        </p:txBody>
      </p:sp>
    </p:spTree>
    <p:extLst>
      <p:ext uri="{BB962C8B-B14F-4D97-AF65-F5344CB8AC3E}">
        <p14:creationId xmlns:p14="http://schemas.microsoft.com/office/powerpoint/2010/main" val="33655512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98B42E6-F63F-40CC-896D-370D03C07C69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778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38390FE-2853-4BB2-962C-7AA85FB860C8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363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133F5A8-6915-4A1F-AF18-6AF54FB5624D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属性</a:t>
            </a:r>
            <a:r>
              <a:rPr lang="en-US" altLang="zh-CN" smtClean="0"/>
              <a:t>next</a:t>
            </a:r>
            <a:r>
              <a:rPr lang="zh-CN" altLang="en-US" smtClean="0"/>
              <a:t>实质是 </a:t>
            </a:r>
            <a:r>
              <a:rPr lang="en-US" altLang="zh-CN" smtClean="0"/>
              <a:t>S </a:t>
            </a:r>
            <a:r>
              <a:rPr lang="zh-CN" altLang="en-US" smtClean="0"/>
              <a:t>的出口</a:t>
            </a:r>
          </a:p>
          <a:p>
            <a:pPr eaLnBrk="1" hangingPunct="1"/>
            <a:r>
              <a:rPr lang="en-US" altLang="zh-CN" smtClean="0"/>
              <a:t>E</a:t>
            </a:r>
            <a:r>
              <a:rPr lang="zh-CN" altLang="en-US" smtClean="0"/>
              <a:t>的假出口＝</a:t>
            </a:r>
            <a:r>
              <a:rPr lang="en-US" altLang="zh-CN" smtClean="0"/>
              <a:t>S1</a:t>
            </a:r>
            <a:r>
              <a:rPr lang="zh-CN" altLang="en-US" smtClean="0"/>
              <a:t>的出口＝</a:t>
            </a:r>
            <a:r>
              <a:rPr lang="en-US" altLang="zh-CN" smtClean="0"/>
              <a:t>S</a:t>
            </a:r>
            <a:r>
              <a:rPr lang="zh-CN" altLang="en-US" smtClean="0"/>
              <a:t>的出口</a:t>
            </a:r>
          </a:p>
        </p:txBody>
      </p:sp>
    </p:spTree>
    <p:extLst>
      <p:ext uri="{BB962C8B-B14F-4D97-AF65-F5344CB8AC3E}">
        <p14:creationId xmlns:p14="http://schemas.microsoft.com/office/powerpoint/2010/main" val="22313165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62B39EC-C5E0-4FB1-9332-CBF31A21847A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S2</a:t>
            </a:r>
            <a:r>
              <a:rPr lang="zh-CN" altLang="en-US" smtClean="0"/>
              <a:t>的出口＝</a:t>
            </a:r>
            <a:r>
              <a:rPr lang="en-US" altLang="zh-CN" smtClean="0"/>
              <a:t>S</a:t>
            </a:r>
            <a:r>
              <a:rPr lang="zh-CN" altLang="en-US" smtClean="0"/>
              <a:t>的出口</a:t>
            </a:r>
          </a:p>
        </p:txBody>
      </p:sp>
    </p:spTree>
    <p:extLst>
      <p:ext uri="{BB962C8B-B14F-4D97-AF65-F5344CB8AC3E}">
        <p14:creationId xmlns:p14="http://schemas.microsoft.com/office/powerpoint/2010/main" val="22013242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689A270-E1D7-4423-BDB0-C576935E778F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48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S1.code</a:t>
            </a:r>
            <a:r>
              <a:rPr lang="zh-CN" altLang="en-US" smtClean="0"/>
              <a:t>之后 增加一个 </a:t>
            </a:r>
            <a:r>
              <a:rPr lang="en-US" altLang="zh-CN" smtClean="0"/>
              <a:t>goto</a:t>
            </a:r>
            <a:r>
              <a:rPr lang="zh-CN" altLang="en-US" smtClean="0"/>
              <a:t>，实现循环。</a:t>
            </a:r>
          </a:p>
          <a:p>
            <a:pPr eaLnBrk="1" hangingPunct="1"/>
            <a:r>
              <a:rPr lang="zh-CN" altLang="en-US" smtClean="0"/>
              <a:t>前面</a:t>
            </a:r>
            <a:r>
              <a:rPr lang="en-US" altLang="zh-CN" smtClean="0"/>
              <a:t>2</a:t>
            </a:r>
            <a:r>
              <a:rPr lang="zh-CN" altLang="en-US" smtClean="0"/>
              <a:t>个产生式的语法制导定义中，没有使用</a:t>
            </a:r>
            <a:r>
              <a:rPr lang="en-US" altLang="zh-CN" smtClean="0"/>
              <a:t>S.begin</a:t>
            </a:r>
            <a:r>
              <a:rPr lang="zh-CN" altLang="en-US" smtClean="0"/>
              <a:t>，因为不需要。</a:t>
            </a:r>
          </a:p>
        </p:txBody>
      </p:sp>
    </p:spTree>
    <p:extLst>
      <p:ext uri="{BB962C8B-B14F-4D97-AF65-F5344CB8AC3E}">
        <p14:creationId xmlns:p14="http://schemas.microsoft.com/office/powerpoint/2010/main" val="19136899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40093BF-2EDA-481E-A86E-C45C1361488F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49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9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BBEB7D5-460F-4A8A-A7D0-410503B48035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649541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D81C649-32B5-4688-8238-1F37E01235FB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50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6103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9A17CBB-B09F-4421-BA10-2F327738E9F1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051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FBF7543-8EC8-4373-B047-DB55C82273DA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27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6584584-44DE-4235-B56C-F9C6696B6FD9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95681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D48F8F8-591C-413A-81E4-A7A513FC3A82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备注占位符 1"/>
          <p:cNvSpPr>
            <a:spLocks noGrp="1"/>
          </p:cNvSpPr>
          <p:nvPr/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85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B1912DC-262A-4F04-A3AA-07D46C7DBF0B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此时的</a:t>
            </a:r>
            <a:r>
              <a:rPr lang="en-US" altLang="zh-CN" smtClean="0"/>
              <a:t>c</a:t>
            </a:r>
            <a:r>
              <a:rPr lang="zh-CN" altLang="en-US" smtClean="0"/>
              <a:t>和</a:t>
            </a:r>
            <a:r>
              <a:rPr lang="en-US" altLang="zh-CN" smtClean="0"/>
              <a:t>v</a:t>
            </a:r>
            <a:r>
              <a:rPr lang="zh-CN" altLang="en-US" smtClean="0"/>
              <a:t>便于使用循环来迭代计算，且无重复计算（和提取公因式之前相比）。</a:t>
            </a:r>
          </a:p>
        </p:txBody>
      </p:sp>
    </p:spTree>
    <p:extLst>
      <p:ext uri="{BB962C8B-B14F-4D97-AF65-F5344CB8AC3E}">
        <p14:creationId xmlns:p14="http://schemas.microsoft.com/office/powerpoint/2010/main" val="1501776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3B704F7-6A66-418D-95A8-AC2345830F99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8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61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74B8E27-AA9E-4019-947A-408003E25F9F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9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备注占位符 1"/>
          <p:cNvSpPr>
            <a:spLocks noGrp="1"/>
          </p:cNvSpPr>
          <p:nvPr/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4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4564-2E7E-44F5-A12D-0A4E78879114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69B9-FB9F-4D61-92F9-964F72A9E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3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4564-2E7E-44F5-A12D-0A4E78879114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69B9-FB9F-4D61-92F9-964F72A9E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6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A4564-2E7E-44F5-A12D-0A4E78879114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74418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969B9-FB9F-4D61-92F9-964F72A9E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e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14.e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2.emf"/><Relationship Id="rId25" Type="http://schemas.openxmlformats.org/officeDocument/2006/relationships/image" Target="../media/image16.emf"/><Relationship Id="rId33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9.e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23" Type="http://schemas.openxmlformats.org/officeDocument/2006/relationships/image" Target="../media/image15.e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3.emf"/><Relationship Id="rId31" Type="http://schemas.openxmlformats.org/officeDocument/2006/relationships/image" Target="../media/image19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8.e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7.e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.bin"/><Relationship Id="rId18" Type="http://schemas.openxmlformats.org/officeDocument/2006/relationships/image" Target="../media/image12.emf"/><Relationship Id="rId26" Type="http://schemas.openxmlformats.org/officeDocument/2006/relationships/image" Target="../media/image16.emf"/><Relationship Id="rId39" Type="http://schemas.openxmlformats.org/officeDocument/2006/relationships/oleObject" Target="../embeddings/oleObject39.bin"/><Relationship Id="rId21" Type="http://schemas.openxmlformats.org/officeDocument/2006/relationships/oleObject" Target="../embeddings/oleObject30.bin"/><Relationship Id="rId34" Type="http://schemas.openxmlformats.org/officeDocument/2006/relationships/image" Target="../media/image20.emf"/><Relationship Id="rId42" Type="http://schemas.openxmlformats.org/officeDocument/2006/relationships/image" Target="../media/image24.emf"/><Relationship Id="rId47" Type="http://schemas.openxmlformats.org/officeDocument/2006/relationships/oleObject" Target="../embeddings/oleObject43.bin"/><Relationship Id="rId50" Type="http://schemas.openxmlformats.org/officeDocument/2006/relationships/image" Target="../media/image28.emf"/><Relationship Id="rId55" Type="http://schemas.openxmlformats.org/officeDocument/2006/relationships/oleObject" Target="../embeddings/oleObject47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emf"/><Relationship Id="rId29" Type="http://schemas.openxmlformats.org/officeDocument/2006/relationships/oleObject" Target="../embeddings/oleObject34.bin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15.emf"/><Relationship Id="rId32" Type="http://schemas.openxmlformats.org/officeDocument/2006/relationships/image" Target="../media/image19.emf"/><Relationship Id="rId37" Type="http://schemas.openxmlformats.org/officeDocument/2006/relationships/oleObject" Target="../embeddings/oleObject38.bin"/><Relationship Id="rId40" Type="http://schemas.openxmlformats.org/officeDocument/2006/relationships/image" Target="../media/image23.emf"/><Relationship Id="rId45" Type="http://schemas.openxmlformats.org/officeDocument/2006/relationships/oleObject" Target="../embeddings/oleObject42.bin"/><Relationship Id="rId53" Type="http://schemas.openxmlformats.org/officeDocument/2006/relationships/oleObject" Target="../embeddings/oleObject46.bin"/><Relationship Id="rId58" Type="http://schemas.openxmlformats.org/officeDocument/2006/relationships/image" Target="../media/image32.emf"/><Relationship Id="rId5" Type="http://schemas.openxmlformats.org/officeDocument/2006/relationships/oleObject" Target="../embeddings/oleObject22.bin"/><Relationship Id="rId19" Type="http://schemas.openxmlformats.org/officeDocument/2006/relationships/oleObject" Target="../embeddings/oleObject29.bin"/><Relationship Id="rId4" Type="http://schemas.openxmlformats.org/officeDocument/2006/relationships/slide" Target="slide12.xml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10.emf"/><Relationship Id="rId22" Type="http://schemas.openxmlformats.org/officeDocument/2006/relationships/image" Target="../media/image14.emf"/><Relationship Id="rId27" Type="http://schemas.openxmlformats.org/officeDocument/2006/relationships/oleObject" Target="../embeddings/oleObject33.bin"/><Relationship Id="rId30" Type="http://schemas.openxmlformats.org/officeDocument/2006/relationships/image" Target="../media/image18.emf"/><Relationship Id="rId35" Type="http://schemas.openxmlformats.org/officeDocument/2006/relationships/oleObject" Target="../embeddings/oleObject37.bin"/><Relationship Id="rId43" Type="http://schemas.openxmlformats.org/officeDocument/2006/relationships/oleObject" Target="../embeddings/oleObject41.bin"/><Relationship Id="rId48" Type="http://schemas.openxmlformats.org/officeDocument/2006/relationships/image" Target="../media/image27.emf"/><Relationship Id="rId56" Type="http://schemas.openxmlformats.org/officeDocument/2006/relationships/image" Target="../media/image31.emf"/><Relationship Id="rId8" Type="http://schemas.openxmlformats.org/officeDocument/2006/relationships/image" Target="../media/image7.emf"/><Relationship Id="rId51" Type="http://schemas.openxmlformats.org/officeDocument/2006/relationships/oleObject" Target="../embeddings/oleObject45.bin"/><Relationship Id="rId3" Type="http://schemas.openxmlformats.org/officeDocument/2006/relationships/notesSlide" Target="../notesSlides/notesSlide15.xml"/><Relationship Id="rId12" Type="http://schemas.openxmlformats.org/officeDocument/2006/relationships/image" Target="../media/image9.e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33" Type="http://schemas.openxmlformats.org/officeDocument/2006/relationships/oleObject" Target="../embeddings/oleObject36.bin"/><Relationship Id="rId38" Type="http://schemas.openxmlformats.org/officeDocument/2006/relationships/image" Target="../media/image22.emf"/><Relationship Id="rId46" Type="http://schemas.openxmlformats.org/officeDocument/2006/relationships/image" Target="../media/image26.emf"/><Relationship Id="rId59" Type="http://schemas.openxmlformats.org/officeDocument/2006/relationships/oleObject" Target="../embeddings/oleObject49.bin"/><Relationship Id="rId20" Type="http://schemas.openxmlformats.org/officeDocument/2006/relationships/image" Target="../media/image13.emf"/><Relationship Id="rId41" Type="http://schemas.openxmlformats.org/officeDocument/2006/relationships/oleObject" Target="../embeddings/oleObject40.bin"/><Relationship Id="rId54" Type="http://schemas.openxmlformats.org/officeDocument/2006/relationships/image" Target="../media/image30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17.emf"/><Relationship Id="rId36" Type="http://schemas.openxmlformats.org/officeDocument/2006/relationships/image" Target="../media/image21.emf"/><Relationship Id="rId49" Type="http://schemas.openxmlformats.org/officeDocument/2006/relationships/oleObject" Target="../embeddings/oleObject44.bin"/><Relationship Id="rId57" Type="http://schemas.openxmlformats.org/officeDocument/2006/relationships/oleObject" Target="../embeddings/oleObject48.bin"/><Relationship Id="rId10" Type="http://schemas.openxmlformats.org/officeDocument/2006/relationships/image" Target="../media/image8.emf"/><Relationship Id="rId31" Type="http://schemas.openxmlformats.org/officeDocument/2006/relationships/oleObject" Target="../embeddings/oleObject35.bin"/><Relationship Id="rId44" Type="http://schemas.openxmlformats.org/officeDocument/2006/relationships/image" Target="../media/image25.emf"/><Relationship Id="rId52" Type="http://schemas.openxmlformats.org/officeDocument/2006/relationships/image" Target="../media/image29.emf"/><Relationship Id="rId60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38.emf"/><Relationship Id="rId18" Type="http://schemas.openxmlformats.org/officeDocument/2006/relationships/oleObject" Target="../embeddings/oleObject57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42.emf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40.emf"/><Relationship Id="rId25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37.emf"/><Relationship Id="rId24" Type="http://schemas.openxmlformats.org/officeDocument/2006/relationships/oleObject" Target="../embeddings/oleObject60.bin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23" Type="http://schemas.openxmlformats.org/officeDocument/2006/relationships/image" Target="../media/image43.e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41.e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59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49.emf"/><Relationship Id="rId18" Type="http://schemas.openxmlformats.org/officeDocument/2006/relationships/oleObject" Target="../embeddings/oleObject68.bin"/><Relationship Id="rId3" Type="http://schemas.openxmlformats.org/officeDocument/2006/relationships/notesSlide" Target="../notesSlides/notesSlide31.xml"/><Relationship Id="rId21" Type="http://schemas.openxmlformats.org/officeDocument/2006/relationships/image" Target="../media/image53.emf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51.emf"/><Relationship Id="rId25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48.emf"/><Relationship Id="rId24" Type="http://schemas.openxmlformats.org/officeDocument/2006/relationships/oleObject" Target="../embeddings/oleObject71.bin"/><Relationship Id="rId5" Type="http://schemas.openxmlformats.org/officeDocument/2006/relationships/image" Target="../media/image45.emf"/><Relationship Id="rId15" Type="http://schemas.openxmlformats.org/officeDocument/2006/relationships/image" Target="../media/image50.emf"/><Relationship Id="rId23" Type="http://schemas.openxmlformats.org/officeDocument/2006/relationships/image" Target="../media/image54.emf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52.e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47.emf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0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7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emf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5.bin"/><Relationship Id="rId3" Type="http://schemas.openxmlformats.org/officeDocument/2006/relationships/notesSlide" Target="../notesSlides/notesSlide38.xml"/><Relationship Id="rId21" Type="http://schemas.openxmlformats.org/officeDocument/2006/relationships/image" Target="../media/image66.emf"/><Relationship Id="rId7" Type="http://schemas.openxmlformats.org/officeDocument/2006/relationships/image" Target="../media/image59.e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64.emf"/><Relationship Id="rId25" Type="http://schemas.openxmlformats.org/officeDocument/2006/relationships/image" Target="../media/image68.emf"/><Relationship Id="rId33" Type="http://schemas.openxmlformats.org/officeDocument/2006/relationships/image" Target="../media/image7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29" Type="http://schemas.openxmlformats.org/officeDocument/2006/relationships/image" Target="../media/image70.e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61.emf"/><Relationship Id="rId24" Type="http://schemas.openxmlformats.org/officeDocument/2006/relationships/oleObject" Target="../embeddings/oleObject84.bin"/><Relationship Id="rId32" Type="http://schemas.openxmlformats.org/officeDocument/2006/relationships/oleObject" Target="../embeddings/oleObject88.bin"/><Relationship Id="rId5" Type="http://schemas.openxmlformats.org/officeDocument/2006/relationships/image" Target="../media/image58.emf"/><Relationship Id="rId15" Type="http://schemas.openxmlformats.org/officeDocument/2006/relationships/image" Target="../media/image63.emf"/><Relationship Id="rId23" Type="http://schemas.openxmlformats.org/officeDocument/2006/relationships/image" Target="../media/image67.emf"/><Relationship Id="rId28" Type="http://schemas.openxmlformats.org/officeDocument/2006/relationships/oleObject" Target="../embeddings/oleObject86.bin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65.emf"/><Relationship Id="rId31" Type="http://schemas.openxmlformats.org/officeDocument/2006/relationships/image" Target="../media/image71.e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60.e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69.emf"/><Relationship Id="rId30" Type="http://schemas.openxmlformats.org/officeDocument/2006/relationships/oleObject" Target="../embeddings/oleObject87.bin"/><Relationship Id="rId8" Type="http://schemas.openxmlformats.org/officeDocument/2006/relationships/oleObject" Target="../embeddings/oleObject76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7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73.e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75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75.emf"/><Relationship Id="rId4" Type="http://schemas.openxmlformats.org/officeDocument/2006/relationships/slide" Target="slide45.xml"/><Relationship Id="rId9" Type="http://schemas.openxmlformats.org/officeDocument/2006/relationships/oleObject" Target="../embeddings/oleObject9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oleObject" Target="../embeddings/oleObject99.bin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78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emf"/><Relationship Id="rId1" Type="http://schemas.openxmlformats.org/officeDocument/2006/relationships/vmlDrawing" Target="../drawings/vmlDrawing13.vml"/><Relationship Id="rId6" Type="http://schemas.openxmlformats.org/officeDocument/2006/relationships/slide" Target="slide44.xml"/><Relationship Id="rId11" Type="http://schemas.openxmlformats.org/officeDocument/2006/relationships/oleObject" Target="../embeddings/oleObject98.bin"/><Relationship Id="rId5" Type="http://schemas.openxmlformats.org/officeDocument/2006/relationships/image" Target="../media/image73.emf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77.emf"/><Relationship Id="rId4" Type="http://schemas.openxmlformats.org/officeDocument/2006/relationships/oleObject" Target="../embeddings/oleObject95.bin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74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9.emf"/><Relationship Id="rId4" Type="http://schemas.openxmlformats.org/officeDocument/2006/relationships/oleObject" Target="../embeddings/oleObject10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80.emf"/><Relationship Id="rId4" Type="http://schemas.openxmlformats.org/officeDocument/2006/relationships/oleObject" Target="../embeddings/oleObject10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7.bin"/><Relationship Id="rId18" Type="http://schemas.openxmlformats.org/officeDocument/2006/relationships/oleObject" Target="../embeddings/oleObject110.bin"/><Relationship Id="rId26" Type="http://schemas.openxmlformats.org/officeDocument/2006/relationships/oleObject" Target="../embeddings/oleObject115.bin"/><Relationship Id="rId3" Type="http://schemas.openxmlformats.org/officeDocument/2006/relationships/notesSlide" Target="../notesSlides/notesSlide52.xml"/><Relationship Id="rId21" Type="http://schemas.openxmlformats.org/officeDocument/2006/relationships/oleObject" Target="../embeddings/oleObject112.bin"/><Relationship Id="rId34" Type="http://schemas.openxmlformats.org/officeDocument/2006/relationships/oleObject" Target="../embeddings/oleObject119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84.e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4.bin"/><Relationship Id="rId33" Type="http://schemas.openxmlformats.org/officeDocument/2006/relationships/image" Target="../media/image9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emf"/><Relationship Id="rId20" Type="http://schemas.openxmlformats.org/officeDocument/2006/relationships/image" Target="../media/image87.emf"/><Relationship Id="rId29" Type="http://schemas.openxmlformats.org/officeDocument/2006/relationships/image" Target="../media/image91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89.emf"/><Relationship Id="rId32" Type="http://schemas.openxmlformats.org/officeDocument/2006/relationships/oleObject" Target="../embeddings/oleObject118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3.bin"/><Relationship Id="rId28" Type="http://schemas.openxmlformats.org/officeDocument/2006/relationships/oleObject" Target="../embeddings/oleObject116.bin"/><Relationship Id="rId10" Type="http://schemas.openxmlformats.org/officeDocument/2006/relationships/image" Target="../media/image83.emf"/><Relationship Id="rId19" Type="http://schemas.openxmlformats.org/officeDocument/2006/relationships/oleObject" Target="../embeddings/oleObject111.bin"/><Relationship Id="rId31" Type="http://schemas.openxmlformats.org/officeDocument/2006/relationships/image" Target="../media/image92.emf"/><Relationship Id="rId4" Type="http://schemas.openxmlformats.org/officeDocument/2006/relationships/slide" Target="slide51.xml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85.emf"/><Relationship Id="rId22" Type="http://schemas.openxmlformats.org/officeDocument/2006/relationships/image" Target="../media/image88.emf"/><Relationship Id="rId27" Type="http://schemas.openxmlformats.org/officeDocument/2006/relationships/image" Target="../media/image90.emf"/><Relationship Id="rId30" Type="http://schemas.openxmlformats.org/officeDocument/2006/relationships/oleObject" Target="../embeddings/oleObject117.bin"/><Relationship Id="rId35" Type="http://schemas.openxmlformats.org/officeDocument/2006/relationships/image" Target="../media/image94.emf"/><Relationship Id="rId8" Type="http://schemas.openxmlformats.org/officeDocument/2006/relationships/image" Target="../media/image82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400"/>
            <a:ext cx="4800600" cy="533400"/>
          </a:xfrm>
        </p:spPr>
        <p:txBody>
          <a:bodyPr anchor="ctr">
            <a:normAutofit fontScale="90000"/>
          </a:bodyPr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4.7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数组元素的引用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2756-C7C3-4597-9B7B-A24D6779848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81000" y="685800"/>
            <a:ext cx="7848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确定数组空间的存储分配：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以第一个元素地址为首地址，分配一个连续空间。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多维到一维存储空间的映射方法： 以行为主，以列为主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考虑三行、三列的二维数组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a[0..2, 2..4]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4953000" y="2097088"/>
            <a:ext cx="3505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a[0,2] a[0,3] a[0,4]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a[1,2] a[1,3] a[1,4]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a[2,2] a[2,3] a[2,4] 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381000" y="30480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以行为主存放时的元素排列： 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76250" y="3489325"/>
            <a:ext cx="27241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a[0,2] a[0,3] a[0,4]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3067050" y="3489325"/>
            <a:ext cx="27241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a[1,2] a[1,3] 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a[1,4]</a:t>
            </a: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5657850" y="3489325"/>
            <a:ext cx="27241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a[2,2] a[2,3] a[2,4]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381000" y="39624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以列为主存放时的元素排列： 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476250" y="4403725"/>
            <a:ext cx="27241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a[0,2] a[1,2] a[2,2]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3067050" y="4403725"/>
            <a:ext cx="27241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a[0,3] a[1,3] a[2,3]</a:t>
            </a: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5657850" y="4403725"/>
            <a:ext cx="27241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a[0,4] 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a[1,4]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a[2,4]</a:t>
            </a:r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381000" y="4987925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确定一个元素地址的两个要素：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首地址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和相对首地址的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偏移量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381000" y="5414963"/>
            <a:ext cx="8991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不同的映射方式，使得同一个元素相对首地址的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偏移量不同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a[1,4]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偏移量分别是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</a:p>
        </p:txBody>
      </p:sp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4876800" y="3187700"/>
          <a:ext cx="2746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104949" imgH="179754" progId="Visio.Drawing.6">
                  <p:embed/>
                </p:oleObj>
              </mc:Choice>
              <mc:Fallback>
                <p:oleObj name="Visio" r:id="rId4" imgW="104949" imgH="17975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87700"/>
                        <a:ext cx="2746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6"/>
          <p:cNvGraphicFramePr>
            <a:graphicFrameLocks noChangeAspect="1"/>
          </p:cNvGraphicFramePr>
          <p:nvPr/>
        </p:nvGraphicFramePr>
        <p:xfrm>
          <a:off x="6553200" y="4102100"/>
          <a:ext cx="2746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6" imgW="104949" imgH="179754" progId="Visio.Drawing.6">
                  <p:embed/>
                </p:oleObj>
              </mc:Choice>
              <mc:Fallback>
                <p:oleObj name="Visio" r:id="rId6" imgW="104949" imgH="17975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02100"/>
                        <a:ext cx="2746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208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76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76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  <p:bldP spid="76804" grpId="0" autoUpdateAnimBg="0"/>
      <p:bldP spid="76805" grpId="0" autoUpdateAnimBg="0"/>
      <p:bldP spid="76806" grpId="0" animBg="1" autoUpdateAnimBg="0"/>
      <p:bldP spid="76807" grpId="0" animBg="1"/>
      <p:bldP spid="76808" grpId="0" animBg="1" autoUpdateAnimBg="0"/>
      <p:bldP spid="76809" grpId="0" autoUpdateAnimBg="0"/>
      <p:bldP spid="76810" grpId="0" animBg="1" autoUpdateAnimBg="0"/>
      <p:bldP spid="76811" grpId="0" animBg="1" autoUpdateAnimBg="0"/>
      <p:bldP spid="76812" grpId="0" animBg="1" autoUpdateAnimBg="0"/>
      <p:bldP spid="76813" grpId="0" autoUpdateAnimBg="0"/>
      <p:bldP spid="76814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8D951-BA7D-4D6F-BC49-3DCBECEDB82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79388" y="44450"/>
            <a:ext cx="548640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修改文法以适应递推公式的同步计算：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→ V := E		(1)    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G4.11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 → id		(2)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 ]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(3)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EL→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[ 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(4)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EL , E		(5)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 + E		(6)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( E )		(7)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 V		(8)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3679825" y="1773238"/>
            <a:ext cx="53848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得到数组名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第一维下标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即得到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v1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递归计算第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维的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3708400" y="1423988"/>
            <a:ext cx="518477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完成数组元素的分析和对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的计算</a:t>
            </a:r>
          </a:p>
        </p:txBody>
      </p:sp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5397500" y="2349500"/>
          <a:ext cx="3278188" cy="422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4" imgW="1227734" imgH="1579474" progId="Visio.Drawing.11">
                  <p:embed/>
                </p:oleObj>
              </mc:Choice>
              <mc:Fallback>
                <p:oleObj name="Visio" r:id="rId4" imgW="1227734" imgH="15794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2349500"/>
                        <a:ext cx="3278188" cy="422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682625" y="4262438"/>
            <a:ext cx="4176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根据修改后的文法，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a[i, j]:=x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的分析树变为：</a:t>
            </a:r>
          </a:p>
        </p:txBody>
      </p:sp>
    </p:spTree>
    <p:extLst>
      <p:ext uri="{BB962C8B-B14F-4D97-AF65-F5344CB8AC3E}">
        <p14:creationId xmlns:p14="http://schemas.microsoft.com/office/powerpoint/2010/main" val="284097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build="p" autoUpdateAnimBg="0"/>
      <p:bldP spid="104454" grpId="0"/>
      <p:bldP spid="1044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属性和函数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92AC8-887A-4DC3-8AC6-24692C07EAE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04800" y="685800"/>
            <a:ext cx="8229600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1.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.array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：数组名在符号表中的入口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数组首地址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2.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.dim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：数组维数计数器，记录当前分析到的维数。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3.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.place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 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下标列表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存放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=v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(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j=2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..., n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的地址（临时变量），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简单变量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仍然表示简单变量的地址，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数组元素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id[EL]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存放不变部分，一般可以是一个临时变量。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4.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.offset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：保存数组元素地址中的可变部分，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        简单变量的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offset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为空，可记为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5.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limit(array, k)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：计算并返回数组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array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中第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维成员个数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sp>
        <p:nvSpPr>
          <p:cNvPr id="23557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77050" y="609282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u="sng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语义规则</a:t>
            </a:r>
          </a:p>
        </p:txBody>
      </p:sp>
    </p:spTree>
    <p:extLst>
      <p:ext uri="{BB962C8B-B14F-4D97-AF65-F5344CB8AC3E}">
        <p14:creationId xmlns:p14="http://schemas.microsoft.com/office/powerpoint/2010/main" val="133324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3" y="44450"/>
            <a:ext cx="2925762" cy="5334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</a:t>
            </a:r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语义规则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216B1-4BDE-4863-9730-D49CBD6716F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44463" y="3856038"/>
            <a:ext cx="8459787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EL→id[E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{ </a:t>
            </a:r>
            <a:r>
              <a:rPr lang="en-US" altLang="zh-CN" sz="22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EL.place:=E.place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 EL.dim :=1; </a:t>
            </a:r>
          </a:p>
          <a:p>
            <a:pPr algn="just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EL.array:=entry(id.name);}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44463" y="4371975"/>
            <a:ext cx="8172450" cy="22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EL→EL1,E </a:t>
            </a:r>
          </a:p>
          <a:p>
            <a:pPr algn="just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{ k:=EL1.dim+1; d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:=limit(EL1.array, k);</a:t>
            </a:r>
          </a:p>
          <a:p>
            <a:pPr algn="just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T:=newtemp;</a:t>
            </a:r>
          </a:p>
          <a:p>
            <a:pPr algn="just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emit(</a:t>
            </a:r>
            <a:r>
              <a:rPr lang="en-US" altLang="zh-CN" sz="22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':='EL1.place '*' d</a:t>
            </a:r>
            <a:r>
              <a:rPr lang="en-US" altLang="zh-CN" sz="2400" baseline="-250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endParaRPr lang="en-US" altLang="zh-CN" sz="2200" baseline="-25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emit(</a:t>
            </a:r>
            <a:r>
              <a:rPr lang="en-US" altLang="zh-CN" sz="22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':='E.place '+' T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  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</a:t>
            </a:r>
            <a:r>
              <a:rPr lang="en-US" altLang="zh-CN" sz="22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EL.array:=EL1.array; EL.place:=T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EL.dim:=k;} 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44463" y="2711450"/>
            <a:ext cx="860425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V→EL]</a:t>
            </a:r>
          </a:p>
          <a:p>
            <a:pPr algn="just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{V.place:=newtemp; emit(V.place ':=' EL.array '-'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algn="just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V.offset:=newtemp;emit(V.offset ':=' EL.place '*' w);}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44463" y="2281238"/>
            <a:ext cx="80279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V→id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{ V.place:=entry(id.name); V.offset:=null;} 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144463" y="495300"/>
            <a:ext cx="8172450" cy="185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A→V:=E </a:t>
            </a:r>
          </a:p>
          <a:p>
            <a:pPr algn="just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{if  </a:t>
            </a:r>
            <a:r>
              <a:rPr lang="en-US" altLang="zh-CN" sz="22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V.offset = null</a:t>
            </a:r>
          </a:p>
          <a:p>
            <a:pPr algn="just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then emit(V.place ':=' E.place);</a:t>
            </a:r>
          </a:p>
          <a:p>
            <a:pPr algn="just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else emit(V.place'['V.offset']' ':=' E.place);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end if;} 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724525" y="5427663"/>
            <a:ext cx="2376488" cy="806450"/>
          </a:xfrm>
          <a:prstGeom prst="rect">
            <a:avLst/>
          </a:prstGeom>
          <a:solidFill>
            <a:srgbClr val="FFFFCC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V</a:t>
            </a:r>
            <a:r>
              <a:rPr lang="en-US" altLang="zh-CN" sz="2200" baseline="-25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200" baseline="-25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</a:p>
          <a:p>
            <a:pPr algn="just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T:=V</a:t>
            </a:r>
            <a:r>
              <a:rPr lang="en-US" altLang="zh-CN" sz="2200" baseline="-25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200" baseline="-25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200" baseline="-25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</a:p>
        </p:txBody>
      </p:sp>
      <p:sp>
        <p:nvSpPr>
          <p:cNvPr id="2561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58750" y="623728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u="sng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例子</a:t>
            </a:r>
          </a:p>
        </p:txBody>
      </p:sp>
      <p:sp>
        <p:nvSpPr>
          <p:cNvPr id="25611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740650" y="47974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u="sng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属性</a:t>
            </a: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3376613" y="1941513"/>
            <a:ext cx="3427412" cy="330200"/>
          </a:xfrm>
          <a:prstGeom prst="rect">
            <a:avLst/>
          </a:prstGeom>
          <a:solidFill>
            <a:srgbClr val="FFFFCC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CONSPART[VARPART]  :=  X</a:t>
            </a:r>
            <a:endParaRPr lang="en-US" altLang="zh-CN" sz="2000" baseline="-250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4643438" y="2708275"/>
            <a:ext cx="2376487" cy="454025"/>
          </a:xfrm>
          <a:prstGeom prst="rect">
            <a:avLst/>
          </a:prstGeom>
          <a:solidFill>
            <a:srgbClr val="FFFFCC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CONSPART:=a-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c*w</a:t>
            </a:r>
            <a:endParaRPr lang="en-US" altLang="zh-CN" sz="2200" baseline="-25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6838950" y="3789363"/>
            <a:ext cx="2054225" cy="454025"/>
          </a:xfrm>
          <a:prstGeom prst="rect">
            <a:avLst/>
          </a:prstGeom>
          <a:solidFill>
            <a:srgbClr val="FFFFCC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VARPART:=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v*w</a:t>
            </a:r>
            <a:endParaRPr lang="en-US" altLang="zh-CN" sz="2200" baseline="-25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 flipV="1">
            <a:off x="4643438" y="3068638"/>
            <a:ext cx="504825" cy="144462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 flipH="1" flipV="1">
            <a:off x="5651500" y="3789363"/>
            <a:ext cx="1225550" cy="144462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6372225" y="4276725"/>
            <a:ext cx="1223963" cy="454025"/>
          </a:xfrm>
          <a:prstGeom prst="rect">
            <a:avLst/>
          </a:prstGeom>
          <a:solidFill>
            <a:srgbClr val="FFFFCC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V1:=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i1</a:t>
            </a:r>
            <a:endParaRPr lang="en-US" altLang="zh-CN" sz="2200" baseline="-25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 flipH="1" flipV="1">
            <a:off x="4859338" y="4221163"/>
            <a:ext cx="1584325" cy="144462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6341" name="Oval 21"/>
          <p:cNvSpPr>
            <a:spLocks noChangeArrowheads="1"/>
          </p:cNvSpPr>
          <p:nvPr/>
        </p:nvSpPr>
        <p:spPr bwMode="auto">
          <a:xfrm>
            <a:off x="5267325" y="2255838"/>
            <a:ext cx="2303463" cy="512762"/>
          </a:xfrm>
          <a:prstGeom prst="ellipse">
            <a:avLst/>
          </a:prstGeom>
          <a:noFill/>
          <a:ln w="25400" algn="ctr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6342" name="Oval 22"/>
          <p:cNvSpPr>
            <a:spLocks noChangeArrowheads="1"/>
          </p:cNvSpPr>
          <p:nvPr/>
        </p:nvSpPr>
        <p:spPr bwMode="auto">
          <a:xfrm>
            <a:off x="4021138" y="3487738"/>
            <a:ext cx="1439862" cy="369887"/>
          </a:xfrm>
          <a:prstGeom prst="ellipse">
            <a:avLst/>
          </a:prstGeom>
          <a:noFill/>
          <a:ln w="25400" algn="ctr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6343" name="Oval 23"/>
          <p:cNvSpPr>
            <a:spLocks noChangeArrowheads="1"/>
          </p:cNvSpPr>
          <p:nvPr/>
        </p:nvSpPr>
        <p:spPr bwMode="auto">
          <a:xfrm>
            <a:off x="1743075" y="836613"/>
            <a:ext cx="2303463" cy="512762"/>
          </a:xfrm>
          <a:prstGeom prst="ellipse">
            <a:avLst/>
          </a:prstGeom>
          <a:noFill/>
          <a:ln w="25400" algn="ctr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21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5" grpId="0" autoUpdateAnimBg="0"/>
      <p:bldP spid="56326" grpId="0" autoUpdateAnimBg="0"/>
      <p:bldP spid="56327" grpId="0" autoUpdateAnimBg="0"/>
      <p:bldP spid="56329" grpId="0" build="allAtOnce" animBg="1"/>
      <p:bldP spid="56332" grpId="0" animBg="1"/>
      <p:bldP spid="56335" grpId="0" animBg="1"/>
      <p:bldP spid="56336" grpId="0" animBg="1"/>
      <p:bldP spid="56337" grpId="0" animBg="1"/>
      <p:bldP spid="56338" grpId="0" animBg="1"/>
      <p:bldP spid="56339" grpId="0" animBg="1"/>
      <p:bldP spid="56340" grpId="0" animBg="1"/>
      <p:bldP spid="56341" grpId="0" animBg="1"/>
      <p:bldP spid="56342" grpId="0" animBg="1"/>
      <p:bldP spid="56343" grpId="0" animBg="1"/>
      <p:bldP spid="5634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&lt;3&gt;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语义规则（续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2C93D-C0F9-43CF-B5B8-2489BF41017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381000" y="685800"/>
            <a:ext cx="8153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E→E1+E2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{ T:=newtemp;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emit(T ':=' E1.place '+' E2.place);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E.place:=T;}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(7) E→(E1)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E.place:=E1.place;}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81000" y="2590800"/>
            <a:ext cx="85121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(8) E→V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{ if   V.offset = null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then E.place:=V.place;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else T:=newtemp;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		     emit(T ':=' V.place '['V.offset']')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E.place:=T;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end if;} 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5148263" y="4221163"/>
            <a:ext cx="345598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--T:=CONSPART[VARPART]</a:t>
            </a:r>
            <a:endParaRPr lang="en-US" altLang="zh-CN" sz="2200" baseline="-250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5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58750" y="623728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u="sng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31429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分析举例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1F38E-7F18-4E3B-9451-D0E05E9739F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79388" y="620713"/>
            <a:ext cx="89916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4.37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对于数组：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arr:array[10,20] of int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赋值句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arr[i+x,j+y]:=m+n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的语法制导翻译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令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w=4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解：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分析树：</a:t>
            </a:r>
          </a:p>
        </p:txBody>
      </p:sp>
      <p:graphicFrame>
        <p:nvGraphicFramePr>
          <p:cNvPr id="251909" name="Object 5"/>
          <p:cNvGraphicFramePr>
            <a:graphicFrameLocks noChangeAspect="1"/>
          </p:cNvGraphicFramePr>
          <p:nvPr/>
        </p:nvGraphicFramePr>
        <p:xfrm>
          <a:off x="6805613" y="1557338"/>
          <a:ext cx="2587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4" imgW="104851" imgH="182880" progId="Visio.Drawing.11">
                  <p:embed/>
                </p:oleObj>
              </mc:Choice>
              <mc:Fallback>
                <p:oleObj name="Visio" r:id="rId4" imgW="104851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1557338"/>
                        <a:ext cx="2587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0" name="Object 6"/>
          <p:cNvGraphicFramePr>
            <a:graphicFrameLocks noChangeAspect="1"/>
          </p:cNvGraphicFramePr>
          <p:nvPr/>
        </p:nvGraphicFramePr>
        <p:xfrm>
          <a:off x="5653088" y="1917700"/>
          <a:ext cx="240188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6" imgW="1635923" imgH="361127" progId="Visio.Drawing.11">
                  <p:embed/>
                </p:oleObj>
              </mc:Choice>
              <mc:Fallback>
                <p:oleObj name="Visio" r:id="rId6" imgW="1635923" imgH="36112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1917700"/>
                        <a:ext cx="2401887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5076825" y="2536825"/>
          <a:ext cx="13985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8" imgW="783458" imgH="361127" progId="Visio.Drawing.11">
                  <p:embed/>
                </p:oleObj>
              </mc:Choice>
              <mc:Fallback>
                <p:oleObj name="Visio" r:id="rId8" imgW="783458" imgH="36112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536825"/>
                        <a:ext cx="13985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7159625" y="2544763"/>
          <a:ext cx="17335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10" imgW="1018520" imgH="381366" progId="Visio.Drawing.11">
                  <p:embed/>
                </p:oleObj>
              </mc:Choice>
              <mc:Fallback>
                <p:oleObj name="Visio" r:id="rId10" imgW="1018520" imgH="3813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5" y="2544763"/>
                        <a:ext cx="17335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3" name="Object 9"/>
          <p:cNvGraphicFramePr>
            <a:graphicFrameLocks noChangeAspect="1"/>
          </p:cNvGraphicFramePr>
          <p:nvPr/>
        </p:nvGraphicFramePr>
        <p:xfrm>
          <a:off x="3779838" y="3084513"/>
          <a:ext cx="273526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Visio" r:id="rId12" imgW="1578132" imgH="361615" progId="Visio.Drawing.11">
                  <p:embed/>
                </p:oleObj>
              </mc:Choice>
              <mc:Fallback>
                <p:oleObj name="Visio" r:id="rId12" imgW="1578132" imgH="3616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084513"/>
                        <a:ext cx="2735262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4" name="Object 10"/>
          <p:cNvGraphicFramePr>
            <a:graphicFrameLocks noChangeAspect="1"/>
          </p:cNvGraphicFramePr>
          <p:nvPr/>
        </p:nvGraphicFramePr>
        <p:xfrm>
          <a:off x="3132138" y="3789363"/>
          <a:ext cx="15843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14" imgW="950001" imgH="363078" progId="Visio.Drawing.11">
                  <p:embed/>
                </p:oleObj>
              </mc:Choice>
              <mc:Fallback>
                <p:oleObj name="Visio" r:id="rId14" imgW="950001" imgH="36307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789363"/>
                        <a:ext cx="15843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5" name="Object 11"/>
          <p:cNvGraphicFramePr>
            <a:graphicFrameLocks noChangeAspect="1"/>
          </p:cNvGraphicFramePr>
          <p:nvPr/>
        </p:nvGraphicFramePr>
        <p:xfrm>
          <a:off x="5591175" y="3789363"/>
          <a:ext cx="157321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16" imgW="842467" imgH="366248" progId="Visio.Drawing.11">
                  <p:embed/>
                </p:oleObj>
              </mc:Choice>
              <mc:Fallback>
                <p:oleObj name="Visio" r:id="rId16" imgW="842467" imgH="36624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3789363"/>
                        <a:ext cx="1573213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6" name="Object 12"/>
          <p:cNvGraphicFramePr>
            <a:graphicFrameLocks noChangeAspect="1"/>
          </p:cNvGraphicFramePr>
          <p:nvPr/>
        </p:nvGraphicFramePr>
        <p:xfrm>
          <a:off x="7165975" y="3160713"/>
          <a:ext cx="357188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18" imgW="181417" imgH="683240" progId="Visio.Drawing.11">
                  <p:embed/>
                </p:oleObj>
              </mc:Choice>
              <mc:Fallback>
                <p:oleObj name="Visio" r:id="rId18" imgW="181417" imgH="6832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975" y="3160713"/>
                        <a:ext cx="357188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7" name="Object 13"/>
          <p:cNvGraphicFramePr>
            <a:graphicFrameLocks noChangeAspect="1"/>
          </p:cNvGraphicFramePr>
          <p:nvPr/>
        </p:nvGraphicFramePr>
        <p:xfrm>
          <a:off x="8534400" y="3141663"/>
          <a:ext cx="354013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20" imgW="168493" imgH="683240" progId="Visio.Drawing.11">
                  <p:embed/>
                </p:oleObj>
              </mc:Choice>
              <mc:Fallback>
                <p:oleObj name="Visio" r:id="rId20" imgW="168493" imgH="6832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3141663"/>
                        <a:ext cx="354013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8" name="Object 14"/>
          <p:cNvGraphicFramePr>
            <a:graphicFrameLocks noChangeAspect="1"/>
          </p:cNvGraphicFramePr>
          <p:nvPr/>
        </p:nvGraphicFramePr>
        <p:xfrm>
          <a:off x="3494088" y="4508500"/>
          <a:ext cx="18605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22" imgW="842467" imgH="364785" progId="Visio.Drawing.11">
                  <p:embed/>
                </p:oleObj>
              </mc:Choice>
              <mc:Fallback>
                <p:oleObj name="Visio" r:id="rId22" imgW="842467" imgH="3647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4508500"/>
                        <a:ext cx="18605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9" name="Object 15"/>
          <p:cNvGraphicFramePr>
            <a:graphicFrameLocks noChangeAspect="1"/>
          </p:cNvGraphicFramePr>
          <p:nvPr/>
        </p:nvGraphicFramePr>
        <p:xfrm>
          <a:off x="4932363" y="5230813"/>
          <a:ext cx="41910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Visio" r:id="rId24" imgW="168493" imgH="703966" progId="Visio.Drawing.11">
                  <p:embed/>
                </p:oleObj>
              </mc:Choice>
              <mc:Fallback>
                <p:oleObj name="Visio" r:id="rId24" imgW="168493" imgH="7039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230813"/>
                        <a:ext cx="419100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0" name="Object 16"/>
          <p:cNvGraphicFramePr>
            <a:graphicFrameLocks noChangeAspect="1"/>
          </p:cNvGraphicFramePr>
          <p:nvPr/>
        </p:nvGraphicFramePr>
        <p:xfrm>
          <a:off x="3492500" y="5157788"/>
          <a:ext cx="3714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26" imgW="168493" imgH="379415" progId="Visio.Drawing.11">
                  <p:embed/>
                </p:oleObj>
              </mc:Choice>
              <mc:Fallback>
                <p:oleObj name="Visio" r:id="rId26" imgW="168493" imgH="3794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157788"/>
                        <a:ext cx="3714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1" name="Object 17"/>
          <p:cNvGraphicFramePr>
            <a:graphicFrameLocks noChangeAspect="1"/>
          </p:cNvGraphicFramePr>
          <p:nvPr/>
        </p:nvGraphicFramePr>
        <p:xfrm>
          <a:off x="3492500" y="5600700"/>
          <a:ext cx="28733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28" imgW="54620" imgH="357957" progId="Visio.Drawing.11">
                  <p:embed/>
                </p:oleObj>
              </mc:Choice>
              <mc:Fallback>
                <p:oleObj name="Visio" r:id="rId28" imgW="54620" imgH="3579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600700"/>
                        <a:ext cx="28733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2" name="Object 18"/>
          <p:cNvGraphicFramePr>
            <a:graphicFrameLocks noChangeAspect="1"/>
          </p:cNvGraphicFramePr>
          <p:nvPr/>
        </p:nvGraphicFramePr>
        <p:xfrm>
          <a:off x="5551488" y="4408488"/>
          <a:ext cx="360362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Visio" r:id="rId30" imgW="168493" imgH="703966" progId="Visio.Drawing.11">
                  <p:embed/>
                </p:oleObj>
              </mc:Choice>
              <mc:Fallback>
                <p:oleObj name="Visio" r:id="rId30" imgW="168493" imgH="7039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408488"/>
                        <a:ext cx="360362" cy="150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3" name="Object 19"/>
          <p:cNvGraphicFramePr>
            <a:graphicFrameLocks noChangeAspect="1"/>
          </p:cNvGraphicFramePr>
          <p:nvPr/>
        </p:nvGraphicFramePr>
        <p:xfrm>
          <a:off x="6848475" y="4421188"/>
          <a:ext cx="365125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Visio" r:id="rId32" imgW="175809" imgH="703966" progId="Visio.Drawing.11">
                  <p:embed/>
                </p:oleObj>
              </mc:Choice>
              <mc:Fallback>
                <p:oleObj name="Visio" r:id="rId32" imgW="175809" imgH="7039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5" y="4421188"/>
                        <a:ext cx="365125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45" name="Rectangle 41"/>
          <p:cNvSpPr>
            <a:spLocks noChangeArrowheads="1"/>
          </p:cNvSpPr>
          <p:nvPr/>
        </p:nvSpPr>
        <p:spPr bwMode="auto">
          <a:xfrm>
            <a:off x="250825" y="2852738"/>
            <a:ext cx="316865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→ V := E	  (1)</a:t>
            </a:r>
            <a:endParaRPr lang="en-US" altLang="zh-CN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 → id	  (2)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 ]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(3)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EL→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[ 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(4)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EL , E	  (5)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 + E	  (6)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( E )	  (7)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 V	  (8)</a:t>
            </a:r>
          </a:p>
        </p:txBody>
      </p:sp>
    </p:spTree>
    <p:extLst>
      <p:ext uri="{BB962C8B-B14F-4D97-AF65-F5344CB8AC3E}">
        <p14:creationId xmlns:p14="http://schemas.microsoft.com/office/powerpoint/2010/main" val="199148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5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分析举例</a:t>
            </a:r>
          </a:p>
        </p:txBody>
      </p:sp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216C2-088B-4184-B118-EAE51404379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79388" y="620713"/>
            <a:ext cx="89916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4.37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对于数组：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arr:array[10,20] of int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赋值句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arr[i+x,j+y]:=m+n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的语法制导翻译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令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w=4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解：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分析树：</a:t>
            </a:r>
          </a:p>
        </p:txBody>
      </p:sp>
      <p:sp>
        <p:nvSpPr>
          <p:cNvPr id="31749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20725" y="6021388"/>
            <a:ext cx="1547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u="sng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语义规则</a:t>
            </a:r>
          </a:p>
        </p:txBody>
      </p:sp>
      <p:graphicFrame>
        <p:nvGraphicFramePr>
          <p:cNvPr id="31750" name="Object 5"/>
          <p:cNvGraphicFramePr>
            <a:graphicFrameLocks noChangeAspect="1"/>
          </p:cNvGraphicFramePr>
          <p:nvPr/>
        </p:nvGraphicFramePr>
        <p:xfrm>
          <a:off x="6805613" y="1557338"/>
          <a:ext cx="2587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5" imgW="104851" imgH="182880" progId="Visio.Drawing.11">
                  <p:embed/>
                </p:oleObj>
              </mc:Choice>
              <mc:Fallback>
                <p:oleObj name="Visio" r:id="rId5" imgW="104851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1557338"/>
                        <a:ext cx="2587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5653088" y="1917700"/>
          <a:ext cx="240188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7" imgW="1635923" imgH="361127" progId="Visio.Drawing.11">
                  <p:embed/>
                </p:oleObj>
              </mc:Choice>
              <mc:Fallback>
                <p:oleObj name="Visio" r:id="rId7" imgW="1635923" imgH="36112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1917700"/>
                        <a:ext cx="2401887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5" name="Object 7"/>
          <p:cNvGraphicFramePr>
            <a:graphicFrameLocks noChangeAspect="1"/>
          </p:cNvGraphicFramePr>
          <p:nvPr/>
        </p:nvGraphicFramePr>
        <p:xfrm>
          <a:off x="5076825" y="2536825"/>
          <a:ext cx="13985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9" imgW="783458" imgH="361127" progId="Visio.Drawing.11">
                  <p:embed/>
                </p:oleObj>
              </mc:Choice>
              <mc:Fallback>
                <p:oleObj name="Visio" r:id="rId9" imgW="783458" imgH="36112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536825"/>
                        <a:ext cx="13985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6" name="Object 8"/>
          <p:cNvGraphicFramePr>
            <a:graphicFrameLocks noChangeAspect="1"/>
          </p:cNvGraphicFramePr>
          <p:nvPr/>
        </p:nvGraphicFramePr>
        <p:xfrm>
          <a:off x="7159625" y="2544763"/>
          <a:ext cx="17335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11" imgW="1018520" imgH="381366" progId="Visio.Drawing.11">
                  <p:embed/>
                </p:oleObj>
              </mc:Choice>
              <mc:Fallback>
                <p:oleObj name="Visio" r:id="rId11" imgW="1018520" imgH="3813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5" y="2544763"/>
                        <a:ext cx="17335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7" name="Object 9"/>
          <p:cNvGraphicFramePr>
            <a:graphicFrameLocks noChangeAspect="1"/>
          </p:cNvGraphicFramePr>
          <p:nvPr/>
        </p:nvGraphicFramePr>
        <p:xfrm>
          <a:off x="3779838" y="3084513"/>
          <a:ext cx="273526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13" imgW="1578132" imgH="361615" progId="Visio.Drawing.11">
                  <p:embed/>
                </p:oleObj>
              </mc:Choice>
              <mc:Fallback>
                <p:oleObj name="Visio" r:id="rId13" imgW="1578132" imgH="3616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084513"/>
                        <a:ext cx="2735262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8" name="Object 10"/>
          <p:cNvGraphicFramePr>
            <a:graphicFrameLocks noChangeAspect="1"/>
          </p:cNvGraphicFramePr>
          <p:nvPr/>
        </p:nvGraphicFramePr>
        <p:xfrm>
          <a:off x="3132138" y="3789363"/>
          <a:ext cx="15843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15" imgW="950001" imgH="363078" progId="Visio.Drawing.11">
                  <p:embed/>
                </p:oleObj>
              </mc:Choice>
              <mc:Fallback>
                <p:oleObj name="Visio" r:id="rId15" imgW="950001" imgH="36307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789363"/>
                        <a:ext cx="15843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9" name="Object 11"/>
          <p:cNvGraphicFramePr>
            <a:graphicFrameLocks noChangeAspect="1"/>
          </p:cNvGraphicFramePr>
          <p:nvPr/>
        </p:nvGraphicFramePr>
        <p:xfrm>
          <a:off x="5591175" y="3789363"/>
          <a:ext cx="157321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17" imgW="842467" imgH="366248" progId="Visio.Drawing.11">
                  <p:embed/>
                </p:oleObj>
              </mc:Choice>
              <mc:Fallback>
                <p:oleObj name="Visio" r:id="rId17" imgW="842467" imgH="36624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3789363"/>
                        <a:ext cx="1573213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0" name="Object 12"/>
          <p:cNvGraphicFramePr>
            <a:graphicFrameLocks noChangeAspect="1"/>
          </p:cNvGraphicFramePr>
          <p:nvPr/>
        </p:nvGraphicFramePr>
        <p:xfrm>
          <a:off x="7165975" y="3160713"/>
          <a:ext cx="357188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Visio" r:id="rId19" imgW="181417" imgH="683240" progId="Visio.Drawing.11">
                  <p:embed/>
                </p:oleObj>
              </mc:Choice>
              <mc:Fallback>
                <p:oleObj name="Visio" r:id="rId19" imgW="181417" imgH="6832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975" y="3160713"/>
                        <a:ext cx="357188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1" name="Object 13"/>
          <p:cNvGraphicFramePr>
            <a:graphicFrameLocks noChangeAspect="1"/>
          </p:cNvGraphicFramePr>
          <p:nvPr/>
        </p:nvGraphicFramePr>
        <p:xfrm>
          <a:off x="8534400" y="3141663"/>
          <a:ext cx="354013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21" imgW="168493" imgH="683240" progId="Visio.Drawing.11">
                  <p:embed/>
                </p:oleObj>
              </mc:Choice>
              <mc:Fallback>
                <p:oleObj name="Visio" r:id="rId21" imgW="168493" imgH="6832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3141663"/>
                        <a:ext cx="354013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2" name="Object 14"/>
          <p:cNvGraphicFramePr>
            <a:graphicFrameLocks noChangeAspect="1"/>
          </p:cNvGraphicFramePr>
          <p:nvPr/>
        </p:nvGraphicFramePr>
        <p:xfrm>
          <a:off x="3494088" y="4508500"/>
          <a:ext cx="18605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23" imgW="842467" imgH="364785" progId="Visio.Drawing.11">
                  <p:embed/>
                </p:oleObj>
              </mc:Choice>
              <mc:Fallback>
                <p:oleObj name="Visio" r:id="rId23" imgW="842467" imgH="3647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4508500"/>
                        <a:ext cx="18605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3" name="Object 15"/>
          <p:cNvGraphicFramePr>
            <a:graphicFrameLocks noChangeAspect="1"/>
          </p:cNvGraphicFramePr>
          <p:nvPr/>
        </p:nvGraphicFramePr>
        <p:xfrm>
          <a:off x="4932363" y="5230813"/>
          <a:ext cx="41910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25" imgW="168493" imgH="703966" progId="Visio.Drawing.11">
                  <p:embed/>
                </p:oleObj>
              </mc:Choice>
              <mc:Fallback>
                <p:oleObj name="Visio" r:id="rId25" imgW="168493" imgH="7039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230813"/>
                        <a:ext cx="419100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4" name="Object 16"/>
          <p:cNvGraphicFramePr>
            <a:graphicFrameLocks noChangeAspect="1"/>
          </p:cNvGraphicFramePr>
          <p:nvPr/>
        </p:nvGraphicFramePr>
        <p:xfrm>
          <a:off x="3492500" y="5157788"/>
          <a:ext cx="3714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Visio" r:id="rId27" imgW="168493" imgH="379415" progId="Visio.Drawing.11">
                  <p:embed/>
                </p:oleObj>
              </mc:Choice>
              <mc:Fallback>
                <p:oleObj name="Visio" r:id="rId27" imgW="168493" imgH="3794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157788"/>
                        <a:ext cx="3714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5" name="Object 17"/>
          <p:cNvGraphicFramePr>
            <a:graphicFrameLocks noChangeAspect="1"/>
          </p:cNvGraphicFramePr>
          <p:nvPr/>
        </p:nvGraphicFramePr>
        <p:xfrm>
          <a:off x="3492500" y="5600700"/>
          <a:ext cx="28733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29" imgW="54620" imgH="357957" progId="Visio.Drawing.11">
                  <p:embed/>
                </p:oleObj>
              </mc:Choice>
              <mc:Fallback>
                <p:oleObj name="Visio" r:id="rId29" imgW="54620" imgH="3579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600700"/>
                        <a:ext cx="28733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6" name="Object 18"/>
          <p:cNvGraphicFramePr>
            <a:graphicFrameLocks noChangeAspect="1"/>
          </p:cNvGraphicFramePr>
          <p:nvPr/>
        </p:nvGraphicFramePr>
        <p:xfrm>
          <a:off x="5551488" y="4408488"/>
          <a:ext cx="360362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Visio" r:id="rId31" imgW="168493" imgH="703966" progId="Visio.Drawing.11">
                  <p:embed/>
                </p:oleObj>
              </mc:Choice>
              <mc:Fallback>
                <p:oleObj name="Visio" r:id="rId31" imgW="168493" imgH="7039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408488"/>
                        <a:ext cx="360362" cy="150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7" name="Object 19"/>
          <p:cNvGraphicFramePr>
            <a:graphicFrameLocks noChangeAspect="1"/>
          </p:cNvGraphicFramePr>
          <p:nvPr/>
        </p:nvGraphicFramePr>
        <p:xfrm>
          <a:off x="6848475" y="4421188"/>
          <a:ext cx="365125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Visio" r:id="rId33" imgW="175809" imgH="703966" progId="Visio.Drawing.11">
                  <p:embed/>
                </p:oleObj>
              </mc:Choice>
              <mc:Fallback>
                <p:oleObj name="Visio" r:id="rId33" imgW="175809" imgH="7039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5" y="4421188"/>
                        <a:ext cx="365125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68" name="Rectangle 20"/>
          <p:cNvSpPr>
            <a:spLocks noChangeArrowheads="1"/>
          </p:cNvSpPr>
          <p:nvPr/>
        </p:nvSpPr>
        <p:spPr bwMode="auto">
          <a:xfrm>
            <a:off x="144463" y="2492375"/>
            <a:ext cx="53641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V→id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{ V.place:=entry(id.name);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V.offset:=null;} </a:t>
            </a:r>
          </a:p>
        </p:txBody>
      </p:sp>
      <p:sp>
        <p:nvSpPr>
          <p:cNvPr id="258069" name="Rectangle 21"/>
          <p:cNvSpPr>
            <a:spLocks noChangeArrowheads="1"/>
          </p:cNvSpPr>
          <p:nvPr/>
        </p:nvSpPr>
        <p:spPr bwMode="auto">
          <a:xfrm>
            <a:off x="20638" y="2276475"/>
            <a:ext cx="6207125" cy="2647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(8) E→V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{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  V.offset=null;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E.place:=V.place;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T:=newtemp;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emit(T ':=' V.place '['V.offset']')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E.place:=T;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if;} </a:t>
            </a:r>
          </a:p>
        </p:txBody>
      </p:sp>
      <p:graphicFrame>
        <p:nvGraphicFramePr>
          <p:cNvPr id="258070" name="Object 22"/>
          <p:cNvGraphicFramePr>
            <a:graphicFrameLocks noChangeAspect="1"/>
          </p:cNvGraphicFramePr>
          <p:nvPr/>
        </p:nvGraphicFramePr>
        <p:xfrm>
          <a:off x="3851275" y="5373688"/>
          <a:ext cx="12255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Visio" r:id="rId35" imgW="638129" imgH="267249" progId="Visio.Drawing.11">
                  <p:embed/>
                </p:oleObj>
              </mc:Choice>
              <mc:Fallback>
                <p:oleObj name="Visio" r:id="rId35" imgW="638129" imgH="2672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373688"/>
                        <a:ext cx="12255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71" name="Object 23"/>
          <p:cNvGraphicFramePr>
            <a:graphicFrameLocks noChangeAspect="1"/>
          </p:cNvGraphicFramePr>
          <p:nvPr/>
        </p:nvGraphicFramePr>
        <p:xfrm>
          <a:off x="3779838" y="5062538"/>
          <a:ext cx="10096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Visio" r:id="rId37" imgW="435011" imgH="165811" progId="Visio.Drawing.11">
                  <p:embed/>
                </p:oleObj>
              </mc:Choice>
              <mc:Fallback>
                <p:oleObj name="Visio" r:id="rId37" imgW="435011" imgH="165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062538"/>
                        <a:ext cx="10096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72" name="Object 24"/>
          <p:cNvGraphicFramePr>
            <a:graphicFrameLocks noChangeAspect="1"/>
          </p:cNvGraphicFramePr>
          <p:nvPr/>
        </p:nvGraphicFramePr>
        <p:xfrm>
          <a:off x="5148263" y="5084763"/>
          <a:ext cx="10795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Visio" r:id="rId39" imgW="435011" imgH="165811" progId="Visio.Drawing.11">
                  <p:embed/>
                </p:oleObj>
              </mc:Choice>
              <mc:Fallback>
                <p:oleObj name="Visio" r:id="rId39" imgW="435011" imgH="165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084763"/>
                        <a:ext cx="10795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73" name="Object 25"/>
          <p:cNvGraphicFramePr>
            <a:graphicFrameLocks noChangeAspect="1"/>
          </p:cNvGraphicFramePr>
          <p:nvPr/>
        </p:nvGraphicFramePr>
        <p:xfrm>
          <a:off x="4545013" y="4221163"/>
          <a:ext cx="10350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Visio" r:id="rId41" imgW="485729" imgH="165811" progId="Visio.Drawing.11">
                  <p:embed/>
                </p:oleObj>
              </mc:Choice>
              <mc:Fallback>
                <p:oleObj name="Visio" r:id="rId41" imgW="485729" imgH="165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4221163"/>
                        <a:ext cx="10350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74" name="Rectangle 26"/>
          <p:cNvSpPr>
            <a:spLocks noChangeArrowheads="1"/>
          </p:cNvSpPr>
          <p:nvPr/>
        </p:nvSpPr>
        <p:spPr bwMode="auto">
          <a:xfrm>
            <a:off x="0" y="1916113"/>
            <a:ext cx="6049963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E→E1+E2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T:=newtemp;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emit(T ':=' E1.place '+' E2.place);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E.place:=T;} </a:t>
            </a:r>
          </a:p>
        </p:txBody>
      </p:sp>
      <p:sp>
        <p:nvSpPr>
          <p:cNvPr id="258075" name="Rectangle 27"/>
          <p:cNvSpPr>
            <a:spLocks noChangeArrowheads="1"/>
          </p:cNvSpPr>
          <p:nvPr/>
        </p:nvSpPr>
        <p:spPr bwMode="auto">
          <a:xfrm>
            <a:off x="107950" y="1919288"/>
            <a:ext cx="4679950" cy="1149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(4)EL→id[E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{EL.place:=E.place;</a:t>
            </a:r>
          </a:p>
          <a:p>
            <a:pPr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EL.dim :=1; 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EL.array:=entry(id.name);}</a:t>
            </a:r>
          </a:p>
        </p:txBody>
      </p:sp>
      <p:graphicFrame>
        <p:nvGraphicFramePr>
          <p:cNvPr id="258076" name="Object 28"/>
          <p:cNvGraphicFramePr>
            <a:graphicFrameLocks noChangeAspect="1"/>
          </p:cNvGraphicFramePr>
          <p:nvPr/>
        </p:nvGraphicFramePr>
        <p:xfrm>
          <a:off x="4140200" y="3286125"/>
          <a:ext cx="11525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Visio" r:id="rId43" imgW="536692" imgH="368930" progId="Visio.Drawing.11">
                  <p:embed/>
                </p:oleObj>
              </mc:Choice>
              <mc:Fallback>
                <p:oleObj name="Visio" r:id="rId43" imgW="536692" imgH="3689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286125"/>
                        <a:ext cx="115252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77" name="Object 29"/>
          <p:cNvGraphicFramePr>
            <a:graphicFrameLocks noChangeAspect="1"/>
          </p:cNvGraphicFramePr>
          <p:nvPr/>
        </p:nvGraphicFramePr>
        <p:xfrm>
          <a:off x="5722938" y="4221163"/>
          <a:ext cx="11541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Visio" r:id="rId45" imgW="435011" imgH="165811" progId="Visio.Drawing.11">
                  <p:embed/>
                </p:oleObj>
              </mc:Choice>
              <mc:Fallback>
                <p:oleObj name="Visio" r:id="rId45" imgW="435011" imgH="165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4221163"/>
                        <a:ext cx="11541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78" name="Object 30"/>
          <p:cNvGraphicFramePr>
            <a:graphicFrameLocks noChangeAspect="1"/>
          </p:cNvGraphicFramePr>
          <p:nvPr/>
        </p:nvGraphicFramePr>
        <p:xfrm>
          <a:off x="6804025" y="4365625"/>
          <a:ext cx="10810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Visio" r:id="rId47" imgW="435011" imgH="165811" progId="Visio.Drawing.11">
                  <p:embed/>
                </p:oleObj>
              </mc:Choice>
              <mc:Fallback>
                <p:oleObj name="Visio" r:id="rId47" imgW="435011" imgH="165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365625"/>
                        <a:ext cx="10810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79" name="Object 31"/>
          <p:cNvGraphicFramePr>
            <a:graphicFrameLocks noChangeAspect="1"/>
          </p:cNvGraphicFramePr>
          <p:nvPr/>
        </p:nvGraphicFramePr>
        <p:xfrm>
          <a:off x="6084888" y="3644900"/>
          <a:ext cx="12239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Visio" r:id="rId49" imgW="485729" imgH="165811" progId="Visio.Drawing.11">
                  <p:embed/>
                </p:oleObj>
              </mc:Choice>
              <mc:Fallback>
                <p:oleObj name="Visio" r:id="rId49" imgW="485729" imgH="165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644900"/>
                        <a:ext cx="122396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80" name="Rectangle 32"/>
          <p:cNvSpPr>
            <a:spLocks noChangeArrowheads="1"/>
          </p:cNvSpPr>
          <p:nvPr/>
        </p:nvSpPr>
        <p:spPr bwMode="auto">
          <a:xfrm>
            <a:off x="73025" y="3573463"/>
            <a:ext cx="4643438" cy="2911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EL→EL1,E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T:=newtemp;</a:t>
            </a:r>
          </a:p>
          <a:p>
            <a:pPr algn="just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k:=EL1.dim+1;</a:t>
            </a:r>
          </a:p>
          <a:p>
            <a:pPr algn="just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d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:=limit(EL1.array, k);</a:t>
            </a:r>
          </a:p>
          <a:p>
            <a:pPr algn="just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emit(T ':='EL1.place '*' d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endParaRPr lang="en-US" altLang="zh-CN" sz="2200" baseline="-25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emit(T ':='E.place '+' T);  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EL.array:=EL1.array;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EL.place:=T;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EL.dim:=k;} </a:t>
            </a:r>
          </a:p>
        </p:txBody>
      </p:sp>
      <p:graphicFrame>
        <p:nvGraphicFramePr>
          <p:cNvPr id="258081" name="Object 33"/>
          <p:cNvGraphicFramePr>
            <a:graphicFrameLocks noChangeAspect="1"/>
          </p:cNvGraphicFramePr>
          <p:nvPr/>
        </p:nvGraphicFramePr>
        <p:xfrm>
          <a:off x="5148263" y="2997200"/>
          <a:ext cx="11525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Visio" r:id="rId51" imgW="536692" imgH="368930" progId="Visio.Drawing.11">
                  <p:embed/>
                </p:oleObj>
              </mc:Choice>
              <mc:Fallback>
                <p:oleObj name="Visio" r:id="rId51" imgW="536692" imgH="3689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997200"/>
                        <a:ext cx="11525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82" name="Rectangle 34"/>
          <p:cNvSpPr>
            <a:spLocks noChangeArrowheads="1"/>
          </p:cNvSpPr>
          <p:nvPr/>
        </p:nvSpPr>
        <p:spPr bwMode="auto">
          <a:xfrm>
            <a:off x="73025" y="3933825"/>
            <a:ext cx="4787900" cy="1501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V→EL]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{V.place:=newtemp;</a:t>
            </a:r>
          </a:p>
          <a:p>
            <a:pPr algn="just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emit(V.place':='EL.array'-'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    </a:t>
            </a:r>
          </a:p>
          <a:p>
            <a:pPr algn="just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V.offset:=newtemp;</a:t>
            </a:r>
          </a:p>
          <a:p>
            <a:pPr algn="just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emit(V.offset':='EL.place'*'w);}</a:t>
            </a:r>
          </a:p>
        </p:txBody>
      </p:sp>
      <p:graphicFrame>
        <p:nvGraphicFramePr>
          <p:cNvPr id="258083" name="Object 35"/>
          <p:cNvGraphicFramePr>
            <a:graphicFrameLocks noChangeAspect="1"/>
          </p:cNvGraphicFramePr>
          <p:nvPr/>
        </p:nvGraphicFramePr>
        <p:xfrm>
          <a:off x="5722938" y="2420938"/>
          <a:ext cx="129698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Visio" r:id="rId53" imgW="536692" imgH="267249" progId="Visio.Drawing.11">
                  <p:embed/>
                </p:oleObj>
              </mc:Choice>
              <mc:Fallback>
                <p:oleObj name="Visio" r:id="rId53" imgW="536692" imgH="2672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2420938"/>
                        <a:ext cx="129698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84" name="Object 36"/>
          <p:cNvGraphicFramePr>
            <a:graphicFrameLocks noChangeAspect="1"/>
          </p:cNvGraphicFramePr>
          <p:nvPr/>
        </p:nvGraphicFramePr>
        <p:xfrm>
          <a:off x="6948488" y="3068638"/>
          <a:ext cx="100806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Visio" r:id="rId55" imgW="435011" imgH="165811" progId="Visio.Drawing.11">
                  <p:embed/>
                </p:oleObj>
              </mc:Choice>
              <mc:Fallback>
                <p:oleObj name="Visio" r:id="rId55" imgW="435011" imgH="165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068638"/>
                        <a:ext cx="1008062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85" name="Object 37"/>
          <p:cNvGraphicFramePr>
            <a:graphicFrameLocks noChangeAspect="1"/>
          </p:cNvGraphicFramePr>
          <p:nvPr/>
        </p:nvGraphicFramePr>
        <p:xfrm>
          <a:off x="8172450" y="3141663"/>
          <a:ext cx="9715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Visio" r:id="rId57" imgW="435011" imgH="165811" progId="Visio.Drawing.11">
                  <p:embed/>
                </p:oleObj>
              </mc:Choice>
              <mc:Fallback>
                <p:oleObj name="Visio" r:id="rId57" imgW="435011" imgH="165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3141663"/>
                        <a:ext cx="9715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86" name="Object 38"/>
          <p:cNvGraphicFramePr>
            <a:graphicFrameLocks noChangeAspect="1"/>
          </p:cNvGraphicFramePr>
          <p:nvPr/>
        </p:nvGraphicFramePr>
        <p:xfrm>
          <a:off x="7885113" y="2357438"/>
          <a:ext cx="109696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Visio" r:id="rId59" imgW="485729" imgH="165811" progId="Visio.Drawing.11">
                  <p:embed/>
                </p:oleObj>
              </mc:Choice>
              <mc:Fallback>
                <p:oleObj name="Visio" r:id="rId59" imgW="485729" imgH="165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2357438"/>
                        <a:ext cx="1096962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87" name="Rectangle 39"/>
          <p:cNvSpPr>
            <a:spLocks noChangeArrowheads="1"/>
          </p:cNvSpPr>
          <p:nvPr/>
        </p:nvSpPr>
        <p:spPr bwMode="auto">
          <a:xfrm>
            <a:off x="34925" y="3716338"/>
            <a:ext cx="5761038" cy="2206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A→V:=E 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algn="just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 V.offset=null</a:t>
            </a:r>
          </a:p>
          <a:p>
            <a:pPr algn="just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emit(V.place ':=' E.place);</a:t>
            </a:r>
          </a:p>
          <a:p>
            <a:pPr algn="just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</a:p>
          <a:p>
            <a:pPr algn="just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emit(V.place'['V.offset']'':='E.place);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if;} </a:t>
            </a:r>
          </a:p>
        </p:txBody>
      </p:sp>
      <p:sp>
        <p:nvSpPr>
          <p:cNvPr id="258088" name="Rectangle 40"/>
          <p:cNvSpPr>
            <a:spLocks noChangeArrowheads="1"/>
          </p:cNvSpPr>
          <p:nvPr/>
        </p:nvSpPr>
        <p:spPr bwMode="auto">
          <a:xfrm>
            <a:off x="900113" y="1557338"/>
            <a:ext cx="480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=c*w=(c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+1)*w=(1*20+1)*4=84</a:t>
            </a:r>
          </a:p>
        </p:txBody>
      </p:sp>
    </p:spTree>
    <p:extLst>
      <p:ext uri="{BB962C8B-B14F-4D97-AF65-F5344CB8AC3E}">
        <p14:creationId xmlns:p14="http://schemas.microsoft.com/office/powerpoint/2010/main" val="377356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" dur="500"/>
                                        <p:tgtEl>
                                          <p:spTgt spid="25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5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258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25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500"/>
                                        <p:tgtEl>
                                          <p:spTgt spid="258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5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258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500" fill="hold"/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5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25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7" dur="500"/>
                                        <p:tgtEl>
                                          <p:spTgt spid="258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500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1" dur="500"/>
                                        <p:tgtEl>
                                          <p:spTgt spid="2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58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58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7" dur="500"/>
                                        <p:tgtEl>
                                          <p:spTgt spid="258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4" dur="500" fill="hold"/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2" dur="500" fill="hold"/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7" dur="500"/>
                                        <p:tgtEl>
                                          <p:spTgt spid="2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1" dur="500"/>
                                        <p:tgtEl>
                                          <p:spTgt spid="258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68" grpId="0" autoUpdateAnimBg="0"/>
      <p:bldP spid="258068" grpId="1"/>
      <p:bldP spid="258069" grpId="0" animBg="1" autoUpdateAnimBg="0"/>
      <p:bldP spid="258069" grpId="1" animBg="1"/>
      <p:bldP spid="258074" grpId="0" animBg="1" autoUpdateAnimBg="0"/>
      <p:bldP spid="258074" grpId="1" animBg="1"/>
      <p:bldP spid="258074" grpId="2" animBg="1"/>
      <p:bldP spid="258074" grpId="3" animBg="1"/>
      <p:bldP spid="258075" grpId="0" animBg="1" autoUpdateAnimBg="0"/>
      <p:bldP spid="258075" grpId="1" animBg="1"/>
      <p:bldP spid="258080" grpId="0" animBg="1" autoUpdateAnimBg="0"/>
      <p:bldP spid="258080" grpId="1" animBg="1"/>
      <p:bldP spid="258082" grpId="0" animBg="1" autoUpdateAnimBg="0"/>
      <p:bldP spid="258082" grpId="1" animBg="1"/>
      <p:bldP spid="258087" grpId="0" animBg="1" autoUpdateAnimBg="0"/>
      <p:bldP spid="258087" grpId="1" animBg="1"/>
      <p:bldP spid="2580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4950"/>
            <a:ext cx="9220200" cy="457200"/>
          </a:xfrm>
        </p:spPr>
        <p:txBody>
          <a:bodyPr/>
          <a:lstStyle/>
          <a:p>
            <a:pPr algn="r" eaLnBrk="1" hangingPunct="1"/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主要分析步骤：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                             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分析举例（续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220A7F-56BA-4E04-8784-6975635B73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0" y="836613"/>
            <a:ext cx="9144000" cy="5568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		属性计算结果			中间代码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V1→i		V1.place=i,  V</a:t>
            </a:r>
            <a:r>
              <a:rPr lang="en-US" altLang="zh-CN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.offset=null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E1→V1		E1.place=V1.place=I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V2→x		V2.place=x,  V2.offset=null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E2→V2		E2.place=V2.place=x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E3→E1+E2		E3.place=t1				t1:=i+x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EL1→arr[E3	EL1.place=t1, EL1.dim=1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EL1.array=arr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E6→E4+E5		E6.place=t2				t2:=j+y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EL2→EL1,E6	EL2.array=arr, EL2.dim=2	t3:=t1*20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EL2.place=t3, d2=20		t3:=</a:t>
            </a:r>
            <a:r>
              <a:rPr lang="en-US" altLang="zh-CN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t2+t3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V5→EL2]		V5.place=t4, V5.offset=t5	t4:=arr-84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					t5:=t3*4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E9→E7+E8		E9.place=t6				t6:=m+n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→V5:=E9							t4[t5]:=t6 </a:t>
            </a:r>
          </a:p>
        </p:txBody>
      </p: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-42863" y="1917700"/>
            <a:ext cx="360363" cy="4270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FF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107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4450"/>
            <a:ext cx="7772400" cy="1219200"/>
          </a:xfrm>
        </p:spPr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4.8 </a:t>
            </a:r>
            <a: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布尔表达式</a:t>
            </a:r>
            <a:b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4.8.1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布尔表达式的作用与结构</a:t>
            </a:r>
            <a: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F7624E-0990-4474-A953-2D07A9B96B2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23850" y="1268413"/>
            <a:ext cx="7011988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布尔表达式的应用：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逻辑运算，如：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x:=a or b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控制语句的控制条件，如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then ...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do ...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等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96850" y="3068638"/>
            <a:ext cx="88392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布尔表达式与其他表达式的关系（文法约定优先级与结合性）：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BE→ BE or BE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| BE and BE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| not BE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| (BE)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|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| true | false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RE→ RE relop RE | (RE) |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E → E op E | -E | (E) | id | num </a:t>
            </a:r>
          </a:p>
        </p:txBody>
      </p:sp>
    </p:spTree>
    <p:extLst>
      <p:ext uri="{BB962C8B-B14F-4D97-AF65-F5344CB8AC3E}">
        <p14:creationId xmlns:p14="http://schemas.microsoft.com/office/powerpoint/2010/main" val="176260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72400" cy="731837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布尔运算的优先级与结合性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C1F140-43B9-421D-8BDD-F967A3E7662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1814513" y="2133600"/>
            <a:ext cx="556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a b   c         x  y           z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611188" y="1052513"/>
            <a:ext cx="81375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从高到低：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  and  or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结合性：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and,or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为左结合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为右结合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例如：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a*b&lt;c and x&gt;y or not 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等价于：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FF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后缀式？</a:t>
            </a:r>
            <a:endParaRPr lang="zh-CN" altLang="en-US" sz="2400">
              <a:solidFill>
                <a:srgbClr val="FF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881188" y="2997200"/>
            <a:ext cx="4275137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简化的布尔表达式文法：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 E or 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E and 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not 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( E )          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G4.12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relop 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true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false </a:t>
            </a: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5487988" y="4724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5795963" y="2133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2122488" y="2151063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* )</a:t>
            </a: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2008188" y="214788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    &lt;  )</a:t>
            </a:r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4471988" y="2165350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 &gt;  )</a:t>
            </a:r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6272213" y="2133600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(not  )</a:t>
            </a:r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1893888" y="2151063"/>
            <a:ext cx="404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          and         )</a:t>
            </a:r>
          </a:p>
        </p:txBody>
      </p:sp>
    </p:spTree>
    <p:extLst>
      <p:ext uri="{BB962C8B-B14F-4D97-AF65-F5344CB8AC3E}">
        <p14:creationId xmlns:p14="http://schemas.microsoft.com/office/powerpoint/2010/main" val="104537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3" grpId="0"/>
      <p:bldP spid="88069" grpId="0" autoUpdateAnimBg="0"/>
      <p:bldP spid="88072" grpId="0"/>
      <p:bldP spid="88074" grpId="0"/>
      <p:bldP spid="88075" grpId="0"/>
      <p:bldP spid="88076" grpId="0"/>
      <p:bldP spid="88077" grpId="0"/>
      <p:bldP spid="880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4450"/>
            <a:ext cx="6324600" cy="1252538"/>
          </a:xfrm>
        </p:spPr>
        <p:txBody>
          <a:bodyPr>
            <a:normAutofit fontScale="90000"/>
          </a:bodyPr>
          <a:lstStyle/>
          <a:p>
            <a:pPr algn="l" eaLnBrk="1" hangingPunct="1">
              <a:lnSpc>
                <a:spcPct val="140000"/>
              </a:lnSpc>
            </a:pP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4.8.2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布尔表达式的计算方法 </a:t>
            </a:r>
            <a:b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数值表示的直接计算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E9D44-0645-46A1-A875-BD06AC8109E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81000" y="1317625"/>
            <a:ext cx="8294688" cy="349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可以用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、*、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一元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对应看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对于关系运算表达式的计算，如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a&lt;b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，翻译成如下固定的三地址码序列：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23850" y="4652963"/>
            <a:ext cx="3860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(101) if a&lt;b goto (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104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(102) t1 :=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(103) goto (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105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(104) t1 :=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(105) ...</a:t>
            </a: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2484438" y="5876925"/>
            <a:ext cx="2016125" cy="431800"/>
          </a:xfrm>
          <a:prstGeom prst="wedgeRoundRectCallout">
            <a:avLst>
              <a:gd name="adj1" fmla="val -49370"/>
              <a:gd name="adj2" fmla="val -100000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105=103+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3563938" y="4365625"/>
            <a:ext cx="1871662" cy="431800"/>
          </a:xfrm>
          <a:prstGeom prst="wedgeRoundRectCallout">
            <a:avLst>
              <a:gd name="adj1" fmla="val -56787"/>
              <a:gd name="adj2" fmla="val 45222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104=101+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4427538" y="4724400"/>
            <a:ext cx="4608512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if 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relop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goto (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(i+1) t1 :=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(i+2) goto (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i+2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(i+3) t1 :=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(i+4) ...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684213" y="2163763"/>
            <a:ext cx="5762625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or B and not 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的三地址码：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 := not C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T2 := B and T1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T3 := A or T2</a:t>
            </a:r>
          </a:p>
        </p:txBody>
      </p:sp>
    </p:spTree>
    <p:extLst>
      <p:ext uri="{BB962C8B-B14F-4D97-AF65-F5344CB8AC3E}">
        <p14:creationId xmlns:p14="http://schemas.microsoft.com/office/powerpoint/2010/main" val="82889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 autoUpdateAnimBg="0"/>
      <p:bldP spid="19461" grpId="0" autoUpdateAnimBg="0"/>
      <p:bldP spid="19463" grpId="0" animBg="1"/>
      <p:bldP spid="19464" grpId="0" animBg="1"/>
      <p:bldP spid="19465" grpId="0" autoUpdateAnimBg="0"/>
      <p:bldP spid="194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457200"/>
          </a:xfrm>
        </p:spPr>
        <p:txBody>
          <a:bodyPr>
            <a:normAutofit fontScale="90000"/>
          </a:bodyPr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确定映射方式的两种方法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342B0-4CCE-4439-B8AC-1BE4E60274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468313" y="995363"/>
            <a:ext cx="86106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．由定义数组类型时的语法确定映射方式：</a:t>
            </a:r>
          </a:p>
          <a:p>
            <a:pPr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a:array[d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 of array[d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]of...array[d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 of integer;</a:t>
            </a:r>
          </a:p>
          <a:p>
            <a:pPr algn="just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引用方式：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...,i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][i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]...[i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algn="just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．由编译器确定映射方式：</a:t>
            </a:r>
          </a:p>
          <a:p>
            <a:pPr algn="just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: array [d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..., 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 of integer;</a:t>
            </a:r>
          </a:p>
          <a:p>
            <a:pPr algn="just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引用方式：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...,i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 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68313" y="4543425"/>
            <a:ext cx="698341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引用数组元素时，如何确定对应元素的地址：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．确定元素地址的计算公式；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．根据计算公式设计语义规则。 </a:t>
            </a:r>
          </a:p>
        </p:txBody>
      </p:sp>
    </p:spTree>
    <p:extLst>
      <p:ext uri="{BB962C8B-B14F-4D97-AF65-F5344CB8AC3E}">
        <p14:creationId xmlns:p14="http://schemas.microsoft.com/office/powerpoint/2010/main" val="168439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  <p:bldP spid="778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4343400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逻辑表示的短路计算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3049DA-C905-4DB1-B559-FD3857495B9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57200" y="838200"/>
            <a:ext cx="8305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短路计算以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if-then-else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的形式解释布尔表达式，具体控制逻辑如下：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33400" y="2924175"/>
            <a:ext cx="8229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对布尔表达式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or B and not 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采用短路计算，则等价于下述解释：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900113" y="3789363"/>
            <a:ext cx="251936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A 	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	true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	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507038" y="3500438"/>
            <a:ext cx="3168650" cy="16256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58775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对比直接计算：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 := not C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T2 := B and T1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T3 := A or T2</a:t>
            </a:r>
          </a:p>
        </p:txBody>
      </p:sp>
      <p:sp>
        <p:nvSpPr>
          <p:cNvPr id="41992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292725" y="6284913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u="sng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出口</a:t>
            </a:r>
            <a:r>
              <a:rPr lang="en-US" altLang="zh-CN" sz="2400" u="sng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p27</a:t>
            </a:r>
          </a:p>
        </p:txBody>
      </p:sp>
      <p:sp>
        <p:nvSpPr>
          <p:cNvPr id="41993" name="Text Box 10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659563" y="6284913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u="sng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出口</a:t>
            </a:r>
            <a:r>
              <a:rPr lang="en-US" altLang="zh-CN" sz="2400" u="sng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p28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787900" y="3429000"/>
            <a:ext cx="6477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3811588" y="3573463"/>
            <a:ext cx="1584325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3076575" y="3716338"/>
            <a:ext cx="230505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1627188" y="4716463"/>
            <a:ext cx="273526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  	B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	false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484438" y="5165725"/>
            <a:ext cx="47529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C then false else true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380288" y="1870075"/>
            <a:ext cx="954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(4.9)</a:t>
            </a: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547813" y="1714500"/>
            <a:ext cx="5832475" cy="12731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or B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A then true else B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and B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A then B else false	 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 A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A then false else true</a:t>
            </a:r>
          </a:p>
        </p:txBody>
      </p:sp>
    </p:spTree>
    <p:extLst>
      <p:ext uri="{BB962C8B-B14F-4D97-AF65-F5344CB8AC3E}">
        <p14:creationId xmlns:p14="http://schemas.microsoft.com/office/powerpoint/2010/main" val="326105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autoUpdateAnimBg="0"/>
      <p:bldP spid="20486" grpId="0"/>
      <p:bldP spid="20488" grpId="0" animBg="1"/>
      <p:bldP spid="20491" grpId="0" animBg="1"/>
      <p:bldP spid="20492" grpId="0" animBg="1"/>
      <p:bldP spid="20493" grpId="0" animBg="1"/>
      <p:bldP spid="20494" grpId="0"/>
      <p:bldP spid="20495" grpId="0"/>
      <p:bldP spid="2" grpId="0"/>
      <p:bldP spid="17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4114800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短路计算的必要性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257F42-131C-4CA5-9766-2D9A2ED47AF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4800" y="838200"/>
            <a:ext cx="8305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对于语句： </a:t>
            </a:r>
          </a:p>
          <a:p>
            <a:pPr lvl="1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ptr&lt;&gt;nil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and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ptr^.data=x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do ...</a:t>
            </a:r>
          </a:p>
          <a:p>
            <a:pPr algn="just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短路计算可以回避指针为空时对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ptr^.data=x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的判断，从而避免程序运行时错误。</a:t>
            </a:r>
          </a:p>
        </p:txBody>
      </p:sp>
      <p:sp>
        <p:nvSpPr>
          <p:cNvPr id="44037" name="Line 7"/>
          <p:cNvSpPr>
            <a:spLocks noChangeShapeType="1"/>
          </p:cNvSpPr>
          <p:nvPr/>
        </p:nvSpPr>
        <p:spPr bwMode="auto">
          <a:xfrm>
            <a:off x="2339975" y="1781175"/>
            <a:ext cx="3671888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4427538" y="4724400"/>
            <a:ext cx="4608512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if 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relop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goto (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(i+1) t1 :=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(i+2) goto (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i+2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(i+3) t1 :=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(i+4) ...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250825" y="2636838"/>
            <a:ext cx="46085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990000"/>
                </a:solidFill>
                <a:latin typeface="仿宋_GB2312" pitchFamily="49" charset="-122"/>
                <a:ea typeface="仿宋_GB2312" pitchFamily="49" charset="-122"/>
              </a:rPr>
              <a:t>直接计算：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if ptr&lt;&gt;nil goto (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t1 :=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goto (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t1 :=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...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260350" y="4508500"/>
            <a:ext cx="4608513" cy="191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if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ptr^.data=x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goto (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t2 :=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(7) goto (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(8) t2 :=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(9) </a:t>
            </a: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809625" y="6005513"/>
            <a:ext cx="26828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t3 = t1 and t2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4787900" y="2708275"/>
            <a:ext cx="34559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990000"/>
                </a:solidFill>
                <a:latin typeface="仿宋_GB2312" pitchFamily="49" charset="-122"/>
                <a:ea typeface="仿宋_GB2312" pitchFamily="49" charset="-122"/>
              </a:rPr>
              <a:t>短路计算：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ptr&lt;&gt;nil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if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ptr^.data=x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then true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else false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false</a:t>
            </a:r>
          </a:p>
        </p:txBody>
      </p:sp>
    </p:spTree>
    <p:extLst>
      <p:ext uri="{BB962C8B-B14F-4D97-AF65-F5344CB8AC3E}">
        <p14:creationId xmlns:p14="http://schemas.microsoft.com/office/powerpoint/2010/main" val="282269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 autoUpdateAnimBg="0"/>
      <p:bldP spid="21512" grpId="0" autoUpdateAnimBg="0"/>
      <p:bldP spid="21512" grpId="1"/>
      <p:bldP spid="21513" grpId="0" autoUpdateAnimBg="0"/>
      <p:bldP spid="21514" grpId="0" animBg="1" autoUpdateAnimBg="0"/>
      <p:bldP spid="21516" grpId="0" animBg="1"/>
      <p:bldP spid="215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4114800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短路计算的必要性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9A680-0D75-4175-9505-36FEFD8CB2E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304800" y="838200"/>
            <a:ext cx="830580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对于语句： </a:t>
            </a:r>
          </a:p>
          <a:p>
            <a:pPr lvl="1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ptr&lt;&gt;nil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and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ptr^.data=x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do ...</a:t>
            </a:r>
          </a:p>
          <a:p>
            <a:pPr algn="just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短路计算可以回避指针为空时对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ptr^.data=x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的判断，从而避免程序运行时错误。</a:t>
            </a:r>
          </a:p>
          <a:p>
            <a:pPr algn="just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短路计算可以用语法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语义规定。如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语言提供两组运算：</a:t>
            </a:r>
          </a:p>
          <a:p>
            <a:pPr lvl="1" algn="just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algn="just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于是上述语句可以改写为：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 ptr/=null 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 then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ptr^.data=x loop ... 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但是有些程序设计语言没有规定（怎么办？）。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1403350" y="3716338"/>
            <a:ext cx="45370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7938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9750" indent="-285750" defTabSz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79388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79388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79388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非短路计算：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1692275" y="3240088"/>
            <a:ext cx="56165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7938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9750" indent="-285750" defTabSz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79388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79388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79388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短路计算：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 then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 else</a:t>
            </a:r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>
            <a:off x="2339975" y="1781175"/>
            <a:ext cx="3671888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31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6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4.8.3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数值表示的直接计算的语法制导翻译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84F7E-7FCB-4B22-B5A2-CFB48D3A76D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81000" y="609600"/>
            <a:ext cx="8439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全局量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nextstat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：可用的三地址码序号，调用一次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emit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语义规则：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23850" y="1295400"/>
            <a:ext cx="87630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(1)E→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 or E2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{ E.place := newtemp;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    emit(E.place ':=' E1.place 'or' E2.place);}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|E1 and E2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{ E.place := newtemp;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    emit(E.place ':=' E1.place 'and' E2.place);}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|not E1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E.place := newtemp;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    emit(E.place ':=' 'not' E1.place);}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 </a:t>
            </a:r>
            <a:r>
              <a:rPr kumimoji="0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(E1)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{ E.place := E1.place;}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 |id1 relop id2 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&lt;</a:t>
            </a: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3" action="ppaction://hlinksldjump"/>
              </a:rPr>
              <a:t>下页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&gt;</a:t>
            </a:r>
            <a:endParaRPr lang="en-US" altLang="zh-CN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|id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{ E.place:=entry(id.name);}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(7)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|true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{ E.place:=newtemp; emit(E.place ':=' '1');}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(8)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|false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{ E.place:=newtemp; emit(E.place ':=' '0');} </a:t>
            </a:r>
            <a:endParaRPr lang="en-US" altLang="zh-CN" sz="240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17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allAtOnce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11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457200"/>
          </a:xfrm>
          <a:noFill/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4.8.3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数值表示的直接计算的语法制导翻译（续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E51CE2-81DB-4083-A411-3C57CEDF03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23850" y="908050"/>
            <a:ext cx="7488238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E→id1 relop id2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{ E.place := newtemp;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emit('if' id1.place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relop.op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id2.place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'goto'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nextstat+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emit(E.place ':=' '0');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emit('goto'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nextstat+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emit(E.place ':=' '1');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} 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4932363" y="4103688"/>
            <a:ext cx="3995737" cy="15700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if </a:t>
            </a:r>
            <a:r>
              <a:rPr lang="en-US" altLang="zh-CN" sz="2400" u="sng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goto (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(i+1) 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:=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(i+2) goto (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i+2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(i+3) 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:= 1</a:t>
            </a:r>
          </a:p>
        </p:txBody>
      </p:sp>
    </p:spTree>
    <p:extLst>
      <p:ext uri="{BB962C8B-B14F-4D97-AF65-F5344CB8AC3E}">
        <p14:creationId xmlns:p14="http://schemas.microsoft.com/office/powerpoint/2010/main" val="423723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4.8.3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数值表示的直接计算的语法制导翻译（续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452863-0581-4BE9-B9D7-B72E805EFBE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1260475" y="1592263"/>
          <a:ext cx="3651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4" imgW="168493" imgH="182880" progId="Visio.Drawing.11">
                  <p:embed/>
                </p:oleObj>
              </mc:Choice>
              <mc:Fallback>
                <p:oleObj name="Visio" r:id="rId4" imgW="168493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1592263"/>
                        <a:ext cx="3651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22"/>
          <p:cNvGraphicFramePr>
            <a:graphicFrameLocks noChangeAspect="1"/>
          </p:cNvGraphicFramePr>
          <p:nvPr/>
        </p:nvGraphicFramePr>
        <p:xfrm>
          <a:off x="539750" y="1989138"/>
          <a:ext cx="18002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6" imgW="619841" imgH="287000" progId="Visio.Drawing.11">
                  <p:embed/>
                </p:oleObj>
              </mc:Choice>
              <mc:Fallback>
                <p:oleObj name="Visio" r:id="rId6" imgW="619841" imgH="2870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89138"/>
                        <a:ext cx="18002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23"/>
          <p:cNvGraphicFramePr>
            <a:graphicFrameLocks noChangeAspect="1"/>
          </p:cNvGraphicFramePr>
          <p:nvPr/>
        </p:nvGraphicFramePr>
        <p:xfrm>
          <a:off x="107950" y="2565400"/>
          <a:ext cx="11509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8" imgW="432328" imgH="277734" progId="Visio.Drawing.11">
                  <p:embed/>
                </p:oleObj>
              </mc:Choice>
              <mc:Fallback>
                <p:oleObj name="Visio" r:id="rId8" imgW="432328" imgH="27773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565400"/>
                        <a:ext cx="115093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24"/>
          <p:cNvGraphicFramePr>
            <a:graphicFrameLocks noChangeAspect="1"/>
          </p:cNvGraphicFramePr>
          <p:nvPr/>
        </p:nvGraphicFramePr>
        <p:xfrm>
          <a:off x="1331913" y="2492375"/>
          <a:ext cx="17272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10" imgW="590580" imgH="277734" progId="Visio.Drawing.11">
                  <p:embed/>
                </p:oleObj>
              </mc:Choice>
              <mc:Fallback>
                <p:oleObj name="Visio" r:id="rId10" imgW="590580" imgH="27773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92375"/>
                        <a:ext cx="17272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1" name="Object 25"/>
          <p:cNvGraphicFramePr>
            <a:graphicFrameLocks noChangeAspect="1"/>
          </p:cNvGraphicFramePr>
          <p:nvPr/>
        </p:nvGraphicFramePr>
        <p:xfrm>
          <a:off x="900113" y="3141663"/>
          <a:ext cx="10795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Visio" r:id="rId12" imgW="377464" imgH="280416" progId="Visio.Drawing.11">
                  <p:embed/>
                </p:oleObj>
              </mc:Choice>
              <mc:Fallback>
                <p:oleObj name="Visio" r:id="rId12" imgW="377464" imgH="2804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41663"/>
                        <a:ext cx="107950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2" name="Object 26"/>
          <p:cNvGraphicFramePr>
            <a:graphicFrameLocks noChangeAspect="1"/>
          </p:cNvGraphicFramePr>
          <p:nvPr/>
        </p:nvGraphicFramePr>
        <p:xfrm>
          <a:off x="2268538" y="3141663"/>
          <a:ext cx="1079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14" imgW="369174" imgH="275783" progId="Visio.Drawing.11">
                  <p:embed/>
                </p:oleObj>
              </mc:Choice>
              <mc:Fallback>
                <p:oleObj name="Visio" r:id="rId14" imgW="369174" imgH="2757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141663"/>
                        <a:ext cx="10795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13"/>
          <p:cNvSpPr>
            <a:spLocks noChangeArrowheads="1"/>
          </p:cNvSpPr>
          <p:nvPr/>
        </p:nvSpPr>
        <p:spPr bwMode="auto">
          <a:xfrm>
            <a:off x="3059113" y="836613"/>
            <a:ext cx="5616575" cy="431800"/>
          </a:xfrm>
          <a:prstGeom prst="rect">
            <a:avLst/>
          </a:prstGeom>
          <a:solidFill>
            <a:srgbClr val="CCFFCC">
              <a:alpha val="7803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2235" name="Rectangle 5"/>
          <p:cNvSpPr>
            <a:spLocks noChangeArrowheads="1"/>
          </p:cNvSpPr>
          <p:nvPr/>
        </p:nvSpPr>
        <p:spPr bwMode="auto">
          <a:xfrm>
            <a:off x="76200" y="4572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4.38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：布尔表达式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a&lt;b or c&lt;d and e&lt;f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的直接计算 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181350" y="836613"/>
            <a:ext cx="2830513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序号  产生式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 E1→a&lt;b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 E2→c&lt;d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 E3→e&lt;f	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 E4→E2 and E3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 E5→E1 or E4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5867400" y="836613"/>
            <a:ext cx="2951163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三地址码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if a&lt;b goto (4)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t1 := 0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goto (5)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t1 := 1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if c&lt;d goto (8)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t2 := 0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(7) goto (9)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(8) t2 := 1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(9) if e&lt;f goto (12)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(10) t3 := 0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(11) goto (13)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(12) t3 := 1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(13) t4 := t2 and t3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(14) t5 := t1 or t4 </a:t>
            </a:r>
          </a:p>
        </p:txBody>
      </p:sp>
      <p:sp>
        <p:nvSpPr>
          <p:cNvPr id="52238" name="Text Box 11"/>
          <p:cNvSpPr txBox="1">
            <a:spLocks noChangeArrowheads="1"/>
          </p:cNvSpPr>
          <p:nvPr/>
        </p:nvSpPr>
        <p:spPr bwMode="auto">
          <a:xfrm>
            <a:off x="158750" y="884238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nextstat</a:t>
            </a:r>
            <a:r>
              <a:rPr lang="en-US" altLang="zh-CN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初值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4005263"/>
            <a:ext cx="52927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E→id1 relop id2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{ E.place := newtemp;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emit('if' id1.place relop.op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id2.place 'goto'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nextstat+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emit(E.place ':=' '0');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emit('goto'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nextstat+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emit(E.place ':=' '1');   } 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4005263"/>
            <a:ext cx="34925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 and E2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{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E.place := newtemp;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emit(E.place ':='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E1.place 'and'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E2.place);}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34925" y="4005263"/>
            <a:ext cx="34925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 or E2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{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E.place := newtemp;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emit(E.place ':='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E1.place 'or'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E2.place);}</a:t>
            </a:r>
          </a:p>
        </p:txBody>
      </p:sp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671513" y="2500313"/>
          <a:ext cx="12366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16" imgW="485729" imgH="165811" progId="Visio.Drawing.11">
                  <p:embed/>
                </p:oleObj>
              </mc:Choice>
              <mc:Fallback>
                <p:oleObj name="Visio" r:id="rId16" imgW="485729" imgH="165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2500313"/>
                        <a:ext cx="123666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1506538" y="3141663"/>
          <a:ext cx="11509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18" imgW="485729" imgH="165811" progId="Visio.Drawing.11">
                  <p:embed/>
                </p:oleObj>
              </mc:Choice>
              <mc:Fallback>
                <p:oleObj name="Visio" r:id="rId18" imgW="485729" imgH="165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3141663"/>
                        <a:ext cx="115093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2843213" y="3068638"/>
          <a:ext cx="11509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20" imgW="485729" imgH="165811" progId="Visio.Drawing.11">
                  <p:embed/>
                </p:oleObj>
              </mc:Choice>
              <mc:Fallback>
                <p:oleObj name="Visio" r:id="rId20" imgW="485729" imgH="165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068638"/>
                        <a:ext cx="115093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19"/>
          <p:cNvGraphicFramePr>
            <a:graphicFrameLocks noChangeAspect="1"/>
          </p:cNvGraphicFramePr>
          <p:nvPr/>
        </p:nvGraphicFramePr>
        <p:xfrm>
          <a:off x="2195513" y="2349500"/>
          <a:ext cx="1152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Visio" r:id="rId22" imgW="485729" imgH="165811" progId="Visio.Drawing.11">
                  <p:embed/>
                </p:oleObj>
              </mc:Choice>
              <mc:Fallback>
                <p:oleObj name="Visio" r:id="rId22" imgW="485729" imgH="165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349500"/>
                        <a:ext cx="11525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1476375" y="1757363"/>
          <a:ext cx="11064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Visio" r:id="rId24" imgW="485729" imgH="165811" progId="Visio.Drawing.11">
                  <p:embed/>
                </p:oleObj>
              </mc:Choice>
              <mc:Fallback>
                <p:oleObj name="Visio" r:id="rId24" imgW="485729" imgH="165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757363"/>
                        <a:ext cx="1106488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3708400" y="2251075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nextstat:=5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3708400" y="3716338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nextstat:=9</a:t>
            </a: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3779838" y="5300663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nextstat:=13</a:t>
            </a:r>
          </a:p>
        </p:txBody>
      </p:sp>
    </p:spTree>
    <p:extLst>
      <p:ext uri="{BB962C8B-B14F-4D97-AF65-F5344CB8AC3E}">
        <p14:creationId xmlns:p14="http://schemas.microsoft.com/office/powerpoint/2010/main" val="108279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1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0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build="allAtOnce"/>
      <p:bldP spid="24586" grpId="0" build="allAtOnce"/>
      <p:bldP spid="24588" grpId="0"/>
      <p:bldP spid="24588" grpId="1"/>
      <p:bldP spid="24590" grpId="0"/>
      <p:bldP spid="24590" grpId="1"/>
      <p:bldP spid="24591" grpId="0"/>
      <p:bldP spid="24591" grpId="1"/>
      <p:bldP spid="24603" grpId="0"/>
      <p:bldP spid="24603" grpId="1"/>
      <p:bldP spid="24604" grpId="0"/>
      <p:bldP spid="24604" grpId="1"/>
      <p:bldP spid="24605" grpId="0"/>
      <p:bldP spid="2460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" y="333375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4.8.4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短路计算的语法制导定义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87C95-9F8C-4BEC-9ED6-5A16E9D9C2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82575" y="1052513"/>
            <a:ext cx="86106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6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.true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：表达式的真出口，它指向表达式为真时的转向。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.false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：表达式的假出口，它指向表达式为假时的转向。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newlable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newtemp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相似，但它产生的是一个标号而不是一个临时变量。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619250" y="3344863"/>
            <a:ext cx="3887788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A then goto LT;</a:t>
            </a:r>
          </a:p>
          <a:p>
            <a:pPr lvl="1"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 LF</a:t>
            </a:r>
          </a:p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LT: 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…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LF: 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…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80975" y="44370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的真出口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07950" y="4965700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的假出口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6751638" y="3716338"/>
            <a:ext cx="1708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布尔表达式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5114925" y="4005263"/>
            <a:ext cx="1439863" cy="144462"/>
          </a:xfrm>
          <a:prstGeom prst="leftArrow">
            <a:avLst>
              <a:gd name="adj1" fmla="val 50000"/>
              <a:gd name="adj2" fmla="val 249177"/>
            </a:avLst>
          </a:prstGeom>
          <a:noFill/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259388" y="3429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翻译</a:t>
            </a:r>
          </a:p>
        </p:txBody>
      </p:sp>
    </p:spTree>
    <p:extLst>
      <p:ext uri="{BB962C8B-B14F-4D97-AF65-F5344CB8AC3E}">
        <p14:creationId xmlns:p14="http://schemas.microsoft.com/office/powerpoint/2010/main" val="412170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 autoUpdateAnimBg="0"/>
      <p:bldP spid="28681" grpId="0"/>
      <p:bldP spid="28682" grpId="0"/>
      <p:bldP spid="28683" grpId="0"/>
      <p:bldP spid="28684" grpId="0"/>
      <p:bldP spid="28685" grpId="0" animBg="1"/>
      <p:bldP spid="286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72400" cy="587375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4.8.4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短路计算的语法制导定义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1)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52310-7297-4BF6-819B-10C6954BD5D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179388" y="836613"/>
            <a:ext cx="8763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6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考虑布尔表达式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 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，应该有下述代码序列：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250825" y="4292600"/>
            <a:ext cx="88582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根据短路计算的逻辑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4.9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，上述表达式真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假出口存在关系：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395288" y="2995613"/>
            <a:ext cx="82581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即首先生成计算表达式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的中间代码，然后在计算表达式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的中间代码之前设置一个标号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E1.false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，使得当表达式</a:t>
            </a:r>
            <a:b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假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时，转而计算表达式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468313" y="1484313"/>
            <a:ext cx="345598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 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 </a:t>
            </a: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</a:t>
            </a:r>
            <a:r>
              <a:rPr lang="en-US" altLang="zh-CN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 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E1.false: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E2.code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395288" y="4795838"/>
            <a:ext cx="42481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 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 </a:t>
            </a: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E1.true = E2.true = E.true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E2.false = E.false </a:t>
            </a:r>
          </a:p>
        </p:txBody>
      </p:sp>
    </p:spTree>
    <p:extLst>
      <p:ext uri="{BB962C8B-B14F-4D97-AF65-F5344CB8AC3E}">
        <p14:creationId xmlns:p14="http://schemas.microsoft.com/office/powerpoint/2010/main" val="51642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2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 build="p" autoUpdateAnimBg="0"/>
      <p:bldP spid="229381" grpId="0" autoUpdateAnimBg="0"/>
      <p:bldP spid="229382" grpId="0"/>
      <p:bldP spid="22938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188913"/>
            <a:ext cx="7772400" cy="587375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4.8.4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短路计算的语法制导定义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2)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3270E-BB8B-4A14-8038-3EDD9EC073F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179388" y="836613"/>
            <a:ext cx="8763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6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考虑布尔表达式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 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，应该有下述代码序列：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250825" y="4294188"/>
            <a:ext cx="88582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根据短路计算的逻辑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4.9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，上述表达式真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假出口存在关系：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395288" y="2997200"/>
            <a:ext cx="82581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即首先生成计算表达式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的中间代码，然后在计算表达式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的中间代码之前设置一个标号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E1.true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，使得当表达式</a:t>
            </a:r>
            <a:b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真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时，转而计算表达式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468313" y="1485900"/>
            <a:ext cx="345598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 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 </a:t>
            </a: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</a:t>
            </a:r>
            <a:r>
              <a:rPr lang="en-US" altLang="zh-CN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 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E1.false: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E2.code</a:t>
            </a: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4211638" y="1412875"/>
            <a:ext cx="345598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 </a:t>
            </a: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</a:t>
            </a:r>
            <a:r>
              <a:rPr lang="en-US" altLang="zh-CN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 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E1.true: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E2.code</a:t>
            </a:r>
          </a:p>
        </p:txBody>
      </p:sp>
      <p:sp>
        <p:nvSpPr>
          <p:cNvPr id="58377" name="Rectangle 11"/>
          <p:cNvSpPr>
            <a:spLocks noChangeArrowheads="1"/>
          </p:cNvSpPr>
          <p:nvPr/>
        </p:nvSpPr>
        <p:spPr bwMode="auto">
          <a:xfrm>
            <a:off x="395288" y="4797425"/>
            <a:ext cx="42481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 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 </a:t>
            </a: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E1.true = E2.true = E.true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E2.false = E.false </a:t>
            </a:r>
          </a:p>
        </p:txBody>
      </p: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4716463" y="4797425"/>
            <a:ext cx="42481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 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 </a:t>
            </a: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E1.false=E2.false=E.false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E2.true = E.true </a:t>
            </a:r>
          </a:p>
        </p:txBody>
      </p:sp>
    </p:spTree>
    <p:extLst>
      <p:ext uri="{BB962C8B-B14F-4D97-AF65-F5344CB8AC3E}">
        <p14:creationId xmlns:p14="http://schemas.microsoft.com/office/powerpoint/2010/main" val="241974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2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3" grpId="0" autoUpdateAnimBg="0"/>
      <p:bldP spid="227336" grpId="0"/>
      <p:bldP spid="2273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91600" cy="6096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语义制导定义：</a:t>
            </a:r>
            <a:endParaRPr lang="zh-CN" altLang="en-US" sz="280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61CFE1-B0D9-4C5C-A7C6-84D6D76136B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95288" y="4241800"/>
            <a:ext cx="42481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 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 </a:t>
            </a: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E1.code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E1.false: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E2.code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E1.true = E2.true = E.true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E2.false = E.false 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4716463" y="4292600"/>
            <a:ext cx="42481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 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 </a:t>
            </a: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E1.code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E1.true: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E2.code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E1.false=E2.false=E.false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E2.true = E.true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6200" y="576263"/>
            <a:ext cx="8915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(1)E→E1 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E2 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{ E1.true:= E.true; E1.false:=newlabel;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E2.true:= E.true; E2.false:=E.false;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E.code := E1.code||emit(E1.false ':')||E2.code;}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76200" y="2349500"/>
            <a:ext cx="8915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 |E1 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E2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{ E1.false:= E.false; E1.true:=newlabel;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E2.false:= E.false; E2.true:=E.true;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E.code  := E1.code||emit(E1.true':')||E2.code;} 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6200" y="4116388"/>
            <a:ext cx="83058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 |not E1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{ E1.false:=E.true;   E1.true:=E.false;</a:t>
            </a:r>
          </a:p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 := E1.code;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}</a:t>
            </a: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 |(E1)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{ E1.false:=E.false;  E1.true:=E.true;</a:t>
            </a: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 := E1.code;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} 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4356100" y="158750"/>
            <a:ext cx="4102100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newlable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：产生一个新标号，如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L1,L2,</a:t>
            </a:r>
            <a:r>
              <a:rPr lang="en-US" altLang="zh-CN" sz="2400">
                <a:solidFill>
                  <a:srgbClr val="000000"/>
                </a:solidFill>
                <a:ea typeface="华文行楷" panose="02010800040101010101" pitchFamily="2" charset="-122"/>
              </a:rPr>
              <a:t>…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5522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/>
      <p:bldP spid="25612" grpId="0"/>
      <p:bldP spid="25605" grpId="0" build="p" autoUpdateAnimBg="0"/>
      <p:bldP spid="25606" grpId="0" build="p" autoUpdateAnimBg="0"/>
      <p:bldP spid="256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4.7.1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数组元素的地址计算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9624C-77BD-4B61-B2A1-1DAB056222C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515938" y="909638"/>
            <a:ext cx="8088312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三个假设条件：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数组元素</a:t>
            </a:r>
            <a:r>
              <a:rPr lang="zh-CN" altLang="en-US" sz="2400">
                <a:solidFill>
                  <a:srgbClr val="FF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以行为主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存放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即对于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维数组，第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维是：</a:t>
            </a:r>
            <a:b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   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个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n-i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维的数组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数组每维下标的下界均为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每个元素占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个标准存贮单元。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约定：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数组的声明：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A[d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d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.., d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数组元素的引用：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.., 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72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213" y="188913"/>
            <a:ext cx="7772400" cy="515937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4.8.4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短路计算的语法制导定义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4)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E0409-595C-41CD-891A-24AD14FC375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52400" y="981075"/>
            <a:ext cx="8991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arenBoth" startAt="5"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|id1 relop id2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{ E.code := emit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 ('if'id1.place relop.op id2.place'goto'E.true)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|| emit('goto' E.false);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}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188913" y="3284538"/>
            <a:ext cx="89916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 |id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{ E.code := emit('if' id.place 'goto' E.true)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|| emit('goto' E.false);}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(7)  |true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{ E.code := emit('goto' E.true);}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(8)  |false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{ E.code := emit('goto' E.false);} 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2124075" y="4543425"/>
            <a:ext cx="5040313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&lt; b 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被翻译为：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&lt; 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goto E.true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 E.false</a:t>
            </a:r>
          </a:p>
        </p:txBody>
      </p:sp>
    </p:spTree>
    <p:extLst>
      <p:ext uri="{BB962C8B-B14F-4D97-AF65-F5344CB8AC3E}">
        <p14:creationId xmlns:p14="http://schemas.microsoft.com/office/powerpoint/2010/main" val="34902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5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5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build="p" autoUpdateAnimBg="0"/>
      <p:bldP spid="95240" grpId="0"/>
      <p:bldP spid="95240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4.8.4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短路计算的语法制导定义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5)</a:t>
            </a:r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B77703-94C3-406C-84C5-A53E88BB901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5159375" y="1125538"/>
            <a:ext cx="3733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if a&lt;b goto E1.t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goto E1.f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if c&lt;d goto E2.t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goto E2.f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if e&lt;f goto E3.t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goto E3.f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107950" y="4437063"/>
            <a:ext cx="8991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arenBoth" startAt="5"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|id1 relop id2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{ E.code := emit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('if'id1.place relop.op id2.place'goto'E.true)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|| emit('goto' E.false);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}</a:t>
            </a: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76200" y="533400"/>
            <a:ext cx="891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4.39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再考虑布尔表达式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a&lt;b or c&lt;d and e&lt;f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的短路计算：</a:t>
            </a: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288925" y="1062038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注释分析树：</a:t>
            </a:r>
          </a:p>
        </p:txBody>
      </p:sp>
      <p:sp>
        <p:nvSpPr>
          <p:cNvPr id="64520" name="Text Box 7"/>
          <p:cNvSpPr txBox="1">
            <a:spLocks noChangeArrowheads="1"/>
          </p:cNvSpPr>
          <p:nvPr/>
        </p:nvSpPr>
        <p:spPr bwMode="auto">
          <a:xfrm>
            <a:off x="3581400" y="1125538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三地址码序列：</a:t>
            </a:r>
          </a:p>
        </p:txBody>
      </p:sp>
      <p:graphicFrame>
        <p:nvGraphicFramePr>
          <p:cNvPr id="268296" name="Object 8"/>
          <p:cNvGraphicFramePr>
            <a:graphicFrameLocks noChangeAspect="1"/>
          </p:cNvGraphicFramePr>
          <p:nvPr/>
        </p:nvGraphicFramePr>
        <p:xfrm>
          <a:off x="1873250" y="1484313"/>
          <a:ext cx="466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4" imgW="152888" imgH="165811" progId="Visio.Drawing.11">
                  <p:embed/>
                </p:oleObj>
              </mc:Choice>
              <mc:Fallback>
                <p:oleObj name="Visio" r:id="rId4" imgW="152888" imgH="165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1484313"/>
                        <a:ext cx="4667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7" name="Object 9"/>
          <p:cNvGraphicFramePr>
            <a:graphicFrameLocks noChangeAspect="1"/>
          </p:cNvGraphicFramePr>
          <p:nvPr/>
        </p:nvGraphicFramePr>
        <p:xfrm>
          <a:off x="612775" y="1844675"/>
          <a:ext cx="295116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6" imgW="1154095" imgH="346009" progId="Visio.Drawing.11">
                  <p:embed/>
                </p:oleObj>
              </mc:Choice>
              <mc:Fallback>
                <p:oleObj name="Visio" r:id="rId6" imgW="1154095" imgH="34600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844675"/>
                        <a:ext cx="2951163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8" name="Object 10"/>
          <p:cNvGraphicFramePr>
            <a:graphicFrameLocks noChangeAspect="1"/>
          </p:cNvGraphicFramePr>
          <p:nvPr/>
        </p:nvGraphicFramePr>
        <p:xfrm>
          <a:off x="34925" y="2636838"/>
          <a:ext cx="15843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8" imgW="516941" imgH="318699" progId="Visio.Drawing.11">
                  <p:embed/>
                </p:oleObj>
              </mc:Choice>
              <mc:Fallback>
                <p:oleObj name="Visio" r:id="rId8" imgW="516941" imgH="3186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2636838"/>
                        <a:ext cx="15843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9" name="Object 11"/>
          <p:cNvGraphicFramePr>
            <a:graphicFrameLocks noChangeAspect="1"/>
          </p:cNvGraphicFramePr>
          <p:nvPr/>
        </p:nvGraphicFramePr>
        <p:xfrm>
          <a:off x="1908175" y="2654300"/>
          <a:ext cx="26638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10" imgW="937565" imgH="323576" progId="Visio.Drawing.11">
                  <p:embed/>
                </p:oleObj>
              </mc:Choice>
              <mc:Fallback>
                <p:oleObj name="Visio" r:id="rId10" imgW="937565" imgH="32357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654300"/>
                        <a:ext cx="266382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0" name="Object 12"/>
          <p:cNvGraphicFramePr>
            <a:graphicFrameLocks noChangeAspect="1"/>
          </p:cNvGraphicFramePr>
          <p:nvPr/>
        </p:nvGraphicFramePr>
        <p:xfrm>
          <a:off x="1331913" y="3500438"/>
          <a:ext cx="15128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Visio" r:id="rId12" imgW="459882" imgH="288950" progId="Visio.Drawing.11">
                  <p:embed/>
                </p:oleObj>
              </mc:Choice>
              <mc:Fallback>
                <p:oleObj name="Visio" r:id="rId12" imgW="459882" imgH="2889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00438"/>
                        <a:ext cx="15128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1" name="Object 13"/>
          <p:cNvGraphicFramePr>
            <a:graphicFrameLocks noChangeAspect="1"/>
          </p:cNvGraphicFramePr>
          <p:nvPr/>
        </p:nvGraphicFramePr>
        <p:xfrm>
          <a:off x="3463925" y="3500438"/>
          <a:ext cx="168433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Visio" r:id="rId14" imgW="488655" imgH="288950" progId="Visio.Drawing.11">
                  <p:embed/>
                </p:oleObj>
              </mc:Choice>
              <mc:Fallback>
                <p:oleObj name="Visio" r:id="rId14" imgW="488655" imgH="2889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3500438"/>
                        <a:ext cx="1684338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2" name="Object 14"/>
          <p:cNvGraphicFramePr>
            <a:graphicFrameLocks noChangeAspect="1"/>
          </p:cNvGraphicFramePr>
          <p:nvPr/>
        </p:nvGraphicFramePr>
        <p:xfrm>
          <a:off x="2339975" y="1341438"/>
          <a:ext cx="7508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Visio" r:id="rId16" imgW="263103" imgH="277490" progId="Visio.Drawing.11">
                  <p:embed/>
                </p:oleObj>
              </mc:Choice>
              <mc:Fallback>
                <p:oleObj name="Visio" r:id="rId16" imgW="263103" imgH="2774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341438"/>
                        <a:ext cx="750888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3" name="Object 15"/>
          <p:cNvGraphicFramePr>
            <a:graphicFrameLocks noChangeAspect="1"/>
          </p:cNvGraphicFramePr>
          <p:nvPr/>
        </p:nvGraphicFramePr>
        <p:xfrm>
          <a:off x="3563938" y="2133600"/>
          <a:ext cx="7556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Visio" r:id="rId18" imgW="263103" imgH="277490" progId="Visio.Drawing.11">
                  <p:embed/>
                </p:oleObj>
              </mc:Choice>
              <mc:Fallback>
                <p:oleObj name="Visio" r:id="rId18" imgW="263103" imgH="2774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133600"/>
                        <a:ext cx="75565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4" name="Object 16"/>
          <p:cNvGraphicFramePr>
            <a:graphicFrameLocks noChangeAspect="1"/>
          </p:cNvGraphicFramePr>
          <p:nvPr/>
        </p:nvGraphicFramePr>
        <p:xfrm>
          <a:off x="4572000" y="3141663"/>
          <a:ext cx="7524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Visio" r:id="rId20" imgW="263103" imgH="277490" progId="Visio.Drawing.11">
                  <p:embed/>
                </p:oleObj>
              </mc:Choice>
              <mc:Fallback>
                <p:oleObj name="Visio" r:id="rId20" imgW="263103" imgH="2774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41663"/>
                        <a:ext cx="7524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05" name="Rectangle 17"/>
          <p:cNvSpPr>
            <a:spLocks noChangeArrowheads="1"/>
          </p:cNvSpPr>
          <p:nvPr/>
        </p:nvSpPr>
        <p:spPr bwMode="auto">
          <a:xfrm>
            <a:off x="7645400" y="1171575"/>
            <a:ext cx="9159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LT</a:t>
            </a:r>
          </a:p>
        </p:txBody>
      </p:sp>
      <p:sp>
        <p:nvSpPr>
          <p:cNvPr id="268306" name="Rectangle 18"/>
          <p:cNvSpPr>
            <a:spLocks noChangeArrowheads="1"/>
          </p:cNvSpPr>
          <p:nvPr/>
        </p:nvSpPr>
        <p:spPr bwMode="auto">
          <a:xfrm>
            <a:off x="6516688" y="1531938"/>
            <a:ext cx="9159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L2</a:t>
            </a:r>
          </a:p>
        </p:txBody>
      </p:sp>
      <p:sp>
        <p:nvSpPr>
          <p:cNvPr id="268307" name="Rectangle 19"/>
          <p:cNvSpPr>
            <a:spLocks noChangeArrowheads="1"/>
          </p:cNvSpPr>
          <p:nvPr/>
        </p:nvSpPr>
        <p:spPr bwMode="auto">
          <a:xfrm>
            <a:off x="7596188" y="1916113"/>
            <a:ext cx="9159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L1</a:t>
            </a:r>
          </a:p>
        </p:txBody>
      </p:sp>
      <p:sp>
        <p:nvSpPr>
          <p:cNvPr id="268308" name="Rectangle 20"/>
          <p:cNvSpPr>
            <a:spLocks noChangeArrowheads="1"/>
          </p:cNvSpPr>
          <p:nvPr/>
        </p:nvSpPr>
        <p:spPr bwMode="auto">
          <a:xfrm>
            <a:off x="6516688" y="2251075"/>
            <a:ext cx="9159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LF</a:t>
            </a:r>
          </a:p>
        </p:txBody>
      </p: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7543800" y="2613025"/>
            <a:ext cx="9159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LT</a:t>
            </a:r>
          </a:p>
        </p:txBody>
      </p:sp>
      <p:sp>
        <p:nvSpPr>
          <p:cNvPr id="268310" name="Rectangle 22"/>
          <p:cNvSpPr>
            <a:spLocks noChangeArrowheads="1"/>
          </p:cNvSpPr>
          <p:nvPr/>
        </p:nvSpPr>
        <p:spPr bwMode="auto">
          <a:xfrm>
            <a:off x="6516688" y="2997200"/>
            <a:ext cx="9159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LF</a:t>
            </a:r>
          </a:p>
        </p:txBody>
      </p:sp>
      <p:sp>
        <p:nvSpPr>
          <p:cNvPr id="268311" name="Rectangle 23"/>
          <p:cNvSpPr>
            <a:spLocks noChangeArrowheads="1"/>
          </p:cNvSpPr>
          <p:nvPr/>
        </p:nvSpPr>
        <p:spPr bwMode="auto">
          <a:xfrm>
            <a:off x="5097463" y="1884363"/>
            <a:ext cx="769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L2:</a:t>
            </a:r>
          </a:p>
        </p:txBody>
      </p:sp>
      <p:sp>
        <p:nvSpPr>
          <p:cNvPr id="268312" name="Rectangle 24"/>
          <p:cNvSpPr>
            <a:spLocks noChangeArrowheads="1"/>
          </p:cNvSpPr>
          <p:nvPr/>
        </p:nvSpPr>
        <p:spPr bwMode="auto">
          <a:xfrm>
            <a:off x="5076825" y="2611438"/>
            <a:ext cx="874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L1:</a:t>
            </a:r>
          </a:p>
        </p:txBody>
      </p:sp>
      <p:sp>
        <p:nvSpPr>
          <p:cNvPr id="268313" name="Rectangle 25"/>
          <p:cNvSpPr>
            <a:spLocks noChangeArrowheads="1"/>
          </p:cNvSpPr>
          <p:nvPr/>
        </p:nvSpPr>
        <p:spPr bwMode="auto">
          <a:xfrm>
            <a:off x="34925" y="4392613"/>
            <a:ext cx="8915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(1)E5→E1 or E4 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{ E1.true:= E5.true; E1.false:=newlabel;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E4.true:= E5.true; E4.false:=E5.false;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E5.code := E1.code||emit(E1.false ':')||E4.code;}</a:t>
            </a:r>
          </a:p>
        </p:txBody>
      </p:sp>
      <p:sp>
        <p:nvSpPr>
          <p:cNvPr id="268314" name="Rectangle 26"/>
          <p:cNvSpPr>
            <a:spLocks noChangeArrowheads="1"/>
          </p:cNvSpPr>
          <p:nvPr/>
        </p:nvSpPr>
        <p:spPr bwMode="auto">
          <a:xfrm>
            <a:off x="193675" y="4365625"/>
            <a:ext cx="8915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E4→E2 and E3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{ E2.false:= E4.false; E2.true:=newlabel;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E3.false:= E4.false; E3.true:=E4.true;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E4.code  := E2.code||emit(E2.true':')||E3.code;}</a:t>
            </a:r>
          </a:p>
        </p:txBody>
      </p:sp>
      <p:sp>
        <p:nvSpPr>
          <p:cNvPr id="64540" name="Text Box 27"/>
          <p:cNvSpPr txBox="1">
            <a:spLocks noChangeArrowheads="1"/>
          </p:cNvSpPr>
          <p:nvPr/>
        </p:nvSpPr>
        <p:spPr bwMode="auto">
          <a:xfrm>
            <a:off x="-4752975" y="1916113"/>
            <a:ext cx="44291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先自下而上给出未确定真假出口的三地址码</a:t>
            </a:r>
          </a:p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再自上而下遍历树，计算继承属性</a:t>
            </a:r>
          </a:p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怎一个乱字了得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</a:t>
            </a: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68316" name="Object 28"/>
          <p:cNvGraphicFramePr>
            <a:graphicFrameLocks noChangeAspect="1"/>
          </p:cNvGraphicFramePr>
          <p:nvPr/>
        </p:nvGraphicFramePr>
        <p:xfrm>
          <a:off x="971550" y="2205038"/>
          <a:ext cx="7826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Visio" r:id="rId22" imgW="274076" imgH="277490" progId="Visio.Drawing.11">
                  <p:embed/>
                </p:oleObj>
              </mc:Choice>
              <mc:Fallback>
                <p:oleObj name="Visio" r:id="rId22" imgW="274076" imgH="2774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78263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17" name="Object 29"/>
          <p:cNvGraphicFramePr>
            <a:graphicFrameLocks noChangeAspect="1"/>
          </p:cNvGraphicFramePr>
          <p:nvPr/>
        </p:nvGraphicFramePr>
        <p:xfrm>
          <a:off x="2276475" y="3068638"/>
          <a:ext cx="7826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Visio" r:id="rId24" imgW="274076" imgH="277490" progId="Visio.Drawing.11">
                  <p:embed/>
                </p:oleObj>
              </mc:Choice>
              <mc:Fallback>
                <p:oleObj name="Visio" r:id="rId24" imgW="274076" imgH="2774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3068638"/>
                        <a:ext cx="78263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98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6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6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8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8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68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68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68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68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268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68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0" dur="500"/>
                                        <p:tgtEl>
                                          <p:spTgt spid="26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26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26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26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6" dur="500"/>
                                        <p:tgtEl>
                                          <p:spTgt spid="26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6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6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9" dur="500"/>
                                        <p:tgtEl>
                                          <p:spTgt spid="26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4" dur="500"/>
                                        <p:tgtEl>
                                          <p:spTgt spid="26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1" dur="500"/>
                                        <p:tgtEl>
                                          <p:spTgt spid="26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1" dur="500"/>
                                        <p:tgtEl>
                                          <p:spTgt spid="26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6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0" grpId="0" build="allAtOnce"/>
      <p:bldP spid="268291" grpId="0"/>
      <p:bldP spid="268291" grpId="1"/>
      <p:bldP spid="268294" grpId="0"/>
      <p:bldP spid="268305" grpId="0" animBg="1"/>
      <p:bldP spid="268306" grpId="0" animBg="1"/>
      <p:bldP spid="268307" grpId="0" animBg="1"/>
      <p:bldP spid="268308" grpId="0" animBg="1"/>
      <p:bldP spid="268309" grpId="0" animBg="1"/>
      <p:bldP spid="268310" grpId="0" animBg="1"/>
      <p:bldP spid="268311" grpId="0"/>
      <p:bldP spid="268312" grpId="0"/>
      <p:bldP spid="268313" grpId="0"/>
      <p:bldP spid="268313" grpId="1"/>
      <p:bldP spid="268314" grpId="0"/>
      <p:bldP spid="268314" grpId="1"/>
      <p:bldP spid="268314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A7F14-0493-46BA-9747-60643F86132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533400" y="908050"/>
            <a:ext cx="77835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如何实现表达式的真、假出口；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②  如何在语法分析的同时正确生成三地址码序列，即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所有的转向均可确定。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即：设计一种什么样的翻译方案，使得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仅对分析树进行一次遍历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即可生成所需的中间代码序列。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3400" y="3835400"/>
            <a:ext cx="79263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基本思想：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当三地址码中的转向不确定时，将所有转向同一地址的三地址码</a:t>
            </a:r>
            <a:r>
              <a:rPr lang="zh-CN" altLang="en-US" sz="2400">
                <a:solidFill>
                  <a:srgbClr val="FF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拉成一个链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一旦所转向的地址被确定，则为此链上的所有三地址码中</a:t>
            </a:r>
            <a:r>
              <a:rPr lang="zh-CN" altLang="en-US" sz="2400">
                <a:solidFill>
                  <a:srgbClr val="FF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回填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入此地址。 </a:t>
            </a:r>
          </a:p>
        </p:txBody>
      </p:sp>
      <p:sp>
        <p:nvSpPr>
          <p:cNvPr id="66565" name="Rectangle 7"/>
          <p:cNvSpPr>
            <a:spLocks noChangeArrowheads="1"/>
          </p:cNvSpPr>
          <p:nvPr/>
        </p:nvSpPr>
        <p:spPr bwMode="auto">
          <a:xfrm>
            <a:off x="179388" y="379413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语法制导定义未解决的两个问题（需要翻译方案解决）：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79388" y="3284538"/>
            <a:ext cx="5113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4.8.5 </a:t>
            </a:r>
            <a:r>
              <a:rPr lang="zh-CN" altLang="en-US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拉链与回填 </a:t>
            </a:r>
          </a:p>
        </p:txBody>
      </p:sp>
    </p:spTree>
    <p:extLst>
      <p:ext uri="{BB962C8B-B14F-4D97-AF65-F5344CB8AC3E}">
        <p14:creationId xmlns:p14="http://schemas.microsoft.com/office/powerpoint/2010/main" val="404536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 autoUpdateAnimBg="0"/>
      <p:bldP spid="276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886200" cy="533400"/>
          </a:xfrm>
        </p:spPr>
        <p:txBody>
          <a:bodyPr/>
          <a:lstStyle/>
          <a:p>
            <a:pPr algn="l" eaLnBrk="1" hangingPunct="1"/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短路计算的翻译方案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D2ED-7235-4428-ABB8-672126AE88C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8600" y="965200"/>
            <a:ext cx="861060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新增属性与函数：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.tc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：真出口链，链接所有转向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同一真出口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的三地址码；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.fc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：假出口链，链接所有转向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同一假出口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的三地址码。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mkchain(i)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：为序号是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的三地址码构造一个新链，且返回指向该链的指针；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merge(P1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：合并链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，且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成为合并后的链头，并返回链头指针；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过程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backpatch(P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：向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链中所有三地址码均回填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                      出口地址为值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11711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3352800" cy="533400"/>
          </a:xfrm>
        </p:spPr>
        <p:txBody>
          <a:bodyPr/>
          <a:lstStyle/>
          <a:p>
            <a:pPr algn="l" eaLnBrk="1" hangingPunct="1"/>
            <a:r>
              <a:rPr lang="zh-CN" altLang="en-US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4.40</a:t>
            </a:r>
            <a:r>
              <a:rPr lang="zh-CN" altLang="en-US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三地址码： 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5F64E3-1C41-4383-879A-4ECAF22C28B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0660" name="Rectangle 10"/>
          <p:cNvSpPr>
            <a:spLocks noChangeArrowheads="1"/>
          </p:cNvSpPr>
          <p:nvPr/>
        </p:nvSpPr>
        <p:spPr bwMode="auto">
          <a:xfrm>
            <a:off x="838200" y="685800"/>
            <a:ext cx="1981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(i) goto -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...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(j) goto -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(k) 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124200" y="381000"/>
            <a:ext cx="48323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p1:=mkchain(i)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p2:=mkchain(j)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操作之后：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3200400" y="2209800"/>
            <a:ext cx="4684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P2:=merge(P1, P2)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操作之后： 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914400" y="37338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backpatch(P2, k)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操作之后的三地址码：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914400" y="4254500"/>
            <a:ext cx="29368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(i) goto 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...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(j) goto </a:t>
            </a:r>
            <a:r>
              <a:rPr lang="en-US" altLang="zh-CN" sz="2400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(k) </a:t>
            </a:r>
          </a:p>
        </p:txBody>
      </p:sp>
      <p:graphicFrame>
        <p:nvGraphicFramePr>
          <p:cNvPr id="31763" name="Object 19"/>
          <p:cNvGraphicFramePr>
            <a:graphicFrameLocks noChangeAspect="1"/>
          </p:cNvGraphicFramePr>
          <p:nvPr/>
        </p:nvGraphicFramePr>
        <p:xfrm>
          <a:off x="3924300" y="1374775"/>
          <a:ext cx="3744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4" imgW="1532230" imgH="281635" progId="Visio.Drawing.11">
                  <p:embed/>
                </p:oleObj>
              </mc:Choice>
              <mc:Fallback>
                <p:oleObj name="Visio" r:id="rId4" imgW="1532230" imgH="2816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374775"/>
                        <a:ext cx="37449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21"/>
          <p:cNvGraphicFramePr>
            <a:graphicFrameLocks noChangeAspect="1"/>
          </p:cNvGraphicFramePr>
          <p:nvPr/>
        </p:nvGraphicFramePr>
        <p:xfrm>
          <a:off x="3924300" y="2868613"/>
          <a:ext cx="3455988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6" imgW="1296619" imgH="281635" progId="Visio.Drawing.11">
                  <p:embed/>
                </p:oleObj>
              </mc:Choice>
              <mc:Fallback>
                <p:oleObj name="Visio" r:id="rId6" imgW="1296619" imgH="2816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868613"/>
                        <a:ext cx="3455988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6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5" grpId="0" autoUpdateAnimBg="0"/>
      <p:bldP spid="31757" grpId="0" autoUpdateAnimBg="0"/>
      <p:bldP spid="31758" grpId="0" autoUpdateAnimBg="0"/>
      <p:bldP spid="3175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26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4419600" cy="457200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32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短路计算的翻译方案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E7783-194B-413F-9267-BDBBDD94457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49263" y="1635125"/>
            <a:ext cx="3352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E1 or  E2 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421063" y="1558925"/>
            <a:ext cx="34559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 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E1.false: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E2.code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539750" y="2711450"/>
            <a:ext cx="82089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0713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的假出口，就是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E2.code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的第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条三地址码，其序号可在看到 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 or</a:t>
            </a: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之后、</a:t>
            </a:r>
            <a:r>
              <a:rPr lang="zh-CN" altLang="en-US" sz="2400">
                <a:solidFill>
                  <a:srgbClr val="FF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看到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之前可确定！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323850" y="955675"/>
            <a:ext cx="820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确定出口的时机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?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考虑二元逻辑运算的三地址码序列：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539750" y="3933825"/>
            <a:ext cx="8208963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0713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问题：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若采用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分析方法，如何得到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E2.code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的第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条三地址码的序号，进而回填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fc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88114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34831" grpId="0"/>
      <p:bldP spid="34835" grpId="0"/>
      <p:bldP spid="34839" grpId="0"/>
      <p:bldP spid="3484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441960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32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短路计算的翻译方案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542B9-49A7-44C9-9D06-996EA681FFD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304800" y="1243013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的属性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.stat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：记录当前第一个可用的三地址码序号。 </a:t>
            </a: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179388" y="738188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修改文法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增加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产生式（以适应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分析）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304800" y="1920875"/>
            <a:ext cx="33528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(1)M→ε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(2)E→E1 or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M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E2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 |E1 and 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E2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 |not E1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 |(E1) 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2362200" y="1962150"/>
            <a:ext cx="4648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{M.stat:=nextstat;} 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2362200" y="2743200"/>
            <a:ext cx="4267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{backpatch(E1.fc, M.stat);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E.tc:=merge(E1.tc, E2.tc); 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E.fc:=E2.fc;} </a:t>
            </a: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2514600" y="4581525"/>
            <a:ext cx="44958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{E.tc:=E1.fc; E.fc:=E1.tc;}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{E.tc:=E1.tc; E.fc:=E1.fc;}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276600" y="4122738"/>
            <a:ext cx="5543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（将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产生式中的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.tc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.fc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交换即得）</a:t>
            </a:r>
          </a:p>
        </p:txBody>
      </p:sp>
      <p:sp>
        <p:nvSpPr>
          <p:cNvPr id="74763" name="Text Box 10"/>
          <p:cNvSpPr txBox="1">
            <a:spLocks noChangeArrowheads="1"/>
          </p:cNvSpPr>
          <p:nvPr/>
        </p:nvSpPr>
        <p:spPr bwMode="auto">
          <a:xfrm>
            <a:off x="395288" y="5876925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华文行楷" panose="02010800040101010101" pitchFamily="2" charset="-122"/>
                <a:hlinkClick r:id="rId3" action="ppaction://hlinksldjump"/>
              </a:rPr>
              <a:t>下一页</a:t>
            </a:r>
            <a:endParaRPr lang="zh-CN" altLang="en-US" sz="200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233488" name="Rectangle 16"/>
          <p:cNvSpPr>
            <a:spLocks noChangeArrowheads="1"/>
          </p:cNvSpPr>
          <p:nvPr/>
        </p:nvSpPr>
        <p:spPr bwMode="auto">
          <a:xfrm>
            <a:off x="179388" y="4221163"/>
            <a:ext cx="4248150" cy="1406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运算的真假出口关系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E1.true = E2.true = E.true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E2.false = E.false </a:t>
            </a:r>
          </a:p>
        </p:txBody>
      </p:sp>
      <p:sp>
        <p:nvSpPr>
          <p:cNvPr id="233489" name="Rectangle 17"/>
          <p:cNvSpPr>
            <a:spLocks noChangeArrowheads="1"/>
          </p:cNvSpPr>
          <p:nvPr/>
        </p:nvSpPr>
        <p:spPr bwMode="auto">
          <a:xfrm>
            <a:off x="5076825" y="4365625"/>
            <a:ext cx="3455988" cy="968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 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E1.false: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E2.code</a:t>
            </a:r>
          </a:p>
        </p:txBody>
      </p:sp>
    </p:spTree>
    <p:extLst>
      <p:ext uri="{BB962C8B-B14F-4D97-AF65-F5344CB8AC3E}">
        <p14:creationId xmlns:p14="http://schemas.microsoft.com/office/powerpoint/2010/main" val="244953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/>
      <p:bldP spid="233477" grpId="0" build="allAtOnce" autoUpdateAnimBg="0"/>
      <p:bldP spid="233478" grpId="0" autoUpdateAnimBg="0"/>
      <p:bldP spid="233479" grpId="0" autoUpdateAnimBg="0"/>
      <p:bldP spid="233480" grpId="0" autoUpdateAnimBg="0"/>
      <p:bldP spid="233481" grpId="0" autoUpdateAnimBg="0"/>
      <p:bldP spid="233488" grpId="0" animBg="1"/>
      <p:bldP spid="233488" grpId="1" animBg="1"/>
      <p:bldP spid="233489" grpId="0" animBg="1"/>
      <p:bldP spid="23348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0" y="76200"/>
            <a:ext cx="4114800" cy="381000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属性与语义规则（续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12E6FE-3CA7-4335-8106-EEB02058E3E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28600" y="2771775"/>
            <a:ext cx="8915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(7)   |id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{ E.tc:=mkchain(nextstat);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	E.fc:=mkchain(nextstat+1);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	emit('if' id.place 'goto -');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	emit('goto -'); }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28600" y="4551363"/>
            <a:ext cx="8610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(8)   |true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{E.tc:=mkchain(nextstat); emit('goto -');}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(9)   |false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{E.fc:=mkchain(nextstat); emit('goto -');} </a:t>
            </a:r>
          </a:p>
        </p:txBody>
      </p:sp>
      <p:sp>
        <p:nvSpPr>
          <p:cNvPr id="76806" name="Rectangle 7"/>
          <p:cNvSpPr>
            <a:spLocks noChangeArrowheads="1"/>
          </p:cNvSpPr>
          <p:nvPr/>
        </p:nvSpPr>
        <p:spPr bwMode="auto">
          <a:xfrm>
            <a:off x="228600" y="188913"/>
            <a:ext cx="89154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E→id1 relop id2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{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emit('if' id1.place relop.op id2.place 'goto -');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	 emit('goto -');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} </a:t>
            </a:r>
          </a:p>
        </p:txBody>
      </p:sp>
      <p:sp>
        <p:nvSpPr>
          <p:cNvPr id="76807" name="Text Box 8"/>
          <p:cNvSpPr txBox="1">
            <a:spLocks noChangeArrowheads="1"/>
          </p:cNvSpPr>
          <p:nvPr/>
        </p:nvSpPr>
        <p:spPr bwMode="auto">
          <a:xfrm>
            <a:off x="288925" y="5905500"/>
            <a:ext cx="1335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华文行楷" panose="02010800040101010101" pitchFamily="2" charset="-122"/>
                <a:hlinkClick r:id="rId3" action="ppaction://hlinksldjump"/>
              </a:rPr>
              <a:t>上一页</a:t>
            </a:r>
            <a:endParaRPr lang="zh-CN" altLang="en-US" sz="200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76808" name="Text Box 9"/>
          <p:cNvSpPr txBox="1">
            <a:spLocks noChangeArrowheads="1"/>
          </p:cNvSpPr>
          <p:nvPr/>
        </p:nvSpPr>
        <p:spPr bwMode="auto">
          <a:xfrm>
            <a:off x="1508125" y="5905500"/>
            <a:ext cx="1335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华文行楷" panose="02010800040101010101" pitchFamily="2" charset="-122"/>
                <a:hlinkClick r:id="rId4" action="ppaction://hlinksldjump"/>
              </a:rPr>
              <a:t>下一页</a:t>
            </a:r>
            <a:endParaRPr lang="zh-CN" altLang="en-US" sz="200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1403350" y="692150"/>
            <a:ext cx="47371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7938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0713" indent="-285750" defTabSz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79388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79388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79388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E.tc:=mkchain(nextstat); 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E.fc:=mkchain(nextstat+1);</a:t>
            </a:r>
          </a:p>
        </p:txBody>
      </p:sp>
    </p:spTree>
    <p:extLst>
      <p:ext uri="{BB962C8B-B14F-4D97-AF65-F5344CB8AC3E}">
        <p14:creationId xmlns:p14="http://schemas.microsoft.com/office/powerpoint/2010/main" val="372382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utoUpdateAnimBg="0"/>
      <p:bldP spid="35846" grpId="0" autoUpdateAnimBg="0"/>
      <p:bldP spid="358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5719763" cy="533400"/>
          </a:xfrm>
        </p:spPr>
        <p:txBody>
          <a:bodyPr/>
          <a:lstStyle/>
          <a:p>
            <a:pPr algn="l" eaLnBrk="1" hangingPunct="1"/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再考虑布尔表达式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a&lt;b or c&lt;d and e&lt;f</a:t>
            </a:r>
          </a:p>
        </p:txBody>
      </p:sp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F9C63-12DB-41A9-AD85-EB64F6A6B25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78852" name="Object 13"/>
          <p:cNvGraphicFramePr>
            <a:graphicFrameLocks noChangeAspect="1"/>
          </p:cNvGraphicFramePr>
          <p:nvPr/>
        </p:nvGraphicFramePr>
        <p:xfrm>
          <a:off x="2168525" y="692150"/>
          <a:ext cx="3857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Visio" r:id="rId4" imgW="168493" imgH="182880" progId="Visio.Drawing.11">
                  <p:embed/>
                </p:oleObj>
              </mc:Choice>
              <mc:Fallback>
                <p:oleObj name="Visio" r:id="rId4" imgW="168493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692150"/>
                        <a:ext cx="3857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4"/>
          <p:cNvGraphicFramePr>
            <a:graphicFrameLocks noChangeAspect="1"/>
          </p:cNvGraphicFramePr>
          <p:nvPr/>
        </p:nvGraphicFramePr>
        <p:xfrm>
          <a:off x="657225" y="993775"/>
          <a:ext cx="42386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Visio" r:id="rId6" imgW="1849039" imgH="339425" progId="Visio.Drawing.11">
                  <p:embed/>
                </p:oleObj>
              </mc:Choice>
              <mc:Fallback>
                <p:oleObj name="Visio" r:id="rId6" imgW="1849039" imgH="3394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993775"/>
                        <a:ext cx="423862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5"/>
          <p:cNvGraphicFramePr>
            <a:graphicFrameLocks noChangeAspect="1"/>
          </p:cNvGraphicFramePr>
          <p:nvPr/>
        </p:nvGraphicFramePr>
        <p:xfrm>
          <a:off x="225425" y="1700213"/>
          <a:ext cx="12668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Visio" r:id="rId8" imgW="553029" imgH="331379" progId="Visio.Drawing.11">
                  <p:embed/>
                </p:oleObj>
              </mc:Choice>
              <mc:Fallback>
                <p:oleObj name="Visio" r:id="rId8" imgW="553029" imgH="33137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1700213"/>
                        <a:ext cx="126682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2457450" y="1700213"/>
          <a:ext cx="6080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Visio" r:id="rId10" imgW="265786" imgH="315041" progId="Visio.Drawing.11">
                  <p:embed/>
                </p:oleObj>
              </mc:Choice>
              <mc:Fallback>
                <p:oleObj name="Visio" r:id="rId10" imgW="265786" imgH="31504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1700213"/>
                        <a:ext cx="6080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3321050" y="1738313"/>
          <a:ext cx="337026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Visio" r:id="rId12" imgW="1467673" imgH="360639" progId="Visio.Drawing.11">
                  <p:embed/>
                </p:oleObj>
              </mc:Choice>
              <mc:Fallback>
                <p:oleObj name="Visio" r:id="rId12" imgW="1467673" imgH="3606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738313"/>
                        <a:ext cx="3370263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2771775" y="2420938"/>
          <a:ext cx="125253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Visio" r:id="rId14" imgW="546445" imgH="353568" progId="Visio.Drawing.11">
                  <p:embed/>
                </p:oleObj>
              </mc:Choice>
              <mc:Fallback>
                <p:oleObj name="Visio" r:id="rId14" imgW="546445" imgH="3535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20938"/>
                        <a:ext cx="125253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19"/>
          <p:cNvGraphicFramePr>
            <a:graphicFrameLocks noChangeAspect="1"/>
          </p:cNvGraphicFramePr>
          <p:nvPr/>
        </p:nvGraphicFramePr>
        <p:xfrm>
          <a:off x="5049838" y="2420938"/>
          <a:ext cx="1952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Visio" r:id="rId16" imgW="85832" imgH="358932" progId="Visio.Drawing.11">
                  <p:embed/>
                </p:oleObj>
              </mc:Choice>
              <mc:Fallback>
                <p:oleObj name="Visio" r:id="rId16" imgW="85832" imgH="3589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2420938"/>
                        <a:ext cx="19526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0"/>
          <p:cNvGraphicFramePr>
            <a:graphicFrameLocks noChangeAspect="1"/>
          </p:cNvGraphicFramePr>
          <p:nvPr/>
        </p:nvGraphicFramePr>
        <p:xfrm>
          <a:off x="5984875" y="2492375"/>
          <a:ext cx="12509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Visio" r:id="rId18" imgW="546202" imgH="333329" progId="Visio.Drawing.11">
                  <p:embed/>
                </p:oleObj>
              </mc:Choice>
              <mc:Fallback>
                <p:oleObj name="Visio" r:id="rId18" imgW="546202" imgH="33332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2492375"/>
                        <a:ext cx="125095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179388" y="4679950"/>
            <a:ext cx="8915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E→id1 relop id2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{E.tc:=mkchain(nextstat); E.fc:=mkchain(nextstat+1);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emit('if' id1.place relop.op id2.place 'goto -');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emit('goto -'); } 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5651500" y="188913"/>
            <a:ext cx="3306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nextstat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36889" name="Object 25"/>
          <p:cNvGraphicFramePr>
            <a:graphicFrameLocks noChangeAspect="1"/>
          </p:cNvGraphicFramePr>
          <p:nvPr/>
        </p:nvGraphicFramePr>
        <p:xfrm>
          <a:off x="1012825" y="1341438"/>
          <a:ext cx="8953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Visio" r:id="rId20" imgW="350154" imgH="306751" progId="Visio.Drawing.11">
                  <p:embed/>
                </p:oleObj>
              </mc:Choice>
              <mc:Fallback>
                <p:oleObj name="Visio" r:id="rId20" imgW="350154" imgH="3067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1341438"/>
                        <a:ext cx="8953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724525" y="3162300"/>
            <a:ext cx="3419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if a&lt;b goto 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goto -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if c&lt;d goto -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goto -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if e&lt;f goto 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goto -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193675" y="4221163"/>
            <a:ext cx="46275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(1)M→ε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{M.stat:=nextstat;} </a:t>
            </a: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6893" name="Object 29"/>
          <p:cNvGraphicFramePr>
            <a:graphicFrameLocks noChangeAspect="1"/>
          </p:cNvGraphicFramePr>
          <p:nvPr/>
        </p:nvGraphicFramePr>
        <p:xfrm>
          <a:off x="3276600" y="1412875"/>
          <a:ext cx="10477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Visio" r:id="rId22" imgW="369174" imgH="182880" progId="Visio.Drawing.11">
                  <p:embed/>
                </p:oleObj>
              </mc:Choice>
              <mc:Fallback>
                <p:oleObj name="Visio" r:id="rId22" imgW="369174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12875"/>
                        <a:ext cx="10477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4" name="Object 30"/>
          <p:cNvGraphicFramePr>
            <a:graphicFrameLocks noChangeAspect="1"/>
          </p:cNvGraphicFramePr>
          <p:nvPr/>
        </p:nvGraphicFramePr>
        <p:xfrm>
          <a:off x="3532188" y="2286000"/>
          <a:ext cx="8953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Visio" r:id="rId24" imgW="350154" imgH="306751" progId="Visio.Drawing.11">
                  <p:embed/>
                </p:oleObj>
              </mc:Choice>
              <mc:Fallback>
                <p:oleObj name="Visio" r:id="rId24" imgW="350154" imgH="3067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2286000"/>
                        <a:ext cx="89535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5" name="Object 31"/>
          <p:cNvGraphicFramePr>
            <a:graphicFrameLocks noChangeAspect="1"/>
          </p:cNvGraphicFramePr>
          <p:nvPr/>
        </p:nvGraphicFramePr>
        <p:xfrm>
          <a:off x="5148263" y="2205038"/>
          <a:ext cx="11207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Visio" r:id="rId26" imgW="369174" imgH="182880" progId="Visio.Drawing.11">
                  <p:embed/>
                </p:oleObj>
              </mc:Choice>
              <mc:Fallback>
                <p:oleObj name="Visio" r:id="rId26" imgW="369174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205038"/>
                        <a:ext cx="112077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6" name="Object 32"/>
          <p:cNvGraphicFramePr>
            <a:graphicFrameLocks noChangeAspect="1"/>
          </p:cNvGraphicFramePr>
          <p:nvPr/>
        </p:nvGraphicFramePr>
        <p:xfrm>
          <a:off x="6629400" y="2060575"/>
          <a:ext cx="8953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Visio" r:id="rId28" imgW="350154" imgH="306751" progId="Visio.Drawing.11">
                  <p:embed/>
                </p:oleObj>
              </mc:Choice>
              <mc:Fallback>
                <p:oleObj name="Visio" r:id="rId28" imgW="350154" imgH="3067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060575"/>
                        <a:ext cx="8953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265113" y="4437063"/>
            <a:ext cx="6653212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E4→E2 and M2 E3 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 backpatch(E2.tc, M2.stat);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E4.fc:=merge(E2.fc, E3.fc); 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E4.tc:=E3.tc;} </a:t>
            </a: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6899" name="Object 35"/>
          <p:cNvGraphicFramePr>
            <a:graphicFrameLocks noChangeAspect="1"/>
          </p:cNvGraphicFramePr>
          <p:nvPr/>
        </p:nvGraphicFramePr>
        <p:xfrm>
          <a:off x="4859338" y="1196975"/>
          <a:ext cx="11525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Visio" r:id="rId30" imgW="465247" imgH="306751" progId="Visio.Drawing.11">
                  <p:embed/>
                </p:oleObj>
              </mc:Choice>
              <mc:Fallback>
                <p:oleObj name="Visio" r:id="rId30" imgW="465247" imgH="3067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196975"/>
                        <a:ext cx="11525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8172450" y="3933825"/>
            <a:ext cx="360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u="sng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409575" y="4537075"/>
            <a:ext cx="6653213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E5→E1 or M1 E4 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 backpatch(E1.fc, M1.stat);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E5.tc:=merge(E1.tc, E4.tc); 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E5.fc:=E4.fc;} </a:t>
            </a: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902" name="Rectangle 38"/>
          <p:cNvSpPr>
            <a:spLocks noChangeArrowheads="1"/>
          </p:cNvSpPr>
          <p:nvPr/>
        </p:nvSpPr>
        <p:spPr bwMode="auto">
          <a:xfrm>
            <a:off x="7118350" y="3563938"/>
            <a:ext cx="40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u="sng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graphicFrame>
        <p:nvGraphicFramePr>
          <p:cNvPr id="36903" name="Object 39"/>
          <p:cNvGraphicFramePr>
            <a:graphicFrameLocks noChangeAspect="1"/>
          </p:cNvGraphicFramePr>
          <p:nvPr/>
        </p:nvGraphicFramePr>
        <p:xfrm>
          <a:off x="2627313" y="549275"/>
          <a:ext cx="10080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Visio" r:id="rId32" imgW="465247" imgH="306751" progId="Visio.Drawing.11">
                  <p:embed/>
                </p:oleObj>
              </mc:Choice>
              <mc:Fallback>
                <p:oleObj name="Visio" r:id="rId32" imgW="465247" imgH="3067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49275"/>
                        <a:ext cx="1008062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76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6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6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36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6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6" presetClass="entr" presetSubtype="3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6" presetClass="entr" presetSubtype="37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36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36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36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8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7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36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8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5" grpId="0"/>
      <p:bldP spid="36885" grpId="1"/>
      <p:bldP spid="36885" grpId="2"/>
      <p:bldP spid="36885" grpId="3"/>
      <p:bldP spid="36885" grpId="4"/>
      <p:bldP spid="36885" grpId="5"/>
      <p:bldP spid="36888" grpId="0"/>
      <p:bldP spid="36891" grpId="0" build="allAtOnce"/>
      <p:bldP spid="36892" grpId="0"/>
      <p:bldP spid="36892" grpId="1"/>
      <p:bldP spid="36892" grpId="2"/>
      <p:bldP spid="36892" grpId="3"/>
      <p:bldP spid="36898" grpId="0"/>
      <p:bldP spid="36898" grpId="1"/>
      <p:bldP spid="36900" grpId="0" animBg="1"/>
      <p:bldP spid="36897" grpId="0"/>
      <p:bldP spid="36897" grpId="1"/>
      <p:bldP spid="3690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533400"/>
          </a:xfrm>
        </p:spPr>
        <p:txBody>
          <a:bodyPr/>
          <a:lstStyle/>
          <a:p>
            <a:pPr algn="r" eaLnBrk="1" hangingPunct="1"/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再考虑布尔表达式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a&lt;b or c&lt;d and e&lt;f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（续）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D0359-F63B-44E6-83C5-F2975DA9C51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5867400" y="771525"/>
            <a:ext cx="2971800" cy="3378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对照：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a&lt;b goto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LT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goto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L2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L2: if c&lt;d goto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L1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goto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LF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66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L1: if e&lt;f goto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goto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LF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50825" y="765175"/>
            <a:ext cx="5562600" cy="4473575"/>
          </a:xfrm>
          <a:prstGeom prst="rect">
            <a:avLst/>
          </a:prstGeom>
          <a:solidFill>
            <a:schemeClr val="accent1">
              <a:alpha val="5607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序号 产生式		三地址码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 E1→a&lt;b	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a&lt;b goto -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(2) goto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 M1→ε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 E2→c&lt;d	(3) if c&lt;d goto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 -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 M2→ε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 E3→e&lt;f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e&lt;f goto -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 -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 E4→E2 and M2 E3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(7)  E5→E1 or M1 E4 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349250" y="5373688"/>
            <a:ext cx="7031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其中：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E5.tc=(5,1)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E5.fc=(6,4)</a:t>
            </a:r>
          </a:p>
        </p:txBody>
      </p:sp>
    </p:spTree>
    <p:extLst>
      <p:ext uri="{BB962C8B-B14F-4D97-AF65-F5344CB8AC3E}">
        <p14:creationId xmlns:p14="http://schemas.microsoft.com/office/powerpoint/2010/main" val="252391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11188"/>
            <a:ext cx="4897437" cy="514350"/>
          </a:xfrm>
        </p:spPr>
        <p:txBody>
          <a:bodyPr/>
          <a:lstStyle/>
          <a:p>
            <a:pPr algn="l" eaLnBrk="1" hangingPunct="1"/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一维数组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A[d1]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元素的地址计算：</a:t>
            </a:r>
          </a:p>
        </p:txBody>
      </p:sp>
      <p:sp>
        <p:nvSpPr>
          <p:cNvPr id="10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AE731-282A-4609-88BF-A2A56541972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611188" y="1412875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addr(A[i]) = a +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w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250825" y="2997200"/>
            <a:ext cx="69342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二维数组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A[d1,d2]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元素的地址计算：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addr(A[i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])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a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*w</a:t>
            </a:r>
          </a:p>
        </p:txBody>
      </p:sp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2627313" y="1773238"/>
          <a:ext cx="108108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4" imgW="448056" imgH="281330" progId="Visio.Drawing.11">
                  <p:embed/>
                </p:oleObj>
              </mc:Choice>
              <mc:Fallback>
                <p:oleObj name="Visio" r:id="rId4" imgW="448056" imgH="2813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773238"/>
                        <a:ext cx="1081087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4427538" y="1773238"/>
          <a:ext cx="11525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6" imgW="505054" imgH="283464" progId="Visio.Drawing.11">
                  <p:embed/>
                </p:oleObj>
              </mc:Choice>
              <mc:Fallback>
                <p:oleObj name="Visio" r:id="rId6" imgW="505054" imgH="28346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773238"/>
                        <a:ext cx="115252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4140200" y="908050"/>
            <a:ext cx="2447925" cy="393700"/>
          </a:xfrm>
          <a:prstGeom prst="wedgeRoundRectCallout">
            <a:avLst>
              <a:gd name="adj1" fmla="val -59208"/>
              <a:gd name="adj2" fmla="val 106046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前面有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个元素</a:t>
            </a:r>
          </a:p>
        </p:txBody>
      </p:sp>
      <p:sp>
        <p:nvSpPr>
          <p:cNvPr id="85004" name="AutoShape 12"/>
          <p:cNvSpPr>
            <a:spLocks noChangeArrowheads="1"/>
          </p:cNvSpPr>
          <p:nvPr/>
        </p:nvSpPr>
        <p:spPr bwMode="auto">
          <a:xfrm>
            <a:off x="2051050" y="3789363"/>
            <a:ext cx="2592388" cy="393700"/>
          </a:xfrm>
          <a:prstGeom prst="wedgeRoundRectCallout">
            <a:avLst>
              <a:gd name="adj1" fmla="val -66046"/>
              <a:gd name="adj2" fmla="val 128630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前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200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行的元素数</a:t>
            </a:r>
          </a:p>
        </p:txBody>
      </p:sp>
      <p:sp>
        <p:nvSpPr>
          <p:cNvPr id="85005" name="AutoShape 13"/>
          <p:cNvSpPr>
            <a:spLocks noChangeArrowheads="1"/>
          </p:cNvSpPr>
          <p:nvPr/>
        </p:nvSpPr>
        <p:spPr bwMode="auto">
          <a:xfrm>
            <a:off x="1258888" y="5229225"/>
            <a:ext cx="2809875" cy="393700"/>
          </a:xfrm>
          <a:prstGeom prst="wedgeRoundRectCallout">
            <a:avLst>
              <a:gd name="adj1" fmla="val 8815"/>
              <a:gd name="adj2" fmla="val -157662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本行前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200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个元素</a:t>
            </a:r>
          </a:p>
        </p:txBody>
      </p:sp>
      <p:graphicFrame>
        <p:nvGraphicFramePr>
          <p:cNvPr id="85122" name="Group 130"/>
          <p:cNvGraphicFramePr>
            <a:graphicFrameLocks noGrp="1"/>
          </p:cNvGraphicFramePr>
          <p:nvPr/>
        </p:nvGraphicFramePr>
        <p:xfrm>
          <a:off x="7092950" y="765175"/>
          <a:ext cx="996950" cy="2381250"/>
        </p:xfrm>
        <a:graphic>
          <a:graphicData uri="http://schemas.openxmlformats.org/drawingml/2006/table">
            <a:tbl>
              <a:tblPr/>
              <a:tblGrid>
                <a:gridCol w="438150"/>
                <a:gridCol w="558800"/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120" name="Text Box 128"/>
          <p:cNvSpPr txBox="1">
            <a:spLocks noChangeArrowheads="1"/>
          </p:cNvSpPr>
          <p:nvPr/>
        </p:nvSpPr>
        <p:spPr bwMode="auto">
          <a:xfrm>
            <a:off x="6443663" y="404813"/>
            <a:ext cx="43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</a:p>
        </p:txBody>
      </p:sp>
      <p:sp>
        <p:nvSpPr>
          <p:cNvPr id="85121" name="Line 129"/>
          <p:cNvSpPr>
            <a:spLocks noChangeShapeType="1"/>
          </p:cNvSpPr>
          <p:nvPr/>
        </p:nvSpPr>
        <p:spPr bwMode="auto">
          <a:xfrm flipV="1">
            <a:off x="6804025" y="763588"/>
            <a:ext cx="647700" cy="1587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85581" name="Group 589"/>
          <p:cNvGraphicFramePr>
            <a:graphicFrameLocks noGrp="1"/>
          </p:cNvGraphicFramePr>
          <p:nvPr/>
        </p:nvGraphicFramePr>
        <p:xfrm>
          <a:off x="4427538" y="3419475"/>
          <a:ext cx="4500562" cy="2963864"/>
        </p:xfrm>
        <a:graphic>
          <a:graphicData uri="http://schemas.openxmlformats.org/drawingml/2006/table">
            <a:tbl>
              <a:tblPr/>
              <a:tblGrid>
                <a:gridCol w="527050"/>
                <a:gridCol w="673100"/>
                <a:gridCol w="815975"/>
                <a:gridCol w="833437"/>
                <a:gridCol w="825500"/>
                <a:gridCol w="825500"/>
              </a:tblGrid>
              <a:tr h="5859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96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96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96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96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574" name="Freeform 582"/>
          <p:cNvSpPr>
            <a:spLocks/>
          </p:cNvSpPr>
          <p:nvPr/>
        </p:nvSpPr>
        <p:spPr bwMode="auto">
          <a:xfrm>
            <a:off x="4643438" y="4102100"/>
            <a:ext cx="3829050" cy="1631950"/>
          </a:xfrm>
          <a:custGeom>
            <a:avLst/>
            <a:gdLst>
              <a:gd name="T0" fmla="*/ 0 w 2412"/>
              <a:gd name="T1" fmla="*/ 2147483646 h 1028"/>
              <a:gd name="T2" fmla="*/ 2147483646 w 2412"/>
              <a:gd name="T3" fmla="*/ 2147483646 h 1028"/>
              <a:gd name="T4" fmla="*/ 2147483646 w 2412"/>
              <a:gd name="T5" fmla="*/ 2147483646 h 1028"/>
              <a:gd name="T6" fmla="*/ 2147483646 w 2412"/>
              <a:gd name="T7" fmla="*/ 2147483646 h 1028"/>
              <a:gd name="T8" fmla="*/ 2147483646 w 2412"/>
              <a:gd name="T9" fmla="*/ 2147483646 h 1028"/>
              <a:gd name="T10" fmla="*/ 2147483646 w 2412"/>
              <a:gd name="T11" fmla="*/ 2147483646 h 1028"/>
              <a:gd name="T12" fmla="*/ 2147483646 w 2412"/>
              <a:gd name="T13" fmla="*/ 2147483646 h 1028"/>
              <a:gd name="T14" fmla="*/ 2147483646 w 2412"/>
              <a:gd name="T15" fmla="*/ 2147483646 h 1028"/>
              <a:gd name="T16" fmla="*/ 2147483646 w 2412"/>
              <a:gd name="T17" fmla="*/ 2147483646 h 1028"/>
              <a:gd name="T18" fmla="*/ 2147483646 w 2412"/>
              <a:gd name="T19" fmla="*/ 2147483646 h 10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12" h="1028">
                <a:moveTo>
                  <a:pt x="0" y="30"/>
                </a:moveTo>
                <a:cubicBezTo>
                  <a:pt x="1153" y="15"/>
                  <a:pt x="2306" y="0"/>
                  <a:pt x="2359" y="30"/>
                </a:cubicBezTo>
                <a:cubicBezTo>
                  <a:pt x="2412" y="60"/>
                  <a:pt x="311" y="166"/>
                  <a:pt x="318" y="211"/>
                </a:cubicBezTo>
                <a:cubicBezTo>
                  <a:pt x="325" y="256"/>
                  <a:pt x="2404" y="257"/>
                  <a:pt x="2404" y="302"/>
                </a:cubicBezTo>
                <a:cubicBezTo>
                  <a:pt x="2404" y="347"/>
                  <a:pt x="333" y="445"/>
                  <a:pt x="318" y="483"/>
                </a:cubicBezTo>
                <a:cubicBezTo>
                  <a:pt x="303" y="521"/>
                  <a:pt x="2307" y="491"/>
                  <a:pt x="2314" y="529"/>
                </a:cubicBezTo>
                <a:cubicBezTo>
                  <a:pt x="2321" y="567"/>
                  <a:pt x="348" y="672"/>
                  <a:pt x="363" y="710"/>
                </a:cubicBezTo>
                <a:cubicBezTo>
                  <a:pt x="378" y="748"/>
                  <a:pt x="2404" y="717"/>
                  <a:pt x="2404" y="755"/>
                </a:cubicBezTo>
                <a:cubicBezTo>
                  <a:pt x="2404" y="793"/>
                  <a:pt x="476" y="892"/>
                  <a:pt x="363" y="937"/>
                </a:cubicBezTo>
                <a:cubicBezTo>
                  <a:pt x="250" y="982"/>
                  <a:pt x="987" y="1005"/>
                  <a:pt x="1724" y="1028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5576" name="Rectangle 584"/>
          <p:cNvSpPr>
            <a:spLocks noChangeArrowheads="1"/>
          </p:cNvSpPr>
          <p:nvPr/>
        </p:nvSpPr>
        <p:spPr bwMode="auto">
          <a:xfrm>
            <a:off x="2317750" y="4373563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+(i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</a:t>
            </a:r>
          </a:p>
        </p:txBody>
      </p:sp>
      <p:sp>
        <p:nvSpPr>
          <p:cNvPr id="85578" name="Rectangle 586"/>
          <p:cNvSpPr>
            <a:spLocks noChangeArrowheads="1"/>
          </p:cNvSpPr>
          <p:nvPr/>
        </p:nvSpPr>
        <p:spPr bwMode="auto">
          <a:xfrm>
            <a:off x="887413" y="4386263"/>
            <a:ext cx="158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-1)*d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85579" name="AutoShape 587"/>
          <p:cNvSpPr>
            <a:spLocks/>
          </p:cNvSpPr>
          <p:nvPr/>
        </p:nvSpPr>
        <p:spPr bwMode="auto">
          <a:xfrm rot="5400000">
            <a:off x="6876257" y="1774031"/>
            <a:ext cx="215900" cy="3382963"/>
          </a:xfrm>
          <a:prstGeom prst="leftBrace">
            <a:avLst>
              <a:gd name="adj1" fmla="val 130576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5580" name="Text Box 588"/>
          <p:cNvSpPr txBox="1">
            <a:spLocks noChangeArrowheads="1"/>
          </p:cNvSpPr>
          <p:nvPr/>
        </p:nvSpPr>
        <p:spPr bwMode="auto">
          <a:xfrm>
            <a:off x="6659563" y="2971800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d2</a:t>
            </a:r>
          </a:p>
        </p:txBody>
      </p:sp>
    </p:spTree>
    <p:extLst>
      <p:ext uri="{BB962C8B-B14F-4D97-AF65-F5344CB8AC3E}">
        <p14:creationId xmlns:p14="http://schemas.microsoft.com/office/powerpoint/2010/main" val="59609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84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8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8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8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build="p" autoUpdateAnimBg="0"/>
      <p:bldP spid="84997" grpId="0" build="p" autoUpdateAnimBg="0"/>
      <p:bldP spid="85003" grpId="0" animBg="1"/>
      <p:bldP spid="85004" grpId="0" animBg="1"/>
      <p:bldP spid="85005" grpId="0" animBg="1"/>
      <p:bldP spid="85120" grpId="0"/>
      <p:bldP spid="85121" grpId="0" animBg="1"/>
      <p:bldP spid="85574" grpId="0" animBg="1"/>
      <p:bldP spid="85576" grpId="0"/>
      <p:bldP spid="85578" grpId="0"/>
      <p:bldP spid="85579" grpId="0" animBg="1"/>
      <p:bldP spid="8558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8" y="404813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4.9 </a:t>
            </a:r>
            <a: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控制语句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52452-73A3-4DD4-8E06-E6B36780D22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50825" y="1196975"/>
            <a:ext cx="86106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四类控制语句：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无条件转移：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 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（转向标号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所指示位置）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exit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（退出某个范围）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条件转移：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</a:t>
            </a:r>
            <a:r>
              <a:rPr lang="zh-CN" altLang="en-US" sz="2400" b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布尔表达式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else 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…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while </a:t>
            </a:r>
            <a:r>
              <a:rPr lang="zh-CN" altLang="en-US" sz="2400" b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布尔表达式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 { 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}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循环：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for_loop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：有下界、上界、循环步长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分支：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switch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：根据不同的取值执行不同的分支 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50825" y="4405313"/>
            <a:ext cx="8610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其中，循环、分支  可等价为：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无条件转移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条件转移  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+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布尔表达式（关系表达式）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本节仅讨论前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种语句的翻译。</a:t>
            </a:r>
          </a:p>
        </p:txBody>
      </p:sp>
    </p:spTree>
    <p:extLst>
      <p:ext uri="{BB962C8B-B14F-4D97-AF65-F5344CB8AC3E}">
        <p14:creationId xmlns:p14="http://schemas.microsoft.com/office/powerpoint/2010/main" val="388212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80400" cy="658813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条件转移</a:t>
            </a:r>
            <a:r>
              <a:rPr lang="en-US" altLang="zh-CN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无条件转移语句基于的文法</a:t>
            </a:r>
            <a:r>
              <a:rPr lang="en-US" altLang="zh-CN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en-US" altLang="zh-CN" sz="4000" smtClean="0">
                <a:solidFill>
                  <a:srgbClr val="990000"/>
                </a:solidFill>
              </a:rPr>
              <a:t>G4.14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E3921-4300-415D-B38F-F59476F4046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436688" y="1196975"/>
            <a:ext cx="7167562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 id:S			(1)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带标号的语句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goto id			(2)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语句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if E then S		(3)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if E then S else S	(4)</a:t>
            </a:r>
            <a:endParaRPr lang="en-US" altLang="zh-CN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while E do S		(5)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A				(6)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赋值语句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begin L end		(7)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组合语句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L→ L;S			(8)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语句序列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S				(9) </a:t>
            </a:r>
          </a:p>
        </p:txBody>
      </p:sp>
    </p:spTree>
    <p:extLst>
      <p:ext uri="{BB962C8B-B14F-4D97-AF65-F5344CB8AC3E}">
        <p14:creationId xmlns:p14="http://schemas.microsoft.com/office/powerpoint/2010/main" val="16378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449580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4.9.1 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标号与无条件转移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04795-CF04-4A3C-9865-F88A35E78F2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00075" y="1844675"/>
            <a:ext cx="7859713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其中：起标记位置作用的标号被称为标号的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定义出现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用于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转向的标号被称为标号的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引用出现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规定：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在一定的作用域内，一个标号仅允许定义一次，而可以引用多次。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用符号表存放标号信息：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对于标号定义，将有关信息填写进符号表中；对于标号引用，根据符号表中的信息生成三地址码的正确转向。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但在很多情况下标号的引用先于标号的定义。解决的方法是借助于符号表的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拉链与回填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>
            <a:off x="603250" y="908050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无条件转移的两个要素：</a:t>
            </a: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4121150" y="444500"/>
            <a:ext cx="5022850" cy="9683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 id:S     (1)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带标号的语句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goto id  (2)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语句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95288" y="1385888"/>
            <a:ext cx="78597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标号所标记的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位置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所转向的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标号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3513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457200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en-US" altLang="zh-CN" sz="2800" smtClean="0">
                <a:latin typeface="隶书" panose="02010509060101010101" pitchFamily="49" charset="-122"/>
                <a:ea typeface="隶书" panose="02010509060101010101" pitchFamily="49" charset="-122"/>
              </a:rPr>
              <a:t>4.9.1 </a:t>
            </a: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标号与无条件转移（续</a:t>
            </a:r>
            <a:r>
              <a:rPr lang="en-US" altLang="zh-CN" sz="28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74A043-EBAB-4B12-B244-57ABB9438BB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250825" y="765175"/>
            <a:ext cx="8763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在符号表中为</a:t>
            </a:r>
            <a:r>
              <a:rPr lang="zh-CN" altLang="en-US" sz="2400">
                <a:solidFill>
                  <a:srgbClr val="FF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标号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条目设置以下信息域：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type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记录标识符的</a:t>
            </a:r>
            <a:r>
              <a:rPr lang="zh-CN" altLang="en-US" sz="2400" u="sng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种类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，如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‘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标号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’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‘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未知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’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若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type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是标号，记录是否已定义：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‘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未定义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’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‘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已定义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’</a:t>
            </a: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addr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遇到标号定义时保存此标号对应三地址码的序号， </a:t>
            </a:r>
            <a:b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遇到标号定义前保存链头 。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457200" y="3324225"/>
            <a:ext cx="829151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定义过程：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fill(entry(id.name), t, b, d)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t, b, 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分别填写到符号表中标识符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.type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.def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.addr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域中。</a:t>
            </a:r>
          </a:p>
        </p:txBody>
      </p:sp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2625725" y="4365625"/>
          <a:ext cx="50419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Visio" r:id="rId4" imgW="2153107" imgH="348935" progId="Visio.Drawing.11">
                  <p:embed/>
                </p:oleObj>
              </mc:Choice>
              <mc:Fallback>
                <p:oleObj name="Visio" r:id="rId4" imgW="2153107" imgH="3489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4365625"/>
                        <a:ext cx="50419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2625725" y="5229225"/>
          <a:ext cx="504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Visio" r:id="rId6" imgW="2153107" imgH="185806" progId="Visio.Drawing.11">
                  <p:embed/>
                </p:oleObj>
              </mc:Choice>
              <mc:Fallback>
                <p:oleObj name="Visio" r:id="rId6" imgW="2153107" imgH="1858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5229225"/>
                        <a:ext cx="504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0" name="Object 14"/>
          <p:cNvGraphicFramePr>
            <a:graphicFrameLocks noChangeAspect="1"/>
          </p:cNvGraphicFramePr>
          <p:nvPr/>
        </p:nvGraphicFramePr>
        <p:xfrm>
          <a:off x="2625725" y="5734050"/>
          <a:ext cx="504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Visio" r:id="rId8" imgW="2153107" imgH="185806" progId="Visio.Drawing.11">
                  <p:embed/>
                </p:oleObj>
              </mc:Choice>
              <mc:Fallback>
                <p:oleObj name="Visio" r:id="rId8" imgW="2153107" imgH="1858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5734050"/>
                        <a:ext cx="504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252413" y="4652963"/>
            <a:ext cx="251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entry(a)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250825" y="52292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引用在先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50825" y="573405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标号定义</a:t>
            </a:r>
          </a:p>
        </p:txBody>
      </p:sp>
    </p:spTree>
    <p:extLst>
      <p:ext uri="{BB962C8B-B14F-4D97-AF65-F5344CB8AC3E}">
        <p14:creationId xmlns:p14="http://schemas.microsoft.com/office/powerpoint/2010/main" val="400509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  <p:bldP spid="70671" grpId="0"/>
      <p:bldP spid="70672" grpId="0"/>
      <p:bldP spid="70672" grpId="1"/>
      <p:bldP spid="7067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76200"/>
            <a:ext cx="5791200" cy="457200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en-US" altLang="zh-CN" sz="2800" smtClean="0">
                <a:latin typeface="隶书" panose="02010509060101010101" pitchFamily="49" charset="-122"/>
                <a:ea typeface="隶书" panose="02010509060101010101" pitchFamily="49" charset="-122"/>
              </a:rPr>
              <a:t>4.9.1 </a:t>
            </a: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标号与无条件转移（续</a:t>
            </a:r>
            <a:r>
              <a:rPr lang="en-US" altLang="zh-CN" sz="28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6A73E-E3FE-4FF2-9B99-B543D11F573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457200" y="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隶书" panose="02010509060101010101" pitchFamily="49" charset="-122"/>
              </a:rPr>
              <a:t>翻译方案：</a:t>
            </a: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0" y="476250"/>
            <a:ext cx="9144000" cy="4838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(1)S→goto id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{ if   entry(id.name).type='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未知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       -- 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标识符第一次出现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else</a:t>
            </a:r>
            <a:endParaRPr lang="en-US" altLang="zh-CN" sz="20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endParaRPr lang="en-US" altLang="zh-CN" sz="20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endParaRPr lang="en-US" altLang="zh-CN" sz="20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endParaRPr lang="en-US" altLang="zh-CN" sz="20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end if;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}</a:t>
            </a: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22225" y="5799138"/>
            <a:ext cx="7386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(2)S  →LAB S { --</a:t>
            </a:r>
            <a:r>
              <a:rPr lang="en-US" altLang="zh-CN" sz="2000" b="1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略（根据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是何种语句，进行相应的翻译）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812088" y="623728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  <a:hlinkClick r:id="rId4" action="ppaction://hlinksldjump"/>
              </a:rPr>
              <a:t>下一页</a:t>
            </a:r>
            <a:endParaRPr lang="zh-CN" altLang="en-US" sz="240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2625725" y="4916488"/>
          <a:ext cx="50419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Visio" r:id="rId5" imgW="2153107" imgH="348935" progId="Visio.Drawing.11">
                  <p:embed/>
                </p:oleObj>
              </mc:Choice>
              <mc:Fallback>
                <p:oleObj name="Visio" r:id="rId5" imgW="2153107" imgH="3489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4916488"/>
                        <a:ext cx="50419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2" name="Object 8"/>
          <p:cNvGraphicFramePr>
            <a:graphicFrameLocks noChangeAspect="1"/>
          </p:cNvGraphicFramePr>
          <p:nvPr/>
        </p:nvGraphicFramePr>
        <p:xfrm>
          <a:off x="2625725" y="5780088"/>
          <a:ext cx="504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Visio" r:id="rId7" imgW="2153107" imgH="185806" progId="Visio.Drawing.11">
                  <p:embed/>
                </p:oleObj>
              </mc:Choice>
              <mc:Fallback>
                <p:oleObj name="Visio" r:id="rId7" imgW="2153107" imgH="1858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5780088"/>
                        <a:ext cx="504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3" name="Object 9"/>
          <p:cNvGraphicFramePr>
            <a:graphicFrameLocks noChangeAspect="1"/>
          </p:cNvGraphicFramePr>
          <p:nvPr/>
        </p:nvGraphicFramePr>
        <p:xfrm>
          <a:off x="2625725" y="6284913"/>
          <a:ext cx="504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Visio" r:id="rId9" imgW="2153107" imgH="185806" progId="Visio.Drawing.11">
                  <p:embed/>
                </p:oleObj>
              </mc:Choice>
              <mc:Fallback>
                <p:oleObj name="Visio" r:id="rId9" imgW="2153107" imgH="1858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6284913"/>
                        <a:ext cx="504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4" name="Text Box 10"/>
          <p:cNvSpPr txBox="1">
            <a:spLocks noChangeArrowheads="1"/>
          </p:cNvSpPr>
          <p:nvPr/>
        </p:nvSpPr>
        <p:spPr bwMode="auto">
          <a:xfrm>
            <a:off x="252413" y="5203825"/>
            <a:ext cx="251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entry(a)</a:t>
            </a:r>
          </a:p>
        </p:txBody>
      </p:sp>
      <p:sp>
        <p:nvSpPr>
          <p:cNvPr id="262155" name="Text Box 11"/>
          <p:cNvSpPr txBox="1">
            <a:spLocks noChangeArrowheads="1"/>
          </p:cNvSpPr>
          <p:nvPr/>
        </p:nvSpPr>
        <p:spPr bwMode="auto">
          <a:xfrm>
            <a:off x="250825" y="5780088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引用在先</a:t>
            </a:r>
          </a:p>
        </p:txBody>
      </p:sp>
      <p:sp>
        <p:nvSpPr>
          <p:cNvPr id="262156" name="Text Box 12"/>
          <p:cNvSpPr txBox="1">
            <a:spLocks noChangeArrowheads="1"/>
          </p:cNvSpPr>
          <p:nvPr/>
        </p:nvSpPr>
        <p:spPr bwMode="auto">
          <a:xfrm>
            <a:off x="250825" y="6284913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标号定义</a:t>
            </a:r>
          </a:p>
        </p:txBody>
      </p:sp>
      <p:sp>
        <p:nvSpPr>
          <p:cNvPr id="262157" name="Rectangle 13"/>
          <p:cNvSpPr>
            <a:spLocks noChangeArrowheads="1"/>
          </p:cNvSpPr>
          <p:nvPr/>
        </p:nvSpPr>
        <p:spPr bwMode="auto">
          <a:xfrm>
            <a:off x="1331913" y="1268413"/>
            <a:ext cx="68405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fill(entry(id.name),'</a:t>
            </a:r>
            <a:r>
              <a:rPr lang="zh-CN" altLang="en-US" sz="20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标号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', '</a:t>
            </a:r>
            <a:r>
              <a:rPr lang="zh-CN" altLang="en-US" sz="20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未定义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', nextstat);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emit('goto -');              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↑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尚未定义，拉链</a:t>
            </a:r>
          </a:p>
        </p:txBody>
      </p:sp>
      <p:sp>
        <p:nvSpPr>
          <p:cNvPr id="262158" name="Rectangle 14"/>
          <p:cNvSpPr>
            <a:spLocks noChangeArrowheads="1"/>
          </p:cNvSpPr>
          <p:nvPr/>
        </p:nvSpPr>
        <p:spPr bwMode="auto">
          <a:xfrm>
            <a:off x="1258888" y="1989138"/>
            <a:ext cx="777716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  entry(id.name).type ='</a:t>
            </a:r>
            <a:r>
              <a:rPr lang="zh-CN" altLang="en-US" sz="200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标号</a:t>
            </a: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   -- </a:t>
            </a:r>
            <a:r>
              <a:rPr lang="zh-CN" altLang="en-US" sz="200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已出现且是标号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en-US" altLang="zh-CN" sz="2000">
              <a:solidFill>
                <a:srgbClr val="CC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 error</a:t>
            </a:r>
            <a:r>
              <a:rPr lang="zh-CN" altLang="en-US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  </a:t>
            </a: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en-US" altLang="zh-CN" sz="2000" b="1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00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标识符已出现且类型不是标号，出错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</a:p>
        </p:txBody>
      </p:sp>
      <p:sp>
        <p:nvSpPr>
          <p:cNvPr id="262159" name="Rectangle 15"/>
          <p:cNvSpPr>
            <a:spLocks noChangeArrowheads="1"/>
          </p:cNvSpPr>
          <p:nvPr/>
        </p:nvSpPr>
        <p:spPr bwMode="auto">
          <a:xfrm>
            <a:off x="1908175" y="2349500"/>
            <a:ext cx="74882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emit('goto', entry(id).addr)</a:t>
            </a:r>
            <a:r>
              <a:rPr lang="zh-CN" altLang="en-US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   entry(id.name).def=</a:t>
            </a:r>
            <a:r>
              <a:rPr lang="en-US" altLang="zh-CN" sz="2000" b="1">
                <a:solidFill>
                  <a:srgbClr val="0000FF"/>
                </a:solidFill>
                <a:ea typeface="黑体" panose="02010609060101010101" pitchFamily="49" charset="-122"/>
              </a:rPr>
              <a:t>‘</a:t>
            </a:r>
            <a:r>
              <a:rPr lang="zh-CN" altLang="en-US" sz="20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未定义</a:t>
            </a:r>
            <a:r>
              <a:rPr lang="zh-CN" altLang="en-US" sz="2000" b="1">
                <a:solidFill>
                  <a:srgbClr val="0000FF"/>
                </a:solidFill>
                <a:ea typeface="黑体" panose="02010609060101010101" pitchFamily="49" charset="-122"/>
              </a:rPr>
              <a:t>’</a:t>
            </a:r>
            <a:r>
              <a:rPr lang="zh-CN" altLang="en-US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尚未定义，↓拉链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 fill(entry(id.name),'</a:t>
            </a:r>
            <a:r>
              <a:rPr lang="zh-CN" altLang="en-US" sz="20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标号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','</a:t>
            </a:r>
            <a:r>
              <a:rPr lang="zh-CN" altLang="en-US" sz="20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未定义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',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nextstat-1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372138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2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2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62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62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62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62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62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62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62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62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62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62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62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62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262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262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62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62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262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262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262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262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9" grpId="0"/>
      <p:bldP spid="262154" grpId="0"/>
      <p:bldP spid="262155" grpId="0"/>
      <p:bldP spid="26215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3544888" y="44450"/>
            <a:ext cx="5635625" cy="457200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en-US" altLang="zh-CN" sz="2800" smtClean="0">
                <a:latin typeface="隶书" panose="02010509060101010101" pitchFamily="49" charset="-122"/>
                <a:ea typeface="隶书" panose="02010509060101010101" pitchFamily="49" charset="-122"/>
              </a:rPr>
              <a:t>4.9.1 </a:t>
            </a: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标号与无条件转移（续</a:t>
            </a:r>
            <a:r>
              <a:rPr lang="en-US" altLang="zh-CN" sz="28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BB7DDD-F2DA-4318-A3D8-40F39DB69EF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72727" name="Object 23"/>
          <p:cNvGraphicFramePr>
            <a:graphicFrameLocks noChangeAspect="1"/>
          </p:cNvGraphicFramePr>
          <p:nvPr/>
        </p:nvGraphicFramePr>
        <p:xfrm>
          <a:off x="2625725" y="4365625"/>
          <a:ext cx="50419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Visio" r:id="rId4" imgW="2153107" imgH="348935" progId="Visio.Drawing.11">
                  <p:embed/>
                </p:oleObj>
              </mc:Choice>
              <mc:Fallback>
                <p:oleObj name="Visio" r:id="rId4" imgW="2153107" imgH="3489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4365625"/>
                        <a:ext cx="50419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304800" y="333375"/>
            <a:ext cx="88392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LAB→id '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{ if   entry(id.name).type='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未知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   -- 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标识符第一次出现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fill(entry(id.name), '</a:t>
            </a:r>
            <a:r>
              <a:rPr lang="zh-CN" altLang="en-US" sz="20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标号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', '</a:t>
            </a:r>
            <a:r>
              <a:rPr lang="zh-CN" altLang="en-US" sz="20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已定义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', nextstat);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else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0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0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0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end if;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}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250825" y="4095750"/>
            <a:ext cx="2827338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L1: x := a+b;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goto L1;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 L2;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L2: x := a+b;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goto L2;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2916238" y="3933825"/>
            <a:ext cx="21605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结果：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t1:=a+b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x:=t1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goto 1</a:t>
            </a:r>
          </a:p>
        </p:txBody>
      </p:sp>
      <p:sp>
        <p:nvSpPr>
          <p:cNvPr id="93192" name="Text Box 13"/>
          <p:cNvSpPr txBox="1">
            <a:spLocks noChangeArrowheads="1"/>
          </p:cNvSpPr>
          <p:nvPr/>
        </p:nvSpPr>
        <p:spPr bwMode="auto">
          <a:xfrm>
            <a:off x="7885113" y="616585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  <a:hlinkClick r:id="rId6" action="ppaction://hlinksldjump"/>
              </a:rPr>
              <a:t>上一页</a:t>
            </a:r>
            <a:endParaRPr lang="zh-CN" altLang="en-US" sz="240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graphicFrame>
        <p:nvGraphicFramePr>
          <p:cNvPr id="72721" name="Object 17"/>
          <p:cNvGraphicFramePr>
            <a:graphicFrameLocks noChangeAspect="1"/>
          </p:cNvGraphicFramePr>
          <p:nvPr/>
        </p:nvGraphicFramePr>
        <p:xfrm>
          <a:off x="4140200" y="3357563"/>
          <a:ext cx="45370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Visio" r:id="rId7" imgW="1975409" imgH="373380" progId="Visio.Drawing.11">
                  <p:embed/>
                </p:oleObj>
              </mc:Choice>
              <mc:Fallback>
                <p:oleObj name="Visio" r:id="rId7" imgW="1975409" imgH="3733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357563"/>
                        <a:ext cx="453707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2" name="Object 18"/>
          <p:cNvGraphicFramePr>
            <a:graphicFrameLocks noChangeAspect="1"/>
          </p:cNvGraphicFramePr>
          <p:nvPr/>
        </p:nvGraphicFramePr>
        <p:xfrm>
          <a:off x="4137025" y="3357563"/>
          <a:ext cx="432276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Visio" r:id="rId9" imgW="1876654" imgH="351739" progId="Visio.Drawing.11">
                  <p:embed/>
                </p:oleObj>
              </mc:Choice>
              <mc:Fallback>
                <p:oleObj name="Visio" r:id="rId9" imgW="1876654" imgH="3517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025" y="3357563"/>
                        <a:ext cx="4322763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3" name="Object 19"/>
          <p:cNvGraphicFramePr>
            <a:graphicFrameLocks noChangeAspect="1"/>
          </p:cNvGraphicFramePr>
          <p:nvPr/>
        </p:nvGraphicFramePr>
        <p:xfrm>
          <a:off x="4208463" y="3357563"/>
          <a:ext cx="42513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Visio" r:id="rId11" imgW="1876654" imgH="351739" progId="Visio.Drawing.11">
                  <p:embed/>
                </p:oleObj>
              </mc:Choice>
              <mc:Fallback>
                <p:oleObj name="Visio" r:id="rId11" imgW="1876654" imgH="3517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3" y="3357563"/>
                        <a:ext cx="4251325" cy="798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5148263" y="4679950"/>
            <a:ext cx="25923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g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oto -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t1:=a+b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x:=t1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goto 2</a:t>
            </a:r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6559550" y="4695825"/>
            <a:ext cx="504825" cy="53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09763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4635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00355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6075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91795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7515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u="sng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400" u="sng">
              <a:solidFill>
                <a:srgbClr val="FF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2728" name="Object 24"/>
          <p:cNvGraphicFramePr>
            <a:graphicFrameLocks noChangeAspect="1"/>
          </p:cNvGraphicFramePr>
          <p:nvPr/>
        </p:nvGraphicFramePr>
        <p:xfrm>
          <a:off x="2625725" y="5229225"/>
          <a:ext cx="504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Visio" r:id="rId13" imgW="2153107" imgH="185806" progId="Visio.Drawing.11">
                  <p:embed/>
                </p:oleObj>
              </mc:Choice>
              <mc:Fallback>
                <p:oleObj name="Visio" r:id="rId13" imgW="2153107" imgH="1858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5229225"/>
                        <a:ext cx="504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9" name="Object 25"/>
          <p:cNvGraphicFramePr>
            <a:graphicFrameLocks noChangeAspect="1"/>
          </p:cNvGraphicFramePr>
          <p:nvPr/>
        </p:nvGraphicFramePr>
        <p:xfrm>
          <a:off x="2625725" y="5734050"/>
          <a:ext cx="504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Visio" r:id="rId15" imgW="2153107" imgH="185806" progId="Visio.Drawing.11">
                  <p:embed/>
                </p:oleObj>
              </mc:Choice>
              <mc:Fallback>
                <p:oleObj name="Visio" r:id="rId15" imgW="2153107" imgH="1858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5734050"/>
                        <a:ext cx="504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252413" y="4652963"/>
            <a:ext cx="251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entry(a)</a:t>
            </a:r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250825" y="52292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引用在先</a:t>
            </a:r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250825" y="573405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标号定义</a:t>
            </a:r>
          </a:p>
        </p:txBody>
      </p:sp>
      <p:sp>
        <p:nvSpPr>
          <p:cNvPr id="72733" name="Rectangle 29"/>
          <p:cNvSpPr>
            <a:spLocks noChangeArrowheads="1"/>
          </p:cNvSpPr>
          <p:nvPr/>
        </p:nvSpPr>
        <p:spPr bwMode="auto">
          <a:xfrm>
            <a:off x="1698625" y="1319213"/>
            <a:ext cx="744537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entry(id.name).type='</a:t>
            </a:r>
            <a:r>
              <a:rPr lang="zh-CN" altLang="en-US" sz="200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标号</a:t>
            </a: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and entry(id.name).def='</a:t>
            </a:r>
            <a:r>
              <a:rPr lang="zh-CN" altLang="en-US" sz="200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未定义</a:t>
            </a: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 -- </a:t>
            </a:r>
            <a:r>
              <a:rPr lang="zh-CN" altLang="en-US" sz="200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还未定义出现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0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0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error;      -- </a:t>
            </a:r>
            <a:r>
              <a:rPr lang="zh-CN" altLang="en-US" sz="200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其它情况均出错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</a:p>
        </p:txBody>
      </p:sp>
      <p:sp>
        <p:nvSpPr>
          <p:cNvPr id="72734" name="Rectangle 30"/>
          <p:cNvSpPr>
            <a:spLocks noChangeArrowheads="1"/>
          </p:cNvSpPr>
          <p:nvPr/>
        </p:nvSpPr>
        <p:spPr bwMode="auto">
          <a:xfrm>
            <a:off x="2413000" y="1916113"/>
            <a:ext cx="66960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q:=entry(id.name).addr;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fill(entry(id.name), '</a:t>
            </a:r>
            <a:r>
              <a:rPr lang="zh-CN" altLang="en-US" sz="20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标号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', '</a:t>
            </a:r>
            <a:r>
              <a:rPr lang="zh-CN" altLang="en-US" sz="20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已定义</a:t>
            </a: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', nextstat);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backpatch(q, nextstat);</a:t>
            </a:r>
          </a:p>
        </p:txBody>
      </p:sp>
      <p:sp>
        <p:nvSpPr>
          <p:cNvPr id="72735" name="AutoShape 31"/>
          <p:cNvSpPr>
            <a:spLocks noChangeArrowheads="1"/>
          </p:cNvSpPr>
          <p:nvPr/>
        </p:nvSpPr>
        <p:spPr bwMode="auto">
          <a:xfrm>
            <a:off x="7019925" y="2708275"/>
            <a:ext cx="1512888" cy="792163"/>
          </a:xfrm>
          <a:prstGeom prst="wedgeEllipseCallout">
            <a:avLst>
              <a:gd name="adj1" fmla="val -12852"/>
              <a:gd name="adj2" fmla="val 100301"/>
            </a:avLst>
          </a:prstGeom>
          <a:noFill/>
          <a:ln w="25400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链表头</a:t>
            </a:r>
          </a:p>
        </p:txBody>
      </p:sp>
    </p:spTree>
    <p:extLst>
      <p:ext uri="{BB962C8B-B14F-4D97-AF65-F5344CB8AC3E}">
        <p14:creationId xmlns:p14="http://schemas.microsoft.com/office/powerpoint/2010/main" val="312185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72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72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72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72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72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72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72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72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72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3" dur="500"/>
                                        <p:tgtEl>
                                          <p:spTgt spid="72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72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2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2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2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2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2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2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2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2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8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6" dur="500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1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2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7" dur="500"/>
                                        <p:tgtEl>
                                          <p:spTgt spid="72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0" dur="500"/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5" dur="500"/>
                                        <p:tgtEl>
                                          <p:spTgt spid="72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build="allAtOnce" autoUpdateAnimBg="0"/>
      <p:bldP spid="72716" grpId="0" build="allAtOnce" autoUpdateAnimBg="0"/>
      <p:bldP spid="72724" grpId="0" build="allAtOnce" autoUpdateAnimBg="0"/>
      <p:bldP spid="72726" grpId="0" animBg="1" autoUpdateAnimBg="0"/>
      <p:bldP spid="72730" grpId="0"/>
      <p:bldP spid="72730" grpId="1"/>
      <p:bldP spid="72731" grpId="0"/>
      <p:bldP spid="72731" grpId="1"/>
      <p:bldP spid="72732" grpId="0"/>
      <p:bldP spid="72732" grpId="1"/>
      <p:bldP spid="72732" grpId="2"/>
      <p:bldP spid="72732" grpId="3"/>
      <p:bldP spid="72735" grpId="0" animBg="1"/>
      <p:bldP spid="72735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990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4.9.2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条件转移</a:t>
            </a:r>
            <a:b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三地址码序列和语法制导定义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BFFDF-A39D-4811-A96B-62FA7CC5D4F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52400" y="2636838"/>
            <a:ext cx="6324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.begin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：语句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开始的三地址码序号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.next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 语句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结束后的三地址码 序号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97575" y="3536950"/>
            <a:ext cx="28956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E.true:  S1.code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E.false: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...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61938" y="4149725"/>
            <a:ext cx="7391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S→if E then S1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{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E.true:=newlabel; E.false:=S.next;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                  S1.next:=S.next;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} 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80975" y="3468688"/>
            <a:ext cx="52546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已有属性：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.true .false  .code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090738" y="5610225"/>
            <a:ext cx="658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S.code:=E.code||emit(E.true ':')||S1.code;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395288" y="1125538"/>
            <a:ext cx="45720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E then S		(3)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if E then S else S	(4)</a:t>
            </a:r>
            <a:endParaRPr lang="en-US" altLang="zh-CN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while E do S		(5)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24550" y="3182938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三地址码结构：</a:t>
            </a:r>
          </a:p>
        </p:txBody>
      </p:sp>
    </p:spTree>
    <p:extLst>
      <p:ext uri="{BB962C8B-B14F-4D97-AF65-F5344CB8AC3E}">
        <p14:creationId xmlns:p14="http://schemas.microsoft.com/office/powerpoint/2010/main" val="257297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1988" grpId="0" animBg="1" autoUpdateAnimBg="0"/>
      <p:bldP spid="41989" grpId="0" build="allAtOnce" autoUpdateAnimBg="0"/>
      <p:bldP spid="41990" grpId="0" autoUpdateAnimBg="0"/>
      <p:bldP spid="41991" grpId="0" autoUpdateAnimBg="0"/>
      <p:bldP spid="4199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三地址码序列和语法制导定义（续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83DE3-790D-4228-8E19-5FF75E1B502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219200" y="685800"/>
            <a:ext cx="41910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E.code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E.true:  S1.code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goto S.next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E.false: S2.code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S.next: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...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" y="2852738"/>
            <a:ext cx="787558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S→if E then S1 else S2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{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E.true :=newlabel;   E.false:=newlabel;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S1.next:=S.next; 	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S2.next:=S.next;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}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371600" y="4684713"/>
            <a:ext cx="6019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S.code := E.code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|| emit(E.true ':') || S1.code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|| emit('goto' S.next)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|| emit(E.false ':') || S2.code; </a:t>
            </a:r>
          </a:p>
        </p:txBody>
      </p:sp>
    </p:spTree>
    <p:extLst>
      <p:ext uri="{BB962C8B-B14F-4D97-AF65-F5344CB8AC3E}">
        <p14:creationId xmlns:p14="http://schemas.microsoft.com/office/powerpoint/2010/main" val="125168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/>
      <p:bldP spid="43012" grpId="0" build="allAtOnce" autoUpdateAnimBg="0"/>
      <p:bldP spid="4301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三地址码序列和语法制导定义（续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1A477-E0A9-4FE2-A37D-2748A9CB7EA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979613" y="908050"/>
            <a:ext cx="3581400" cy="1552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</a:rPr>
              <a:t>S.begin: E.code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</a:rPr>
              <a:t>E.true:  S1.code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</a:rPr>
              <a:t>         goto S.begin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E.false: ...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04800" y="2636838"/>
            <a:ext cx="786765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S→while E do S1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{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S.begin := newlabel; E.true := newlabel;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E.false := S.next;   S1.next := S.begin;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} 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524000" y="4270375"/>
            <a:ext cx="6400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S.code :=   emit(S.begin ':') || E.code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|| emit(E.true ':')  || S1.code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|| emit('goto' S.begin)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|| emit(E.false ':');</a:t>
            </a:r>
          </a:p>
        </p:txBody>
      </p:sp>
    </p:spTree>
    <p:extLst>
      <p:ext uri="{BB962C8B-B14F-4D97-AF65-F5344CB8AC3E}">
        <p14:creationId xmlns:p14="http://schemas.microsoft.com/office/powerpoint/2010/main" val="29255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nimBg="1"/>
      <p:bldP spid="44036" grpId="0" build="allAtOnce" autoUpdateAnimBg="0"/>
      <p:bldP spid="4403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条件转移的控制流与翻译方案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5FD09F-7EC2-45F5-8E7B-98FEFE31962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4800" y="4772025"/>
            <a:ext cx="829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特点：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S1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S3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的结束均使得整个条件语句结束。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95288" y="1268413"/>
            <a:ext cx="25908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	E1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	if  E2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then S1 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else S2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	S3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的控制流：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50825" y="5197475"/>
            <a:ext cx="8763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采用什么方法，让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S1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S3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结束后均转向条件语句的结束？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即：如何在一遍分析中确定语句中所有可能的正确转向。</a:t>
            </a:r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4500563" y="1125538"/>
          <a:ext cx="3529012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Visio" r:id="rId4" imgW="1543507" imgH="1458468" progId="Visio.Drawing.11">
                  <p:embed/>
                </p:oleObj>
              </mc:Choice>
              <mc:Fallback>
                <p:oleObj name="Visio" r:id="rId4" imgW="1543507" imgH="14584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125538"/>
                        <a:ext cx="3529012" cy="333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250825" y="692150"/>
            <a:ext cx="829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问题：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一条语句有多个出口</a:t>
            </a:r>
          </a:p>
        </p:txBody>
      </p:sp>
    </p:spTree>
    <p:extLst>
      <p:ext uri="{BB962C8B-B14F-4D97-AF65-F5344CB8AC3E}">
        <p14:creationId xmlns:p14="http://schemas.microsoft.com/office/powerpoint/2010/main" val="211042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0" grpId="0"/>
      <p:bldP spid="4506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78069-B9ED-4915-8B89-D57B1994D50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9388" y="333375"/>
            <a:ext cx="6934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三维数组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A[d1,d2, d3]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元素的地址计算：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addr(A[i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]) = a +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(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*w</a:t>
            </a:r>
          </a:p>
        </p:txBody>
      </p:sp>
      <p:graphicFrame>
        <p:nvGraphicFramePr>
          <p:cNvPr id="157924" name="Group 228"/>
          <p:cNvGraphicFramePr>
            <a:graphicFrameLocks noGrp="1"/>
          </p:cNvGraphicFramePr>
          <p:nvPr/>
        </p:nvGraphicFramePr>
        <p:xfrm>
          <a:off x="1751013" y="2797175"/>
          <a:ext cx="3973512" cy="2378076"/>
        </p:xfrm>
        <a:graphic>
          <a:graphicData uri="http://schemas.openxmlformats.org/drawingml/2006/table">
            <a:tbl>
              <a:tblPr/>
              <a:tblGrid>
                <a:gridCol w="673100"/>
                <a:gridCol w="815975"/>
                <a:gridCol w="833437"/>
                <a:gridCol w="825500"/>
                <a:gridCol w="825500"/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073" name="Group 377"/>
          <p:cNvGraphicFramePr>
            <a:graphicFrameLocks noGrp="1"/>
          </p:cNvGraphicFramePr>
          <p:nvPr/>
        </p:nvGraphicFramePr>
        <p:xfrm>
          <a:off x="2182813" y="3084513"/>
          <a:ext cx="3973512" cy="2378076"/>
        </p:xfrm>
        <a:graphic>
          <a:graphicData uri="http://schemas.openxmlformats.org/drawingml/2006/table">
            <a:tbl>
              <a:tblPr/>
              <a:tblGrid>
                <a:gridCol w="673100"/>
                <a:gridCol w="815975"/>
                <a:gridCol w="833437"/>
                <a:gridCol w="825500"/>
                <a:gridCol w="825500"/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153" name="Group 457"/>
          <p:cNvGraphicFramePr>
            <a:graphicFrameLocks noGrp="1"/>
          </p:cNvGraphicFramePr>
          <p:nvPr/>
        </p:nvGraphicFramePr>
        <p:xfrm>
          <a:off x="2543175" y="3733800"/>
          <a:ext cx="3973513" cy="2003482"/>
        </p:xfrm>
        <a:graphic>
          <a:graphicData uri="http://schemas.openxmlformats.org/drawingml/2006/table">
            <a:tbl>
              <a:tblPr/>
              <a:tblGrid>
                <a:gridCol w="673100"/>
                <a:gridCol w="815975"/>
                <a:gridCol w="833438"/>
                <a:gridCol w="1001712"/>
                <a:gridCol w="649288"/>
              </a:tblGrid>
              <a:tr h="41878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961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961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961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i1,i2,i3</a:t>
                      </a:r>
                      <a:endParaRPr kumimoji="1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1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8077" name="Rectangle 381"/>
          <p:cNvSpPr>
            <a:spLocks noChangeArrowheads="1"/>
          </p:cNvSpPr>
          <p:nvPr/>
        </p:nvSpPr>
        <p:spPr bwMode="auto">
          <a:xfrm>
            <a:off x="827088" y="1268413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8083" name="Text Box 387"/>
          <p:cNvSpPr txBox="1">
            <a:spLocks noChangeArrowheads="1"/>
          </p:cNvSpPr>
          <p:nvPr/>
        </p:nvSpPr>
        <p:spPr bwMode="auto">
          <a:xfrm>
            <a:off x="3275013" y="2133600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d3</a:t>
            </a:r>
          </a:p>
        </p:txBody>
      </p:sp>
      <p:sp>
        <p:nvSpPr>
          <p:cNvPr id="158085" name="AutoShape 389"/>
          <p:cNvSpPr>
            <a:spLocks/>
          </p:cNvSpPr>
          <p:nvPr/>
        </p:nvSpPr>
        <p:spPr bwMode="auto">
          <a:xfrm>
            <a:off x="1331913" y="2924175"/>
            <a:ext cx="215900" cy="2160588"/>
          </a:xfrm>
          <a:prstGeom prst="leftBrace">
            <a:avLst>
              <a:gd name="adj1" fmla="val 83395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8086" name="AutoShape 390"/>
          <p:cNvSpPr>
            <a:spLocks/>
          </p:cNvSpPr>
          <p:nvPr/>
        </p:nvSpPr>
        <p:spPr bwMode="auto">
          <a:xfrm rot="5400000">
            <a:off x="3563938" y="908050"/>
            <a:ext cx="215900" cy="3384550"/>
          </a:xfrm>
          <a:prstGeom prst="leftBrace">
            <a:avLst>
              <a:gd name="adj1" fmla="val 130637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8087" name="Text Box 391"/>
          <p:cNvSpPr txBox="1">
            <a:spLocks noChangeArrowheads="1"/>
          </p:cNvSpPr>
          <p:nvPr/>
        </p:nvSpPr>
        <p:spPr bwMode="auto">
          <a:xfrm>
            <a:off x="755650" y="3716338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d2</a:t>
            </a:r>
          </a:p>
        </p:txBody>
      </p:sp>
      <p:sp>
        <p:nvSpPr>
          <p:cNvPr id="158088" name="AutoShape 392"/>
          <p:cNvSpPr>
            <a:spLocks/>
          </p:cNvSpPr>
          <p:nvPr/>
        </p:nvSpPr>
        <p:spPr bwMode="auto">
          <a:xfrm rot="-2700000">
            <a:off x="1905000" y="5097463"/>
            <a:ext cx="358775" cy="1366837"/>
          </a:xfrm>
          <a:prstGeom prst="leftBrace">
            <a:avLst>
              <a:gd name="adj1" fmla="val 31748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8133" name="Text Box 437"/>
          <p:cNvSpPr txBox="1">
            <a:spLocks noChangeArrowheads="1"/>
          </p:cNvSpPr>
          <p:nvPr/>
        </p:nvSpPr>
        <p:spPr bwMode="auto">
          <a:xfrm>
            <a:off x="1331913" y="5516563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d1</a:t>
            </a:r>
          </a:p>
        </p:txBody>
      </p:sp>
      <p:sp>
        <p:nvSpPr>
          <p:cNvPr id="158134" name="Text Box 438"/>
          <p:cNvSpPr txBox="1">
            <a:spLocks noChangeArrowheads="1"/>
          </p:cNvSpPr>
          <p:nvPr/>
        </p:nvSpPr>
        <p:spPr bwMode="auto">
          <a:xfrm>
            <a:off x="900113" y="2492375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58135" name="Line 439"/>
          <p:cNvSpPr>
            <a:spLocks noChangeShapeType="1"/>
          </p:cNvSpPr>
          <p:nvPr/>
        </p:nvSpPr>
        <p:spPr bwMode="auto">
          <a:xfrm flipV="1">
            <a:off x="1042988" y="2924175"/>
            <a:ext cx="647700" cy="1588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8136" name="Text Box 440"/>
          <p:cNvSpPr txBox="1">
            <a:spLocks noChangeArrowheads="1"/>
          </p:cNvSpPr>
          <p:nvPr/>
        </p:nvSpPr>
        <p:spPr bwMode="auto">
          <a:xfrm>
            <a:off x="5795963" y="2636838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58137" name="Text Box 441"/>
          <p:cNvSpPr txBox="1">
            <a:spLocks noChangeArrowheads="1"/>
          </p:cNvSpPr>
          <p:nvPr/>
        </p:nvSpPr>
        <p:spPr bwMode="auto">
          <a:xfrm>
            <a:off x="6227763" y="2997200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58138" name="Text Box 442"/>
          <p:cNvSpPr txBox="1">
            <a:spLocks noChangeArrowheads="1"/>
          </p:cNvSpPr>
          <p:nvPr/>
        </p:nvSpPr>
        <p:spPr bwMode="auto">
          <a:xfrm>
            <a:off x="6588125" y="3716338"/>
            <a:ext cx="129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58139" name="AutoShape 443"/>
          <p:cNvSpPr>
            <a:spLocks/>
          </p:cNvSpPr>
          <p:nvPr/>
        </p:nvSpPr>
        <p:spPr bwMode="auto">
          <a:xfrm>
            <a:off x="6948488" y="4868863"/>
            <a:ext cx="1439862" cy="1296987"/>
          </a:xfrm>
          <a:prstGeom prst="borderCallout1">
            <a:avLst>
              <a:gd name="adj1" fmla="val 8815"/>
              <a:gd name="adj2" fmla="val -5292"/>
              <a:gd name="adj3" fmla="val 17625"/>
              <a:gd name="adj4" fmla="val -85227"/>
            </a:avLst>
          </a:prstGeom>
          <a:noFill/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6575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行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列</a:t>
            </a:r>
          </a:p>
        </p:txBody>
      </p:sp>
      <p:sp>
        <p:nvSpPr>
          <p:cNvPr id="158140" name="Rectangle 444"/>
          <p:cNvSpPr>
            <a:spLocks noChangeArrowheads="1"/>
          </p:cNvSpPr>
          <p:nvPr/>
        </p:nvSpPr>
        <p:spPr bwMode="auto">
          <a:xfrm>
            <a:off x="2606675" y="1281113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8141" name="Rectangle 445"/>
          <p:cNvSpPr>
            <a:spLocks noChangeArrowheads="1"/>
          </p:cNvSpPr>
          <p:nvPr/>
        </p:nvSpPr>
        <p:spPr bwMode="auto">
          <a:xfrm>
            <a:off x="4224338" y="1290638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(i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</a:t>
            </a:r>
          </a:p>
        </p:txBody>
      </p:sp>
    </p:spTree>
    <p:extLst>
      <p:ext uri="{BB962C8B-B14F-4D97-AF65-F5344CB8AC3E}">
        <p14:creationId xmlns:p14="http://schemas.microsoft.com/office/powerpoint/2010/main" val="370030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5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8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8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077" grpId="0"/>
      <p:bldP spid="158083" grpId="0"/>
      <p:bldP spid="158085" grpId="0" animBg="1"/>
      <p:bldP spid="158086" grpId="0" animBg="1"/>
      <p:bldP spid="158087" grpId="0"/>
      <p:bldP spid="158088" grpId="0" animBg="1"/>
      <p:bldP spid="158133" grpId="0"/>
      <p:bldP spid="158134" grpId="0"/>
      <p:bldP spid="158135" grpId="0" animBg="1"/>
      <p:bldP spid="158136" grpId="0"/>
      <p:bldP spid="158137" grpId="0"/>
      <p:bldP spid="158138" grpId="0"/>
      <p:bldP spid="158139" grpId="0" animBg="1"/>
      <p:bldP spid="158140" grpId="0"/>
      <p:bldP spid="1581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条件转移的控制流与翻译方案（续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4CDC6-5A9D-446E-976F-94FC2BE93FB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304800" y="762000"/>
            <a:ext cx="25908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while E3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do 	while E4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	do 	S4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的控制流：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28600" y="4437063"/>
            <a:ext cx="873601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同样问题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如何在一遍分析中确定语句中所有可能的正确转向？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解决方案：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拉链与回填 </a:t>
            </a:r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3616325" y="765175"/>
          <a:ext cx="40513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Visio" r:id="rId4" imgW="1913534" imgH="1474622" progId="Visio.Drawing.11">
                  <p:embed/>
                </p:oleObj>
              </mc:Choice>
              <mc:Fallback>
                <p:oleObj name="Visio" r:id="rId4" imgW="1913534" imgH="147462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765175"/>
                        <a:ext cx="40513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151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26988"/>
            <a:ext cx="7772400" cy="533401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条件转移的控制流与翻译方案（续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F3963-0BCE-4996-BD99-215809B2413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201613" y="1268413"/>
            <a:ext cx="5562600" cy="531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语义规则：</a:t>
            </a:r>
            <a:endParaRPr lang="zh-CN" altLang="en-US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M→ε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(2)S→if E then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S1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N→ε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(4)S→if E then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M1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S1 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else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M2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(5)S→while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M1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 do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M2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S1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(6)S→A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1677" name="Rectangle 13"/>
          <p:cNvSpPr>
            <a:spLocks noChangeArrowheads="1"/>
          </p:cNvSpPr>
          <p:nvPr/>
        </p:nvSpPr>
        <p:spPr bwMode="auto">
          <a:xfrm>
            <a:off x="6084888" y="4437063"/>
            <a:ext cx="2895600" cy="1552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S→if E then S1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E.true:  S1.code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E.false: ...</a:t>
            </a:r>
          </a:p>
        </p:txBody>
      </p:sp>
      <p:sp>
        <p:nvSpPr>
          <p:cNvPr id="241678" name="Rectangle 14"/>
          <p:cNvSpPr>
            <a:spLocks noChangeArrowheads="1"/>
          </p:cNvSpPr>
          <p:nvPr/>
        </p:nvSpPr>
        <p:spPr bwMode="auto">
          <a:xfrm>
            <a:off x="236538" y="4679950"/>
            <a:ext cx="4191000" cy="1927225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E.code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E.true:  S1.code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S.next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E.false: S2.code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S.next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...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963613" y="3687763"/>
            <a:ext cx="78486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{backpatch(E.tc,M1.stat); backpatch(E.fc,M2.stat);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S.nc:=merge(S1.nc,merge(N.nc,S2.nc));} </a:t>
            </a: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755650" y="4913313"/>
            <a:ext cx="83883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backpatch(S1.nc,M1.stat); backpatch(E.tc,M2.stat); 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S.nc:=E.fc; emit('goto' M1.stat);                } </a:t>
            </a: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1420813" y="5746750"/>
            <a:ext cx="50958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{S.nc := mkchain();  </a:t>
            </a:r>
            <a:r>
              <a:rPr lang="en-US" altLang="zh-CN" sz="24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 </a:t>
            </a:r>
            <a:r>
              <a:rPr lang="zh-CN" altLang="en-US" sz="24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空链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 </a:t>
            </a:r>
          </a:p>
        </p:txBody>
      </p:sp>
      <p:sp>
        <p:nvSpPr>
          <p:cNvPr id="105482" name="Text Box 7"/>
          <p:cNvSpPr txBox="1">
            <a:spLocks noChangeArrowheads="1"/>
          </p:cNvSpPr>
          <p:nvPr/>
        </p:nvSpPr>
        <p:spPr bwMode="auto">
          <a:xfrm>
            <a:off x="7019925" y="6364288"/>
            <a:ext cx="10985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  <a:hlinkClick r:id="rId3" action="ppaction://hlinksldjump"/>
              </a:rPr>
              <a:t>下一页</a:t>
            </a:r>
            <a:endParaRPr lang="zh-CN" altLang="en-US" sz="240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1497013" y="1714500"/>
            <a:ext cx="30797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{M.stat:=nextstat;}</a:t>
            </a: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1116013" y="2506663"/>
            <a:ext cx="78041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{backpatch(E.tc,M.stat);S.nc:= merge(E.fc,S1.nc);}</a:t>
            </a:r>
          </a:p>
        </p:txBody>
      </p:sp>
      <p:sp>
        <p:nvSpPr>
          <p:cNvPr id="241674" name="Rectangle 10"/>
          <p:cNvSpPr>
            <a:spLocks noChangeArrowheads="1"/>
          </p:cNvSpPr>
          <p:nvPr/>
        </p:nvSpPr>
        <p:spPr bwMode="auto">
          <a:xfrm>
            <a:off x="1541463" y="2938463"/>
            <a:ext cx="67373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{N.nc:= mkchain(nextstat); emit('goto -');}</a:t>
            </a:r>
          </a:p>
        </p:txBody>
      </p:sp>
      <p:sp>
        <p:nvSpPr>
          <p:cNvPr id="105486" name="Rectangle 11"/>
          <p:cNvSpPr>
            <a:spLocks noChangeArrowheads="1"/>
          </p:cNvSpPr>
          <p:nvPr/>
        </p:nvSpPr>
        <p:spPr bwMode="auto">
          <a:xfrm>
            <a:off x="250825" y="373063"/>
            <a:ext cx="8839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已有属性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.tc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.fc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：布尔表达式的真、假出口链 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.nc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：语句结束后的转向。未确定时拉链，确定后回填</a:t>
            </a:r>
          </a:p>
        </p:txBody>
      </p:sp>
      <p:sp>
        <p:nvSpPr>
          <p:cNvPr id="241679" name="Rectangle 15"/>
          <p:cNvSpPr>
            <a:spLocks noChangeArrowheads="1"/>
          </p:cNvSpPr>
          <p:nvPr/>
        </p:nvSpPr>
        <p:spPr bwMode="auto">
          <a:xfrm>
            <a:off x="5148263" y="2997200"/>
            <a:ext cx="3581400" cy="15621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</a:rPr>
              <a:t>S.begin: E.code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</a:rPr>
              <a:t>E.true:  S1.code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</a:rPr>
              <a:t>         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</a:rPr>
              <a:t>goto S.begin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E.false: ...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953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4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4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4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4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24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autoUpdateAnimBg="0"/>
      <p:bldP spid="241677" grpId="0" animBg="1" autoUpdateAnimBg="0"/>
      <p:bldP spid="241677" grpId="1" animBg="1"/>
      <p:bldP spid="241678" grpId="0" animBg="1"/>
      <p:bldP spid="241678" grpId="1" animBg="1"/>
      <p:bldP spid="241668" grpId="0" autoUpdateAnimBg="0"/>
      <p:bldP spid="241669" grpId="0" autoUpdateAnimBg="0"/>
      <p:bldP spid="241670" grpId="0" autoUpdateAnimBg="0"/>
      <p:bldP spid="241672" grpId="0" autoUpdateAnimBg="0"/>
      <p:bldP spid="241673" grpId="0" autoUpdateAnimBg="0"/>
      <p:bldP spid="241674" grpId="0" autoUpdateAnimBg="0"/>
      <p:bldP spid="241679" grpId="0" animBg="1"/>
      <p:bldP spid="241679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条件转移的控制流与翻译方案（续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A3F818-A6E9-4F13-A703-02357C3D2AC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4.42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a&lt;b then while a&lt;b do a := a+b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的语法制导翻译 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107113" y="836613"/>
            <a:ext cx="3505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if a&lt;b goto -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goto -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if a&lt;b goto -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goto -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t1 := a+b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a := t1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(7) goto (3) </a:t>
            </a:r>
          </a:p>
        </p:txBody>
      </p:sp>
      <p:sp>
        <p:nvSpPr>
          <p:cNvPr id="107526" name="Text Box 10"/>
          <p:cNvSpPr txBox="1">
            <a:spLocks noChangeArrowheads="1"/>
          </p:cNvSpPr>
          <p:nvPr/>
        </p:nvSpPr>
        <p:spPr bwMode="auto">
          <a:xfrm>
            <a:off x="7019925" y="64008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  <a:hlinkClick r:id="rId4" action="ppaction://hlinksldjump"/>
              </a:rPr>
              <a:t>上一页</a:t>
            </a:r>
            <a:endParaRPr lang="zh-CN" altLang="en-US" sz="240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8561388" y="1552575"/>
            <a:ext cx="431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u="sng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8547100" y="833438"/>
            <a:ext cx="431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u="sng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07529" name="Text Box 15"/>
          <p:cNvSpPr txBox="1">
            <a:spLocks noChangeArrowheads="1"/>
          </p:cNvSpPr>
          <p:nvPr/>
        </p:nvSpPr>
        <p:spPr bwMode="auto">
          <a:xfrm>
            <a:off x="179388" y="981075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b="1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注释</a:t>
            </a:r>
            <a:r>
              <a:rPr lang="en-US" altLang="zh-CN" sz="2400" b="1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b="1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分析树</a:t>
            </a:r>
          </a:p>
        </p:txBody>
      </p:sp>
      <p:graphicFrame>
        <p:nvGraphicFramePr>
          <p:cNvPr id="48144" name="Object 16"/>
          <p:cNvGraphicFramePr>
            <a:graphicFrameLocks noChangeAspect="1"/>
          </p:cNvGraphicFramePr>
          <p:nvPr/>
        </p:nvGraphicFramePr>
        <p:xfrm>
          <a:off x="2184400" y="1844675"/>
          <a:ext cx="4143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Visio" r:id="rId5" imgW="168493" imgH="182880" progId="Visio.Drawing.11">
                  <p:embed/>
                </p:oleObj>
              </mc:Choice>
              <mc:Fallback>
                <p:oleObj name="Visio" r:id="rId5" imgW="168493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1844675"/>
                        <a:ext cx="4143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90488" y="2276475"/>
          <a:ext cx="396081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Visio" r:id="rId7" imgW="1554480" imgH="302849" progId="Visio.Drawing.11">
                  <p:embed/>
                </p:oleObj>
              </mc:Choice>
              <mc:Fallback>
                <p:oleObj name="Visio" r:id="rId7" imgW="1554480" imgH="3028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2276475"/>
                        <a:ext cx="396081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8"/>
          <p:cNvGraphicFramePr>
            <a:graphicFrameLocks noChangeAspect="1"/>
          </p:cNvGraphicFramePr>
          <p:nvPr/>
        </p:nvGraphicFramePr>
        <p:xfrm>
          <a:off x="17463" y="2997200"/>
          <a:ext cx="9207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Visio" r:id="rId9" imgW="336743" imgH="353568" progId="Visio.Drawing.11">
                  <p:embed/>
                </p:oleObj>
              </mc:Choice>
              <mc:Fallback>
                <p:oleObj name="Visio" r:id="rId9" imgW="336743" imgH="3535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3" y="2997200"/>
                        <a:ext cx="9207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Object 19"/>
          <p:cNvGraphicFramePr>
            <a:graphicFrameLocks noChangeAspect="1"/>
          </p:cNvGraphicFramePr>
          <p:nvPr/>
        </p:nvGraphicFramePr>
        <p:xfrm>
          <a:off x="1174750" y="2997200"/>
          <a:ext cx="10033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Visio" r:id="rId11" imgW="427695" imgH="373807" progId="Visio.Drawing.11">
                  <p:embed/>
                </p:oleObj>
              </mc:Choice>
              <mc:Fallback>
                <p:oleObj name="Visio" r:id="rId11" imgW="427695" imgH="37380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2997200"/>
                        <a:ext cx="10033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1601788" y="2997200"/>
          <a:ext cx="511333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Visio" r:id="rId13" imgW="2313066" imgH="414284" progId="Visio.Drawing.11">
                  <p:embed/>
                </p:oleObj>
              </mc:Choice>
              <mc:Fallback>
                <p:oleObj name="Visio" r:id="rId13" imgW="2313066" imgH="41428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2997200"/>
                        <a:ext cx="511333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21"/>
          <p:cNvGraphicFramePr>
            <a:graphicFrameLocks noChangeAspect="1"/>
          </p:cNvGraphicFramePr>
          <p:nvPr/>
        </p:nvGraphicFramePr>
        <p:xfrm>
          <a:off x="2322513" y="3789363"/>
          <a:ext cx="2270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Visio" r:id="rId15" imgW="85832" imgH="334305" progId="Visio.Drawing.11">
                  <p:embed/>
                </p:oleObj>
              </mc:Choice>
              <mc:Fallback>
                <p:oleObj name="Visio" r:id="rId15" imgW="85832" imgH="33430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3789363"/>
                        <a:ext cx="22701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2"/>
          <p:cNvGraphicFramePr>
            <a:graphicFrameLocks noChangeAspect="1"/>
          </p:cNvGraphicFramePr>
          <p:nvPr/>
        </p:nvGraphicFramePr>
        <p:xfrm>
          <a:off x="4986338" y="3860800"/>
          <a:ext cx="2270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Visio" r:id="rId17" imgW="85832" imgH="334305" progId="Visio.Drawing.11">
                  <p:embed/>
                </p:oleObj>
              </mc:Choice>
              <mc:Fallback>
                <p:oleObj name="Visio" r:id="rId17" imgW="85832" imgH="33430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3860800"/>
                        <a:ext cx="22701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23"/>
          <p:cNvGraphicFramePr>
            <a:graphicFrameLocks noChangeAspect="1"/>
          </p:cNvGraphicFramePr>
          <p:nvPr/>
        </p:nvGraphicFramePr>
        <p:xfrm>
          <a:off x="3114675" y="3829050"/>
          <a:ext cx="9207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Visio" r:id="rId18" imgW="336743" imgH="353568" progId="Visio.Drawing.11">
                  <p:embed/>
                </p:oleObj>
              </mc:Choice>
              <mc:Fallback>
                <p:oleObj name="Visio" r:id="rId18" imgW="336743" imgH="3535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3829050"/>
                        <a:ext cx="9207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24"/>
          <p:cNvGraphicFramePr>
            <a:graphicFrameLocks noChangeAspect="1"/>
          </p:cNvGraphicFramePr>
          <p:nvPr/>
        </p:nvGraphicFramePr>
        <p:xfrm>
          <a:off x="6157913" y="3789363"/>
          <a:ext cx="8445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Visio" r:id="rId19" imgW="384536" imgH="621548" progId="Visio.Drawing.11">
                  <p:embed/>
                </p:oleObj>
              </mc:Choice>
              <mc:Fallback>
                <p:oleObj name="Visio" r:id="rId19" imgW="384536" imgH="62154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913" y="3789363"/>
                        <a:ext cx="84455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3" name="Object 25"/>
          <p:cNvGraphicFramePr>
            <a:graphicFrameLocks noChangeAspect="1"/>
          </p:cNvGraphicFramePr>
          <p:nvPr/>
        </p:nvGraphicFramePr>
        <p:xfrm>
          <a:off x="666750" y="2709863"/>
          <a:ext cx="6254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Visio" r:id="rId21" imgW="279441" imgH="319918" progId="Visio.Drawing.11">
                  <p:embed/>
                </p:oleObj>
              </mc:Choice>
              <mc:Fallback>
                <p:oleObj name="Visio" r:id="rId21" imgW="279441" imgH="31991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709863"/>
                        <a:ext cx="6254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4" name="Object 26"/>
          <p:cNvGraphicFramePr>
            <a:graphicFrameLocks noChangeAspect="1"/>
          </p:cNvGraphicFramePr>
          <p:nvPr/>
        </p:nvGraphicFramePr>
        <p:xfrm>
          <a:off x="2538413" y="2657475"/>
          <a:ext cx="8651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Visio" r:id="rId23" imgW="374782" imgH="182880" progId="Visio.Drawing.11">
                  <p:embed/>
                </p:oleObj>
              </mc:Choice>
              <mc:Fallback>
                <p:oleObj name="Visio" r:id="rId23" imgW="374782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2657475"/>
                        <a:ext cx="8651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5" name="Object 27"/>
          <p:cNvGraphicFramePr>
            <a:graphicFrameLocks noChangeAspect="1"/>
          </p:cNvGraphicFramePr>
          <p:nvPr/>
        </p:nvGraphicFramePr>
        <p:xfrm>
          <a:off x="2536825" y="3582988"/>
          <a:ext cx="8651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Visio" r:id="rId25" imgW="374782" imgH="182880" progId="Visio.Drawing.11">
                  <p:embed/>
                </p:oleObj>
              </mc:Choice>
              <mc:Fallback>
                <p:oleObj name="Visio" r:id="rId25" imgW="374782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3582988"/>
                        <a:ext cx="86518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7" name="Object 29"/>
          <p:cNvGraphicFramePr>
            <a:graphicFrameLocks noChangeAspect="1"/>
          </p:cNvGraphicFramePr>
          <p:nvPr/>
        </p:nvGraphicFramePr>
        <p:xfrm>
          <a:off x="3762375" y="3429000"/>
          <a:ext cx="6064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Visio" r:id="rId26" imgW="279441" imgH="331622" progId="Visio.Drawing.11">
                  <p:embed/>
                </p:oleObj>
              </mc:Choice>
              <mc:Fallback>
                <p:oleObj name="Visio" r:id="rId26" imgW="279441" imgH="33162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3429000"/>
                        <a:ext cx="6064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8" name="Object 30"/>
          <p:cNvGraphicFramePr>
            <a:graphicFrameLocks noChangeAspect="1"/>
          </p:cNvGraphicFramePr>
          <p:nvPr/>
        </p:nvGraphicFramePr>
        <p:xfrm>
          <a:off x="5159375" y="3635375"/>
          <a:ext cx="9080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Visio" r:id="rId28" imgW="374782" imgH="182880" progId="Visio.Drawing.11">
                  <p:embed/>
                </p:oleObj>
              </mc:Choice>
              <mc:Fallback>
                <p:oleObj name="Visio" r:id="rId28" imgW="374782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3635375"/>
                        <a:ext cx="9080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9" name="Object 31"/>
          <p:cNvGraphicFramePr>
            <a:graphicFrameLocks noChangeAspect="1"/>
          </p:cNvGraphicFramePr>
          <p:nvPr/>
        </p:nvGraphicFramePr>
        <p:xfrm>
          <a:off x="6570663" y="3573463"/>
          <a:ext cx="809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Visio" r:id="rId30" imgW="323820" imgH="182880" progId="Visio.Drawing.11">
                  <p:embed/>
                </p:oleObj>
              </mc:Choice>
              <mc:Fallback>
                <p:oleObj name="Visio" r:id="rId30" imgW="323820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0663" y="3573463"/>
                        <a:ext cx="809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0" name="Object 32"/>
          <p:cNvGraphicFramePr>
            <a:graphicFrameLocks noChangeAspect="1"/>
          </p:cNvGraphicFramePr>
          <p:nvPr/>
        </p:nvGraphicFramePr>
        <p:xfrm>
          <a:off x="4038600" y="2667000"/>
          <a:ext cx="8048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Visio" r:id="rId32" imgW="311384" imgH="182880" progId="Visio.Drawing.11">
                  <p:embed/>
                </p:oleObj>
              </mc:Choice>
              <mc:Fallback>
                <p:oleObj name="Visio" r:id="rId32" imgW="311384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667000"/>
                        <a:ext cx="80486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1" name="Object 33"/>
          <p:cNvGraphicFramePr>
            <a:graphicFrameLocks noChangeAspect="1"/>
          </p:cNvGraphicFramePr>
          <p:nvPr/>
        </p:nvGraphicFramePr>
        <p:xfrm>
          <a:off x="2649538" y="1930400"/>
          <a:ext cx="1270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Visio" r:id="rId34" imgW="559369" imgH="228478" progId="Visio.Drawing.11">
                  <p:embed/>
                </p:oleObj>
              </mc:Choice>
              <mc:Fallback>
                <p:oleObj name="Visio" r:id="rId34" imgW="559369" imgH="22847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36" t="15756" r="6436" b="15756"/>
                      <a:stretch>
                        <a:fillRect/>
                      </a:stretch>
                    </p:blipFill>
                    <p:spPr bwMode="auto">
                      <a:xfrm>
                        <a:off x="2649538" y="1930400"/>
                        <a:ext cx="12700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2" name="Rectangle 34"/>
          <p:cNvSpPr>
            <a:spLocks noChangeArrowheads="1"/>
          </p:cNvSpPr>
          <p:nvPr/>
        </p:nvSpPr>
        <p:spPr bwMode="auto">
          <a:xfrm>
            <a:off x="250825" y="5178425"/>
            <a:ext cx="3960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M→ε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{M.stat:=nextstat;}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0825" y="5240338"/>
            <a:ext cx="54737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S→A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{S.nc := mkchain(); </a:t>
            </a:r>
            <a:r>
              <a:rPr lang="en-US" altLang="zh-CN" sz="24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 </a:t>
            </a:r>
            <a:r>
              <a:rPr lang="zh-CN" altLang="en-US" sz="24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空链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48165" name="Rectangle 37"/>
          <p:cNvSpPr>
            <a:spLocks noChangeArrowheads="1"/>
          </p:cNvSpPr>
          <p:nvPr/>
        </p:nvSpPr>
        <p:spPr bwMode="auto">
          <a:xfrm>
            <a:off x="323850" y="4868863"/>
            <a:ext cx="6192838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S2→while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M2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E2 do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M3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S1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{backpatch(S1.nc,M2.stat);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backpatch(E2.tc,M3.stat);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S2.nc:=E2.fc; emit('goto' M2.stat);} </a:t>
            </a:r>
          </a:p>
        </p:txBody>
      </p:sp>
      <p:sp>
        <p:nvSpPr>
          <p:cNvPr id="48166" name="Rectangle 38"/>
          <p:cNvSpPr>
            <a:spLocks noChangeArrowheads="1"/>
          </p:cNvSpPr>
          <p:nvPr/>
        </p:nvSpPr>
        <p:spPr bwMode="auto">
          <a:xfrm>
            <a:off x="684213" y="4868863"/>
            <a:ext cx="4679950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S3→if E1 then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M1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S2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{backpatch(E1.tc,M1.stat);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S3.nc:= merge(E1.fc,S2.nc);}</a:t>
            </a:r>
          </a:p>
        </p:txBody>
      </p:sp>
    </p:spTree>
    <p:extLst>
      <p:ext uri="{BB962C8B-B14F-4D97-AF65-F5344CB8AC3E}">
        <p14:creationId xmlns:p14="http://schemas.microsoft.com/office/powerpoint/2010/main" val="123864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48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48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48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6" presetClass="entr" presetSubtype="37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500" fill="hold"/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48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48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0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5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8" dur="500"/>
                                        <p:tgtEl>
                                          <p:spTgt spid="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1" dur="500"/>
                                        <p:tgtEl>
                                          <p:spTgt spid="4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6" dur="500"/>
                                        <p:tgtEl>
                                          <p:spTgt spid="48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7" dur="500"/>
                                        <p:tgtEl>
                                          <p:spTgt spid="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0" dur="500"/>
                                        <p:tgtEl>
                                          <p:spTgt spid="4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build="allAtOnce"/>
      <p:bldP spid="48141" grpId="0" animBg="1"/>
      <p:bldP spid="48142" grpId="0" animBg="1"/>
      <p:bldP spid="48162" grpId="0" autoUpdateAnimBg="0"/>
      <p:bldP spid="48162" grpId="1"/>
      <p:bldP spid="48162" grpId="2"/>
      <p:bldP spid="48162" grpId="3"/>
      <p:bldP spid="48163" grpId="0"/>
      <p:bldP spid="48163" grpId="1"/>
      <p:bldP spid="48165" grpId="0"/>
      <p:bldP spid="48165" grpId="1"/>
      <p:bldP spid="48166" grpId="0"/>
      <p:bldP spid="48166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609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4.12 </a:t>
            </a:r>
            <a: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本章小结 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E9F339-ECC6-4DAA-A1DB-E1402809DB3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439738" y="838200"/>
            <a:ext cx="838041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本章讨论的重点是程序设计语言的静态语义分析，并且在语法分析的基础上生成中间代码，采用的基本方法是语法制导翻译。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539750" y="2514600"/>
            <a:ext cx="8280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语法制导翻译的基本概念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539750" y="3017838"/>
            <a:ext cx="7848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tabLst>
                <a:tab pos="43434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tabLst>
                <a:tab pos="43434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tabLst>
                <a:tab pos="434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tabLst>
                <a:tab pos="434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tabLst>
                <a:tab pos="434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34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34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34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34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中间代码简介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符号表的组织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声明语句的翻译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&lt;5&gt;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可执行语句的翻译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99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0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8" y="2492375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维数组元素的地址计算</a:t>
            </a:r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A[d1,d2,</a:t>
            </a:r>
            <a:r>
              <a:rPr lang="en-US" altLang="zh-CN" sz="2400" smtClean="0">
                <a:solidFill>
                  <a:srgbClr val="990000"/>
                </a:solidFill>
                <a:latin typeface="华文楷体" panose="02010600040101010101" pitchFamily="2" charset="-122"/>
                <a:ea typeface="黑体" panose="02010609060101010101" pitchFamily="49" charset="-122"/>
              </a:rPr>
              <a:t>…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,dn]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4791B-E49A-41B3-B042-C69E9EC751A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07950" y="3068638"/>
            <a:ext cx="8964613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addr(A[i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])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=a+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</a:t>
            </a:r>
            <a:r>
              <a:rPr lang="en-US" altLang="zh-CN" sz="2400" baseline="-30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-1)*d</a:t>
            </a:r>
            <a:r>
              <a:rPr lang="en-US" altLang="zh-CN" sz="2400" baseline="-30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+(i</a:t>
            </a:r>
            <a:r>
              <a:rPr lang="en-US" altLang="zh-CN" sz="2400" baseline="-30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-1)*d</a:t>
            </a:r>
            <a:r>
              <a:rPr lang="en-US" altLang="zh-CN" sz="2400" baseline="-30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+...+ (i</a:t>
            </a:r>
            <a:r>
              <a:rPr lang="en-US" altLang="zh-CN" sz="2400" baseline="-30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 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*w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展开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合并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合并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=a-(d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+...+d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+1)*w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+(i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+...+i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)*w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7" name="Rectangle 11"/>
          <p:cNvSpPr>
            <a:spLocks noChangeArrowheads="1"/>
          </p:cNvSpPr>
          <p:nvPr/>
        </p:nvSpPr>
        <p:spPr bwMode="auto">
          <a:xfrm>
            <a:off x="395288" y="765175"/>
            <a:ext cx="820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addr(A[i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])      = a+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*w</a:t>
            </a:r>
          </a:p>
        </p:txBody>
      </p:sp>
      <p:sp>
        <p:nvSpPr>
          <p:cNvPr id="13318" name="Rectangle 12"/>
          <p:cNvSpPr>
            <a:spLocks noChangeArrowheads="1"/>
          </p:cNvSpPr>
          <p:nvPr/>
        </p:nvSpPr>
        <p:spPr bwMode="auto">
          <a:xfrm>
            <a:off x="395288" y="1125538"/>
            <a:ext cx="80645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addr(A[i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])   = a+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-1)*d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+(i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*w</a:t>
            </a:r>
          </a:p>
        </p:txBody>
      </p:sp>
      <p:sp>
        <p:nvSpPr>
          <p:cNvPr id="13319" name="Rectangle 13"/>
          <p:cNvSpPr>
            <a:spLocks noChangeArrowheads="1"/>
          </p:cNvSpPr>
          <p:nvPr/>
        </p:nvSpPr>
        <p:spPr bwMode="auto">
          <a:xfrm>
            <a:off x="438150" y="1628775"/>
            <a:ext cx="849788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addr(A[i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])= a+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+(i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-1)*d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+(i</a:t>
            </a:r>
            <a:r>
              <a:rPr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*w</a:t>
            </a:r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3756025" y="1212850"/>
            <a:ext cx="6477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 flipV="1">
            <a:off x="3879850" y="1671638"/>
            <a:ext cx="108108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>
            <a:off x="5264150" y="1657350"/>
            <a:ext cx="79216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>
            <a:off x="7021513" y="2205038"/>
            <a:ext cx="79216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0915" name="Line 19"/>
          <p:cNvSpPr>
            <a:spLocks noChangeShapeType="1"/>
          </p:cNvSpPr>
          <p:nvPr/>
        </p:nvSpPr>
        <p:spPr bwMode="auto">
          <a:xfrm flipV="1">
            <a:off x="5665788" y="2205038"/>
            <a:ext cx="108108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0916" name="Line 20"/>
          <p:cNvSpPr>
            <a:spLocks noChangeShapeType="1"/>
          </p:cNvSpPr>
          <p:nvPr/>
        </p:nvSpPr>
        <p:spPr bwMode="auto">
          <a:xfrm flipV="1">
            <a:off x="3851275" y="2205038"/>
            <a:ext cx="151288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0918" name="Rectangle 22"/>
          <p:cNvSpPr>
            <a:spLocks noChangeArrowheads="1"/>
          </p:cNvSpPr>
          <p:nvPr/>
        </p:nvSpPr>
        <p:spPr bwMode="auto">
          <a:xfrm>
            <a:off x="684213" y="3508375"/>
            <a:ext cx="287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919" name="Rectangle 23"/>
          <p:cNvSpPr>
            <a:spLocks noChangeArrowheads="1"/>
          </p:cNvSpPr>
          <p:nvPr/>
        </p:nvSpPr>
        <p:spPr bwMode="auto">
          <a:xfrm>
            <a:off x="3492500" y="3524250"/>
            <a:ext cx="363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+...</a:t>
            </a:r>
          </a:p>
        </p:txBody>
      </p:sp>
      <p:sp>
        <p:nvSpPr>
          <p:cNvPr id="80920" name="Rectangle 24"/>
          <p:cNvSpPr>
            <a:spLocks noChangeArrowheads="1"/>
          </p:cNvSpPr>
          <p:nvPr/>
        </p:nvSpPr>
        <p:spPr bwMode="auto">
          <a:xfrm>
            <a:off x="7135813" y="3524250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+(i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</a:t>
            </a:r>
          </a:p>
        </p:txBody>
      </p:sp>
      <p:sp>
        <p:nvSpPr>
          <p:cNvPr id="13329" name="Rectangle 25"/>
          <p:cNvSpPr>
            <a:spLocks noChangeArrowheads="1"/>
          </p:cNvSpPr>
          <p:nvPr/>
        </p:nvSpPr>
        <p:spPr bwMode="auto">
          <a:xfrm>
            <a:off x="323850" y="26035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维数组元素的地址计算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endParaRPr lang="en-US" altLang="zh-CN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922" name="Line 26"/>
          <p:cNvSpPr>
            <a:spLocks noChangeShapeType="1"/>
          </p:cNvSpPr>
          <p:nvPr/>
        </p:nvSpPr>
        <p:spPr bwMode="auto">
          <a:xfrm>
            <a:off x="900113" y="4005263"/>
            <a:ext cx="71913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0923" name="Line 27"/>
          <p:cNvSpPr>
            <a:spLocks noChangeShapeType="1"/>
          </p:cNvSpPr>
          <p:nvPr/>
        </p:nvSpPr>
        <p:spPr bwMode="auto">
          <a:xfrm>
            <a:off x="3787775" y="4044950"/>
            <a:ext cx="71913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0924" name="Line 28"/>
          <p:cNvSpPr>
            <a:spLocks noChangeShapeType="1"/>
          </p:cNvSpPr>
          <p:nvPr/>
        </p:nvSpPr>
        <p:spPr bwMode="auto">
          <a:xfrm>
            <a:off x="7451725" y="4060825"/>
            <a:ext cx="71913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04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  <p:bldP spid="80910" grpId="0" animBg="1"/>
      <p:bldP spid="80911" grpId="0" animBg="1"/>
      <p:bldP spid="80912" grpId="0" animBg="1"/>
      <p:bldP spid="80914" grpId="0" animBg="1"/>
      <p:bldP spid="80915" grpId="0" animBg="1"/>
      <p:bldP spid="80916" grpId="0" animBg="1"/>
      <p:bldP spid="80918" grpId="0"/>
      <p:bldP spid="80919" grpId="0"/>
      <p:bldP spid="80920" grpId="0"/>
      <p:bldP spid="80922" grpId="0" animBg="1"/>
      <p:bldP spid="80923" grpId="0" animBg="1"/>
      <p:bldP spid="809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维数组元素的地址计算</a:t>
            </a:r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A[d1,d2,</a:t>
            </a:r>
            <a:r>
              <a:rPr lang="en-US" altLang="zh-CN" sz="2400" smtClean="0">
                <a:solidFill>
                  <a:srgbClr val="990000"/>
                </a:solidFill>
                <a:latin typeface="华文楷体" panose="02010600040101010101" pitchFamily="2" charset="-122"/>
                <a:ea typeface="黑体" panose="02010609060101010101" pitchFamily="49" charset="-122"/>
              </a:rPr>
              <a:t>…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,dn]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961D5-385C-4793-AD62-239A8B50301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323850" y="668338"/>
            <a:ext cx="8686800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addr(A[i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])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……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=a-(d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+...+d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+1)*w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+(i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+...+i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)*w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en-US" altLang="zh-CN" sz="2400">
                <a:solidFill>
                  <a:srgbClr val="FF0066"/>
                </a:solidFill>
                <a:ea typeface="黑体" panose="02010609060101010101" pitchFamily="49" charset="-122"/>
              </a:rPr>
              <a:t>–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 * w + v * w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其中：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395288" y="3429000"/>
            <a:ext cx="8839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= 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...+d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= (d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+1)*d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+...+d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=((d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+1)*d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+1)*d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+...+d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......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= (...((d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+1)*d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+1)*d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...+1)*d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376238" y="5486400"/>
            <a:ext cx="7219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同理：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 = (...((i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...+i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17094" name="AutoShape 6"/>
          <p:cNvSpPr>
            <a:spLocks/>
          </p:cNvSpPr>
          <p:nvPr/>
        </p:nvSpPr>
        <p:spPr bwMode="auto">
          <a:xfrm rot="-5400000">
            <a:off x="2159794" y="3248819"/>
            <a:ext cx="144463" cy="1368425"/>
          </a:xfrm>
          <a:prstGeom prst="leftBrace">
            <a:avLst>
              <a:gd name="adj1" fmla="val 78937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7095" name="AutoShape 7"/>
          <p:cNvSpPr>
            <a:spLocks/>
          </p:cNvSpPr>
          <p:nvPr/>
        </p:nvSpPr>
        <p:spPr bwMode="auto">
          <a:xfrm rot="-5400000">
            <a:off x="4103687" y="3033713"/>
            <a:ext cx="73025" cy="1727200"/>
          </a:xfrm>
          <a:prstGeom prst="leftBrace">
            <a:avLst>
              <a:gd name="adj1" fmla="val 197101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7096" name="AutoShape 8"/>
          <p:cNvSpPr>
            <a:spLocks/>
          </p:cNvSpPr>
          <p:nvPr/>
        </p:nvSpPr>
        <p:spPr bwMode="auto">
          <a:xfrm rot="-5400000">
            <a:off x="3059112" y="3789363"/>
            <a:ext cx="73025" cy="1079500"/>
          </a:xfrm>
          <a:prstGeom prst="leftBrace">
            <a:avLst>
              <a:gd name="adj1" fmla="val 123188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7097" name="AutoShape 9"/>
          <p:cNvSpPr>
            <a:spLocks/>
          </p:cNvSpPr>
          <p:nvPr/>
        </p:nvSpPr>
        <p:spPr bwMode="auto">
          <a:xfrm rot="-5400000">
            <a:off x="4642644" y="3717131"/>
            <a:ext cx="73025" cy="1223963"/>
          </a:xfrm>
          <a:prstGeom prst="leftBrace">
            <a:avLst>
              <a:gd name="adj1" fmla="val 139674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01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17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17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17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17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17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17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217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autoUpdateAnimBg="0"/>
      <p:bldP spid="217092" grpId="0" build="allAtOnce"/>
      <p:bldP spid="217093" grpId="0" build="p" autoUpdateAnimBg="0"/>
      <p:bldP spid="217094" grpId="0" animBg="1"/>
      <p:bldP spid="217094" grpId="1" animBg="1"/>
      <p:bldP spid="217095" grpId="0" animBg="1"/>
      <p:bldP spid="217095" grpId="1" animBg="1"/>
      <p:bldP spid="217096" grpId="0" animBg="1"/>
      <p:bldP spid="217096" grpId="1" animBg="1"/>
      <p:bldP spid="217097" grpId="0" animBg="1"/>
      <p:bldP spid="21709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6096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维数组元素的地址计算（续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7BD731-DD1C-4D56-8217-39DB075B477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81000" y="476250"/>
            <a:ext cx="6705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c=(...((d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+1)*d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+1)*d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...+1)*d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v=(...((i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...+i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304800" y="1495425"/>
            <a:ext cx="85153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令：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v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v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......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v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……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           =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......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v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……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           =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58775" y="4652963"/>
            <a:ext cx="78136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最终得到数组元素引用的地址计算公式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addr(A[i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])=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a-c</a:t>
            </a:r>
            <a:r>
              <a:rPr lang="en-US" altLang="zh-CN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+v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CONSPART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+VARPART 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34925" y="3759200"/>
            <a:ext cx="8424863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同理可得：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c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c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(j=2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..., n)		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(4.3)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50825" y="2967038"/>
            <a:ext cx="8640763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于是有：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v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v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(j=2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..., n)	  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(4.6)</a:t>
            </a:r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1763713" y="1484313"/>
            <a:ext cx="1871662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4429125" y="1844675"/>
            <a:ext cx="201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aseline="-300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4429125" y="2251075"/>
            <a:ext cx="201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aseline="-300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1908175" y="2708275"/>
            <a:ext cx="1150938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3995738" y="1484313"/>
            <a:ext cx="985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则：</a:t>
            </a:r>
          </a:p>
        </p:txBody>
      </p:sp>
    </p:spTree>
    <p:extLst>
      <p:ext uri="{BB962C8B-B14F-4D97-AF65-F5344CB8AC3E}">
        <p14:creationId xmlns:p14="http://schemas.microsoft.com/office/powerpoint/2010/main" val="236047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 autoUpdateAnimBg="0"/>
      <p:bldP spid="81925" grpId="0" build="p" autoUpdateAnimBg="0"/>
      <p:bldP spid="81929" grpId="0" animBg="1"/>
      <p:bldP spid="81927" grpId="0" animBg="1"/>
      <p:bldP spid="81930" grpId="0" animBg="1"/>
      <p:bldP spid="81933" grpId="0"/>
      <p:bldP spid="81935" grpId="0"/>
      <p:bldP spid="81936" grpId="0" animBg="1"/>
      <p:bldP spid="819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4.7.2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数组元素引用的语法制导翻译 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B534C-F069-4170-A6D5-ED81980C141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2588" y="876300"/>
            <a:ext cx="8077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数组元素的寻址：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CONSPART[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VARPART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，或简写：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T1[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三地址码：  取值：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X:=T1[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赋值：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T1[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]:=X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95288" y="1844675"/>
            <a:ext cx="51847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 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引入数组元素后的赋值句文法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→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:= E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V → id |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id[EL]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(G4.10)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EL→ E | EL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E → E + E  | ( E ) |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395288" y="4292600"/>
            <a:ext cx="5822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引入了新的非终结符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，使得分析树增高。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a[i, j]:=x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的分析树：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0" y="5229225"/>
            <a:ext cx="5580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根据此文法进行语法制导翻译有困难，无法使用递推公式（因为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需要知道数组名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）。</a:t>
            </a:r>
          </a:p>
        </p:txBody>
      </p:sp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5651500" y="2133600"/>
          <a:ext cx="2906713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4" imgW="1205789" imgH="1642872" progId="Visio.Drawing.11">
                  <p:embed/>
                </p:oleObj>
              </mc:Choice>
              <mc:Fallback>
                <p:oleObj name="Visio" r:id="rId4" imgW="1205789" imgH="16428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133600"/>
                        <a:ext cx="2906713" cy="395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64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autoUpdateAnimBg="0"/>
      <p:bldP spid="54288" grpId="0"/>
      <p:bldP spid="5429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5969</Words>
  <Application>Microsoft Office PowerPoint</Application>
  <PresentationFormat>全屏显示(4:3)</PresentationFormat>
  <Paragraphs>1251</Paragraphs>
  <Slides>53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71" baseType="lpstr">
      <vt:lpstr>仿宋</vt:lpstr>
      <vt:lpstr>仿宋_GB2312</vt:lpstr>
      <vt:lpstr>黑体</vt:lpstr>
      <vt:lpstr>华文行楷</vt:lpstr>
      <vt:lpstr>华文楷体</vt:lpstr>
      <vt:lpstr>华文中宋</vt:lpstr>
      <vt:lpstr>楷体_GB2312</vt:lpstr>
      <vt:lpstr>隶书</vt:lpstr>
      <vt:lpstr>宋体</vt:lpstr>
      <vt:lpstr>Arial</vt:lpstr>
      <vt:lpstr>Calibri</vt:lpstr>
      <vt:lpstr>Calibri Light</vt:lpstr>
      <vt:lpstr>Courier New</vt:lpstr>
      <vt:lpstr>Times New Roman</vt:lpstr>
      <vt:lpstr>Wingdings</vt:lpstr>
      <vt:lpstr>Office 主题</vt:lpstr>
      <vt:lpstr>Microsoft Visio Drawing</vt:lpstr>
      <vt:lpstr>Microsoft Visio 绘图</vt:lpstr>
      <vt:lpstr>4.7 数组元素的引用 </vt:lpstr>
      <vt:lpstr>确定映射方式的两种方法 </vt:lpstr>
      <vt:lpstr>4.7.1 数组元素的地址计算 </vt:lpstr>
      <vt:lpstr>一维数组A[d1]元素的地址计算：</vt:lpstr>
      <vt:lpstr>PowerPoint 演示文稿</vt:lpstr>
      <vt:lpstr>n维数组元素的地址计算:  A[d1,d2,…,dn]</vt:lpstr>
      <vt:lpstr>n维数组元素的地址计算:  A[d1,d2,…,dn]</vt:lpstr>
      <vt:lpstr>n维数组元素的地址计算（续1）</vt:lpstr>
      <vt:lpstr>4.7.2 数组元素引用的语法制导翻译 </vt:lpstr>
      <vt:lpstr>PowerPoint 演示文稿</vt:lpstr>
      <vt:lpstr>&lt;2&gt;  属性和函数</vt:lpstr>
      <vt:lpstr>&lt;3&gt;语义规则</vt:lpstr>
      <vt:lpstr>&lt;3&gt;语义规则（续1）</vt:lpstr>
      <vt:lpstr>&lt;4&gt; 分析举例</vt:lpstr>
      <vt:lpstr>&lt;4&gt; 分析举例</vt:lpstr>
      <vt:lpstr>主要分析步骤：                                                      &lt;4&gt; 分析举例（续1）</vt:lpstr>
      <vt:lpstr>4.8 布尔表达式 4.8.1 布尔表达式的作用与结构 </vt:lpstr>
      <vt:lpstr>布尔运算的优先级与结合性</vt:lpstr>
      <vt:lpstr>4.8.2 布尔表达式的计算方法   &lt;1&gt; 数值表示的直接计算</vt:lpstr>
      <vt:lpstr>&lt;2&gt; 逻辑表示的短路计算</vt:lpstr>
      <vt:lpstr>&lt;3&gt; 短路计算的必要性</vt:lpstr>
      <vt:lpstr>&lt;3&gt; 短路计算的必要性</vt:lpstr>
      <vt:lpstr>4.8.3 数值表示的直接计算的语法制导翻译 </vt:lpstr>
      <vt:lpstr>4.8.3 数值表示的直接计算的语法制导翻译（续1）</vt:lpstr>
      <vt:lpstr>4.8.3 数值表示的直接计算的语法制导翻译（续2）</vt:lpstr>
      <vt:lpstr>4.8.4 短路计算的语法制导定义</vt:lpstr>
      <vt:lpstr>4.8.4 短路计算的语法制导定义(续1)</vt:lpstr>
      <vt:lpstr>4.8.4 短路计算的语法制导定义(续2)</vt:lpstr>
      <vt:lpstr>语义制导定义：</vt:lpstr>
      <vt:lpstr>4.8.4 短路计算的语法制导定义(续4)</vt:lpstr>
      <vt:lpstr>4.8.4 短路计算的语法制导定义(续5)</vt:lpstr>
      <vt:lpstr>PowerPoint 演示文稿</vt:lpstr>
      <vt:lpstr>短路计算的翻译方案</vt:lpstr>
      <vt:lpstr>例4.40：三地址码： </vt:lpstr>
      <vt:lpstr>短路计算的翻译方案</vt:lpstr>
      <vt:lpstr>短路计算的翻译方案</vt:lpstr>
      <vt:lpstr>属性与语义规则（续1）</vt:lpstr>
      <vt:lpstr>再考虑布尔表达式a&lt;b or c&lt;d and e&lt;f</vt:lpstr>
      <vt:lpstr>再考虑布尔表达式a&lt;b or c&lt;d and e&lt;f（续）</vt:lpstr>
      <vt:lpstr>4.9 控制语句 </vt:lpstr>
      <vt:lpstr>条件转移/无条件转移语句基于的文法: G4.14</vt:lpstr>
      <vt:lpstr>4.9.1 标号与无条件转移</vt:lpstr>
      <vt:lpstr>4.9.1 标号与无条件转移（续1）</vt:lpstr>
      <vt:lpstr>4.9.1 标号与无条件转移（续2）</vt:lpstr>
      <vt:lpstr>4.9.1 标号与无条件转移（续3）</vt:lpstr>
      <vt:lpstr>4.9.2 条件转移 &lt;1&gt; 三地址码序列和语法制导定义 </vt:lpstr>
      <vt:lpstr>&lt;1&gt; 三地址码序列和语法制导定义（续1）</vt:lpstr>
      <vt:lpstr>&lt;1&gt; 三地址码序列和语法制导定义（续2）</vt:lpstr>
      <vt:lpstr>&lt;2&gt; 条件转移的控制流与翻译方案</vt:lpstr>
      <vt:lpstr>&lt;2&gt; 条件转移的控制流与翻译方案（续1）</vt:lpstr>
      <vt:lpstr>&lt;2&gt; 条件转移的控制流与翻译方案（续2）</vt:lpstr>
      <vt:lpstr>&lt;2&gt; 条件转移的控制流与翻译方案（续3）</vt:lpstr>
      <vt:lpstr>4.12 本章小结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4.7 数组元素的引用 </dc:title>
  <dc:creator>EZ123</dc:creator>
  <cp:lastModifiedBy>EZ123</cp:lastModifiedBy>
  <cp:revision>1</cp:revision>
  <dcterms:created xsi:type="dcterms:W3CDTF">2018-10-04T11:49:17Z</dcterms:created>
  <dcterms:modified xsi:type="dcterms:W3CDTF">2018-10-04T11:53:21Z</dcterms:modified>
</cp:coreProperties>
</file>