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1" r:id="rId2"/>
    <p:sldMasterId id="2147483673" r:id="rId3"/>
  </p:sldMasterIdLst>
  <p:notesMasterIdLst>
    <p:notesMasterId r:id="rId4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0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7.emf"/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6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7ACF8-9B60-4F49-A3DE-E80899FA49E1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E585-BD16-4174-B143-193BCB9A6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8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41A8EC4-861E-49E3-85A6-19A2441A8A13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6058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FB3AE7E-F174-490F-B13E-49E7E4F978F2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10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434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028904B-4C69-4602-B102-3D368495C6D9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210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2F08CB8-4069-44FE-BFE1-E98673016492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609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6E1C2B6-9306-4C1E-AEC9-B60BB2DB1F45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6294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940F0CA-DE22-4614-A2C6-1860AFD521B9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93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E480545-81D2-4449-8894-93FDF4A1EE9B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89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3E44A98-9DE7-4788-A429-C8DC7183775D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442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48E6FF7-7A0B-4FE4-B341-EDF7212FCC2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11071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B7D8C0D-C4AE-42D2-8C77-8C695DE490C6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18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8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5ADD655-E989-45BC-9BC4-B830A6F0BF2E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19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2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B77AB07-D004-4A3F-8D1F-11AB1E09E8E0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说法“识别出</a:t>
            </a:r>
            <a:r>
              <a:rPr lang="en-US" altLang="zh-CN" smtClean="0"/>
              <a:t>id”</a:t>
            </a:r>
            <a:r>
              <a:rPr lang="zh-CN" altLang="en-US" smtClean="0"/>
              <a:t>：由于词法分析不仅仅要能识别出单词本身的文本串（值），还包括了该单词的类别，所以识别到的序列统称为“记号”，而不是“单词”。</a:t>
            </a:r>
          </a:p>
        </p:txBody>
      </p:sp>
    </p:spTree>
    <p:extLst>
      <p:ext uri="{BB962C8B-B14F-4D97-AF65-F5344CB8AC3E}">
        <p14:creationId xmlns:p14="http://schemas.microsoft.com/office/powerpoint/2010/main" val="3232724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3A61ED4-F4E6-49C6-B783-6111DE6BD556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×</a:t>
            </a:r>
            <a:r>
              <a:rPr lang="zh-CN" altLang="en-US" smtClean="0"/>
              <a:t>辅助定义不与任何模式匹配：应理解为“不描述任何模式”，因为模式指产生和识别单词的规则，正规式用于描述模式，是用来匹配单词的。而不是匹配模式的！</a:t>
            </a:r>
          </a:p>
        </p:txBody>
      </p:sp>
    </p:spTree>
    <p:extLst>
      <p:ext uri="{BB962C8B-B14F-4D97-AF65-F5344CB8AC3E}">
        <p14:creationId xmlns:p14="http://schemas.microsoft.com/office/powerpoint/2010/main" val="223227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30F2355-DF6B-4D74-BDDA-720E8041A280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442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2E8403E-3211-4937-AB66-0519DAFFA240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931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D85D60C-5920-4B0E-83C6-35D510C9704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76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43576A2-B0BE-41E3-8AC5-B10F6A88855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6052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887ACC4-E306-4D8F-A0A5-D5A135E0D2C5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52147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80335F0-B793-49A6-8673-32303F6F5583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33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56A826D-A5D3-4987-880E-7ADBF683B450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7310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829AB54-BC71-4786-8A4D-55F62608EFAE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28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02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8657306-879B-40FD-BCA6-867D5B21D0F8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29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97904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D147092-AD90-4034-826F-037F06977198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82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ECF0A5E-59EB-4DDC-B107-AF30DB7D3179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30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746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1D27F61-7AFD-4AEF-ABAD-3CF6012B5D55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069005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F466B0D-F4E2-44F9-94C3-BFC35F1F4799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180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E4F0740-BD1A-4E5F-B6EA-184AE863A6A5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影响效率的</a:t>
            </a:r>
            <a:r>
              <a:rPr lang="en-US" altLang="zh-CN" smtClean="0"/>
              <a:t>2</a:t>
            </a:r>
            <a:r>
              <a:rPr lang="zh-CN" altLang="en-US" smtClean="0"/>
              <a:t>大问题。</a:t>
            </a:r>
          </a:p>
        </p:txBody>
      </p:sp>
    </p:spTree>
    <p:extLst>
      <p:ext uri="{BB962C8B-B14F-4D97-AF65-F5344CB8AC3E}">
        <p14:creationId xmlns:p14="http://schemas.microsoft.com/office/powerpoint/2010/main" val="1379900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30D5627-E4F6-4B88-A8BA-E0E214DBF681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最后区别：定义中，</a:t>
            </a:r>
            <a:r>
              <a:rPr lang="en-US" altLang="zh-CN" smtClean="0"/>
              <a:t>Σ</a:t>
            </a:r>
            <a:r>
              <a:rPr lang="zh-CN" altLang="en-US" smtClean="0"/>
              <a:t>不包含</a:t>
            </a:r>
            <a:r>
              <a:rPr lang="en-US" altLang="zh-CN" smtClean="0"/>
              <a:t>ε</a:t>
            </a:r>
            <a:r>
              <a:rPr lang="zh-CN" altLang="en-US" smtClean="0"/>
              <a:t>；图中，不存在标有</a:t>
            </a:r>
            <a:r>
              <a:rPr lang="en-US" altLang="zh-CN" smtClean="0"/>
              <a:t>ε</a:t>
            </a:r>
            <a:r>
              <a:rPr lang="zh-CN" altLang="en-US" smtClean="0"/>
              <a:t>的边；矩阵中不存在以</a:t>
            </a:r>
            <a:r>
              <a:rPr lang="en-US" altLang="zh-CN" smtClean="0"/>
              <a:t>ε</a:t>
            </a:r>
            <a:r>
              <a:rPr lang="zh-CN" altLang="en-US" smtClean="0"/>
              <a:t>为列下标的列。</a:t>
            </a:r>
          </a:p>
        </p:txBody>
      </p:sp>
    </p:spTree>
    <p:extLst>
      <p:ext uri="{BB962C8B-B14F-4D97-AF65-F5344CB8AC3E}">
        <p14:creationId xmlns:p14="http://schemas.microsoft.com/office/powerpoint/2010/main" val="10646979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65D9415-6B66-4802-B415-FEC84A9EEFAD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130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A319CDE-3872-42B1-8ABB-69A1FB528EBE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976714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E71436F-D0C7-4BA0-AFF7-55CECDFC376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4075" y="744538"/>
            <a:ext cx="4964113" cy="3722687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714875"/>
            <a:ext cx="4887912" cy="4468813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该例子验证了：</a:t>
            </a:r>
            <a:r>
              <a:rPr lang="en-US" altLang="zh-CN" smtClean="0"/>
              <a:t>DFA</a:t>
            </a:r>
            <a:r>
              <a:rPr lang="zh-CN" altLang="en-US" smtClean="0"/>
              <a:t>识别记号的过程：路径确定，无回朔，比较简单。算法独立于模式（正规式的表示）</a:t>
            </a:r>
          </a:p>
          <a:p>
            <a:pPr eaLnBrk="1" hangingPunct="1"/>
            <a:r>
              <a:rPr lang="zh-CN" altLang="en-US" smtClean="0"/>
              <a:t>这里要将算法画出图</a:t>
            </a:r>
            <a:r>
              <a:rPr lang="en-US" altLang="zh-CN" smtClean="0"/>
              <a:t>2.21</a:t>
            </a:r>
            <a:r>
              <a:rPr lang="zh-CN" altLang="en-US" smtClean="0"/>
              <a:t>（</a:t>
            </a:r>
            <a:r>
              <a:rPr lang="en-US" altLang="zh-CN" smtClean="0"/>
              <a:t>P42</a:t>
            </a:r>
            <a:r>
              <a:rPr lang="zh-CN" altLang="en-US" smtClean="0"/>
              <a:t>），口述三大步骤。</a:t>
            </a:r>
          </a:p>
        </p:txBody>
      </p:sp>
    </p:spTree>
    <p:extLst>
      <p:ext uri="{BB962C8B-B14F-4D97-AF65-F5344CB8AC3E}">
        <p14:creationId xmlns:p14="http://schemas.microsoft.com/office/powerpoint/2010/main" val="16785219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D240DB5-B3C4-4ED9-BF84-8FAA208BBD35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38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4075" y="744538"/>
            <a:ext cx="4964113" cy="3722687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714875"/>
            <a:ext cx="4887912" cy="4468813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事实上：任何一个</a:t>
            </a:r>
            <a:r>
              <a:rPr lang="en-US" altLang="zh-CN" smtClean="0"/>
              <a:t>NFA</a:t>
            </a:r>
            <a:r>
              <a:rPr lang="zh-CN" altLang="en-US" smtClean="0"/>
              <a:t>，不但存在等价的另一</a:t>
            </a:r>
            <a:r>
              <a:rPr lang="en-US" altLang="zh-CN" smtClean="0"/>
              <a:t>NFA</a:t>
            </a:r>
            <a:r>
              <a:rPr lang="zh-CN" altLang="en-US" smtClean="0"/>
              <a:t>，也存在等价的</a:t>
            </a:r>
            <a:r>
              <a:rPr lang="en-US" altLang="zh-CN" smtClean="0"/>
              <a:t>DFA</a:t>
            </a:r>
            <a:r>
              <a:rPr lang="zh-CN" altLang="en-US" smtClean="0"/>
              <a:t>；</a:t>
            </a:r>
          </a:p>
          <a:p>
            <a:pPr eaLnBrk="1" hangingPunct="1"/>
            <a:r>
              <a:rPr lang="zh-CN" altLang="en-US" smtClean="0"/>
              <a:t>正规式 和 </a:t>
            </a:r>
            <a:r>
              <a:rPr lang="en-US" altLang="zh-CN" smtClean="0"/>
              <a:t>FA </a:t>
            </a:r>
            <a:r>
              <a:rPr lang="zh-CN" altLang="en-US" smtClean="0"/>
              <a:t>之间也存在等价（对应）关系</a:t>
            </a:r>
          </a:p>
        </p:txBody>
      </p:sp>
    </p:spTree>
    <p:extLst>
      <p:ext uri="{BB962C8B-B14F-4D97-AF65-F5344CB8AC3E}">
        <p14:creationId xmlns:p14="http://schemas.microsoft.com/office/powerpoint/2010/main" val="416772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B80B491-9FDB-4238-B91C-7B5104E57FDB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03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C0A80E0-E73F-4642-B052-F94E13775419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06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5E9AC3A-5CC3-4B55-BE4E-22A6CA4992D5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72283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472C4E8-785C-413A-BA8D-5A22D3C3D0A9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30919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F8D0715-5F2F-4FE0-BB9D-8EC8935F19D6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8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51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C6D68A7-E75C-41FC-9329-D9B0F64EC28B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9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03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158AF-D1FB-4B45-9CD1-7054D420209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74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25F64-88E8-4DEF-BD39-780729CD828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3CDE7-E103-4AB3-B510-B6A0D35AA2E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49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27D86-8CB0-4A6B-BB91-15AED3D2A4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9720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A40B5-0F4D-43CC-B7F6-2FCE7854C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5832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A32D7-DA5F-4AA7-853D-297913AD4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156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3A8A3-D9B4-427D-ADBD-37B20E8D8F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052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FCB18-8B5B-4C3B-91F0-4B02E07C46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02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FC299-1BDA-4AAD-A753-C36A8C9E92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103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BDEF8-D98F-4F6C-918F-1A2325CEBF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718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F3259-1B11-41CA-BFA4-4A33875AFF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07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3601" y="6468537"/>
            <a:ext cx="1905000" cy="33019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8D41D-497B-4B63-9FAF-27C67027C6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0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EE72C-8752-440B-A6D5-AB1C5BEFBB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0573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B2CCD-4856-4466-84EE-B7F094A7DE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815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EC88A-AD6E-4A52-9C7A-D146652F39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7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E447A-2F95-46AC-B58C-E8E8F5619D4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3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2A5C3-1442-411C-965E-9DCC536C56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26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20356-78FE-4DA6-90BC-77A265409FA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D1B20-9132-4819-8BFD-3D276C7155C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1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F1F11-4EF4-4DA0-9EFA-462F04760FC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5F026-42E5-41ED-B5E7-278B188C9E9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61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24044-2E8F-4CF1-BFAE-4CE74307401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05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EA6F-21CC-471B-8EB5-F92D4C7A6613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5B94F-A936-40D4-8BF8-93F9F05BD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57741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B73B3B-238F-4EDA-905C-DB5EC224F14A}" type="slidenum">
              <a:rPr kumimoji="1"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31" name="Picture 7" descr="西电校徽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0"/>
            <a:ext cx="4683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21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Tx/>
              <a:buNone/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7B9DE6-88CF-4D0C-8A5C-4675816DAE20}" type="slidenum">
              <a:rPr kumimoji="1"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/>
          </a:p>
        </p:txBody>
      </p:sp>
      <p:pic>
        <p:nvPicPr>
          <p:cNvPr id="2055" name="Picture 7" descr="西电校徽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0"/>
            <a:ext cx="5397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79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Visio_2003-2010___1.vsd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3.emf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19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17.emf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5.emf"/><Relationship Id="rId25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29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emf"/><Relationship Id="rId24" Type="http://schemas.openxmlformats.org/officeDocument/2006/relationships/oleObject" Target="../embeddings/oleObject18.bin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23" Type="http://schemas.openxmlformats.org/officeDocument/2006/relationships/image" Target="../media/image18.emf"/><Relationship Id="rId28" Type="http://schemas.openxmlformats.org/officeDocument/2006/relationships/oleObject" Target="../embeddings/oleObject20.bin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6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20.emf"/><Relationship Id="rId30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8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1.e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0.emf"/><Relationship Id="rId5" Type="http://schemas.openxmlformats.org/officeDocument/2006/relationships/image" Target="../media/image26.emf"/><Relationship Id="rId15" Type="http://schemas.openxmlformats.org/officeDocument/2006/relationships/image" Target="../media/image32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9.emf"/><Relationship Id="rId14" Type="http://schemas.openxmlformats.org/officeDocument/2006/relationships/oleObject" Target="../embeddings/oleObject3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7.emf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34.e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4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2EF0E-863C-4670-B1F9-8CB6867D4B9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772400" cy="685800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第二章 词法分析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17488" y="685800"/>
            <a:ext cx="716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词法分析：	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  := y   +  z   * 60  ;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记号序列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id1 := id2 +  id3 *  60 ;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20700" y="1501775"/>
            <a:ext cx="82280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词法分析的双重含义：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规定单词形成的规则，也被称为</a:t>
            </a:r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构词规则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词法规则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。它的作用相当于立法，规定什么样的输入序列是语言所允许的合法单词。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根据词法规则识别输入序列，也被称为</a:t>
            </a:r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词法分析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。它的作用相当于执法，根据规则识别出合法的单词和指出非法的输入序列。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71488" y="4005263"/>
            <a:ext cx="77724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本章主要内容：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与词法分析有关的基本概念和相关问题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模式的形式化描述－正规式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记号的识别－有限自动机（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词法分析器的构造－从正规式到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上机作业－第一部分：函数绘图语言的词法分析器</a:t>
            </a:r>
          </a:p>
        </p:txBody>
      </p:sp>
    </p:spTree>
    <p:extLst>
      <p:ext uri="{BB962C8B-B14F-4D97-AF65-F5344CB8AC3E}">
        <p14:creationId xmlns:p14="http://schemas.microsoft.com/office/powerpoint/2010/main" val="189852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allAtOnce"/>
      <p:bldP spid="20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5273D9-0E42-4C8E-9E12-60668FD1D0B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57200" y="4343400"/>
            <a:ext cx="86868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L={a, b}, M={c, d}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LM =                 		 L∩M =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L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681163" y="5197475"/>
            <a:ext cx="63468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{ε, a, b, aa, bb, ab, ba, aaa, ...}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   a, b, aa, bb, ab, ba, aaa, ...}</a:t>
            </a: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"/>
            <a:ext cx="8939212" cy="5334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字符串集合的运算（表</a:t>
            </a:r>
            <a:r>
              <a:rPr lang="en-US" altLang="zh-CN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2.4</a:t>
            </a:r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r>
              <a:rPr lang="zh-CN" altLang="en-US" sz="280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字符串与语言（续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425450" y="631825"/>
            <a:ext cx="186055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表示、术语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Φ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{ε}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X=L∪M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X=L∩M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X=LM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X=L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X=L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286000" y="669925"/>
            <a:ext cx="66294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ea typeface="华文行楷" panose="020108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空集合，即元素个数为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的集合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空串作为唯一元素的集合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是集合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的并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 X={s| s∈L or s∈M }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是集合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的交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 X={s|s∈L and s∈M}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是集合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的连接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X={st|s∈L and t∈M }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是集合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星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X=L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∪L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∪L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∪...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是集合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的正闭包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X=L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∪L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∪L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∪... </a:t>
            </a: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2286000" y="685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意义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227763" y="47672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Φ</a:t>
            </a: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2195513" y="692150"/>
            <a:ext cx="0" cy="3600450"/>
          </a:xfrm>
          <a:prstGeom prst="line">
            <a:avLst/>
          </a:prstGeom>
          <a:noFill/>
          <a:ln w="38100" cmpd="dbl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1474788" y="4724400"/>
            <a:ext cx="3384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ac              }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2843213" y="4724400"/>
            <a:ext cx="9350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bc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2122488" y="4741863"/>
            <a:ext cx="9366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ad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3490913" y="4724400"/>
            <a:ext cx="10795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bd</a:t>
            </a:r>
          </a:p>
        </p:txBody>
      </p:sp>
    </p:spTree>
    <p:extLst>
      <p:ext uri="{BB962C8B-B14F-4D97-AF65-F5344CB8AC3E}">
        <p14:creationId xmlns:p14="http://schemas.microsoft.com/office/powerpoint/2010/main" val="261252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build="p" autoUpdateAnimBg="0"/>
      <p:bldP spid="10248" grpId="0" build="p"/>
      <p:bldP spid="10245" grpId="0" build="p" autoUpdateAnimBg="0"/>
      <p:bldP spid="10249" grpId="0"/>
      <p:bldP spid="10251" grpId="0" build="p"/>
      <p:bldP spid="10252" grpId="0" build="p"/>
      <p:bldP spid="10253" grpId="0" build="p"/>
      <p:bldP spid="1025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B0F27-AAE8-48F9-9F7A-1D6252717E9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698750" y="5445125"/>
            <a:ext cx="1066800" cy="3603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48768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2.2.2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正规式与正规集</a:t>
            </a:r>
            <a:r>
              <a:rPr lang="zh-CN" altLang="en-US" sz="2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34975" y="965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令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Σ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是一个有限字母表，则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Σ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上的正规式及其表示的集合递归定义如下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1. 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是正规式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，它表示集合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</a:t>
            </a:r>
            <a:r>
              <a:rPr lang="en-US" altLang="zh-CN" sz="24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ε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{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2.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Σ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上的字符，则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是正规式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，它表示集合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L(a)={a}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3.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若正规式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分别表示集合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L(r)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L(s)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，则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r|s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是正规式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，表示集合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L(r)∪L(s)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是正规式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，表示集合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L(r)L(s)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是正规式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，表示集合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(L(r))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(r)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是正规式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，表示的集合仍然是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L(r)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b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          括弧用来改变运算的先后次序！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可用正规式描述</a:t>
            </a:r>
            <a:r>
              <a:rPr lang="en-US" altLang="zh-CN" sz="24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其结构</a:t>
            </a:r>
            <a:r>
              <a:rPr lang="en-US" altLang="zh-CN" sz="24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的语言称为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正规语言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正规集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 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11270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34263" y="6303963"/>
            <a:ext cx="1098550" cy="509587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61225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  <p:bldP spid="11268" grpId="0" build="p" autoUpdateAnimBg="0"/>
      <p:bldP spid="112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5FC369-1BA6-4430-9755-88A0E6D0E1D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058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正规式与正规集（续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04813" y="1484313"/>
            <a:ext cx="8991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若运算的优先级和结合性做下述约定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1.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三种运算均具有左结合性质；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优先级从高到低顺序排列为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闭包运算、连接运算、或运算。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则正规式中不必要的括号可以被省略。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(a)|(((b)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)(c))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可以简化成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88925" y="3933825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正规式的等价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81000" y="4437063"/>
            <a:ext cx="83058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不同算术表达式可以表示同一个数，如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3+5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5+3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2+6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等均表示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8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。不同正规式也可以表示同一个正规集，即：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正规式与正规集之间是多对一的关系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95288" y="838200"/>
            <a:ext cx="432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运算的优先级与结合性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5508625" y="3213100"/>
            <a:ext cx="13684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a|b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77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  <p:bldP spid="38918" grpId="0" autoUpdateAnimBg="0"/>
      <p:bldP spid="3892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41287-D290-4F27-9F6E-46DB81F8830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82000" cy="3810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正规式与正规集（续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304800" y="762000"/>
            <a:ext cx="8610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若正规式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表示了同一个正规集，则称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是等价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的，记为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P=Q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						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304800" y="1752600"/>
            <a:ext cx="909161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设字母表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∑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c}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，则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∑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上部分正规式和正规集如下：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u="sng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zh-CN" altLang="en-US" sz="2400" u="sng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对应正规集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a|b</a:t>
            </a: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a(a|b)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000" baseline="30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∑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03225" y="4652963"/>
            <a:ext cx="64008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令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L(x)={a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b}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L(y)={c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d}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则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L(x|y)=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L(y|x)=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所以：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x|y = y|x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752600" y="2667000"/>
            <a:ext cx="74676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{a}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{b}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{c}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{a}∪{b}={a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b}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...}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为首的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字符串</a:t>
            </a:r>
            <a:r>
              <a:rPr lang="zh-CN" altLang="en-US" sz="20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...}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2989263" y="5053013"/>
            <a:ext cx="26622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L(x) ∪ L(y) =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L(y) ∪ L(x) =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5183188" y="5053013"/>
            <a:ext cx="22685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d} 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d} </a:t>
            </a:r>
          </a:p>
        </p:txBody>
      </p:sp>
      <p:sp>
        <p:nvSpPr>
          <p:cNvPr id="12303" name="AutoShape 1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202238" y="2565400"/>
            <a:ext cx="1962150" cy="509588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正规式定义</a:t>
            </a:r>
          </a:p>
        </p:txBody>
      </p:sp>
    </p:spTree>
    <p:extLst>
      <p:ext uri="{BB962C8B-B14F-4D97-AF65-F5344CB8AC3E}">
        <p14:creationId xmlns:p14="http://schemas.microsoft.com/office/powerpoint/2010/main" val="362442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2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2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12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autoUpdateAnimBg="0"/>
      <p:bldP spid="12297" grpId="0" build="p" autoUpdateAnimBg="0"/>
      <p:bldP spid="12298" grpId="0" build="p" autoUpdateAnimBg="0"/>
      <p:bldP spid="12300" grpId="0" build="allAtOnce"/>
      <p:bldP spid="12301" grpId="0" build="allAtOnce"/>
      <p:bldP spid="123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5E3FD-A509-44C0-A5FA-58421DFB48A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6858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正规式与正规集（续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143000" y="3500438"/>
            <a:ext cx="6248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正规式的代数性质（表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2.6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r|s = s|r 			(rs)t = r(st)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r|(s|t) = (r|s)|t		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 = r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r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r(s|t) = rs|rt		r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(r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(s|t)r = sr|tr 		r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**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r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17525" y="1412875"/>
            <a:ext cx="832167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正规式的等价性判定可以采用两种方法：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根据定义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2.2/2.3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，证明不同的正规式表示同一集合</a:t>
            </a:r>
            <a:b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（如例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2.4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根据下述正规式的代数性质进行运算</a:t>
            </a:r>
          </a:p>
        </p:txBody>
      </p:sp>
      <p:sp>
        <p:nvSpPr>
          <p:cNvPr id="41990" name="Rectangle 7"/>
          <p:cNvSpPr>
            <a:spLocks noChangeArrowheads="1"/>
          </p:cNvSpPr>
          <p:nvPr/>
        </p:nvSpPr>
        <p:spPr bwMode="auto">
          <a:xfrm>
            <a:off x="152400" y="838200"/>
            <a:ext cx="447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正规式等价的判定（证明）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258888" y="6021388"/>
            <a:ext cx="59753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时刻将正规表达式与算术表达式联系着理解</a:t>
            </a:r>
          </a:p>
        </p:txBody>
      </p:sp>
    </p:spTree>
    <p:extLst>
      <p:ext uri="{BB962C8B-B14F-4D97-AF65-F5344CB8AC3E}">
        <p14:creationId xmlns:p14="http://schemas.microsoft.com/office/powerpoint/2010/main" val="32842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8" grpId="0" autoUpdateAnimBg="0"/>
      <p:bldP spid="133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D8C8D-54AB-40B2-9D1E-8DBE8C881F6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2.2.3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记号的说明</a:t>
            </a:r>
            <a:r>
              <a:rPr lang="zh-CN" altLang="en-US" sz="2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22288" y="1052513"/>
            <a:ext cx="81534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：用自然语言对模式进行非形式化描述；</a:t>
            </a:r>
          </a:p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正规式可以严格地规定记号的模式，用正规式说明记号的公式为：</a:t>
            </a:r>
          </a:p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2400" b="1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记号 </a:t>
            </a:r>
            <a:r>
              <a:rPr lang="en-US" altLang="zh-CN" sz="2400" b="1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 </a:t>
            </a:r>
            <a:r>
              <a:rPr lang="zh-CN" altLang="en-US" sz="2400" b="1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</a:t>
            </a:r>
          </a:p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可以读作为    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（左边）记号定义为（右边）正规式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</a:p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或者		   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记号是正规式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id=a(a|b)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可以读作为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a(a|b)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通常在不引起混淆的情况下，也把说明记号的公式简称为正规式，或者规则。</a:t>
            </a:r>
          </a:p>
        </p:txBody>
      </p:sp>
    </p:spTree>
    <p:extLst>
      <p:ext uri="{BB962C8B-B14F-4D97-AF65-F5344CB8AC3E}">
        <p14:creationId xmlns:p14="http://schemas.microsoft.com/office/powerpoint/2010/main" val="151720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98B8A-D710-4414-A966-6CE0E1F2285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152400"/>
            <a:ext cx="36576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记号的说明（续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1)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533400" y="914400"/>
            <a:ext cx="8305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2.1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的记号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relation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num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分别是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Pascal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的关系运算符、标识符和无符号数，它们的正规式表示如下所示。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685800" y="1905000"/>
            <a:ext cx="462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relation = &lt; | &lt;= | &lt;&gt; | &gt; | &gt;= | =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685800" y="2349500"/>
            <a:ext cx="93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=</a:t>
            </a:r>
            <a:endParaRPr lang="en-US" altLang="zh-CN" sz="2000" b="1" baseline="300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685800" y="4508500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num =</a:t>
            </a:r>
            <a:endParaRPr lang="en-US" altLang="zh-CN" sz="2000" b="1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295400" y="3187700"/>
            <a:ext cx="7162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a|b|c|d|e|f|g|h|i|j|k|l|m|n|o|p|q|r|s|t|u|v|w|x|y|z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|A|B|C|D|E|F|G|H|I|J|K|L|M|N|O|P|Q|R|S|T|U|V|W|X|Y|Z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|0|1|2|3|4|5|6|7|8|9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0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2463800" y="5876925"/>
            <a:ext cx="2012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太繁琐了！！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260475" y="2349500"/>
            <a:ext cx="73437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a|b|c|d|e|f|g|h|i|j|k|l|m|n|o|p|q|r|s|t|u|v|w|x|y|z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|A|B|C|D|E|F|G|H|I|J|K|L|M|N|O|P|Q|R|S|T|U|V|W|X|Y|Z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000" b="1" baseline="300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1403350" y="4508500"/>
            <a:ext cx="633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)(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0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000" b="1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1403350" y="4868863"/>
            <a:ext cx="7561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|.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)(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0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|E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+|-|ε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)(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)(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0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72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7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7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7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utoUpdateAnimBg="0"/>
      <p:bldP spid="37895" grpId="0" autoUpdateAnimBg="0"/>
      <p:bldP spid="37896" grpId="0" build="allAtOnce"/>
      <p:bldP spid="37897" grpId="0" autoUpdateAnimBg="0"/>
      <p:bldP spid="37899" grpId="0" animBg="1"/>
      <p:bldP spid="37900" grpId="0" autoUpdateAnimBg="0"/>
      <p:bldP spid="37901" grpId="0" build="allAtOnce"/>
      <p:bldP spid="37902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77437B-612A-48DB-927B-694502EF8B0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55650" y="1493838"/>
            <a:ext cx="7704138" cy="372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ea typeface="黑体" panose="02010609060101010101" pitchFamily="49" charset="-122"/>
              </a:rPr>
              <a:t>(a) </a:t>
            </a:r>
            <a:r>
              <a:rPr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正闭包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是表示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L(r)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的正规式，则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4000" baseline="1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是表示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(L(r))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的正规式，且下述等式成立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8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rr</a:t>
            </a:r>
            <a:r>
              <a:rPr lang="en-US" altLang="zh-CN" sz="28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r</a:t>
            </a:r>
            <a:r>
              <a:rPr lang="en-US" altLang="zh-CN" sz="28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8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r</a:t>
            </a:r>
            <a:r>
              <a:rPr lang="en-US" altLang="zh-CN" sz="28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|ε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+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与*具有相同的运算结合性和优先级。</a:t>
            </a:r>
            <a:endParaRPr lang="zh-CN" altLang="en-US" sz="240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例如：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   </a:t>
            </a:r>
            <a:r>
              <a:rPr lang="en-US" altLang="zh-CN" sz="24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4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)(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4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可以化简为：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   </a:t>
            </a:r>
            <a:r>
              <a:rPr lang="en-US" altLang="zh-CN" sz="24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4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en-US" altLang="zh-CN" sz="240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2" name="Text Box 6"/>
          <p:cNvSpPr txBox="1">
            <a:spLocks noChangeArrowheads="1"/>
          </p:cNvSpPr>
          <p:nvPr/>
        </p:nvSpPr>
        <p:spPr bwMode="auto">
          <a:xfrm>
            <a:off x="323850" y="307975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ea typeface="隶书" panose="02010509060101010101" pitchFamily="49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ea typeface="隶书" panose="02010509060101010101" pitchFamily="49" charset="-122"/>
              </a:rPr>
              <a:t>正规式的简化表示</a:t>
            </a:r>
          </a:p>
        </p:txBody>
      </p:sp>
      <p:sp>
        <p:nvSpPr>
          <p:cNvPr id="48133" name="Rectangle 9"/>
          <p:cNvSpPr>
            <a:spLocks noGrp="1" noChangeArrowheads="1"/>
          </p:cNvSpPr>
          <p:nvPr>
            <p:ph type="title"/>
          </p:nvPr>
        </p:nvSpPr>
        <p:spPr>
          <a:xfrm>
            <a:off x="4427538" y="0"/>
            <a:ext cx="4572000" cy="381000"/>
          </a:xfrm>
          <a:noFill/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记号的说明（续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1011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FF717-1630-486C-8084-BEE6835ECE2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758825" y="981075"/>
            <a:ext cx="7629525" cy="244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ea typeface="黑体" panose="02010609060101010101" pitchFamily="49" charset="-122"/>
              </a:rPr>
              <a:t>(b) </a:t>
            </a:r>
            <a:r>
              <a:rPr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可缺省</a:t>
            </a: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是正规式，则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r?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是表示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L(r)∪{ε}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的正规式，且下述等式成立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r? = r|ε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?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 * 具有相同的运算结合性和优先级。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9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+|-|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可以改写为：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E(+|-)?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755650" y="3716338"/>
            <a:ext cx="79930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ea typeface="黑体" panose="02010609060101010101" pitchFamily="49" charset="-122"/>
              </a:rPr>
              <a:t>(c) </a:t>
            </a:r>
            <a:r>
              <a:rPr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串</a:t>
            </a: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若干字符进行连接运算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构成的正规式，则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串</a:t>
            </a:r>
            <a:r>
              <a:rPr lang="zh-CN" altLang="en-US" sz="2400">
                <a:solidFill>
                  <a:srgbClr val="FF0000"/>
                </a:solidFill>
                <a:ea typeface="华文行楷" panose="02010800040101010101" pitchFamily="2" charset="-122"/>
              </a:rPr>
              <a:t>“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49" charset="-122"/>
              </a:rPr>
              <a:t>”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且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2400">
                <a:solidFill>
                  <a:srgbClr val="0000FF"/>
                </a:solidFill>
                <a:ea typeface="黑体" panose="02010609060101010101" pitchFamily="49" charset="-122"/>
              </a:rPr>
              <a:t>“”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= </a:t>
            </a:r>
            <a:r>
              <a:rPr lang="en-US" altLang="zh-CN" sz="2400">
                <a:solidFill>
                  <a:srgbClr val="0000FF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FF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Σ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的任一字符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例如： </a:t>
            </a:r>
            <a:r>
              <a:rPr lang="en-US" altLang="zh-CN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a|b</a:t>
            </a:r>
            <a:r>
              <a:rPr lang="en-US" altLang="zh-CN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=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|</a:t>
            </a:r>
            <a:r>
              <a:rPr lang="en-US" altLang="zh-CN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≠ a|b</a:t>
            </a: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323850" y="44450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ea typeface="隶书" panose="02010509060101010101" pitchFamily="49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ea typeface="隶书" panose="02010509060101010101" pitchFamily="49" charset="-122"/>
              </a:rPr>
              <a:t>正规式的简化表示</a:t>
            </a:r>
          </a:p>
        </p:txBody>
      </p:sp>
      <p:sp>
        <p:nvSpPr>
          <p:cNvPr id="50182" name="Rectangle 12"/>
          <p:cNvSpPr>
            <a:spLocks noGrp="1" noChangeArrowheads="1"/>
          </p:cNvSpPr>
          <p:nvPr>
            <p:ph type="title"/>
          </p:nvPr>
        </p:nvSpPr>
        <p:spPr>
          <a:xfrm>
            <a:off x="4427538" y="0"/>
            <a:ext cx="4572000" cy="381000"/>
          </a:xfrm>
          <a:noFill/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记号的说明（续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272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C4579-CF80-4116-91DA-4FB017C78E2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427538" y="0"/>
            <a:ext cx="4572000" cy="3810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记号的说明（续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17525" y="620713"/>
            <a:ext cx="82311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(d)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字符组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若干字符进行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|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构成的正规式，则可</a:t>
            </a:r>
            <a:b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改写为  </a:t>
            </a:r>
            <a:r>
              <a:rPr lang="en-US" altLang="zh-CN" sz="2400">
                <a:solidFill>
                  <a:srgbClr val="FF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sz="2400">
                <a:solidFill>
                  <a:srgbClr val="0000FF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r’</a:t>
            </a:r>
            <a:r>
              <a:rPr lang="en-US" altLang="zh-CN" sz="2400">
                <a:solidFill>
                  <a:srgbClr val="FF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，其中</a:t>
            </a:r>
            <a:r>
              <a:rPr lang="en-US" altLang="zh-CN" sz="2400">
                <a:solidFill>
                  <a:srgbClr val="0000FF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r’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可以有如下两种书写形式：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枚举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a|b|e|h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可写为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[abeh]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分段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0|1|2|3|4|5|6|7|8|9|a|b|c|d|e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可写为：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[0-9a-e]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11188" y="3429000"/>
            <a:ext cx="7872412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(e)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非字符组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[r]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是一个字符组形式的正规式，则</a:t>
            </a:r>
            <a:b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  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^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是表示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∑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L(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的正规式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∑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={a, b, c, d, e, f, g}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L([abc])  = {             }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L([^abc]) = {             }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995738" y="2492375"/>
            <a:ext cx="424815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注意：左边界小于右边界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字符范围要连续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3779838" y="4724400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 b, c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3786188" y="5186363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d, e, f, g</a:t>
            </a:r>
          </a:p>
        </p:txBody>
      </p:sp>
      <p:sp>
        <p:nvSpPr>
          <p:cNvPr id="52233" name="Text Box 18"/>
          <p:cNvSpPr txBox="1">
            <a:spLocks noChangeArrowheads="1"/>
          </p:cNvSpPr>
          <p:nvPr/>
        </p:nvSpPr>
        <p:spPr bwMode="auto">
          <a:xfrm>
            <a:off x="323850" y="44450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ea typeface="隶书" panose="02010509060101010101" pitchFamily="49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ea typeface="隶书" panose="02010509060101010101" pitchFamily="49" charset="-122"/>
              </a:rPr>
              <a:t>正规式的简化表示</a:t>
            </a:r>
          </a:p>
        </p:txBody>
      </p:sp>
    </p:spTree>
    <p:extLst>
      <p:ext uri="{BB962C8B-B14F-4D97-AF65-F5344CB8AC3E}">
        <p14:creationId xmlns:p14="http://schemas.microsoft.com/office/powerpoint/2010/main" val="428809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autoUpdateAnimBg="0"/>
      <p:bldP spid="16390" grpId="0" build="p" autoUpdateAnimBg="0"/>
      <p:bldP spid="16392" grpId="0" animBg="1"/>
      <p:bldP spid="16399" grpId="0"/>
      <p:bldP spid="164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847D9-7284-49D4-B192-3C40B4DED96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772400" cy="12192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词法分析中的若干问题</a:t>
            </a:r>
            <a:b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记号、模式与单词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03238" y="1433513"/>
            <a:ext cx="7885112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单词的基本分类：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关键字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保留字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kw(key word, or reserved word)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标识符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id(identifier)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字面量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literal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特殊符号	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ks(key symbol, or special symbol)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20700" y="3889375"/>
            <a:ext cx="7939088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position := initial +  rate *   60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	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记号</a:t>
            </a:r>
            <a:r>
              <a:rPr lang="en-US" altLang="zh-CN" sz="240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      ks id      ks id   ks  literal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注意：</a:t>
            </a:r>
            <a:r>
              <a:rPr lang="zh-CN" altLang="en-US" sz="2400" b="1">
                <a:solidFill>
                  <a:srgbClr val="000000"/>
                </a:solidFill>
                <a:latin typeface="华文行楷" panose="02010800040101010101" pitchFamily="2" charset="-122"/>
                <a:ea typeface="楷体_GB2312" pitchFamily="49" charset="-122"/>
              </a:rPr>
              <a:t>称</a:t>
            </a:r>
            <a:r>
              <a:rPr lang="zh-CN" altLang="en-US" sz="2400" b="1" u="sng">
                <a:solidFill>
                  <a:srgbClr val="0000FF"/>
                </a:solidFill>
                <a:latin typeface="华文行楷" panose="02010800040101010101" pitchFamily="2" charset="-122"/>
                <a:ea typeface="楷体_GB2312" pitchFamily="49" charset="-122"/>
              </a:rPr>
              <a:t>识别出 </a:t>
            </a:r>
            <a:r>
              <a:rPr lang="en-US" altLang="zh-CN" sz="2400" b="1" u="sng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id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华文行楷" panose="02010800040101010101" pitchFamily="2" charset="-122"/>
                <a:ea typeface="楷体_GB2312" pitchFamily="49" charset="-122"/>
              </a:rPr>
              <a:t>而不是单词 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楷体_GB2312" pitchFamily="49" charset="-122"/>
              </a:rPr>
              <a:t>position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…</a:t>
            </a:r>
            <a:endParaRPr lang="en-US" altLang="zh-CN" sz="2400" b="1">
              <a:solidFill>
                <a:srgbClr val="000000"/>
              </a:solidFill>
              <a:latin typeface="黑体" panose="02010609060101010101" pitchFamily="49" charset="-122"/>
              <a:ea typeface="楷体_GB2312" pitchFamily="49" charset="-122"/>
            </a:endParaRP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问题：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根据什么识别这些单词（元素）？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78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 autoUpdateAnimBg="0"/>
      <p:bldP spid="102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12D44-F0FC-4478-8C9B-2AF8968B018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260350"/>
            <a:ext cx="7772400" cy="587375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记号的说明（续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611188" y="1296988"/>
            <a:ext cx="792003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华文行楷" panose="02010800040101010101" pitchFamily="2" charset="-122"/>
              </a:rPr>
              <a:t>	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辅助定义的作用是为复杂的或重复出现的正规式命名，并在以后的使用中用名字代替该正规式。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辅助定义的形式与正规式一样：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名字 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95288" y="260350"/>
            <a:ext cx="2622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引入辅助定义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612775" y="3141663"/>
            <a:ext cx="7920038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但是辅助定义不与任何模式匹配。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换句话说，作为辅助定义的正规式仅供内部使用，而不用于说明记号。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1547813" y="4797425"/>
            <a:ext cx="59769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辅助定义：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内部名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子正规式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规则：</a:t>
            </a:r>
            <a:r>
              <a:rPr kumimoji="0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记号名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</a:t>
            </a:r>
          </a:p>
        </p:txBody>
      </p:sp>
    </p:spTree>
    <p:extLst>
      <p:ext uri="{BB962C8B-B14F-4D97-AF65-F5344CB8AC3E}">
        <p14:creationId xmlns:p14="http://schemas.microsoft.com/office/powerpoint/2010/main" val="356261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9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9" grpId="0" build="p" autoUpdateAnimBg="0"/>
      <p:bldP spid="491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3422D-069B-4033-9B78-200CEC4E7F4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0" y="-76200"/>
            <a:ext cx="38862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记号的说明（续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60363" y="446088"/>
            <a:ext cx="83883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2.6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引入正规式的缩写形式和辅助定义式后，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num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的正规定义式可重写如下。 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319213" y="1196975"/>
            <a:ext cx="7356475" cy="243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              = [a-zA-Z]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digit             = [0-9]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digits            = digit</a:t>
            </a:r>
            <a:r>
              <a:rPr lang="en-US" altLang="zh-CN" sz="22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optional_fraction = ( . digits )?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optional_exponent = ( E (+|-)? digits )?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num =</a:t>
            </a:r>
          </a:p>
        </p:txBody>
      </p:sp>
      <p:sp>
        <p:nvSpPr>
          <p:cNvPr id="56326" name="Text Box 7"/>
          <p:cNvSpPr txBox="1">
            <a:spLocks noChangeArrowheads="1"/>
          </p:cNvSpPr>
          <p:nvPr/>
        </p:nvSpPr>
        <p:spPr bwMode="auto">
          <a:xfrm>
            <a:off x="233363" y="34290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对比：</a:t>
            </a:r>
          </a:p>
        </p:txBody>
      </p:sp>
      <p:sp>
        <p:nvSpPr>
          <p:cNvPr id="56327" name="Rectangle 8"/>
          <p:cNvSpPr>
            <a:spLocks noChangeArrowheads="1"/>
          </p:cNvSpPr>
          <p:nvPr/>
        </p:nvSpPr>
        <p:spPr bwMode="auto">
          <a:xfrm>
            <a:off x="395288" y="3860800"/>
            <a:ext cx="8534400" cy="2835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= 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a|b|c|d|e|f|g|h|i|j|k|l|m|n|o|p|q|r|s|t|u|v|w|x|y|z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|A|B|C|D|E|F|G|H|I|J|K|L|M|N|O|P|Q|R|S|T|U|V|W|X|Y|Z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a|b|c|d|e|f|g|h|i|j|k|l|m|n|o|p|q|r|s|t|u|v|w|x|y|z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|A|B|C|D|E|F|G|H|I|J|K|L|M|N|O|P|Q|R|S|T|U|V|W|X|Y|Z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|0|1|2|3|4|5|6|7|8|9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0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num = 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)(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0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ε|.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)(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0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(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ε|E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+|-|ε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)(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)(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0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000" b="1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2166938" y="2852738"/>
            <a:ext cx="3657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 </a:t>
            </a:r>
            <a:r>
              <a:rPr lang="en-US" altLang="zh-TW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char|digit )</a:t>
            </a:r>
            <a:r>
              <a:rPr lang="en-US" altLang="zh-CN" sz="22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2124075" y="3213100"/>
            <a:ext cx="65690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digits optional_fraction optional_exponent</a:t>
            </a:r>
          </a:p>
        </p:txBody>
      </p:sp>
    </p:spTree>
    <p:extLst>
      <p:ext uri="{BB962C8B-B14F-4D97-AF65-F5344CB8AC3E}">
        <p14:creationId xmlns:p14="http://schemas.microsoft.com/office/powerpoint/2010/main" val="183911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allAtOnce"/>
      <p:bldP spid="17418" grpId="0"/>
      <p:bldP spid="174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A2A1E-7FF1-4CE0-9A34-AAC0083A65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7010400" cy="533400"/>
          </a:xfrm>
        </p:spPr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2.3 </a:t>
            </a:r>
            <a: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记号的识别－有限自动机 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28600" y="762000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模式的描述</a:t>
            </a: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―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正规式</a:t>
            </a:r>
            <a:endParaRPr lang="zh-CN" altLang="en-US" sz="2400">
              <a:solidFill>
                <a:srgbClr val="000000"/>
              </a:solidFill>
              <a:ea typeface="华文行楷" panose="02010800040101010101" pitchFamily="2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记号的识别</a:t>
            </a: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―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有限自动机（确定、不确定）</a:t>
            </a:r>
            <a:endParaRPr lang="zh-CN" altLang="en-US" sz="240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01613" y="1484313"/>
            <a:ext cx="8763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Nondeterministic Finite Automaton, NFA</a:t>
            </a:r>
            <a:r>
              <a:rPr lang="zh-CN" altLang="en-US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28600" y="2565400"/>
            <a:ext cx="861060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是一个五元组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5-tuple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=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，∑，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是有限个状态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的集合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∑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是有限个输入字符（包括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ε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）的集合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是一个状态转移函数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move(si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ch)=sj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表示，当前状态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下若遇到输入字符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则转移到状态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sj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是唯一的初态（也称开始状态）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是终态集（也称接受状态集），它是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的子集，包含了所有的终态。	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400">
                <a:solidFill>
                  <a:srgbClr val="CF200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 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</p:spTree>
    <p:extLst>
      <p:ext uri="{BB962C8B-B14F-4D97-AF65-F5344CB8AC3E}">
        <p14:creationId xmlns:p14="http://schemas.microsoft.com/office/powerpoint/2010/main" val="75959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3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CDCFE-3601-4276-B657-65AF9B2A560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138113"/>
            <a:ext cx="7772400" cy="627062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95288" y="1341438"/>
            <a:ext cx="8066087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状态转换图：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用一个有向图来直观表示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lvl="1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中的每个状态，对应转换图中的一个节点；</a:t>
            </a:r>
          </a:p>
          <a:p>
            <a:pPr lvl="1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中的每个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move(si, a)=sj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，对应转换图中的一条有向边；</a:t>
            </a:r>
          </a:p>
          <a:p>
            <a:pPr lvl="2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表示从节点</a:t>
            </a: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出发进入节点</a:t>
            </a: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sj</a:t>
            </a:r>
            <a:r>
              <a:rPr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，字符</a:t>
            </a: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是边上的标记。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可以是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ε)</a:t>
            </a:r>
          </a:p>
        </p:txBody>
      </p:sp>
      <p:sp>
        <p:nvSpPr>
          <p:cNvPr id="60421" name="Rectangle 10"/>
          <p:cNvSpPr>
            <a:spLocks noChangeArrowheads="1"/>
          </p:cNvSpPr>
          <p:nvPr/>
        </p:nvSpPr>
        <p:spPr bwMode="auto">
          <a:xfrm>
            <a:off x="179388" y="620713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直观的表示方式</a:t>
            </a:r>
          </a:p>
        </p:txBody>
      </p:sp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323850" y="3860800"/>
          <a:ext cx="207486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5" imgW="678142" imgH="464832" progId="Visio.Drawing.11">
                  <p:embed/>
                </p:oleObj>
              </mc:Choice>
              <mc:Fallback>
                <p:oleObj name="Visio" r:id="rId5" imgW="678142" imgH="4648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860800"/>
                        <a:ext cx="2074863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9" name="Group 33"/>
          <p:cNvGrpSpPr>
            <a:grpSpLocks/>
          </p:cNvGrpSpPr>
          <p:nvPr/>
        </p:nvGrpSpPr>
        <p:grpSpPr bwMode="auto">
          <a:xfrm>
            <a:off x="5867400" y="4005263"/>
            <a:ext cx="3168650" cy="2100262"/>
            <a:chOff x="2789" y="2478"/>
            <a:chExt cx="1996" cy="1323"/>
          </a:xfrm>
        </p:grpSpPr>
        <p:sp>
          <p:nvSpPr>
            <p:cNvPr id="60426" name="Text Box 32"/>
            <p:cNvSpPr txBox="1">
              <a:spLocks noChangeArrowheads="1"/>
            </p:cNvSpPr>
            <p:nvPr/>
          </p:nvSpPr>
          <p:spPr bwMode="auto">
            <a:xfrm>
              <a:off x="2789" y="2478"/>
              <a:ext cx="1996" cy="132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终态的表示</a:t>
              </a:r>
            </a:p>
            <a:p>
              <a:pPr algn="just"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algn="just"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algn="just"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endPara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grpSp>
          <p:nvGrpSpPr>
            <p:cNvPr id="60427" name="Group 25"/>
            <p:cNvGrpSpPr>
              <a:grpSpLocks/>
            </p:cNvGrpSpPr>
            <p:nvPr/>
          </p:nvGrpSpPr>
          <p:grpSpPr bwMode="auto">
            <a:xfrm>
              <a:off x="3034" y="2840"/>
              <a:ext cx="526" cy="518"/>
              <a:chOff x="2889" y="2858"/>
              <a:chExt cx="526" cy="518"/>
            </a:xfrm>
          </p:grpSpPr>
          <p:sp>
            <p:nvSpPr>
              <p:cNvPr id="60431" name="Oval 23"/>
              <p:cNvSpPr>
                <a:spLocks noChangeArrowheads="1"/>
              </p:cNvSpPr>
              <p:nvPr/>
            </p:nvSpPr>
            <p:spPr bwMode="auto">
              <a:xfrm>
                <a:off x="2889" y="2858"/>
                <a:ext cx="526" cy="518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60432" name="Oval 24"/>
              <p:cNvSpPr>
                <a:spLocks noChangeArrowheads="1"/>
              </p:cNvSpPr>
              <p:nvPr/>
            </p:nvSpPr>
            <p:spPr bwMode="auto">
              <a:xfrm>
                <a:off x="2925" y="2899"/>
                <a:ext cx="454" cy="440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44513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Si</a:t>
                </a:r>
              </a:p>
            </p:txBody>
          </p:sp>
        </p:grpSp>
        <p:sp>
          <p:nvSpPr>
            <p:cNvPr id="60428" name="Oval 28"/>
            <p:cNvSpPr>
              <a:spLocks noChangeArrowheads="1"/>
            </p:cNvSpPr>
            <p:nvPr/>
          </p:nvSpPr>
          <p:spPr bwMode="auto">
            <a:xfrm>
              <a:off x="3869" y="2836"/>
              <a:ext cx="454" cy="440"/>
            </a:xfrm>
            <a:prstGeom prst="ellips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44513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Si</a:t>
              </a:r>
            </a:p>
          </p:txBody>
        </p:sp>
        <p:sp>
          <p:nvSpPr>
            <p:cNvPr id="60429" name="Text Box 29"/>
            <p:cNvSpPr txBox="1">
              <a:spLocks noChangeArrowheads="1"/>
            </p:cNvSpPr>
            <p:nvPr/>
          </p:nvSpPr>
          <p:spPr bwMode="auto">
            <a:xfrm>
              <a:off x="2971" y="3385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教材中</a:t>
              </a:r>
            </a:p>
          </p:txBody>
        </p:sp>
        <p:sp>
          <p:nvSpPr>
            <p:cNvPr id="60430" name="Text Box 30"/>
            <p:cNvSpPr txBox="1">
              <a:spLocks noChangeArrowheads="1"/>
            </p:cNvSpPr>
            <p:nvPr/>
          </p:nvSpPr>
          <p:spPr bwMode="auto">
            <a:xfrm>
              <a:off x="3878" y="3385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课件中</a:t>
              </a:r>
            </a:p>
          </p:txBody>
        </p:sp>
      </p:grp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2122488" y="5013325"/>
            <a:ext cx="3673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00113" indent="-90011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795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8888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8275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初态：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图中唯一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可以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没有</a:t>
            </a:r>
            <a:b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前驱的节点</a:t>
            </a:r>
          </a:p>
        </p:txBody>
      </p:sp>
      <p:graphicFrame>
        <p:nvGraphicFramePr>
          <p:cNvPr id="19491" name="Object 35"/>
          <p:cNvGraphicFramePr>
            <a:graphicFrameLocks noChangeAspect="1"/>
          </p:cNvGraphicFramePr>
          <p:nvPr>
            <p:ph idx="1"/>
          </p:nvPr>
        </p:nvGraphicFramePr>
        <p:xfrm>
          <a:off x="3132138" y="4149725"/>
          <a:ext cx="11858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7" imgW="355310" imgH="200645" progId="Visio.Drawing.11">
                  <p:embed/>
                </p:oleObj>
              </mc:Choice>
              <mc:Fallback>
                <p:oleObj name="Visio" r:id="rId7" imgW="355310" imgH="2006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149725"/>
                        <a:ext cx="118586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27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8071D-C267-4AAF-AFEF-9E9C0FAF717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442912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68313" y="1989138"/>
            <a:ext cx="792003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每个矩阵元素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M[si,a]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中的内容，是从状态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出发，经字符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所到达的下一状态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sj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可以是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ε)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在转换矩阵中，一般以矩阵第一行所对应的状态为初态，而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终态需要特别指出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468313" y="981075"/>
            <a:ext cx="719931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②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状态转换矩阵：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用一个矩阵来直观表示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矩阵中，状态对应行，字符对应列；</a:t>
            </a:r>
          </a:p>
        </p:txBody>
      </p:sp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2555875" y="4581525"/>
          <a:ext cx="18732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4" imgW="646786" imgH="320040" progId="Visio.Drawing.11">
                  <p:embed/>
                </p:oleObj>
              </mc:Choice>
              <mc:Fallback>
                <p:oleObj name="Visio" r:id="rId4" imgW="646786" imgH="3200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581525"/>
                        <a:ext cx="18732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5556250" y="4149725"/>
          <a:ext cx="1814513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6" imgW="731032" imgH="689092" progId="Visio.Drawing.11">
                  <p:embed/>
                </p:oleObj>
              </mc:Choice>
              <mc:Fallback>
                <p:oleObj name="Visio" r:id="rId6" imgW="731032" imgH="68909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4149725"/>
                        <a:ext cx="1814513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17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7F11-6D7F-4265-A41B-060C23FFA47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15888"/>
            <a:ext cx="7772400" cy="442912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395288" y="765175"/>
            <a:ext cx="80152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2.7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识别正规式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lang="en-US" altLang="zh-CN" sz="24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所描述正规集的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及</a:t>
            </a:r>
            <a:b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种直观表示方式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分别如下：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323850" y="1916113"/>
            <a:ext cx="40322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定义：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S={0, 1, 2, 3}, 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Σ={a, b}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move={ move(0,a)=0, 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move(0,a)=1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move(0,b)=0,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move(1,b)=2, 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move(2,b)=3  }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 = 0, 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F={3}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4356100" y="3573463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状态转换矩阵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4284663" y="1916113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状态转换图</a:t>
            </a: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3059113" y="5995988"/>
            <a:ext cx="504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转换矩阵表示中</a:t>
            </a:r>
            <a:r>
              <a:rPr lang="en-US" altLang="zh-CN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为初态，</a:t>
            </a:r>
            <a:r>
              <a:rPr lang="en-US" altLang="zh-CN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为终态</a:t>
            </a:r>
          </a:p>
        </p:txBody>
      </p:sp>
      <p:graphicFrame>
        <p:nvGraphicFramePr>
          <p:cNvPr id="115724" name="Object 12"/>
          <p:cNvGraphicFramePr>
            <a:graphicFrameLocks noChangeAspect="1"/>
          </p:cNvGraphicFramePr>
          <p:nvPr/>
        </p:nvGraphicFramePr>
        <p:xfrm>
          <a:off x="4421188" y="2665413"/>
          <a:ext cx="396716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4" imgW="3967033" imgH="526207" progId="Visio.Drawing.11">
                  <p:embed/>
                </p:oleObj>
              </mc:Choice>
              <mc:Fallback>
                <p:oleObj name="Visio" r:id="rId4" imgW="3967033" imgH="52620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2665413"/>
                        <a:ext cx="396716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5" name="Object 13"/>
          <p:cNvGraphicFramePr>
            <a:graphicFrameLocks noChangeAspect="1"/>
          </p:cNvGraphicFramePr>
          <p:nvPr/>
        </p:nvGraphicFramePr>
        <p:xfrm>
          <a:off x="4816475" y="2205038"/>
          <a:ext cx="3571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6" imgW="357469" imgH="600334" progId="Visio.Drawing.11">
                  <p:embed/>
                </p:oleObj>
              </mc:Choice>
              <mc:Fallback>
                <p:oleObj name="Visio" r:id="rId6" imgW="357469" imgH="60033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2205038"/>
                        <a:ext cx="3571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6" name="Object 14"/>
          <p:cNvGraphicFramePr>
            <a:graphicFrameLocks noChangeAspect="1"/>
          </p:cNvGraphicFramePr>
          <p:nvPr/>
        </p:nvGraphicFramePr>
        <p:xfrm>
          <a:off x="5224463" y="2463800"/>
          <a:ext cx="5572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8" imgW="557662" imgH="532547" progId="Visio.Drawing.11">
                  <p:embed/>
                </p:oleObj>
              </mc:Choice>
              <mc:Fallback>
                <p:oleObj name="Visio" r:id="rId8" imgW="557662" imgH="53254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2463800"/>
                        <a:ext cx="5572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7" name="Object 15"/>
          <p:cNvGraphicFramePr>
            <a:graphicFrameLocks noChangeAspect="1"/>
          </p:cNvGraphicFramePr>
          <p:nvPr/>
        </p:nvGraphicFramePr>
        <p:xfrm>
          <a:off x="4813300" y="3113088"/>
          <a:ext cx="5365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10" imgW="537180" imgH="446471" progId="Visio.Drawing.11">
                  <p:embed/>
                </p:oleObj>
              </mc:Choice>
              <mc:Fallback>
                <p:oleObj name="Visio" r:id="rId10" imgW="537180" imgH="4464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3113088"/>
                        <a:ext cx="5365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8" name="Object 16"/>
          <p:cNvGraphicFramePr>
            <a:graphicFrameLocks noChangeAspect="1"/>
          </p:cNvGraphicFramePr>
          <p:nvPr/>
        </p:nvGraphicFramePr>
        <p:xfrm>
          <a:off x="6199188" y="2463800"/>
          <a:ext cx="6556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12" imgW="655442" imgH="532547" progId="Visio.Drawing.11">
                  <p:embed/>
                </p:oleObj>
              </mc:Choice>
              <mc:Fallback>
                <p:oleObj name="Visio" r:id="rId12" imgW="655442" imgH="53254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188" y="2463800"/>
                        <a:ext cx="6556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9" name="Object 17"/>
          <p:cNvGraphicFramePr>
            <a:graphicFrameLocks noChangeAspect="1"/>
          </p:cNvGraphicFramePr>
          <p:nvPr/>
        </p:nvGraphicFramePr>
        <p:xfrm>
          <a:off x="7272338" y="2478088"/>
          <a:ext cx="6556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14" imgW="655442" imgH="532547" progId="Visio.Drawing.11">
                  <p:embed/>
                </p:oleObj>
              </mc:Choice>
              <mc:Fallback>
                <p:oleObj name="Visio" r:id="rId14" imgW="655442" imgH="53254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2478088"/>
                        <a:ext cx="6556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1" name="Object 19"/>
          <p:cNvGraphicFramePr>
            <a:graphicFrameLocks noChangeAspect="1"/>
          </p:cNvGraphicFramePr>
          <p:nvPr/>
        </p:nvGraphicFramePr>
        <p:xfrm>
          <a:off x="5219700" y="3954463"/>
          <a:ext cx="2447925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16" imgW="976579" imgH="852952" progId="Visio.Drawing.11">
                  <p:embed/>
                </p:oleObj>
              </mc:Choice>
              <mc:Fallback>
                <p:oleObj name="Visio" r:id="rId16" imgW="976579" imgH="85295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954463"/>
                        <a:ext cx="2447925" cy="213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2" name="Object 20"/>
          <p:cNvGraphicFramePr>
            <a:graphicFrameLocks noChangeAspect="1"/>
          </p:cNvGraphicFramePr>
          <p:nvPr/>
        </p:nvGraphicFramePr>
        <p:xfrm>
          <a:off x="5767388" y="4403725"/>
          <a:ext cx="7921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18" imgW="316504" imgH="182880" progId="Visio.Drawing.11">
                  <p:embed/>
                </p:oleObj>
              </mc:Choice>
              <mc:Fallback>
                <p:oleObj name="Visio" r:id="rId18" imgW="316504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4403725"/>
                        <a:ext cx="79216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3" name="Object 21"/>
          <p:cNvGraphicFramePr>
            <a:graphicFrameLocks noChangeAspect="1"/>
          </p:cNvGraphicFramePr>
          <p:nvPr/>
        </p:nvGraphicFramePr>
        <p:xfrm>
          <a:off x="6875463" y="4386263"/>
          <a:ext cx="504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20" imgW="201412" imgH="182880" progId="Visio.Drawing.11">
                  <p:embed/>
                </p:oleObj>
              </mc:Choice>
              <mc:Fallback>
                <p:oleObj name="Visio" r:id="rId20" imgW="201412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4386263"/>
                        <a:ext cx="504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4" name="Object 22"/>
          <p:cNvGraphicFramePr>
            <a:graphicFrameLocks noChangeAspect="1"/>
          </p:cNvGraphicFramePr>
          <p:nvPr/>
        </p:nvGraphicFramePr>
        <p:xfrm>
          <a:off x="5938838" y="4818063"/>
          <a:ext cx="2159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22" imgW="86076" imgH="182880" progId="Visio.Drawing.11">
                  <p:embed/>
                </p:oleObj>
              </mc:Choice>
              <mc:Fallback>
                <p:oleObj name="Visio" r:id="rId22" imgW="86076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4818063"/>
                        <a:ext cx="2159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5" name="Object 23"/>
          <p:cNvGraphicFramePr>
            <a:graphicFrameLocks noChangeAspect="1"/>
          </p:cNvGraphicFramePr>
          <p:nvPr/>
        </p:nvGraphicFramePr>
        <p:xfrm>
          <a:off x="6875463" y="4746625"/>
          <a:ext cx="504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24" imgW="201412" imgH="182880" progId="Visio.Drawing.11">
                  <p:embed/>
                </p:oleObj>
              </mc:Choice>
              <mc:Fallback>
                <p:oleObj name="Visio" r:id="rId24" imgW="201412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4746625"/>
                        <a:ext cx="504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6" name="Object 24"/>
          <p:cNvGraphicFramePr>
            <a:graphicFrameLocks noChangeAspect="1"/>
          </p:cNvGraphicFramePr>
          <p:nvPr/>
        </p:nvGraphicFramePr>
        <p:xfrm>
          <a:off x="6875463" y="5181600"/>
          <a:ext cx="504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26" imgW="201412" imgH="182880" progId="Visio.Drawing.11">
                  <p:embed/>
                </p:oleObj>
              </mc:Choice>
              <mc:Fallback>
                <p:oleObj name="Visio" r:id="rId26" imgW="201412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5181600"/>
                        <a:ext cx="504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7" name="Object 25"/>
          <p:cNvGraphicFramePr>
            <a:graphicFrameLocks noChangeAspect="1"/>
          </p:cNvGraphicFramePr>
          <p:nvPr/>
        </p:nvGraphicFramePr>
        <p:xfrm>
          <a:off x="5938838" y="5251450"/>
          <a:ext cx="2159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28" imgW="86076" imgH="182880" progId="Visio.Drawing.11">
                  <p:embed/>
                </p:oleObj>
              </mc:Choice>
              <mc:Fallback>
                <p:oleObj name="Visio" r:id="rId28" imgW="86076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5251450"/>
                        <a:ext cx="2159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8" name="Object 26"/>
          <p:cNvGraphicFramePr>
            <a:graphicFrameLocks noChangeAspect="1"/>
          </p:cNvGraphicFramePr>
          <p:nvPr/>
        </p:nvGraphicFramePr>
        <p:xfrm>
          <a:off x="5938838" y="5610225"/>
          <a:ext cx="2159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29" imgW="86076" imgH="182880" progId="Visio.Drawing.11">
                  <p:embed/>
                </p:oleObj>
              </mc:Choice>
              <mc:Fallback>
                <p:oleObj name="Visio" r:id="rId29" imgW="86076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5610225"/>
                        <a:ext cx="2159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9" name="Object 27"/>
          <p:cNvGraphicFramePr>
            <a:graphicFrameLocks noChangeAspect="1"/>
          </p:cNvGraphicFramePr>
          <p:nvPr/>
        </p:nvGraphicFramePr>
        <p:xfrm>
          <a:off x="7019925" y="5610225"/>
          <a:ext cx="2159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Visio" r:id="rId30" imgW="86076" imgH="182880" progId="Visio.Drawing.11">
                  <p:embed/>
                </p:oleObj>
              </mc:Choice>
              <mc:Fallback>
                <p:oleObj name="Visio" r:id="rId30" imgW="86076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5610225"/>
                        <a:ext cx="2159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37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115717" grpId="0"/>
      <p:bldP spid="115718" grpId="0"/>
      <p:bldP spid="1157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104775"/>
            <a:ext cx="7772400" cy="587375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88963" y="1133475"/>
            <a:ext cx="8304212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华文行楷" panose="02010800040101010101" pitchFamily="2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华文行楷" panose="02010800040101010101" pitchFamily="2" charset="-122"/>
              </a:rPr>
              <a:t>对字符串，从初态开始，经一系列状态转移到达终态。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华文行楷" panose="02010800040101010101" pitchFamily="2" charset="-122"/>
              </a:rPr>
              <a:t>例如：</a:t>
            </a: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华文行楷" panose="02010800040101010101" pitchFamily="2" charset="-122"/>
              </a:rPr>
              <a:t>对于字符串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华文行楷" panose="02010800040101010101" pitchFamily="2" charset="-122"/>
              </a:rPr>
              <a:t>，其表现有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华文行楷" panose="02010800040101010101" pitchFamily="2" charset="-122"/>
              </a:rPr>
              <a:t>定义：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华文行楷" panose="02010800040101010101" pitchFamily="2" charset="-122"/>
              </a:rPr>
              <a:t>转换矩阵：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华文行楷" panose="02010800040101010101" pitchFamily="2" charset="-122"/>
              </a:rPr>
              <a:t>转换图：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华文行楷" panose="02010800040101010101" pitchFamily="2" charset="-122"/>
              </a:rPr>
              <a:t>    显然，转换图最直观，即每一个记号，实质上是从初态开始到某个终态的路径上的标记。</a:t>
            </a: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682625" y="4186238"/>
            <a:ext cx="54737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move={ move(0,a)=0, move(0,a)=1,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move(0,b)=0,move(1,b)=2,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move(2,b)=3}</a:t>
            </a:r>
          </a:p>
        </p:txBody>
      </p:sp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5938838" y="4149725"/>
          <a:ext cx="252095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4" imgW="976579" imgH="849782" progId="Visio.Drawing.11">
                  <p:embed/>
                </p:oleObj>
              </mc:Choice>
              <mc:Fallback>
                <p:oleObj name="Visio" r:id="rId4" imgW="976579" imgH="84978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4149725"/>
                        <a:ext cx="2520950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Rectangle 19"/>
          <p:cNvSpPr>
            <a:spLocks noChangeArrowheads="1"/>
          </p:cNvSpPr>
          <p:nvPr/>
        </p:nvSpPr>
        <p:spPr bwMode="auto">
          <a:xfrm>
            <a:off x="250825" y="549275"/>
            <a:ext cx="72739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记号在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中的表现（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如何识别记号）</a:t>
            </a:r>
          </a:p>
        </p:txBody>
      </p:sp>
      <p:graphicFrame>
        <p:nvGraphicFramePr>
          <p:cNvPr id="52252" name="Object 28"/>
          <p:cNvGraphicFramePr>
            <a:graphicFrameLocks noChangeAspect="1"/>
          </p:cNvGraphicFramePr>
          <p:nvPr/>
        </p:nvGraphicFramePr>
        <p:xfrm>
          <a:off x="1258888" y="5268913"/>
          <a:ext cx="3960812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6" imgW="3960937" imgH="1328196" progId="Visio.Drawing.11">
                  <p:embed/>
                </p:oleObj>
              </mc:Choice>
              <mc:Fallback>
                <p:oleObj name="Visio" r:id="rId6" imgW="3960937" imgH="13281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268913"/>
                        <a:ext cx="3960812" cy="132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1619250" y="1989138"/>
            <a:ext cx="58324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move(0,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)=1,move(1,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)=2,move(2,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)=3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m[0,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]={0,1},m[1,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]=2,m[2,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]=3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0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4223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 autoUpdateAnimBg="0"/>
      <p:bldP spid="52253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CA8274-7AEF-4912-9AED-8BB23546FF2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87338" y="533400"/>
            <a:ext cx="817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2.8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识别表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2.1(P15)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中记号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relation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num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的转换图 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304800" y="1125538"/>
            <a:ext cx="613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relation = &lt;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&lt;=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&lt;&gt;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&gt;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&gt;=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323850" y="5084763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= char</a:t>
            </a:r>
            <a:r>
              <a:rPr lang="en-US" altLang="zh-TW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digit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)*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6516688" y="1557338"/>
            <a:ext cx="2317750" cy="5191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ea typeface="华文行楷" panose="02010800040101010101" pitchFamily="2" charset="-122"/>
              </a:rPr>
              <a:t>最长匹配原则</a:t>
            </a:r>
          </a:p>
        </p:txBody>
      </p:sp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179388" y="1641475"/>
          <a:ext cx="5616575" cy="338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4" imgW="2675839" imgH="1614526" progId="Visio.Drawing.11">
                  <p:embed/>
                </p:oleObj>
              </mc:Choice>
              <mc:Fallback>
                <p:oleObj name="Visio" r:id="rId4" imgW="2675839" imgH="161452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641475"/>
                        <a:ext cx="5616575" cy="338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3563938" y="4868863"/>
          <a:ext cx="511175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6" imgW="2212238" imgH="648614" progId="Visio.Drawing.11">
                  <p:embed/>
                </p:oleObj>
              </mc:Choice>
              <mc:Fallback>
                <p:oleObj name="Visio" r:id="rId6" imgW="2212238" imgH="6486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868863"/>
                        <a:ext cx="511175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785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8" grpId="0" autoUpdateAnimBg="0"/>
      <p:bldP spid="21519" grpId="0" autoUpdateAnimBg="0"/>
      <p:bldP spid="215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AA9AF-7F27-4AF1-95E4-61CF3BCB86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15875"/>
            <a:ext cx="63373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323850" y="188913"/>
            <a:ext cx="62801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digits = digit+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optional_fraction</a:t>
            </a:r>
            <a:r>
              <a:rPr lang="en-US" altLang="zh-CN" sz="24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( . digits )?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optional_exponent</a:t>
            </a:r>
            <a:r>
              <a:rPr lang="en-US" altLang="zh-CN" sz="24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( E (+|-)? digits )?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num =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digits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optional_fraction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optional_exponent</a:t>
            </a:r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4010025" y="1484313"/>
          <a:ext cx="4665663" cy="515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4" imgW="2148535" imgH="2375002" progId="Visio.Drawing.11">
                  <p:embed/>
                </p:oleObj>
              </mc:Choice>
              <mc:Fallback>
                <p:oleObj name="Visio" r:id="rId4" imgW="2148535" imgH="23750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1484313"/>
                        <a:ext cx="4665663" cy="515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077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B25FD-02DD-4592-AF5A-1695B565185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0" y="304800"/>
            <a:ext cx="5029200" cy="3810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95288" y="836613"/>
            <a:ext cx="727233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 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（识别记号）的特点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识别记号的最大特点是它的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不确定性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，即在当前状态下对同一字符有多于一个的下一状态转移。 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39750" y="2565400"/>
            <a:ext cx="7416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具体体现：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ea typeface="华文行楷" panose="02010800040101010101" pitchFamily="2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定义：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函数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多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的；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状态转换图：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从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同一状态出发，可通过多于一条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标记相同字符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的边转移到不同的状态；</a:t>
            </a:r>
            <a:endParaRPr lang="zh-CN" altLang="en-US" sz="2400">
              <a:solidFill>
                <a:srgbClr val="000000"/>
              </a:solidFill>
              <a:ea typeface="华文行楷" panose="02010800040101010101" pitchFamily="2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状态转换矩阵：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M[si,a]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是一个状态的集合</a:t>
            </a:r>
          </a:p>
        </p:txBody>
      </p:sp>
      <p:sp>
        <p:nvSpPr>
          <p:cNvPr id="22543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2051050" y="2559050"/>
            <a:ext cx="2292350" cy="509588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下页的例子</a:t>
            </a:r>
          </a:p>
        </p:txBody>
      </p:sp>
    </p:spTree>
    <p:extLst>
      <p:ext uri="{BB962C8B-B14F-4D97-AF65-F5344CB8AC3E}">
        <p14:creationId xmlns:p14="http://schemas.microsoft.com/office/powerpoint/2010/main" val="312152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/>
      <p:bldP spid="225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D9536-E49E-4B7A-98B5-8266B3196B5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638" y="19050"/>
            <a:ext cx="48768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2.1.1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记号、模式与单词（续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95288" y="476250"/>
            <a:ext cx="25923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三个术语：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模式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pattern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记号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单词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lexeme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271" name="Text Box 151"/>
          <p:cNvSpPr txBox="1">
            <a:spLocks noChangeArrowheads="1"/>
          </p:cNvSpPr>
          <p:nvPr/>
        </p:nvSpPr>
        <p:spPr bwMode="auto">
          <a:xfrm>
            <a:off x="468313" y="2468563"/>
            <a:ext cx="8183562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记号的类别	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单词举例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模式的非形式化描述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CONST(01)	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const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	const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IF(03)	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if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RELATION(81)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&lt;,&lt;=,=,&lt;&gt;,&gt;,&gt;=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&lt;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&lt;=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…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ID(82)	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pi,count,D2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字母打头的字母数字串 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NUM(83)	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3.14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6.02E23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任何数值常数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LITERAL(84)	 </a:t>
            </a:r>
            <a:r>
              <a:rPr lang="en-US" altLang="zh-CN" sz="2400">
                <a:solidFill>
                  <a:srgbClr val="0000FF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core dumped</a:t>
            </a:r>
            <a:r>
              <a:rPr lang="en-US" altLang="zh-CN" sz="2400">
                <a:solidFill>
                  <a:srgbClr val="0000FF"/>
                </a:solidFill>
                <a:ea typeface="黑体" panose="020106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双引号之间的任意字符串 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Comment	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{x is an integer}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括号之间的任意字符串 </a:t>
            </a:r>
          </a:p>
        </p:txBody>
      </p:sp>
      <p:sp>
        <p:nvSpPr>
          <p:cNvPr id="19462" name="Text Box 152"/>
          <p:cNvSpPr txBox="1">
            <a:spLocks noChangeArrowheads="1"/>
          </p:cNvSpPr>
          <p:nvPr/>
        </p:nvSpPr>
        <p:spPr bwMode="auto">
          <a:xfrm>
            <a:off x="8137525" y="632142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隶书" panose="02010509060101010101" pitchFamily="49" charset="-122"/>
                <a:hlinkClick r:id="rId3" action="ppaction://hlinksldjump"/>
              </a:rPr>
              <a:t>返回</a:t>
            </a:r>
            <a:endParaRPr lang="zh-CN" altLang="en-US" sz="20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5273" name="Rectangle 153"/>
          <p:cNvSpPr>
            <a:spLocks noChangeArrowheads="1"/>
          </p:cNvSpPr>
          <p:nvPr/>
        </p:nvSpPr>
        <p:spPr bwMode="auto">
          <a:xfrm>
            <a:off x="2519363" y="942975"/>
            <a:ext cx="62293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产生和识别单词（元素）的</a:t>
            </a:r>
            <a:r>
              <a:rPr lang="zh-CN" altLang="en-US" sz="2400" u="sng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规则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按照某个模式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规则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识别出的元素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被识别出的元素自身的值，也称为词值 </a:t>
            </a:r>
          </a:p>
        </p:txBody>
      </p:sp>
    </p:spTree>
    <p:extLst>
      <p:ext uri="{BB962C8B-B14F-4D97-AF65-F5344CB8AC3E}">
        <p14:creationId xmlns:p14="http://schemas.microsoft.com/office/powerpoint/2010/main" val="42413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5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5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5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5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5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52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1" grpId="0" build="p" autoUpdateAnimBg="0"/>
      <p:bldP spid="5273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B49CC1-2F3A-40DB-8F81-B9FDE9D540F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115888"/>
            <a:ext cx="7772400" cy="587375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890713" y="1125538"/>
            <a:ext cx="6858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S={0, 1, 2, 3}, Σ={a, b}   s0 = 0,  F={3}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move={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move(0,a)=0, move(0,a)=1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move(0,b)=0, move(1,b)=2,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move(2,b)=3 }</a:t>
            </a:r>
          </a:p>
        </p:txBody>
      </p:sp>
      <p:sp>
        <p:nvSpPr>
          <p:cNvPr id="74757" name="Rectangle 8"/>
          <p:cNvSpPr>
            <a:spLocks noChangeArrowheads="1"/>
          </p:cNvSpPr>
          <p:nvPr/>
        </p:nvSpPr>
        <p:spPr bwMode="auto">
          <a:xfrm>
            <a:off x="395288" y="450850"/>
            <a:ext cx="40925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如例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2.7 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3850" y="2205038"/>
            <a:ext cx="28082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函数是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611188" y="325278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转换图：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323850" y="5014913"/>
            <a:ext cx="4392613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同一状态有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多于一条的出边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标记相同字符转移到不同的状态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5722938" y="290195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转换矩阵：</a:t>
            </a:r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5148263" y="5564188"/>
            <a:ext cx="38163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M[Si,a]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是一个状态的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集合</a:t>
            </a:r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684213" y="124301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定义：</a:t>
            </a:r>
          </a:p>
        </p:txBody>
      </p:sp>
      <p:graphicFrame>
        <p:nvGraphicFramePr>
          <p:cNvPr id="42018" name="Object 34"/>
          <p:cNvGraphicFramePr>
            <a:graphicFrameLocks noChangeAspect="1"/>
          </p:cNvGraphicFramePr>
          <p:nvPr/>
        </p:nvGraphicFramePr>
        <p:xfrm>
          <a:off x="955675" y="3644900"/>
          <a:ext cx="3471863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4" imgW="2017288" imgH="825886" progId="Visio.Drawing.11">
                  <p:embed/>
                </p:oleObj>
              </mc:Choice>
              <mc:Fallback>
                <p:oleObj name="Visio" r:id="rId4" imgW="2017288" imgH="82588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569" t="8717" b="8717"/>
                      <a:stretch>
                        <a:fillRect/>
                      </a:stretch>
                    </p:blipFill>
                    <p:spPr bwMode="auto">
                      <a:xfrm>
                        <a:off x="955675" y="3644900"/>
                        <a:ext cx="3471863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9" name="Object 35"/>
          <p:cNvGraphicFramePr>
            <a:graphicFrameLocks noChangeAspect="1"/>
          </p:cNvGraphicFramePr>
          <p:nvPr/>
        </p:nvGraphicFramePr>
        <p:xfrm>
          <a:off x="6011863" y="3429000"/>
          <a:ext cx="230505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6" imgW="976579" imgH="849782" progId="Visio.Drawing.11">
                  <p:embed/>
                </p:oleObj>
              </mc:Choice>
              <mc:Fallback>
                <p:oleObj name="Visio" r:id="rId6" imgW="976579" imgH="84978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429000"/>
                        <a:ext cx="2305050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1" name="Oval 37"/>
          <p:cNvSpPr>
            <a:spLocks noChangeArrowheads="1"/>
          </p:cNvSpPr>
          <p:nvPr/>
        </p:nvSpPr>
        <p:spPr bwMode="auto">
          <a:xfrm>
            <a:off x="3132138" y="1606550"/>
            <a:ext cx="4392612" cy="504825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2022" name="Oval 38"/>
          <p:cNvSpPr>
            <a:spLocks noChangeArrowheads="1"/>
          </p:cNvSpPr>
          <p:nvPr/>
        </p:nvSpPr>
        <p:spPr bwMode="auto">
          <a:xfrm>
            <a:off x="6443663" y="3835400"/>
            <a:ext cx="936625" cy="43338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46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88" grpId="1"/>
      <p:bldP spid="42005" grpId="0" animBg="1"/>
      <p:bldP spid="42009" grpId="0"/>
      <p:bldP spid="42011" grpId="0" animBg="1"/>
      <p:bldP spid="42013" grpId="0"/>
      <p:bldP spid="42015" grpId="0" animBg="1"/>
      <p:bldP spid="42016" grpId="0"/>
      <p:bldP spid="42021" grpId="0" animBg="1"/>
      <p:bldP spid="42021" grpId="1" animBg="1"/>
      <p:bldP spid="420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4A36C-9A11-4E28-8975-7F6F051FF61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838" y="19050"/>
            <a:ext cx="5300662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444500" y="1363663"/>
            <a:ext cx="8088313" cy="408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NFA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的初态开始；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对于输入的每个字符，寻找其下一状态转移，直到到达一个终态，或没有下一状态转移为止。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如果此时处于终态，则：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NFA</a:t>
            </a:r>
            <a:r>
              <a:rPr lang="zh-CN" altLang="en-US" sz="2400" b="1" u="sng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接受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该记号；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否则，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回朔 </a:t>
            </a:r>
            <a:r>
              <a:rPr lang="en-US" altLang="zh-CN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试探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：沿原路返回，并对于遇到的每个状态，寻找其可能的下一状态转移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lvl="2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 </a:t>
            </a:r>
            <a:r>
              <a:rPr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若能够到达一个终态，则：</a:t>
            </a:r>
            <a:r>
              <a:rPr lang="en-US" altLang="zh-CN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NFA</a:t>
            </a:r>
            <a:r>
              <a:rPr lang="zh-CN" altLang="en-US" b="1" u="sng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接受</a:t>
            </a:r>
            <a:r>
              <a:rPr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该记号；</a:t>
            </a:r>
          </a:p>
          <a:p>
            <a:pPr lvl="2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 </a:t>
            </a:r>
            <a:r>
              <a:rPr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若一直返回到初态也没有遇到终态，则</a:t>
            </a:r>
            <a:r>
              <a:rPr lang="en-US" altLang="zh-CN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NFA</a:t>
            </a:r>
            <a:r>
              <a:rPr lang="zh-CN" altLang="en-US" b="1" u="sng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不接受</a:t>
            </a:r>
            <a:r>
              <a:rPr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该输入（即输入序列不是语言的合法记号）。</a:t>
            </a:r>
          </a:p>
        </p:txBody>
      </p:sp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228600" y="304800"/>
            <a:ext cx="484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识别输入序列的一般方法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755650" y="811213"/>
            <a:ext cx="81359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反复试探所有路径，直到到达终态，或者到达不了终态。</a:t>
            </a:r>
          </a:p>
        </p:txBody>
      </p:sp>
    </p:spTree>
    <p:extLst>
      <p:ext uri="{BB962C8B-B14F-4D97-AF65-F5344CB8AC3E}">
        <p14:creationId xmlns:p14="http://schemas.microsoft.com/office/powerpoint/2010/main" val="350167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/>
      <p:bldP spid="11777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0D56C5-7AF8-4963-BC9F-CDE5C13BFE6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838" y="19050"/>
            <a:ext cx="5300662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228600" y="1530350"/>
            <a:ext cx="85201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2.9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在正规式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lang="en-US" altLang="zh-CN" sz="24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上识别输入序列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abab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3733800" y="2551113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非终态，不接受，试探下一路径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3733800" y="324167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终态，接受</a:t>
            </a:r>
          </a:p>
        </p:txBody>
      </p:sp>
      <p:sp>
        <p:nvSpPr>
          <p:cNvPr id="78855" name="Rectangle 6"/>
          <p:cNvSpPr>
            <a:spLocks noChangeArrowheads="1"/>
          </p:cNvSpPr>
          <p:nvPr/>
        </p:nvSpPr>
        <p:spPr bwMode="auto">
          <a:xfrm>
            <a:off x="228600" y="304800"/>
            <a:ext cx="484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识别输入序列的一般方法</a:t>
            </a:r>
          </a:p>
        </p:txBody>
      </p:sp>
      <p:graphicFrame>
        <p:nvGraphicFramePr>
          <p:cNvPr id="78856" name="Object 7"/>
          <p:cNvGraphicFramePr>
            <a:graphicFrameLocks noChangeAspect="1"/>
          </p:cNvGraphicFramePr>
          <p:nvPr/>
        </p:nvGraphicFramePr>
        <p:xfrm>
          <a:off x="5435600" y="3190875"/>
          <a:ext cx="35274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4" imgW="2017288" imgH="825886" progId="Visio.Drawing.11">
                  <p:embed/>
                </p:oleObj>
              </mc:Choice>
              <mc:Fallback>
                <p:oleObj name="Visio" r:id="rId4" imgW="2017288" imgH="82588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569" t="8717" b="8717"/>
                      <a:stretch>
                        <a:fillRect/>
                      </a:stretch>
                    </p:blipFill>
                    <p:spPr bwMode="auto">
                      <a:xfrm>
                        <a:off x="5435600" y="3190875"/>
                        <a:ext cx="3527425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323850" y="2420938"/>
          <a:ext cx="35274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6" imgW="1561551" imgH="295778" progId="Visio.Drawing.11">
                  <p:embed/>
                </p:oleObj>
              </mc:Choice>
              <mc:Fallback>
                <p:oleObj name="Visio" r:id="rId6" imgW="1561551" imgH="29577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420938"/>
                        <a:ext cx="35274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709613" y="2924175"/>
          <a:ext cx="30956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Visio" r:id="rId8" imgW="1412077" imgH="336987" progId="Visio.Drawing.11">
                  <p:embed/>
                </p:oleObj>
              </mc:Choice>
              <mc:Fallback>
                <p:oleObj name="Visio" r:id="rId8" imgW="1412077" imgH="33698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2924175"/>
                        <a:ext cx="30956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2" name="Object 10"/>
          <p:cNvGraphicFramePr>
            <a:graphicFrameLocks noChangeAspect="1"/>
          </p:cNvGraphicFramePr>
          <p:nvPr/>
        </p:nvGraphicFramePr>
        <p:xfrm>
          <a:off x="1187450" y="4249738"/>
          <a:ext cx="45370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Visio" r:id="rId10" imgW="2011680" imgH="309677" progId="Visio.Drawing.11">
                  <p:embed/>
                </p:oleObj>
              </mc:Choice>
              <mc:Fallback>
                <p:oleObj name="Visio" r:id="rId10" imgW="2011680" imgH="3096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49738"/>
                        <a:ext cx="45370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3" name="Object 11"/>
          <p:cNvGraphicFramePr>
            <a:graphicFrameLocks noChangeAspect="1"/>
          </p:cNvGraphicFramePr>
          <p:nvPr/>
        </p:nvGraphicFramePr>
        <p:xfrm>
          <a:off x="3662363" y="4684713"/>
          <a:ext cx="191770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Visio" r:id="rId12" imgW="949513" imgH="423306" progId="Visio.Drawing.11">
                  <p:embed/>
                </p:oleObj>
              </mc:Choice>
              <mc:Fallback>
                <p:oleObj name="Visio" r:id="rId12" imgW="949513" imgH="4233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4684713"/>
                        <a:ext cx="1917700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4" name="Object 12"/>
          <p:cNvGraphicFramePr>
            <a:graphicFrameLocks noChangeAspect="1"/>
          </p:cNvGraphicFramePr>
          <p:nvPr/>
        </p:nvGraphicFramePr>
        <p:xfrm>
          <a:off x="1601788" y="4732338"/>
          <a:ext cx="282575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Visio" r:id="rId14" imgW="1331366" imgH="608137" progId="Visio.Drawing.11">
                  <p:embed/>
                </p:oleObj>
              </mc:Choice>
              <mc:Fallback>
                <p:oleObj name="Visio" r:id="rId14" imgW="1331366" imgH="6081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4732338"/>
                        <a:ext cx="2825750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2" name="Rectangle 13"/>
          <p:cNvSpPr>
            <a:spLocks noChangeArrowheads="1"/>
          </p:cNvSpPr>
          <p:nvPr/>
        </p:nvSpPr>
        <p:spPr bwMode="auto">
          <a:xfrm>
            <a:off x="755650" y="811213"/>
            <a:ext cx="81359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反复试探所有路径，直到到达终态，或者到达不了终态。</a:t>
            </a:r>
          </a:p>
        </p:txBody>
      </p:sp>
      <p:sp>
        <p:nvSpPr>
          <p:cNvPr id="120846" name="Rectangle 14"/>
          <p:cNvSpPr>
            <a:spLocks noChangeArrowheads="1"/>
          </p:cNvSpPr>
          <p:nvPr/>
        </p:nvSpPr>
        <p:spPr bwMode="auto">
          <a:xfrm>
            <a:off x="250825" y="2035175"/>
            <a:ext cx="34575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abb:</a:t>
            </a:r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323850" y="3716338"/>
            <a:ext cx="34575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abab:</a:t>
            </a:r>
          </a:p>
        </p:txBody>
      </p:sp>
    </p:spTree>
    <p:extLst>
      <p:ext uri="{BB962C8B-B14F-4D97-AF65-F5344CB8AC3E}">
        <p14:creationId xmlns:p14="http://schemas.microsoft.com/office/powerpoint/2010/main" val="292438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/>
      <p:bldP spid="120846" grpId="0"/>
      <p:bldP spid="1208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01B00-2E64-43B0-A637-CA977B3D5EF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914400" y="1524000"/>
            <a:ext cx="75438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只有尝试了全部可能的路径，才能确定一个输入序列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不被接受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，而这些路径的条数随着路径长度的增长成指数增长。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识别过程中需要进行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大量回朔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，时间复杂度升高且算法复杂。</a:t>
            </a:r>
          </a:p>
        </p:txBody>
      </p:sp>
      <p:sp>
        <p:nvSpPr>
          <p:cNvPr id="80901" name="Rectangle 6"/>
          <p:cNvSpPr>
            <a:spLocks noChangeArrowheads="1"/>
          </p:cNvSpPr>
          <p:nvPr/>
        </p:nvSpPr>
        <p:spPr bwMode="auto">
          <a:xfrm>
            <a:off x="654050" y="762000"/>
            <a:ext cx="456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&lt;5&gt; NFA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识别记号存在的问题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914400" y="3860800"/>
            <a:ext cx="762000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问题：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是否可以构造这样的有限自动机，它能识别正规式所描述的字符串，且在任何一个状态下遇到同一字符最多有一个状态转移？</a:t>
            </a:r>
          </a:p>
        </p:txBody>
      </p:sp>
    </p:spTree>
    <p:extLst>
      <p:ext uri="{BB962C8B-B14F-4D97-AF65-F5344CB8AC3E}">
        <p14:creationId xmlns:p14="http://schemas.microsoft.com/office/powerpoint/2010/main" val="183833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 autoUpdateAnimBg="0"/>
      <p:bldP spid="4301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01583-FEA6-4C81-A519-FCE335DDF99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915400" cy="990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2.3.2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确定的有限自动机</a:t>
            </a:r>
            <a:b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Deterministic Finite Automaton, DFA</a:t>
            </a:r>
            <a:r>
              <a:rPr lang="zh-CN" altLang="en-US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01663" y="1752600"/>
            <a:ext cx="800258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的一个特例，其中：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（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）没有状态具有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状态转移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(ε-transition)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即状态转换图中没有标记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的边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对每个状态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和每个字符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最多有一个下一状态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■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11188" y="3883025"/>
            <a:ext cx="81121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相比，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的特征：确定性，其表现形式有：</a:t>
            </a:r>
            <a:endParaRPr lang="zh-CN" altLang="en-US" sz="2400">
              <a:solidFill>
                <a:srgbClr val="000000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CC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si, a)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函数都是 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的；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CC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转换图：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从一个状态出发的任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条边上的标记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均不同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转换矩阵：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M[si,a]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 u="sng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一个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且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字母表不包括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645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utoUpdateAnimBg="0"/>
      <p:bldP spid="24582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1F50C2-77C1-447D-AD58-4C59A466705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76200"/>
            <a:ext cx="4724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23850" y="260350"/>
            <a:ext cx="61087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施加两条限制：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限制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没有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状态转移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限制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同一状态下没有重复字符的状态转移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23850" y="1676400"/>
            <a:ext cx="835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2.10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lang="en-US" altLang="zh-CN" sz="24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和识别输入序列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abab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395288" y="2133600"/>
            <a:ext cx="20161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5003800" y="2335213"/>
          <a:ext cx="13081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Visio" r:id="rId4" imgW="599846" imgH="434950" progId="Visio.Drawing.11">
                  <p:embed/>
                </p:oleObj>
              </mc:Choice>
              <mc:Fallback>
                <p:oleObj name="Visio" r:id="rId4" imgW="599846" imgH="4349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335213"/>
                        <a:ext cx="13081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6227763" y="2205038"/>
          <a:ext cx="18002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Visio" r:id="rId6" imgW="864718" imgH="284683" progId="Visio.Drawing.11">
                  <p:embed/>
                </p:oleObj>
              </mc:Choice>
              <mc:Fallback>
                <p:oleObj name="Visio" r:id="rId6" imgW="864718" imgH="2846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205038"/>
                        <a:ext cx="18002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5364163" y="2924175"/>
          <a:ext cx="8905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Visio" r:id="rId8" imgW="408737" imgH="427939" progId="Visio.Drawing.11">
                  <p:embed/>
                </p:oleObj>
              </mc:Choice>
              <mc:Fallback>
                <p:oleObj name="Visio" r:id="rId8" imgW="408737" imgH="4279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924175"/>
                        <a:ext cx="8905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0" name="Group 20"/>
          <p:cNvGrpSpPr>
            <a:grpSpLocks/>
          </p:cNvGrpSpPr>
          <p:nvPr/>
        </p:nvGrpSpPr>
        <p:grpSpPr bwMode="auto">
          <a:xfrm>
            <a:off x="611188" y="3500438"/>
            <a:ext cx="6121400" cy="2768600"/>
            <a:chOff x="385" y="2205"/>
            <a:chExt cx="3856" cy="1744"/>
          </a:xfrm>
        </p:grpSpPr>
        <p:graphicFrame>
          <p:nvGraphicFramePr>
            <p:cNvPr id="85004" name="Object 16"/>
            <p:cNvGraphicFramePr>
              <a:graphicFrameLocks noChangeAspect="1"/>
            </p:cNvGraphicFramePr>
            <p:nvPr/>
          </p:nvGraphicFramePr>
          <p:xfrm>
            <a:off x="3061" y="2813"/>
            <a:ext cx="1180" cy="10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Visio" r:id="rId10" imgW="724510" imgH="673303" progId="Visio.Drawing.11">
                    <p:embed/>
                  </p:oleObj>
                </mc:Choice>
                <mc:Fallback>
                  <p:oleObj name="Visio" r:id="rId10" imgW="724510" imgH="673303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813"/>
                          <a:ext cx="1180" cy="10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5" name="Object 19"/>
            <p:cNvGraphicFramePr>
              <a:graphicFrameLocks noChangeAspect="1"/>
            </p:cNvGraphicFramePr>
            <p:nvPr/>
          </p:nvGraphicFramePr>
          <p:xfrm>
            <a:off x="385" y="2205"/>
            <a:ext cx="1996" cy="1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Visio" r:id="rId12" imgW="967740" imgH="845515" progId="Visio.Drawing.11">
                    <p:embed/>
                  </p:oleObj>
                </mc:Choice>
                <mc:Fallback>
                  <p:oleObj name="Visio" r:id="rId12" imgW="967740" imgH="84551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205"/>
                          <a:ext cx="1996" cy="17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1979613" y="2133600"/>
            <a:ext cx="32353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终态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，接受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，？</a:t>
            </a:r>
          </a:p>
        </p:txBody>
      </p:sp>
    </p:spTree>
    <p:extLst>
      <p:ext uri="{BB962C8B-B14F-4D97-AF65-F5344CB8AC3E}">
        <p14:creationId xmlns:p14="http://schemas.microsoft.com/office/powerpoint/2010/main" val="119392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5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5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5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 autoUpdateAnimBg="0"/>
      <p:bldP spid="25611" grpId="0" build="p" autoUpdateAnimBg="0"/>
      <p:bldP spid="2562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F1C55-CD66-47A6-A369-E4D5BB6C110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685800" y="1557338"/>
            <a:ext cx="7772400" cy="332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将在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DFA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上识别输入序列的过程形式化为算法，该算法被称为</a:t>
            </a:r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模拟器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（模拟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DFA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的行为）或</a:t>
            </a:r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驱动器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（用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DFA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的数据驱动分析动作）。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该算法的最大特点是算法与模式无关，仅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DFA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与模式相关。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算法与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DFA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一起，即构成识别记号的词法分析器的核心。</a:t>
            </a:r>
          </a:p>
        </p:txBody>
      </p:sp>
      <p:sp>
        <p:nvSpPr>
          <p:cNvPr id="87045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11188" y="900113"/>
            <a:ext cx="2952750" cy="461962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模拟 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DFA 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4499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B59341-DD66-4EAE-9313-244564FBDAB7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323850" y="3213100"/>
            <a:ext cx="8135938" cy="1008063"/>
          </a:xfrm>
          <a:prstGeom prst="rect">
            <a:avLst/>
          </a:prstGeom>
          <a:solidFill>
            <a:srgbClr val="CCFFFF">
              <a:alpha val="7215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3)                                      </a:t>
            </a:r>
            <a:r>
              <a:rPr lang="en-US" altLang="zh-CN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 </a:t>
            </a:r>
            <a:r>
              <a:rPr lang="zh-CN" altLang="en-US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终态判断</a:t>
            </a:r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323850" y="2133600"/>
            <a:ext cx="8135938" cy="1079500"/>
          </a:xfrm>
          <a:prstGeom prst="rect">
            <a:avLst/>
          </a:prstGeom>
          <a:solidFill>
            <a:srgbClr val="FFFF99">
              <a:alpha val="7215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2)                                      </a:t>
            </a:r>
            <a:r>
              <a:rPr lang="en-US" altLang="zh-CN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 </a:t>
            </a:r>
            <a:r>
              <a:rPr lang="zh-CN" altLang="en-US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循环</a:t>
            </a:r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323850" y="1690688"/>
            <a:ext cx="8135938" cy="457200"/>
          </a:xfrm>
          <a:prstGeom prst="rect">
            <a:avLst/>
          </a:prstGeom>
          <a:solidFill>
            <a:srgbClr val="FFCC99">
              <a:alpha val="7215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1)                                      </a:t>
            </a:r>
            <a:r>
              <a:rPr lang="en-US" altLang="zh-CN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 </a:t>
            </a:r>
            <a:r>
              <a:rPr lang="zh-CN" altLang="en-US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准备初值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990600" y="1695450"/>
            <a:ext cx="739775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s:=s0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ch:=nextchar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  ch≠eof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   loop;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		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return 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else return 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				</a:t>
            </a:r>
            <a:r>
              <a:rPr lang="en-US" altLang="zh-CN" sz="24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</a:t>
            </a:r>
            <a:r>
              <a:rPr lang="en-US" altLang="zh-CN" sz="2400">
                <a:solidFill>
                  <a:srgbClr val="CC3300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565150" y="4270375"/>
            <a:ext cx="278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用算法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s=0, ch=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s=1, ch=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s=2, ch=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s=3, ch=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yes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3276600" y="4130675"/>
            <a:ext cx="29400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用算法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s=0, ch=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s=1, ch=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s=2, ch=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s=1, ch=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s=2, ch=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 no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9097" name="Rectangle 6"/>
          <p:cNvSpPr>
            <a:spLocks noChangeArrowheads="1"/>
          </p:cNvSpPr>
          <p:nvPr/>
        </p:nvSpPr>
        <p:spPr bwMode="auto">
          <a:xfrm>
            <a:off x="76200" y="609600"/>
            <a:ext cx="8610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 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和输入字符串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(eof)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的初态为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，终态集为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zh-CN" altLang="en-US" sz="2400">
                <a:solidFill>
                  <a:srgbClr val="000000"/>
                </a:solidFill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黑体" panose="02010609060101010101" pitchFamily="49" charset="-122"/>
              </a:rPr>
              <a:t>输出  </a:t>
            </a: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，回答</a:t>
            </a: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，否则回答</a:t>
            </a: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zh-CN" altLang="en-US" sz="2400">
                <a:solidFill>
                  <a:srgbClr val="000000"/>
                </a:solidFill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黑体" panose="02010609060101010101" pitchFamily="49" charset="-122"/>
              </a:rPr>
              <a:t>方法 </a:t>
            </a:r>
            <a:r>
              <a:rPr lang="zh-CN" altLang="en-US" sz="2400">
                <a:solidFill>
                  <a:srgbClr val="CC3300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用下述过程识别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</p:txBody>
      </p:sp>
      <p:sp>
        <p:nvSpPr>
          <p:cNvPr id="89098" name="Rectangle 7"/>
          <p:cNvSpPr>
            <a:spLocks noChangeArrowheads="1"/>
          </p:cNvSpPr>
          <p:nvPr/>
        </p:nvSpPr>
        <p:spPr bwMode="auto">
          <a:xfrm>
            <a:off x="44450" y="1524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模拟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2057400" y="2438400"/>
            <a:ext cx="517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s:=move(s,ch);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ch:=nextchar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1752600" y="3124200"/>
            <a:ext cx="123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∈ F</a:t>
            </a:r>
          </a:p>
        </p:txBody>
      </p:sp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6156325" y="4292600"/>
          <a:ext cx="2627313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Visio" r:id="rId4" imgW="967740" imgH="845515" progId="Visio.Drawing.11">
                  <p:embed/>
                </p:oleObj>
              </mc:Choice>
              <mc:Fallback>
                <p:oleObj name="Visio" r:id="rId4" imgW="967740" imgH="845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292600"/>
                        <a:ext cx="2627313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1835150" y="2852738"/>
            <a:ext cx="5041900" cy="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1649413" y="3543300"/>
            <a:ext cx="2016125" cy="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15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9" dur="500"/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500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9" dur="500"/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4" dur="500"/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7" grpId="0" animBg="1"/>
      <p:bldP spid="63506" grpId="0" animBg="1"/>
      <p:bldP spid="63505" grpId="0" animBg="1"/>
      <p:bldP spid="63491" grpId="0" build="allAtOnce" autoUpdateAnimBg="0"/>
      <p:bldP spid="63496" grpId="0" autoUpdateAnimBg="0"/>
      <p:bldP spid="63497" grpId="0" autoUpdateAnimBg="0"/>
      <p:bldP spid="63501" grpId="0" animBg="1"/>
      <p:bldP spid="6350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A1873-5BDE-4441-8057-26C7B8FF7B9C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5029200" cy="4572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latin typeface="隶书" panose="02010509060101010101" pitchFamily="49" charset="-122"/>
                <a:ea typeface="隶书" panose="02010509060101010101" pitchFamily="49" charset="-122"/>
              </a:rPr>
              <a:t>2.3.3 </a:t>
            </a:r>
            <a:r>
              <a:rPr lang="zh-CN" altLang="en-US" sz="3200" smtClean="0">
                <a:latin typeface="隶书" panose="02010509060101010101" pitchFamily="49" charset="-122"/>
                <a:ea typeface="隶书" panose="02010509060101010101" pitchFamily="49" charset="-122"/>
              </a:rPr>
              <a:t>有限自动机的等价</a:t>
            </a: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609600" y="1012825"/>
            <a:ext cx="78501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2.6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若有限自动机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solidFill>
                  <a:srgbClr val="000000"/>
                </a:solidFill>
              </a:rPr>
              <a:t>’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识别同一正规集，则称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’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是等价的，记为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= M</a:t>
            </a:r>
            <a:r>
              <a:rPr lang="en-US" altLang="zh-CN" sz="2400">
                <a:solidFill>
                  <a:srgbClr val="990000"/>
                </a:solidFill>
              </a:rPr>
              <a:t>’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		       </a:t>
            </a:r>
            <a:r>
              <a:rPr lang="zh-CN" altLang="en-US" sz="24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-7958138" y="2349500"/>
          <a:ext cx="3960813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Visio" r:id="rId4" imgW="3960937" imgH="1328196" progId="Visio.Drawing.11">
                  <p:embed/>
                </p:oleObj>
              </mc:Choice>
              <mc:Fallback>
                <p:oleObj name="Visio" r:id="rId4" imgW="3960937" imgH="13281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958138" y="2349500"/>
                        <a:ext cx="3960813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-3708400" y="2060575"/>
          <a:ext cx="316865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Visio" r:id="rId6" imgW="967740" imgH="845515" progId="Visio.Drawing.11">
                  <p:embed/>
                </p:oleObj>
              </mc:Choice>
              <mc:Fallback>
                <p:oleObj name="Visio" r:id="rId6" imgW="967740" imgH="845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708400" y="2060575"/>
                        <a:ext cx="3168650" cy="276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-7958138" y="3716338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lang="en-US" altLang="zh-CN" sz="24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-3709988" y="5373688"/>
            <a:ext cx="38163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lang="en-US" altLang="zh-CN" sz="24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609600" y="1965325"/>
            <a:ext cx="78486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隶书" panose="02010509060101010101" pitchFamily="49" charset="-122"/>
              </a:rPr>
              <a:t>特别提示：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正规式与有限自动机从两个侧面表示正规集。正规式是描述，自动机是识别。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因此，当它们表示相同集合时，均存在等价的问题。</a:t>
            </a:r>
          </a:p>
        </p:txBody>
      </p:sp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4787900" y="2997200"/>
          <a:ext cx="3529013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Visio" r:id="rId8" imgW="1345997" imgH="613258" progId="Visio.Drawing.11">
                  <p:embed/>
                </p:oleObj>
              </mc:Choice>
              <mc:Fallback>
                <p:oleObj name="Visio" r:id="rId8" imgW="1345997" imgH="6132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997200"/>
                        <a:ext cx="3529013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97257 -0.0129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28" y="-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97639 -0.0127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19" y="-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0.95694 -0.0016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47" y="-9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90174 -0.0018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87" y="-9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7" grpId="0" autoUpdateAnimBg="0"/>
      <p:bldP spid="65548" grpId="0" autoUpdateAnimBg="0"/>
      <p:bldP spid="655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4EABE-969C-4111-8741-856C4FA2AA5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记号的属性</a:t>
            </a:r>
            <a:r>
              <a:rPr lang="zh-CN" altLang="en-US" sz="2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422275" y="620713"/>
            <a:ext cx="8686800" cy="261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记号是按照某个模式识别出的元素。</a:t>
            </a:r>
          </a:p>
          <a:p>
            <a:pPr algn="just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再考察赋值句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position := initial + rate * 60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position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initial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rate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均为标识符，即它们的种类均是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当识别出一个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时，如何区分？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同样，当识别出一个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RELATION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时，究竟是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还是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？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记号＝记号的类别＋记号的属性</a:t>
            </a: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900113" y="3573463"/>
            <a:ext cx="1944687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华文行楷" panose="02010800040101010101" pitchFamily="2" charset="-122"/>
              </a:rPr>
              <a:t>      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类别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“值”属性</a:t>
            </a:r>
          </a:p>
        </p:txBody>
      </p:sp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2508250" y="3573463"/>
            <a:ext cx="29273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82        81    83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mycount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5     25</a:t>
            </a:r>
          </a:p>
        </p:txBody>
      </p:sp>
      <p:sp>
        <p:nvSpPr>
          <p:cNvPr id="21511" name="Rectangle 42"/>
          <p:cNvSpPr>
            <a:spLocks noChangeArrowheads="1"/>
          </p:cNvSpPr>
          <p:nvPr/>
        </p:nvSpPr>
        <p:spPr bwMode="auto">
          <a:xfrm>
            <a:off x="755650" y="5373688"/>
            <a:ext cx="7632700" cy="1431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记号的类别 	单词举例	 	模式的非形式化描述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RELATION(81) &lt;,&lt;=,=,&lt;&gt;,&gt;,&gt;=  	&lt;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&lt;=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…</a:t>
            </a:r>
            <a:endParaRPr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ID(82)	       pi,count,D2 	 	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字母打头的字母数字串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NUM(83)	3.14,0,6.02E23    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任何数值常数</a:t>
            </a:r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152400" y="4549775"/>
            <a:ext cx="80772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注意：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的区别		（根据记号的类别）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的区别		（如何区别？）</a:t>
            </a:r>
          </a:p>
        </p:txBody>
      </p:sp>
      <p:sp>
        <p:nvSpPr>
          <p:cNvPr id="6189" name="Rectangle 45"/>
          <p:cNvSpPr>
            <a:spLocks noChangeArrowheads="1"/>
          </p:cNvSpPr>
          <p:nvPr/>
        </p:nvSpPr>
        <p:spPr bwMode="auto">
          <a:xfrm>
            <a:off x="277813" y="3203575"/>
            <a:ext cx="8686800" cy="512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表达式	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mycount   &gt;     25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由三个记号组成</a:t>
            </a:r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-7092950" y="3186113"/>
            <a:ext cx="73453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问题：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如何在编译器中表示 记号类别和属性？</a:t>
            </a:r>
          </a:p>
        </p:txBody>
      </p:sp>
    </p:spTree>
    <p:extLst>
      <p:ext uri="{BB962C8B-B14F-4D97-AF65-F5344CB8AC3E}">
        <p14:creationId xmlns:p14="http://schemas.microsoft.com/office/powerpoint/2010/main" val="380509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04046E-6 L 0.80313 -0.0136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56" y="-6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6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6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6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6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2" grpId="0" build="p" autoUpdateAnimBg="0"/>
      <p:bldP spid="6184" grpId="0" autoUpdateAnimBg="0"/>
      <p:bldP spid="6185" grpId="0" build="p" autoUpdateAnimBg="0"/>
      <p:bldP spid="6187" grpId="0" build="p" autoUpdateAnimBg="0"/>
      <p:bldP spid="6189" grpId="0" build="p" autoUpdateAnimBg="0"/>
      <p:bldP spid="618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001B4-1435-429F-9F46-A5D6D82342E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2.1.3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词法分析器的作用与工作方式</a:t>
            </a:r>
            <a:r>
              <a:rPr lang="zh-CN" altLang="en-US" sz="2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50825" y="692150"/>
            <a:ext cx="878522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特征：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编译器中唯一与源程序打交道的部分 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任务：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识别记号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，并交给语法分析器。（根据模式识别记号）</a:t>
            </a:r>
          </a:p>
          <a:p>
            <a:pPr lvl="1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滤掉源程序中的无用成分，如注释、空格、回车等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处理与具体平台有关的输入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如文件结束符的不同表示等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调用符号表管理器或出错处理器，进行相关处理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工作方式：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单独一遍扫描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作为语法分析器的子程序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并行方式</a:t>
            </a:r>
          </a:p>
        </p:txBody>
      </p:sp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4787900" y="3770313"/>
          <a:ext cx="4105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1820875" imgH="243230" progId="Visio.Drawing.11">
                  <p:embed/>
                </p:oleObj>
              </mc:Choice>
              <mc:Fallback>
                <p:oleObj name="Visio" r:id="rId4" imgW="1820875" imgH="2432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770313"/>
                        <a:ext cx="41052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4787900" y="4695825"/>
          <a:ext cx="39608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6" imgW="1837334" imgH="647700" progId="Visio.Drawing.11">
                  <p:embed/>
                </p:oleObj>
              </mc:Choice>
              <mc:Fallback>
                <p:oleObj name="Visio" r:id="rId6" imgW="1837334" imgH="6477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695825"/>
                        <a:ext cx="3960813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1" name="Object 23"/>
          <p:cNvGraphicFramePr>
            <a:graphicFrameLocks noChangeAspect="1"/>
          </p:cNvGraphicFramePr>
          <p:nvPr/>
        </p:nvGraphicFramePr>
        <p:xfrm>
          <a:off x="395288" y="5373688"/>
          <a:ext cx="5472112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8" imgW="2734361" imgH="572414" progId="Visio.Drawing.11">
                  <p:embed/>
                </p:oleObj>
              </mc:Choice>
              <mc:Fallback>
                <p:oleObj name="Visio" r:id="rId8" imgW="2734361" imgH="5724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373688"/>
                        <a:ext cx="5472112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833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15532D-17A3-4673-BE4B-0C178A0CB13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mtClean="0"/>
              <a:t>2.1.4 </a:t>
            </a:r>
            <a:r>
              <a:rPr lang="zh-CN" altLang="en-US" smtClean="0"/>
              <a:t>输入缓冲区</a:t>
            </a:r>
          </a:p>
          <a:p>
            <a:pPr eaLnBrk="1" hangingPunct="1">
              <a:buFontTx/>
              <a:buNone/>
            </a:pPr>
            <a:endParaRPr lang="zh-CN" altLang="en-US" smtClean="0"/>
          </a:p>
          <a:p>
            <a:pPr eaLnBrk="1" hangingPunct="1">
              <a:buFontTx/>
              <a:buNone/>
            </a:pPr>
            <a:r>
              <a:rPr lang="zh-CN" altLang="en-US" smtClean="0"/>
              <a:t>		不讲，不考，自学</a:t>
            </a:r>
          </a:p>
        </p:txBody>
      </p:sp>
    </p:spTree>
    <p:extLst>
      <p:ext uri="{BB962C8B-B14F-4D97-AF65-F5344CB8AC3E}">
        <p14:creationId xmlns:p14="http://schemas.microsoft.com/office/powerpoint/2010/main" val="3772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3073C-78B9-4FB2-A541-E869F07692A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71463" y="68263"/>
            <a:ext cx="6172200" cy="1776412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2.2 </a:t>
            </a:r>
            <a:r>
              <a:rPr lang="zh-CN" altLang="en-US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模式的形式化描述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b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2.2.1 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字符串与语言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39750" y="1844675"/>
            <a:ext cx="80645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CC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从本章开始，我们用定义的方式表示一些重要的概念，目的是希望同学们深刻理解并牢固记忆这些基本概念。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由于不同的教材（或出版物）对相同的概念有不同的称谓，因此希望同学们掌握概念的实质，而不是死记几个名词术语。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从词法分析的角度看程序设计语言（编写的源程序），它是由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记号组成的集合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。而记号是由若干字符按照一定规则组成的（字符）串。</a:t>
            </a:r>
            <a:r>
              <a:rPr lang="zh-CN" altLang="en-US" sz="2400">
                <a:solidFill>
                  <a:srgbClr val="CC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9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63771-1823-4B0E-A792-9EA34BCAED8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3059113" y="836613"/>
            <a:ext cx="1657350" cy="576262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44450"/>
            <a:ext cx="7772400" cy="587375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字符串与语言（续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95288" y="1787525"/>
            <a:ext cx="8380412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字母表∑是组成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的字符串的所有字符的集合。换句话说，字符串中的所有字符取自该字母表。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定义中强调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两个有限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，因为计算机的表示能力有限 ：</a:t>
            </a:r>
          </a:p>
          <a:p>
            <a:pPr lvl="1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字母表是有限的，即字母表中元素是有限多个；</a:t>
            </a:r>
          </a:p>
          <a:p>
            <a:pPr lvl="1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字符串的长度是有限的，即字符串中字符个数是有限多个。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11188" y="4941888"/>
            <a:ext cx="6985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字符串与字符串集合相关的概念与运算：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468313" y="404813"/>
            <a:ext cx="816451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CF200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CF200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CF200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语言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有限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字母表∑上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有限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长度字符串的集合。							             	</a:t>
            </a:r>
            <a:r>
              <a:rPr lang="zh-CN" altLang="en-US" sz="2000">
                <a:solidFill>
                  <a:srgbClr val="CF200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1331913" y="1355725"/>
            <a:ext cx="5762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2138363" y="1341438"/>
            <a:ext cx="287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5911850" y="1370013"/>
            <a:ext cx="1584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13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6" presetClass="entr" presetSubtype="37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5" grpId="0" animBg="1"/>
      <p:bldP spid="47108" grpId="0" build="p" autoUpdateAnimBg="0"/>
      <p:bldP spid="47110" grpId="0"/>
      <p:bldP spid="47111" grpId="0"/>
      <p:bldP spid="47112" grpId="0" animBg="1"/>
      <p:bldP spid="47113" grpId="0" animBg="1"/>
      <p:bldP spid="471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DF63E-41AE-4DA5-9878-14E39FD5C2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152400"/>
            <a:ext cx="8893175" cy="4572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字符串的基本概念（表</a:t>
            </a:r>
            <a:r>
              <a:rPr lang="en-US" altLang="zh-CN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2.3</a:t>
            </a:r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r>
              <a:rPr lang="zh-CN" altLang="en-US" sz="280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字符串与语言（续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228600" y="631825"/>
            <a:ext cx="2012950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表示、术语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|S|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36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36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的前缀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的后缀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的子串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的真前缀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真后缀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真子串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的子序列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324100" y="685800"/>
            <a:ext cx="6743700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|= 3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|= 0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abcdef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的前缀有：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的后缀有：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的子串有：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…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的真前缀： </a:t>
            </a:r>
            <a:r>
              <a:rPr lang="zh-CN" altLang="en-US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”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en-US" altLang="zh-CN" sz="2400" u="sng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u="sng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的一个子序列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  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abdf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2330450" y="685800"/>
            <a:ext cx="793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举例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84213" y="6021388"/>
            <a:ext cx="82089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中去掉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或若干个</a:t>
            </a:r>
            <a:r>
              <a:rPr lang="zh-CN" altLang="en-US" sz="24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不一定连续的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字符后形成的字符串 ）</a:t>
            </a:r>
          </a:p>
        </p:txBody>
      </p:sp>
      <p:sp>
        <p:nvSpPr>
          <p:cNvPr id="31752" name="Line 11"/>
          <p:cNvSpPr>
            <a:spLocks noChangeShapeType="1"/>
          </p:cNvSpPr>
          <p:nvPr/>
        </p:nvSpPr>
        <p:spPr bwMode="auto">
          <a:xfrm>
            <a:off x="2195513" y="620713"/>
            <a:ext cx="0" cy="5329237"/>
          </a:xfrm>
          <a:prstGeom prst="line">
            <a:avLst/>
          </a:prstGeom>
          <a:noFill/>
          <a:ln w="38100" cmpd="dbl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2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9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9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9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 autoUpdateAnimBg="0"/>
      <p:bldP spid="922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">
  <a:themeElements>
    <a:clrScheme name="default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99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99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4009</Words>
  <Application>Microsoft Office PowerPoint</Application>
  <PresentationFormat>全屏显示(4:3)</PresentationFormat>
  <Paragraphs>546</Paragraphs>
  <Slides>38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8" baseType="lpstr">
      <vt:lpstr>黑体</vt:lpstr>
      <vt:lpstr>华文行楷</vt:lpstr>
      <vt:lpstr>华文楷体</vt:lpstr>
      <vt:lpstr>楷体</vt:lpstr>
      <vt:lpstr>楷体_GB2312</vt:lpstr>
      <vt:lpstr>隶书</vt:lpstr>
      <vt:lpstr>宋体</vt:lpstr>
      <vt:lpstr>Arial</vt:lpstr>
      <vt:lpstr>Arial Black</vt:lpstr>
      <vt:lpstr>Calibri</vt:lpstr>
      <vt:lpstr>Calibri Light</vt:lpstr>
      <vt:lpstr>Comic Sans MS</vt:lpstr>
      <vt:lpstr>Courier New</vt:lpstr>
      <vt:lpstr>Times New Roman</vt:lpstr>
      <vt:lpstr>Wingdings</vt:lpstr>
      <vt:lpstr>Office 主题</vt:lpstr>
      <vt:lpstr>default</vt:lpstr>
      <vt:lpstr>1_default</vt:lpstr>
      <vt:lpstr>Microsoft Visio 绘图</vt:lpstr>
      <vt:lpstr>Microsoft Visio 2003-2010 绘图</vt:lpstr>
      <vt:lpstr>第二章 词法分析</vt:lpstr>
      <vt:lpstr>2.1词法分析中的若干问题 2.1.1 记号、模式与单词</vt:lpstr>
      <vt:lpstr>2.1.1 记号、模式与单词（续1）</vt:lpstr>
      <vt:lpstr>2.1.2 记号的属性 </vt:lpstr>
      <vt:lpstr>2.1.3 词法分析器的作用与工作方式 </vt:lpstr>
      <vt:lpstr>PowerPoint 演示文稿</vt:lpstr>
      <vt:lpstr>2.2 模式的形式化描述  2.2.1 字符串与语言 </vt:lpstr>
      <vt:lpstr>2.2.1 字符串与语言（续1）</vt:lpstr>
      <vt:lpstr>字符串的基本概念（表2.3）      2.2.1 字符串与语言（续2）</vt:lpstr>
      <vt:lpstr>字符串集合的运算（表2.4）      2.2.1 字符串与语言（续3）</vt:lpstr>
      <vt:lpstr>2.2.2 正规式与正规集 </vt:lpstr>
      <vt:lpstr>2.2.2 正规式与正规集（续1）</vt:lpstr>
      <vt:lpstr>2.2.2 正规式与正规集（续2）</vt:lpstr>
      <vt:lpstr>2.2.2 正规式与正规集（续3）</vt:lpstr>
      <vt:lpstr>2.2.3 记号的说明 </vt:lpstr>
      <vt:lpstr>2.2.3 记号的说明（续1)</vt:lpstr>
      <vt:lpstr>2.2.3 记号的说明（续2）</vt:lpstr>
      <vt:lpstr>2.2.3 记号的说明（续3）</vt:lpstr>
      <vt:lpstr>2.2.3 记号的说明（续4）</vt:lpstr>
      <vt:lpstr>2.2.3 记号的说明（续5）</vt:lpstr>
      <vt:lpstr>2.2.3 记号的说明（续6）</vt:lpstr>
      <vt:lpstr>2.3 记号的识别－有限自动机 </vt:lpstr>
      <vt:lpstr>2.3.1 不确定的有限自动机（续1）</vt:lpstr>
      <vt:lpstr>2.3.1 不确定的有限自动机（续2）</vt:lpstr>
      <vt:lpstr>2.3.1 不确定的有限自动机（续3）</vt:lpstr>
      <vt:lpstr>2.3.1 不确定的有限自动机（续4）</vt:lpstr>
      <vt:lpstr>2.3.1 不确定的有限自动机（续5）</vt:lpstr>
      <vt:lpstr>2.3.1 不确定的有限自动机（续6）</vt:lpstr>
      <vt:lpstr>2.3.1 不确定的有限自动机（续7）</vt:lpstr>
      <vt:lpstr>2.3.1 不确定的有限自动机（续8）</vt:lpstr>
      <vt:lpstr>2.3.1 不确定的有限自动机（续9）</vt:lpstr>
      <vt:lpstr>2.3.1 不确定的有限自动机（续9）</vt:lpstr>
      <vt:lpstr>2.3.1 不确定的有限自动机（续10）</vt:lpstr>
      <vt:lpstr>2.3.2 确定的有限自动机 （Deterministic Finite Automaton, DFA） </vt:lpstr>
      <vt:lpstr>2.3.2 确定的有限自动机（续1）</vt:lpstr>
      <vt:lpstr>2.3.2 确定的有限自动机（续2）</vt:lpstr>
      <vt:lpstr>PowerPoint 演示文稿</vt:lpstr>
      <vt:lpstr>2.3.3 有限自动机的等价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词法分析</dc:title>
  <dc:creator>EZ123</dc:creator>
  <cp:lastModifiedBy>EZ123</cp:lastModifiedBy>
  <cp:revision>1</cp:revision>
  <dcterms:created xsi:type="dcterms:W3CDTF">2018-09-20T11:58:44Z</dcterms:created>
  <dcterms:modified xsi:type="dcterms:W3CDTF">2018-09-20T12:03:43Z</dcterms:modified>
</cp:coreProperties>
</file>