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  <p:sldMasterId id="2147483673" r:id="rId3"/>
  </p:sldMasterIdLst>
  <p:notesMasterIdLst>
    <p:notesMasterId r:id="rId39"/>
  </p:notesMasterIdLst>
  <p:handoutMasterIdLst>
    <p:handoutMasterId r:id="rId40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429" autoAdjust="0"/>
  </p:normalViewPr>
  <p:slideViewPr>
    <p:cSldViewPr snapToGrid="0">
      <p:cViewPr varScale="1">
        <p:scale>
          <a:sx n="108" d="100"/>
          <a:sy n="108" d="100"/>
        </p:scale>
        <p:origin x="2010" y="210"/>
      </p:cViewPr>
      <p:guideLst/>
    </p:cSldViewPr>
  </p:slideViewPr>
  <p:outlineViewPr>
    <p:cViewPr>
      <p:scale>
        <a:sx n="33" d="100"/>
        <a:sy n="33" d="100"/>
      </p:scale>
      <p:origin x="0" y="-19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6D7D1-CE3D-478D-87C4-B2F6374531F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F6DD-AF62-49C3-ADF5-F44AA747A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8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0F783-85E5-4480-8268-EBC7EF3B24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5080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D59C8-B14B-47EA-B2C7-FAE9F7150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5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64924D7-3B6C-4C33-B415-1D6620BF940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备注占位符 1"/>
          <p:cNvSpPr>
            <a:spLocks noGrp="1"/>
          </p:cNvSpPr>
          <p:nvPr/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7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8B06B18-6BDE-4BB8-8ED6-0CEDE9485F1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781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301BBF0-7BDD-449D-9CB8-C3A31F81ECB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91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B60D4A7-3DE3-457C-9892-119FA81D0B9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7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2A8E39E-DE95-4612-9504-743638DF2D8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1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D29CEAB-8598-4DF1-9230-D127CADDA14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9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B52F8D2-3379-4778-A66F-A56157BC97E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23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D175DED-D2EA-49ED-8D0B-E23701BC8B3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39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B307B11-DE97-48CE-8D0C-666EE6430D8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教材中的初始划分为</a:t>
            </a:r>
            <a:r>
              <a:rPr lang="en-US" altLang="zh-CN" smtClean="0"/>
              <a:t>{S-F, F1, F2,…}</a:t>
            </a:r>
            <a:r>
              <a:rPr lang="zh-CN" altLang="en-US" smtClean="0"/>
              <a:t>的原因：一个</a:t>
            </a:r>
            <a:r>
              <a:rPr lang="en-US" altLang="zh-CN" smtClean="0"/>
              <a:t>DFA</a:t>
            </a:r>
            <a:r>
              <a:rPr lang="zh-CN" altLang="en-US" smtClean="0"/>
              <a:t>中，若存在终态</a:t>
            </a:r>
            <a:r>
              <a:rPr lang="en-US" altLang="zh-CN" smtClean="0"/>
              <a:t>f1,f2</a:t>
            </a:r>
            <a:r>
              <a:rPr lang="zh-CN" altLang="en-US" smtClean="0"/>
              <a:t>，且它们确实识别不同的记号（如</a:t>
            </a:r>
            <a:r>
              <a:rPr lang="en-US" altLang="zh-CN" smtClean="0"/>
              <a:t>ID, num)</a:t>
            </a:r>
            <a:r>
              <a:rPr lang="zh-CN" altLang="en-US" smtClean="0"/>
              <a:t>，则可直接将它们划分到不同的组中；若状态</a:t>
            </a:r>
            <a:r>
              <a:rPr lang="en-US" altLang="zh-CN" smtClean="0"/>
              <a:t>f1</a:t>
            </a:r>
            <a:r>
              <a:rPr lang="zh-CN" altLang="en-US" smtClean="0"/>
              <a:t>和</a:t>
            </a:r>
            <a:r>
              <a:rPr lang="en-US" altLang="zh-CN" smtClean="0"/>
              <a:t>f3</a:t>
            </a:r>
            <a:r>
              <a:rPr lang="zh-CN" altLang="en-US" smtClean="0"/>
              <a:t>均识别相同记号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en-US" altLang="zh-CN" smtClean="0"/>
              <a:t>ID)</a:t>
            </a:r>
            <a:r>
              <a:rPr lang="zh-CN" altLang="en-US" smtClean="0"/>
              <a:t>则需将他们划分到同一个组中，然后按照该算法再划分。这样可以减少反复划分的次数。</a:t>
            </a:r>
          </a:p>
          <a:p>
            <a:pPr eaLnBrk="1" hangingPunct="1"/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中的循环中，</a:t>
            </a:r>
            <a:r>
              <a:rPr lang="en-US" altLang="zh-CN" smtClean="0"/>
              <a:t>G</a:t>
            </a:r>
            <a:r>
              <a:rPr lang="zh-CN" altLang="en-US" smtClean="0"/>
              <a:t>可能再被划分，也有可能不能再被划分。对于前者，则用新组代替</a:t>
            </a:r>
            <a:r>
              <a:rPr lang="en-US" altLang="zh-CN" smtClean="0"/>
              <a:t>G</a:t>
            </a:r>
            <a:r>
              <a:rPr lang="zh-CN" altLang="en-US" smtClean="0"/>
              <a:t>，对于后者，则</a:t>
            </a:r>
            <a:r>
              <a:rPr lang="en-US" altLang="zh-CN" smtClean="0"/>
              <a:t>G</a:t>
            </a:r>
            <a:r>
              <a:rPr lang="zh-CN" altLang="en-US" smtClean="0"/>
              <a:t>就是新划分中的组。</a:t>
            </a:r>
          </a:p>
        </p:txBody>
      </p:sp>
    </p:spTree>
    <p:extLst>
      <p:ext uri="{BB962C8B-B14F-4D97-AF65-F5344CB8AC3E}">
        <p14:creationId xmlns:p14="http://schemas.microsoft.com/office/powerpoint/2010/main" val="794956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F2B4CF5-14B4-4BB5-ACB6-2F14358AE8F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强调红色转移：变为代表状态上的环。</a:t>
            </a:r>
          </a:p>
        </p:txBody>
      </p:sp>
    </p:spTree>
    <p:extLst>
      <p:ext uri="{BB962C8B-B14F-4D97-AF65-F5344CB8AC3E}">
        <p14:creationId xmlns:p14="http://schemas.microsoft.com/office/powerpoint/2010/main" val="2339581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F0F70EA-D71F-4683-B4A1-DBD2FA47D4C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51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37C282E-5F43-4C68-91E3-5937A95BCA8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1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47A4394-348C-46F8-BEDE-4AC07EDABA6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考察当前划分的每组时：沿纵向观察状态转移，比较直观</a:t>
            </a:r>
          </a:p>
        </p:txBody>
      </p:sp>
    </p:spTree>
    <p:extLst>
      <p:ext uri="{BB962C8B-B14F-4D97-AF65-F5344CB8AC3E}">
        <p14:creationId xmlns:p14="http://schemas.microsoft.com/office/powerpoint/2010/main" val="2121089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BEA88CF-CBEE-4078-A6BA-0394305F4E1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考察当前划分的每组时：沿纵向观察状态转移，比较直观</a:t>
            </a:r>
          </a:p>
        </p:txBody>
      </p:sp>
    </p:spTree>
    <p:extLst>
      <p:ext uri="{BB962C8B-B14F-4D97-AF65-F5344CB8AC3E}">
        <p14:creationId xmlns:p14="http://schemas.microsoft.com/office/powerpoint/2010/main" val="791468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4EE97BD-6971-4F5C-A62A-6891295C2A4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6093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04FC077-2C7D-4E3A-9E5C-7EF21125B19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02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B4E6120-6D1B-40EF-A13D-AEC85AE12A5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直接编码型特点：将指导性的</a:t>
            </a:r>
            <a:r>
              <a:rPr lang="en-US" altLang="zh-CN" smtClean="0"/>
              <a:t>DFA</a:t>
            </a:r>
            <a:r>
              <a:rPr lang="zh-CN" altLang="en-US" smtClean="0"/>
              <a:t>以程序控制流程实现。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04014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13A85B1-3330-4209-AD8C-F5F9F136FDA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43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0416C7A-A52D-4EC5-8D3D-3280E933B6E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92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272F244-D1E4-48B1-BEEF-C495DA23B26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31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36A58AD-7334-4A6F-964B-E1817ADB6C7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66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ECA5F53-BD16-4B34-87AE-2FF3076AB38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1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E48DBA8-BE89-4D35-A06F-5BA9E932EA5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09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8A8F982-4647-4F29-AED3-19DE7B1D51B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77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ED4B27B-E10C-4BB2-BDDA-F553B6011C0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1602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69F04EA-1180-422C-92AA-BAF821A363C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11045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0F832B4-B577-44F8-A2C9-885201F4FB5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请同学们尝试试将函数直接写为递归函数的！</a:t>
            </a:r>
          </a:p>
        </p:txBody>
      </p:sp>
    </p:spTree>
    <p:extLst>
      <p:ext uri="{BB962C8B-B14F-4D97-AF65-F5344CB8AC3E}">
        <p14:creationId xmlns:p14="http://schemas.microsoft.com/office/powerpoint/2010/main" val="2446005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347FB7D-DCF5-4C9A-B9C2-625B9FDBC47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72616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0F8DC18-AEBC-4CD8-A0F3-945B69BA580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4075" y="744538"/>
            <a:ext cx="4964113" cy="3722687"/>
          </a:xfrm>
          <a:ln/>
        </p:spPr>
      </p:sp>
      <p:sp>
        <p:nvSpPr>
          <p:cNvPr id="74756" name="备注占位符 1"/>
          <p:cNvSpPr>
            <a:spLocks noGrp="1"/>
          </p:cNvSpPr>
          <p:nvPr/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1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CF92670-331C-48CF-AF33-8916A5541F7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备注占位符 1"/>
          <p:cNvSpPr>
            <a:spLocks noGrp="1"/>
          </p:cNvSpPr>
          <p:nvPr/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9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2826775-6B46-425F-A0FE-86A23A43722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备注占位符 1"/>
          <p:cNvSpPr>
            <a:spLocks noGrp="1"/>
          </p:cNvSpPr>
          <p:nvPr/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4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97BEED9-848F-4A0B-A1E1-40CA08D676A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DA3F7B9-3338-409D-A1A9-8C2741B200F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4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61E2930-5CAE-417F-ADB8-A9BB19FE83E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301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67FBF40-E1DF-48F4-B23E-C6DCFF03815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5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6E136-82A2-4163-8688-2E24E96257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D3911-A56C-44A1-BA62-25ECC30287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311AF-FB8A-45BC-B6C2-4B0B642AC0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1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B7930-A8E0-4196-9902-627F2CFD94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6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DC3A6-06AA-427F-81CC-ABE5A06C87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05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EEA99-6785-4EBF-8C3F-6425A0E94C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4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04D61-C36F-4DD1-8A21-9083D05428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11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40F6F-D0C4-430D-B4B9-9B52CA5AB4D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73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5676C-B448-429A-B061-3DEBA9867C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13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3DB56-C781-4E5C-AC5A-E2F471E1F6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86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389E6-7AFD-4F47-8FFB-E7F7D9A633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22066" y="6460069"/>
            <a:ext cx="1905000" cy="32173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57D39-28C0-440B-AEC7-F16FF65F08B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28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BF9A0-12B7-4D73-8D79-DA759A65D0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30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CCEF6-0491-426F-BA66-C8F1171A08D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47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69568-6EE9-4E3D-8875-256236C1F3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5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50881-9315-4510-A744-F98DB76BCB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7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04F79-38ED-4076-B834-747C605ED6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38D23-53DB-4CA0-A3F7-1A163251FE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2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EACD4-D69E-4BB6-80BC-AC884A4F6A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4FFE-90DB-4150-A47E-E219AC521A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1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1BB22-157C-488E-9EE1-A8F9033A7D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7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99A2C-634F-49BF-AF43-A21614ABBBE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2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EF4E-4B1E-4C76-A405-F5349EAEA41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8FD2-9785-4F9F-B450-B77FE90AE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3864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D020C2-11CB-4DC0-BA4B-69F26145AD90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0"/>
            <a:ext cx="5397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08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4D58CE-8F39-4F2C-AA51-70EB494BE0CA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2055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0"/>
            <a:ext cx="4683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7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9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9.bin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emf"/><Relationship Id="rId10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49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slide" Target="slide35.xml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33.wmf"/><Relationship Id="rId10" Type="http://schemas.openxmlformats.org/officeDocument/2006/relationships/image" Target="../media/image35.emf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slide" Target="slide8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slide" Target="slide3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slide" Target="slide35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E6752-9B5A-4756-A613-57A0C11634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从正规式到词法分析器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6075" y="685800"/>
            <a:ext cx="87630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构造词法分析器的一般方法和步骤：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用正规式描述模式（为记号设计正规式）；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为每个正规式构造一个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，它识别正规式所表示的正规集；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将构造的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转换成等价的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，这一过程也被称为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确定化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优化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，使其状态数最少，这一过程也被称为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最小化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根据优化后的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构造词法分析器。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50825" y="3352800"/>
            <a:ext cx="85693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为何不直接从正规式构造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  <a:b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为何不从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直接构造词法分析器？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50825" y="4652963"/>
            <a:ext cx="75438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原因：</a:t>
            </a:r>
          </a:p>
          <a:p>
            <a:pPr lvl="1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有规范的一对一的构造算法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DFA→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分析器：便于实现 记号识别的算法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45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autoUpdateAnimBg="0"/>
      <p:bldP spid="3379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73012-54F2-4EAD-AABE-082D787C530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611813" y="92075"/>
            <a:ext cx="3640137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49225" y="307975"/>
            <a:ext cx="636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上识别输入序列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 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322263" y="2636838"/>
            <a:ext cx="61214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abb: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计算初态集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({0})       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(smove(A,a))=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(smove(B,b))=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(smove(C,b))=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结束且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D∩{10}={10}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识别的路径为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graphicFrame>
        <p:nvGraphicFramePr>
          <p:cNvPr id="22534" name="Object 19"/>
          <p:cNvGraphicFramePr>
            <a:graphicFrameLocks noChangeAspect="1"/>
          </p:cNvGraphicFramePr>
          <p:nvPr/>
        </p:nvGraphicFramePr>
        <p:xfrm>
          <a:off x="323850" y="800100"/>
          <a:ext cx="8569325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3709721" imgH="794918" progId="Visio.Drawing.11">
                  <p:embed/>
                </p:oleObj>
              </mc:Choice>
              <mc:Fallback>
                <p:oleObj name="Visio" r:id="rId4" imgW="3709721" imgH="7949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00100"/>
                        <a:ext cx="8569325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20"/>
          <p:cNvSpPr txBox="1">
            <a:spLocks noChangeArrowheads="1"/>
          </p:cNvSpPr>
          <p:nvPr/>
        </p:nvSpPr>
        <p:spPr bwMode="auto">
          <a:xfrm>
            <a:off x="6784975" y="602138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6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6" action="ppaction://hlinksldjump"/>
              </a:rPr>
              <a:t>2.3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795963" y="3024188"/>
            <a:ext cx="32400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{0,1,2,4,7}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{3,8,6,7,1,2,4}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{5,9,6,7,1,2,4}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{5,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2325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6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uild="p" autoUpdateAnimBg="0"/>
      <p:bldP spid="616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B833D-5B3D-4E0C-8AA8-77F51063A3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15888"/>
            <a:ext cx="7772400" cy="442912"/>
          </a:xfrm>
        </p:spPr>
        <p:txBody>
          <a:bodyPr/>
          <a:lstStyle/>
          <a:p>
            <a:pPr algn="r" eaLnBrk="1" hangingPunct="1"/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0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23850" y="2276475"/>
            <a:ext cx="60483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计算初态集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(s0)	     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(smove(A,a))=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(smove(B,b))=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(smove(C,a))=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(smove(B,b))=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识别路径为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C∩{10}=Φ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所以不接受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24581" name="Object 17"/>
          <p:cNvGraphicFramePr>
            <a:graphicFrameLocks noChangeAspect="1"/>
          </p:cNvGraphicFramePr>
          <p:nvPr/>
        </p:nvGraphicFramePr>
        <p:xfrm>
          <a:off x="323850" y="404813"/>
          <a:ext cx="856932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3709721" imgH="794918" progId="Visio.Drawing.11">
                  <p:embed/>
                </p:oleObj>
              </mc:Choice>
              <mc:Fallback>
                <p:oleObj name="Visio" r:id="rId4" imgW="3709721" imgH="7949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8569325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5834063" y="2665413"/>
            <a:ext cx="30591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{0,1,2,4,7}     A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{3,8,6,7,1,2,4} B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{5,9,6,7,1,2,4} C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{3,8,6,7,1,2,4} B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{5,9,6,7,1,2,4} C</a:t>
            </a:r>
          </a:p>
        </p:txBody>
      </p:sp>
    </p:spTree>
    <p:extLst>
      <p:ext uri="{BB962C8B-B14F-4D97-AF65-F5344CB8AC3E}">
        <p14:creationId xmlns:p14="http://schemas.microsoft.com/office/powerpoint/2010/main" val="6376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E0EFA-EC0B-4F08-91F3-EC23EDE49D0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0" y="0"/>
            <a:ext cx="3657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1188" y="765175"/>
            <a:ext cx="8208962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并行</a:t>
            </a:r>
            <a:r>
              <a:rPr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的弱点：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每次动态计算下一状态转移的集合，效率低。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改进方法：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上的全部路径均确定化并且记录下来，得到与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回顾从甲地到乙地的路径，它的数学模型实质上是一个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534988" y="188913"/>
            <a:ext cx="338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子集法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DFA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611188" y="3397250"/>
            <a:ext cx="63182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可以找到一个等价的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611188" y="3789363"/>
            <a:ext cx="6127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它们识别的路径均是：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	ccb	cbb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250825" y="4289425"/>
            <a:ext cx="3673475" cy="1865313"/>
            <a:chOff x="158" y="2702"/>
            <a:chExt cx="2314" cy="1175"/>
          </a:xfrm>
        </p:grpSpPr>
        <p:graphicFrame>
          <p:nvGraphicFramePr>
            <p:cNvPr id="26637" name="Object 20"/>
            <p:cNvGraphicFramePr>
              <a:graphicFrameLocks noChangeAspect="1"/>
            </p:cNvGraphicFramePr>
            <p:nvPr/>
          </p:nvGraphicFramePr>
          <p:xfrm>
            <a:off x="158" y="2702"/>
            <a:ext cx="2314" cy="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Visio" r:id="rId4" imgW="1543507" imgH="783946" progId="Visio.Drawing.11">
                    <p:embed/>
                  </p:oleObj>
                </mc:Choice>
                <mc:Fallback>
                  <p:oleObj name="Visio" r:id="rId4" imgW="1543507" imgH="78394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702"/>
                          <a:ext cx="2314" cy="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Oval 22"/>
            <p:cNvSpPr>
              <a:spLocks noChangeArrowheads="1"/>
            </p:cNvSpPr>
            <p:nvPr/>
          </p:nvSpPr>
          <p:spPr bwMode="auto">
            <a:xfrm>
              <a:off x="2154" y="2840"/>
              <a:ext cx="318" cy="309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7194" name="Group 26"/>
          <p:cNvGrpSpPr>
            <a:grpSpLocks/>
          </p:cNvGrpSpPr>
          <p:nvPr/>
        </p:nvGrpSpPr>
        <p:grpSpPr bwMode="auto">
          <a:xfrm>
            <a:off x="4427538" y="4232275"/>
            <a:ext cx="4119562" cy="1717675"/>
            <a:chOff x="2789" y="2666"/>
            <a:chExt cx="2595" cy="1082"/>
          </a:xfrm>
        </p:grpSpPr>
        <p:graphicFrame>
          <p:nvGraphicFramePr>
            <p:cNvPr id="26634" name="Object 21"/>
            <p:cNvGraphicFramePr>
              <a:graphicFrameLocks noChangeAspect="1"/>
            </p:cNvGraphicFramePr>
            <p:nvPr/>
          </p:nvGraphicFramePr>
          <p:xfrm>
            <a:off x="2789" y="2666"/>
            <a:ext cx="2586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Visio" r:id="rId6" imgW="1651711" imgH="690677" progId="Visio.Drawing.11">
                    <p:embed/>
                  </p:oleObj>
                </mc:Choice>
                <mc:Fallback>
                  <p:oleObj name="Visio" r:id="rId6" imgW="1651711" imgH="69067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666"/>
                          <a:ext cx="2586" cy="10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Oval 24"/>
            <p:cNvSpPr>
              <a:spLocks noChangeArrowheads="1"/>
            </p:cNvSpPr>
            <p:nvPr/>
          </p:nvSpPr>
          <p:spPr bwMode="auto">
            <a:xfrm>
              <a:off x="4422" y="2795"/>
              <a:ext cx="499" cy="399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6636" name="Oval 25"/>
            <p:cNvSpPr>
              <a:spLocks noChangeArrowheads="1"/>
            </p:cNvSpPr>
            <p:nvPr/>
          </p:nvSpPr>
          <p:spPr bwMode="auto">
            <a:xfrm>
              <a:off x="5030" y="3412"/>
              <a:ext cx="354" cy="336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4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  <p:bldP spid="7185" grpId="0"/>
      <p:bldP spid="71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FA98C-AAA0-403E-A3DF-85FDB0C2B8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44450"/>
            <a:ext cx="4321175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4213" y="1773238"/>
            <a:ext cx="48244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甲</a:t>
            </a:r>
            <a:r>
              <a:rPr lang="zh-CN" altLang="en-US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{1,2}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{3,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接受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甲</a:t>
            </a:r>
            <a:r>
              <a:rPr lang="zh-CN" altLang="en-US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{1,2}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{3}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不接受 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39750" y="3141663"/>
            <a:ext cx="8280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优点：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消除了不确定性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的下一状态集合并为一个状态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无需动态计算状态集合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针对模拟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611188" y="1052513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pSp>
        <p:nvGrpSpPr>
          <p:cNvPr id="28679" name="Group 11"/>
          <p:cNvGrpSpPr>
            <a:grpSpLocks/>
          </p:cNvGrpSpPr>
          <p:nvPr/>
        </p:nvGrpSpPr>
        <p:grpSpPr bwMode="auto">
          <a:xfrm>
            <a:off x="4787900" y="1052513"/>
            <a:ext cx="4119563" cy="1717675"/>
            <a:chOff x="2789" y="2666"/>
            <a:chExt cx="2595" cy="1082"/>
          </a:xfrm>
        </p:grpSpPr>
        <p:graphicFrame>
          <p:nvGraphicFramePr>
            <p:cNvPr id="28680" name="Object 12"/>
            <p:cNvGraphicFramePr>
              <a:graphicFrameLocks noChangeAspect="1"/>
            </p:cNvGraphicFramePr>
            <p:nvPr/>
          </p:nvGraphicFramePr>
          <p:xfrm>
            <a:off x="2789" y="2666"/>
            <a:ext cx="2586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Visio" r:id="rId4" imgW="1651711" imgH="690677" progId="Visio.Drawing.11">
                    <p:embed/>
                  </p:oleObj>
                </mc:Choice>
                <mc:Fallback>
                  <p:oleObj name="Visio" r:id="rId4" imgW="1651711" imgH="69067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666"/>
                          <a:ext cx="2586" cy="10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Oval 13"/>
            <p:cNvSpPr>
              <a:spLocks noChangeArrowheads="1"/>
            </p:cNvSpPr>
            <p:nvPr/>
          </p:nvSpPr>
          <p:spPr bwMode="auto">
            <a:xfrm>
              <a:off x="4422" y="2795"/>
              <a:ext cx="499" cy="399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8682" name="Oval 14"/>
            <p:cNvSpPr>
              <a:spLocks noChangeArrowheads="1"/>
            </p:cNvSpPr>
            <p:nvPr/>
          </p:nvSpPr>
          <p:spPr bwMode="auto">
            <a:xfrm>
              <a:off x="5030" y="3412"/>
              <a:ext cx="354" cy="336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0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autoUpdateAnimBg="0"/>
      <p:bldP spid="5530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3202B-5194-442D-A9E5-5F14601702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200" y="0"/>
            <a:ext cx="36576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92100" y="701675"/>
            <a:ext cx="86010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等价的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 D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初态是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初态的</a:t>
            </a:r>
            <a:r>
              <a:rPr lang="en-US" altLang="zh-CN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－闭包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其终态是</a:t>
            </a:r>
            <a:b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含有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终态的状态集合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黑体" panose="02010609060101010101" pitchFamily="49" charset="-122"/>
              </a:rPr>
              <a:t>方法 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用下述过程构造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33400" y="2078038"/>
            <a:ext cx="8070850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60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({s0})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仅有的状态，且尚未标记</a:t>
            </a: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; </a:t>
            </a:r>
            <a:r>
              <a:rPr lang="en-US" altLang="zh-CN" sz="2200">
                <a:solidFill>
                  <a:srgbClr val="00CC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--D</a:t>
            </a:r>
            <a:r>
              <a:rPr lang="zh-CN" altLang="en-US" sz="2200">
                <a:solidFill>
                  <a:srgbClr val="00CC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Dstates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有尚未标记的状态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for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每一个字符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--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中向外转移边的标记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end loop;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 		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               ■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372225" y="3573463"/>
            <a:ext cx="2419350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与算法</a:t>
            </a:r>
            <a:r>
              <a:rPr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2.3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比较：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所有路径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进行了</a:t>
            </a:r>
            <a:b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确定化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339975" y="620713"/>
            <a:ext cx="6408738" cy="427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两个数据结构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68288" y="265113"/>
            <a:ext cx="4375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从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</a:rPr>
              <a:t>NFA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构造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</a:rPr>
              <a:t>DFA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（子集法）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124075" y="3513138"/>
            <a:ext cx="6264275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 := ε-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(smove(T</a:t>
            </a:r>
            <a:r>
              <a:rPr lang="zh-CN" altLang="en-US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U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非空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7777163" y="6021388"/>
            <a:ext cx="1258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2.3 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843213" y="4221163"/>
            <a:ext cx="56165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Dtran[T</a:t>
            </a:r>
            <a:r>
              <a:rPr lang="zh-CN" altLang="en-US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 := U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endParaRPr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U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作为尚未标记的状态加入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23850" y="163513"/>
            <a:ext cx="83518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2.15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2.5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395288" y="620713"/>
          <a:ext cx="8137525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5" imgW="3709721" imgH="794918" progId="Visio.Drawing.11">
                  <p:embed/>
                </p:oleObj>
              </mc:Choice>
              <mc:Fallback>
                <p:oleObj name="Visio" r:id="rId5" imgW="3709721" imgH="7949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20713"/>
                        <a:ext cx="8137525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09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8197" grpId="0" autoUpdateAnimBg="0"/>
      <p:bldP spid="8198" grpId="0" animBg="1" autoUpdateAnimBg="0"/>
      <p:bldP spid="8199" grpId="0" animBg="1" autoUpdateAnimBg="0"/>
      <p:bldP spid="8199" grpId="1" animBg="1"/>
      <p:bldP spid="8203" grpId="0" build="p" autoUpdateAnimBg="0"/>
      <p:bldP spid="8206" grpId="0"/>
      <p:bldP spid="82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AB1F2-07DC-4C19-B810-F8FF0F1923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2.15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2.5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215900" y="660400"/>
            <a:ext cx="6084888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({0})={0,1,2,4,7} 			A*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(smove(A, a))={3,8,6,7,1,2,4}	B*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(smove(A, b))={5,6,7,1,2,4}	C*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(smove(B, a))={3,8,6,7,1,2,4}	B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(smove(B, b))={5,9,6,7,1,2,4}	D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(smove(C, a))={3,8,6,7,1,2,4}	B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(smove(C, b))={5,6,7,1,2,4}	C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(smove(D, a))={3,8,6,7,1,2,4}	B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(smove(D, b))={5,10,6,7,1,2,4}	E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(smove(E, a))={3,8,6,7,1,2,4}	B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(smove(E, b))={5,6,7,1,2,4}	C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300788" y="661988"/>
            <a:ext cx="2547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用哪个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识别输入序列？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6200" y="4365625"/>
            <a:ext cx="3994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不接受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2776" name="Object 26"/>
          <p:cNvGraphicFramePr>
            <a:graphicFrameLocks noChangeAspect="1"/>
          </p:cNvGraphicFramePr>
          <p:nvPr/>
        </p:nvGraphicFramePr>
        <p:xfrm>
          <a:off x="2085975" y="6884988"/>
          <a:ext cx="69500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4" imgW="3709721" imgH="794918" progId="Visio.Drawing.11">
                  <p:embed/>
                </p:oleObj>
              </mc:Choice>
              <mc:Fallback>
                <p:oleObj name="Visio" r:id="rId4" imgW="3709721" imgH="7949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6884988"/>
                        <a:ext cx="69500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6443663" y="1341438"/>
          <a:ext cx="2376487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6" imgW="967740" imgH="845515" progId="Visio.Drawing.11">
                  <p:embed/>
                </p:oleObj>
              </mc:Choice>
              <mc:Fallback>
                <p:oleObj name="Visio" r:id="rId6" imgW="967740" imgH="845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341438"/>
                        <a:ext cx="2376487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5435600" y="3760788"/>
          <a:ext cx="309562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8" imgW="964692" imgH="839114" progId="Visio.Drawing.11">
                  <p:embed/>
                </p:oleObj>
              </mc:Choice>
              <mc:Fallback>
                <p:oleObj name="Visio" r:id="rId8" imgW="964692" imgH="839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60788"/>
                        <a:ext cx="309562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43663" y="3217863"/>
            <a:ext cx="18732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 b="1">
                <a:solidFill>
                  <a:srgbClr val="990000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200" b="1">
                <a:solidFill>
                  <a:srgbClr val="990000"/>
                </a:solidFill>
                <a:latin typeface="宋体" panose="02010600030101010101" pitchFamily="2" charset="-122"/>
              </a:rPr>
              <a:t>2.8(p25)</a:t>
            </a:r>
          </a:p>
        </p:txBody>
      </p:sp>
    </p:spTree>
    <p:extLst>
      <p:ext uri="{BB962C8B-B14F-4D97-AF65-F5344CB8AC3E}">
        <p14:creationId xmlns:p14="http://schemas.microsoft.com/office/powerpoint/2010/main" val="23139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utoUpdateAnimBg="0"/>
      <p:bldP spid="9228" grpId="0" build="p" autoUpdateAnimBg="0"/>
      <p:bldP spid="92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6EE1-16A8-4BE1-8A34-6E3C7EF31E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6050" y="152400"/>
            <a:ext cx="38100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5288" y="1412875"/>
            <a:ext cx="8458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对于任何两个状态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，若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从一状态出发接受输入字符串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，而从另一状态出发不接受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∃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出发和从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出发到达不同的接受状态，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则称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可区分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的。        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3850" y="3744913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反方向思考该定义：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设想任何输入序列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均是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不可区分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的，则说明从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出发和从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出发，分析任何输入序列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均得到相同结果。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因此，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可以合并成一个状态。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09638" y="908050"/>
            <a:ext cx="445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先引入一个“可区分”的概念：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92275" y="1635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NFA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DFA-&gt;</a:t>
            </a:r>
          </a:p>
        </p:txBody>
      </p:sp>
    </p:spTree>
    <p:extLst>
      <p:ext uri="{BB962C8B-B14F-4D97-AF65-F5344CB8AC3E}">
        <p14:creationId xmlns:p14="http://schemas.microsoft.com/office/powerpoint/2010/main" val="22286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 autoUpdateAnimBg="0"/>
      <p:bldP spid="10245" grpId="0" build="p" autoUpdateAnimBg="0"/>
      <p:bldP spid="10246" grpId="0" autoUpdateAnimBg="0"/>
      <p:bldP spid="102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71CEB-3DFB-40EF-82BF-1F0DEB3BC96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115888"/>
            <a:ext cx="7772400" cy="442912"/>
          </a:xfrm>
        </p:spPr>
        <p:txBody>
          <a:bodyPr/>
          <a:lstStyle/>
          <a:p>
            <a:pPr algn="r" eaLnBrk="1" hangingPunct="1"/>
            <a:r>
              <a:rPr lang="en-US" altLang="zh-CN" sz="20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0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23850" y="333375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的状态数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 D={S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，∑，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={S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，∑，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状态数最少）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执行如下步骤：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95288" y="2205038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5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初始划分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 S-F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}; </a:t>
            </a:r>
            <a:endParaRPr lang="en-US" altLang="zh-CN" sz="2400" b="1">
              <a:solidFill>
                <a:srgbClr val="00CC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95288" y="2708275"/>
            <a:ext cx="8659812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应用下述过程构造新的划分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Πnew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Π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new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(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需增加此行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for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的每一个组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loop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划分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的两个状态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仍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在同一组中的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充要条件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a.(move(s,a)∈Gi∧move(t,a)∈Gi)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中的组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用新划分的组替代中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Π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new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形成新的划分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；</a:t>
            </a:r>
            <a:endParaRPr lang="zh-CN" altLang="en-US" sz="240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end loop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39750" y="5702300"/>
            <a:ext cx="7416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3.if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 =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then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 :=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	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:=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284663" y="1958975"/>
            <a:ext cx="414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 b="1">
                <a:solidFill>
                  <a:srgbClr val="00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所有的非终态、所有的终态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400" b="1">
                <a:solidFill>
                  <a:srgbClr val="00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这里和教材不同</a:t>
            </a:r>
          </a:p>
        </p:txBody>
      </p:sp>
    </p:spTree>
    <p:extLst>
      <p:ext uri="{BB962C8B-B14F-4D97-AF65-F5344CB8AC3E}">
        <p14:creationId xmlns:p14="http://schemas.microsoft.com/office/powerpoint/2010/main" val="5669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4" grpId="0" autoUpdateAnimBg="0"/>
      <p:bldP spid="58375" grpId="0" autoUpdateAnimBg="0"/>
      <p:bldP spid="583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211A-FF79-49FC-A378-B5CF8021CA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684213" y="4162425"/>
          <a:ext cx="21590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4" imgW="1104839" imgH="950976" progId="Visio.Drawing.11">
                  <p:embed/>
                </p:oleObj>
              </mc:Choice>
              <mc:Fallback>
                <p:oleObj name="Visio" r:id="rId4" imgW="1104839" imgH="9509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62425"/>
                        <a:ext cx="2159000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91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8917" name="Rectangle 23"/>
          <p:cNvSpPr>
            <a:spLocks noChangeArrowheads="1"/>
          </p:cNvSpPr>
          <p:nvPr/>
        </p:nvSpPr>
        <p:spPr bwMode="auto">
          <a:xfrm>
            <a:off x="468313" y="620713"/>
            <a:ext cx="83756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中选一个代表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使得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所有状态出发的状态转移在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中均从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中所有转向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中的状态转移在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中均转向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485775" y="2997200"/>
            <a:ext cx="8189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删除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死状态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即不是终态且对所有输入字符均转向其自身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，并删除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从初态不可到达的状态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■</a:t>
            </a:r>
          </a:p>
        </p:txBody>
      </p:sp>
      <p:graphicFrame>
        <p:nvGraphicFramePr>
          <p:cNvPr id="38919" name="Object 27"/>
          <p:cNvGraphicFramePr>
            <a:graphicFrameLocks noChangeAspect="1"/>
          </p:cNvGraphicFramePr>
          <p:nvPr/>
        </p:nvGraphicFramePr>
        <p:xfrm>
          <a:off x="3708400" y="4791075"/>
          <a:ext cx="10080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Visio" r:id="rId6" imgW="588264" imgH="171907" progId="Visio.Drawing.11">
                  <p:embed/>
                </p:oleObj>
              </mc:Choice>
              <mc:Fallback>
                <p:oleObj name="Visio" r:id="rId6" imgW="588264" imgH="171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91075"/>
                        <a:ext cx="10080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28"/>
          <p:cNvGraphicFramePr>
            <a:graphicFrameLocks noChangeAspect="1"/>
          </p:cNvGraphicFramePr>
          <p:nvPr/>
        </p:nvGraphicFramePr>
        <p:xfrm>
          <a:off x="4772025" y="4221163"/>
          <a:ext cx="10239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8" imgW="310591" imgH="310591" progId="Visio.Drawing.11">
                  <p:embed/>
                </p:oleObj>
              </mc:Choice>
              <mc:Fallback>
                <p:oleObj name="Visio" r:id="rId8" imgW="310591" imgH="3105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4221163"/>
                        <a:ext cx="1023938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1619250" y="6092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5219700" y="60928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23850" y="1916113"/>
            <a:ext cx="8569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含有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的状态组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的代表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s0'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成为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’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zh-CN" altLang="en-US" sz="24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中状态的组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Gk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的代表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sk'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构成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D'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的终态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F'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11300" name="Object 36"/>
          <p:cNvGraphicFramePr>
            <a:graphicFrameLocks noChangeAspect="1"/>
          </p:cNvGraphicFramePr>
          <p:nvPr/>
        </p:nvGraphicFramePr>
        <p:xfrm>
          <a:off x="3348038" y="4941888"/>
          <a:ext cx="8636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10" imgW="588264" imgH="171907" progId="Visio.Drawing.11">
                  <p:embed/>
                </p:oleObj>
              </mc:Choice>
              <mc:Fallback>
                <p:oleObj name="Visio" r:id="rId10" imgW="588264" imgH="171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41888"/>
                        <a:ext cx="8636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Object 37"/>
          <p:cNvGraphicFramePr>
            <a:graphicFrameLocks noChangeAspect="1"/>
          </p:cNvGraphicFramePr>
          <p:nvPr/>
        </p:nvGraphicFramePr>
        <p:xfrm>
          <a:off x="4865688" y="4652963"/>
          <a:ext cx="9318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Visio" r:id="rId12" imgW="322783" imgH="322783" progId="Visio.Drawing.11">
                  <p:embed/>
                </p:oleObj>
              </mc:Choice>
              <mc:Fallback>
                <p:oleObj name="Visio" r:id="rId12" imgW="322783" imgH="3227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652963"/>
                        <a:ext cx="9318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/>
          <p:cNvGraphicFramePr>
            <a:graphicFrameLocks noChangeAspect="1"/>
          </p:cNvGraphicFramePr>
          <p:nvPr/>
        </p:nvGraphicFramePr>
        <p:xfrm>
          <a:off x="4502150" y="5518150"/>
          <a:ext cx="15827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Visio" r:id="rId14" imgW="712622" imgH="324307" progId="Visio.Drawing.11">
                  <p:embed/>
                </p:oleObj>
              </mc:Choice>
              <mc:Fallback>
                <p:oleObj name="Visio" r:id="rId14" imgW="712622" imgH="3243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518150"/>
                        <a:ext cx="15827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Object 40"/>
          <p:cNvGraphicFramePr>
            <a:graphicFrameLocks noChangeAspect="1"/>
          </p:cNvGraphicFramePr>
          <p:nvPr/>
        </p:nvGraphicFramePr>
        <p:xfrm>
          <a:off x="5580063" y="4246563"/>
          <a:ext cx="1211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16" imgW="468173" imgH="324307" progId="Visio.Drawing.11">
                  <p:embed/>
                </p:oleObj>
              </mc:Choice>
              <mc:Fallback>
                <p:oleObj name="Visio" r:id="rId16" imgW="468173" imgH="3243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246563"/>
                        <a:ext cx="12112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Line 41"/>
          <p:cNvSpPr>
            <a:spLocks noChangeShapeType="1"/>
          </p:cNvSpPr>
          <p:nvPr/>
        </p:nvSpPr>
        <p:spPr bwMode="auto">
          <a:xfrm flipV="1">
            <a:off x="1422400" y="4849813"/>
            <a:ext cx="144463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11307" name="AutoShape 43"/>
          <p:cNvCxnSpPr>
            <a:cxnSpLocks noChangeShapeType="1"/>
          </p:cNvCxnSpPr>
          <p:nvPr/>
        </p:nvCxnSpPr>
        <p:spPr bwMode="auto">
          <a:xfrm rot="10800000" flipH="1">
            <a:off x="4865688" y="4691063"/>
            <a:ext cx="466725" cy="466725"/>
          </a:xfrm>
          <a:prstGeom prst="curvedConnector4">
            <a:avLst>
              <a:gd name="adj1" fmla="val -48981"/>
              <a:gd name="adj2" fmla="val 14898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755650" y="5561013"/>
          <a:ext cx="19446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Visio" r:id="rId18" imgW="1084844" imgH="300411" progId="Visio.Drawing.11">
                  <p:embed/>
                </p:oleObj>
              </mc:Choice>
              <mc:Fallback>
                <p:oleObj name="Visio" r:id="rId18" imgW="1084844" imgH="3004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61013"/>
                        <a:ext cx="19446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0" name="Object 46"/>
          <p:cNvGraphicFramePr>
            <a:graphicFrameLocks noChangeAspect="1"/>
          </p:cNvGraphicFramePr>
          <p:nvPr/>
        </p:nvGraphicFramePr>
        <p:xfrm>
          <a:off x="1965325" y="4132263"/>
          <a:ext cx="1252538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Visio" r:id="rId20" imgW="597408" imgH="564490" progId="Visio.Drawing.11">
                  <p:embed/>
                </p:oleObj>
              </mc:Choice>
              <mc:Fallback>
                <p:oleObj name="Visio" r:id="rId20" imgW="597408" imgH="5644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132263"/>
                        <a:ext cx="1252538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1" name="Line 47"/>
          <p:cNvSpPr>
            <a:spLocks noChangeShapeType="1"/>
          </p:cNvSpPr>
          <p:nvPr/>
        </p:nvSpPr>
        <p:spPr bwMode="auto">
          <a:xfrm flipV="1">
            <a:off x="1431925" y="5214938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315" name="Freeform 51"/>
          <p:cNvSpPr>
            <a:spLocks/>
          </p:cNvSpPr>
          <p:nvPr/>
        </p:nvSpPr>
        <p:spPr bwMode="auto">
          <a:xfrm>
            <a:off x="5508625" y="5254625"/>
            <a:ext cx="395288" cy="479425"/>
          </a:xfrm>
          <a:custGeom>
            <a:avLst/>
            <a:gdLst>
              <a:gd name="T0" fmla="*/ 0 w 249"/>
              <a:gd name="T1" fmla="*/ 2147483646 h 302"/>
              <a:gd name="T2" fmla="*/ 2147483646 w 249"/>
              <a:gd name="T3" fmla="*/ 2147483646 h 302"/>
              <a:gd name="T4" fmla="*/ 2147483646 w 249"/>
              <a:gd name="T5" fmla="*/ 0 h 3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" h="302">
                <a:moveTo>
                  <a:pt x="0" y="181"/>
                </a:moveTo>
                <a:cubicBezTo>
                  <a:pt x="101" y="241"/>
                  <a:pt x="203" y="302"/>
                  <a:pt x="226" y="272"/>
                </a:cubicBezTo>
                <a:cubicBezTo>
                  <a:pt x="249" y="242"/>
                  <a:pt x="192" y="121"/>
                  <a:pt x="136" y="0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94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/>
      <p:bldP spid="11295" grpId="0"/>
      <p:bldP spid="11296" grpId="0"/>
      <p:bldP spid="11298" grpId="0"/>
      <p:bldP spid="11305" grpId="0" animBg="1"/>
      <p:bldP spid="11305" grpId="1" animBg="1"/>
      <p:bldP spid="11305" grpId="2" animBg="1"/>
      <p:bldP spid="11311" grpId="0" animBg="1"/>
      <p:bldP spid="11311" grpId="1" animBg="1"/>
      <p:bldP spid="11311" grpId="2" animBg="1"/>
      <p:bldP spid="11315" grpId="0" animBg="1"/>
      <p:bldP spid="113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2357A-9C3B-4F7E-B06C-590977E7C56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09600" y="81121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算法的主要步骤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初始划分：终态组 ， 非终态组；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利用可区分的概念，反复分裂划分中的组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，直到不可再分裂；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由最终划分构造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D'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，关键是选代表和修改状态转移；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消除可能的死状态和不可达状态。 </a:t>
            </a:r>
          </a:p>
        </p:txBody>
      </p:sp>
    </p:spTree>
    <p:extLst>
      <p:ext uri="{BB962C8B-B14F-4D97-AF65-F5344CB8AC3E}">
        <p14:creationId xmlns:p14="http://schemas.microsoft.com/office/powerpoint/2010/main" val="14988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38978-23A2-4211-B751-B9E39FE8CA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50825" y="620713"/>
            <a:ext cx="6858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Thompson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字母表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上的正规式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zh-CN" altLang="en-US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N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首先分解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然后根据下述步骤构造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4800" y="2447925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N(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如下。其中，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50825" y="3476625"/>
            <a:ext cx="858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对∑上的每个字符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N(a)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如右上，它接受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04800" y="3960813"/>
            <a:ext cx="62833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N(P)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N(Q)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对正规式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P|Q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N(P|Q)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如下。其中，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L(P)∪L(Q)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</p:txBody>
      </p:sp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3275013" y="2708275"/>
          <a:ext cx="20891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865632" imgH="290170" progId="Visio.Drawing.11">
                  <p:embed/>
                </p:oleObj>
              </mc:Choice>
              <mc:Fallback>
                <p:oleObj name="Visio" r:id="rId4" imgW="865632" imgH="290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708275"/>
                        <a:ext cx="20891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5651500" y="2714625"/>
          <a:ext cx="19446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6" imgW="865632" imgH="317602" progId="Visio.Drawing.11">
                  <p:embed/>
                </p:oleObj>
              </mc:Choice>
              <mc:Fallback>
                <p:oleObj name="Visio" r:id="rId6" imgW="865632" imgH="3176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714625"/>
                        <a:ext cx="19446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22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6588125" y="1196975"/>
            <a:ext cx="2089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参照</a:t>
            </a:r>
            <a:r>
              <a:rPr lang="en-US" altLang="zh-CN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P20</a:t>
            </a:r>
            <a:br>
              <a:rPr lang="en-US" altLang="zh-CN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正规式定义</a:t>
            </a:r>
          </a:p>
        </p:txBody>
      </p:sp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6084888" y="4941888"/>
          <a:ext cx="16160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9" imgW="1616415" imgH="479389" progId="Visio.Drawing.11">
                  <p:embed/>
                </p:oleObj>
              </mc:Choice>
              <mc:Fallback>
                <p:oleObj name="Visio" r:id="rId9" imgW="1616415" imgH="4793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941888"/>
                        <a:ext cx="16160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0" name="Object 34"/>
          <p:cNvGraphicFramePr>
            <a:graphicFrameLocks noChangeAspect="1"/>
          </p:cNvGraphicFramePr>
          <p:nvPr/>
        </p:nvGraphicFramePr>
        <p:xfrm>
          <a:off x="6084888" y="5661025"/>
          <a:ext cx="1616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11" imgW="1616415" imgH="479389" progId="Visio.Drawing.11">
                  <p:embed/>
                </p:oleObj>
              </mc:Choice>
              <mc:Fallback>
                <p:oleObj name="Visio" r:id="rId11" imgW="1616415" imgH="4793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661025"/>
                        <a:ext cx="16160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Oval 35"/>
          <p:cNvSpPr>
            <a:spLocks noChangeArrowheads="1"/>
          </p:cNvSpPr>
          <p:nvPr/>
        </p:nvSpPr>
        <p:spPr bwMode="auto">
          <a:xfrm>
            <a:off x="4730750" y="5287963"/>
            <a:ext cx="661988" cy="561975"/>
          </a:xfrm>
          <a:prstGeom prst="ellipse">
            <a:avLst/>
          </a:prstGeom>
          <a:noFill/>
          <a:ln w="127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4400550" y="5589588"/>
            <a:ext cx="360363" cy="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5364163" y="5734050"/>
            <a:ext cx="863600" cy="287338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V="1">
            <a:off x="5364163" y="5300663"/>
            <a:ext cx="863600" cy="144462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5651500" y="5516563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5651500" y="5013325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8027988" y="5362575"/>
            <a:ext cx="638175" cy="561975"/>
          </a:xfrm>
          <a:prstGeom prst="ellipse">
            <a:avLst/>
          </a:prstGeom>
          <a:noFill/>
          <a:ln w="381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7596188" y="5229225"/>
            <a:ext cx="504825" cy="21590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7754938" y="4951413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flipV="1">
            <a:off x="7581900" y="5734050"/>
            <a:ext cx="446088" cy="277813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7740650" y="5734050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2895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4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2" grpId="0" autoUpdateAnimBg="0"/>
      <p:bldP spid="34824" grpId="0" build="allAtOnce" autoUpdateAnimBg="0"/>
      <p:bldP spid="34851" grpId="0" animBg="1"/>
      <p:bldP spid="34852" grpId="0" animBg="1"/>
      <p:bldP spid="34854" grpId="0" animBg="1"/>
      <p:bldP spid="34855" grpId="0" animBg="1"/>
      <p:bldP spid="34856" grpId="0"/>
      <p:bldP spid="34857" grpId="0"/>
      <p:bldP spid="34858" grpId="0" animBg="1"/>
      <p:bldP spid="34859" grpId="0" animBg="1"/>
      <p:bldP spid="34860" grpId="0"/>
      <p:bldP spid="34861" grpId="0" animBg="1"/>
      <p:bldP spid="348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E0998-BF53-4576-81C0-750DBF88B2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228600" y="304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2.17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2.6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化简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64163" y="3379788"/>
            <a:ext cx="3240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状态转移矩阵：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04800" y="914400"/>
            <a:ext cx="6400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．初始化划分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．根据算法中步骤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，反复分裂划分中的组：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∵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m(D, b)=E ∴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② ∵ m(B, b)=D ∴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③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于是：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{AC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E}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04800" y="3105150"/>
            <a:ext cx="426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①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选代表，用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代表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② 修改状态转移： </a:t>
            </a:r>
          </a:p>
        </p:txBody>
      </p:sp>
      <p:graphicFrame>
        <p:nvGraphicFramePr>
          <p:cNvPr id="43016" name="Object 20"/>
          <p:cNvGraphicFramePr>
            <a:graphicFrameLocks noChangeAspect="1"/>
          </p:cNvGraphicFramePr>
          <p:nvPr/>
        </p:nvGraphicFramePr>
        <p:xfrm>
          <a:off x="6229350" y="476250"/>
          <a:ext cx="25908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4" imgW="1305154" imgH="1064057" progId="Visio.Drawing.11">
                  <p:embed/>
                </p:oleObj>
              </mc:Choice>
              <mc:Fallback>
                <p:oleObj name="Visio" r:id="rId4" imgW="1305154" imgH="10640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76250"/>
                        <a:ext cx="25908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940425" y="3881438"/>
          <a:ext cx="2314574" cy="2378076"/>
        </p:xfrm>
        <a:graphic>
          <a:graphicData uri="http://schemas.openxmlformats.org/drawingml/2006/table">
            <a:tbl>
              <a:tblPr firstRow="1" bandRow="1"/>
              <a:tblGrid>
                <a:gridCol w="802423"/>
                <a:gridCol w="720072"/>
                <a:gridCol w="792079"/>
              </a:tblGrid>
              <a:tr h="39634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</a:tbl>
          </a:graphicData>
        </a:graphic>
      </p:graphicFrame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795963" y="5484813"/>
            <a:ext cx="2705100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5795963" y="4689475"/>
            <a:ext cx="27051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35275" y="8794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{ABCD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8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2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  <p:bldP spid="12298" grpId="0" build="p" autoUpdateAnimBg="0"/>
      <p:bldP spid="12299" grpId="0" autoUpdateAnimBg="0"/>
      <p:bldP spid="12311" grpId="0" animBg="1"/>
      <p:bldP spid="12312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6B386-5F8A-48EA-8623-820B45646E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228600" y="304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2.17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2.6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化简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45061" name="Rectangle 8"/>
          <p:cNvSpPr>
            <a:spLocks noChangeArrowheads="1"/>
          </p:cNvSpPr>
          <p:nvPr/>
        </p:nvSpPr>
        <p:spPr bwMode="auto">
          <a:xfrm>
            <a:off x="5364163" y="3379788"/>
            <a:ext cx="3240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状态转移矩阵：</a:t>
            </a:r>
          </a:p>
        </p:txBody>
      </p:sp>
      <p:sp>
        <p:nvSpPr>
          <p:cNvPr id="45062" name="Rectangle 10"/>
          <p:cNvSpPr>
            <a:spLocks noChangeArrowheads="1"/>
          </p:cNvSpPr>
          <p:nvPr/>
        </p:nvSpPr>
        <p:spPr bwMode="auto">
          <a:xfrm>
            <a:off x="304800" y="914400"/>
            <a:ext cx="6400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．初始化划分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={ABCD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．根据算法中步骤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，反复分裂划分中的组：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∵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m(D, b)=E ∴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② ∵ m(B, b)=D ∴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③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于是：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{AC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E} </a:t>
            </a:r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304800" y="3105150"/>
            <a:ext cx="426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rgbClr val="000000"/>
                </a:solidFill>
              </a:rPr>
              <a:t>'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①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选代表，用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代表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② 修改状态转移： </a:t>
            </a:r>
          </a:p>
        </p:txBody>
      </p:sp>
      <p:graphicFrame>
        <p:nvGraphicFramePr>
          <p:cNvPr id="45064" name="Object 20"/>
          <p:cNvGraphicFramePr>
            <a:graphicFrameLocks noChangeAspect="1"/>
          </p:cNvGraphicFramePr>
          <p:nvPr/>
        </p:nvGraphicFramePr>
        <p:xfrm>
          <a:off x="6229350" y="476250"/>
          <a:ext cx="25908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Visio" r:id="rId4" imgW="1305154" imgH="1064057" progId="Visio.Drawing.11">
                  <p:embed/>
                </p:oleObj>
              </mc:Choice>
              <mc:Fallback>
                <p:oleObj name="Visio" r:id="rId4" imgW="1305154" imgH="10640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76250"/>
                        <a:ext cx="25908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940425" y="3881438"/>
          <a:ext cx="2314574" cy="2378076"/>
        </p:xfrm>
        <a:graphic>
          <a:graphicData uri="http://schemas.openxmlformats.org/drawingml/2006/table">
            <a:tbl>
              <a:tblPr firstRow="1" bandRow="1"/>
              <a:tblGrid>
                <a:gridCol w="802423"/>
                <a:gridCol w="720072"/>
                <a:gridCol w="792079"/>
              </a:tblGrid>
              <a:tr h="39634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</a:tbl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740650" y="4292600"/>
            <a:ext cx="2159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229350" y="5078413"/>
            <a:ext cx="215900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750175" y="5121275"/>
            <a:ext cx="2159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750175" y="5892800"/>
            <a:ext cx="2159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5724525" y="4365625"/>
            <a:ext cx="360363" cy="890588"/>
          </a:xfrm>
          <a:custGeom>
            <a:avLst/>
            <a:gdLst>
              <a:gd name="T0" fmla="*/ 2147483646 w 227"/>
              <a:gd name="T1" fmla="*/ 0 h 464"/>
              <a:gd name="T2" fmla="*/ 2147483646 w 227"/>
              <a:gd name="T3" fmla="*/ 2147483646 h 464"/>
              <a:gd name="T4" fmla="*/ 2147483646 w 227"/>
              <a:gd name="T5" fmla="*/ 2147483646 h 4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464">
                <a:moveTo>
                  <a:pt x="210" y="0"/>
                </a:moveTo>
                <a:cubicBezTo>
                  <a:pt x="175" y="39"/>
                  <a:pt x="0" y="155"/>
                  <a:pt x="3" y="232"/>
                </a:cubicBezTo>
                <a:cubicBezTo>
                  <a:pt x="6" y="309"/>
                  <a:pt x="180" y="416"/>
                  <a:pt x="227" y="46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867400" y="5084763"/>
            <a:ext cx="2706688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4343400"/>
            <a:ext cx="274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2911475" y="4184650"/>
          <a:ext cx="2376488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6" imgW="967740" imgH="845515" progId="Visio.Drawing.11">
                  <p:embed/>
                </p:oleObj>
              </mc:Choice>
              <mc:Fallback>
                <p:oleObj name="Visio" r:id="rId6" imgW="967740" imgH="845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184650"/>
                        <a:ext cx="2376488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177925" y="5832475"/>
            <a:ext cx="1873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 b="1">
                <a:solidFill>
                  <a:srgbClr val="990000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200" b="1">
                <a:solidFill>
                  <a:srgbClr val="990000"/>
                </a:solidFill>
                <a:latin typeface="宋体" panose="02010600030101010101" pitchFamily="2" charset="-122"/>
              </a:rPr>
              <a:t>2.8(p25)</a:t>
            </a:r>
          </a:p>
        </p:txBody>
      </p:sp>
    </p:spTree>
    <p:extLst>
      <p:ext uri="{BB962C8B-B14F-4D97-AF65-F5344CB8AC3E}">
        <p14:creationId xmlns:p14="http://schemas.microsoft.com/office/powerpoint/2010/main" val="70965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2311" grpId="0" animBg="1"/>
      <p:bldP spid="18" grpId="0" autoUpdateAnimBg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778000" y="2316163"/>
            <a:ext cx="63230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38288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4875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811463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686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258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830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402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从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NFA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构造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DFA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kumimoji="1" lang="zh-CN" altLang="en-US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算法</a:t>
            </a:r>
            <a:r>
              <a:rPr kumimoji="1"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2.5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）－子集构造法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最小化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DFA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kumimoji="1" lang="zh-CN" altLang="en-US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算法</a:t>
            </a:r>
            <a:r>
              <a:rPr kumimoji="1"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2.6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314450" y="1108075"/>
            <a:ext cx="665956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1. 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用正规式描述模式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2. 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正规式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 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NFA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Thompson 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算法（</a:t>
            </a:r>
            <a:r>
              <a:rPr kumimoji="1" lang="zh-CN" altLang="en-US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算法</a:t>
            </a:r>
            <a:r>
              <a:rPr kumimoji="1"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2.2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408113" y="3452813"/>
            <a:ext cx="66929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5. 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从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DFA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构造词法分析器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模拟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DFA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kumimoji="1" lang="zh-CN" altLang="en-US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算法</a:t>
            </a:r>
            <a:r>
              <a:rPr kumimoji="1"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2.1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341438" y="2347913"/>
            <a:ext cx="441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3.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1341438" y="2827338"/>
            <a:ext cx="441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4.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1763713" y="260350"/>
            <a:ext cx="467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构造词法分析器的步骤</a:t>
            </a:r>
          </a:p>
        </p:txBody>
      </p:sp>
    </p:spTree>
    <p:extLst>
      <p:ext uri="{BB962C8B-B14F-4D97-AF65-F5344CB8AC3E}">
        <p14:creationId xmlns:p14="http://schemas.microsoft.com/office/powerpoint/2010/main" val="3028589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 animBg="1"/>
      <p:bldP spid="139268" grpId="0"/>
      <p:bldP spid="139269" grpId="0"/>
      <p:bldP spid="1392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660E8-D733-471B-BE40-4E5F17C2E2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2.4.5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构造词法分析器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28600" y="7620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表驱动型的词法分析器 </a:t>
            </a:r>
          </a:p>
        </p:txBody>
      </p:sp>
      <p:graphicFrame>
        <p:nvGraphicFramePr>
          <p:cNvPr id="49157" name="Object 9"/>
          <p:cNvGraphicFramePr>
            <a:graphicFrameLocks noChangeAspect="1"/>
          </p:cNvGraphicFramePr>
          <p:nvPr/>
        </p:nvGraphicFramePr>
        <p:xfrm>
          <a:off x="3081338" y="2195513"/>
          <a:ext cx="12747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Visio" r:id="rId4" imgW="565897" imgH="183776" progId="Visio.Drawing.6">
                  <p:embed/>
                </p:oleObj>
              </mc:Choice>
              <mc:Fallback>
                <p:oleObj name="Visio" r:id="rId4" imgW="565897" imgH="1837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5513"/>
                        <a:ext cx="12747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572000" y="1217613"/>
            <a:ext cx="43973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其中，需要：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有适当的数据结构存放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修改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6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6" action="ppaction://hlinksldjump"/>
              </a:rPr>
              <a:t>2.1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，适应实际输入：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识别整个文件，而不是一个记号；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满足最长匹配原则。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9750" y="3667125"/>
            <a:ext cx="77724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对于输入序列：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:= a  + b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正确的识别：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:= id + id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错误的识别：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仅识别一个：	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不满足最长匹配：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 id 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 ...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628650" y="2068513"/>
          <a:ext cx="2232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7" imgW="1044550" imgH="263042" progId="Visio.Drawing.11">
                  <p:embed/>
                </p:oleObj>
              </mc:Choice>
              <mc:Fallback>
                <p:oleObj name="Visio" r:id="rId7" imgW="1044550" imgH="2630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068513"/>
                        <a:ext cx="22320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701675" y="2546350"/>
          <a:ext cx="20875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9" imgW="1044550" imgH="459943" progId="Visio.Drawing.11">
                  <p:embed/>
                </p:oleObj>
              </mc:Choice>
              <mc:Fallback>
                <p:oleObj name="Visio" r:id="rId9" imgW="1044550" imgH="4599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546350"/>
                        <a:ext cx="20875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484188" y="1335088"/>
          <a:ext cx="28082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Visio" r:id="rId11" imgW="1478585" imgH="435254" progId="Visio.Drawing.11">
                  <p:embed/>
                </p:oleObj>
              </mc:Choice>
              <mc:Fallback>
                <p:oleObj name="Visio" r:id="rId11" imgW="1478585" imgH="4352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335088"/>
                        <a:ext cx="280828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789238" y="2127250"/>
          <a:ext cx="1466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Visio" r:id="rId13" imgW="628498" imgH="182880" progId="Visio.Drawing.11">
                  <p:embed/>
                </p:oleObj>
              </mc:Choice>
              <mc:Fallback>
                <p:oleObj name="Visio" r:id="rId13" imgW="628498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127250"/>
                        <a:ext cx="14668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3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3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3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3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 bldLvl="2" autoUpdateAnimBg="0"/>
      <p:bldP spid="1332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40EA4-779E-4DC0-9458-521AD893CE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63513"/>
            <a:ext cx="4643438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直接编码的词法分析器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8534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在表驱动的词法分析器中，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是数据，用于指导驱动器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的代码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对输入序列进行分析。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直接编码的词法分析器，将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 识别输入序列的过程合并在一起，直接用程序代码模拟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识别输入序列的过程。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如何用程序模拟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的状态和它的状态转移？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58775" y="3284538"/>
            <a:ext cx="74152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状态和状态转移与语句的对应关系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① 初态→程序的开始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存于一个状态变量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② 当前状态的判定→ 分支（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case/if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③ 状态转移→根据输入修改状态变量（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case/if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④ 扫描输入串→循环语句（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⑤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返回时，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满足最长匹配原则。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588125" y="3500438"/>
            <a:ext cx="2160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这里介绍不同于教材的方法</a:t>
            </a:r>
          </a:p>
        </p:txBody>
      </p:sp>
    </p:spTree>
    <p:extLst>
      <p:ext uri="{BB962C8B-B14F-4D97-AF65-F5344CB8AC3E}">
        <p14:creationId xmlns:p14="http://schemas.microsoft.com/office/powerpoint/2010/main" val="5457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utoUpdateAnimBg="0"/>
      <p:bldP spid="17413" grpId="0" build="p" autoUpdateAnimBg="0"/>
      <p:bldP spid="174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6849-B360-431A-97FA-15040479B8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115888"/>
            <a:ext cx="49403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直接编码的词法分析器（续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107950" y="44450"/>
            <a:ext cx="414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(a|b)*abb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的程序框架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84213" y="684213"/>
            <a:ext cx="81534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src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中分析第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个记号。若得到则存储在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token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endParaRPr lang="en-US" altLang="zh-CN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且返回已分析的字符个数；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否则返回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(char* src, char* token);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char input[]="abb ab2";  //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endParaRPr lang="en-US" altLang="zh-CN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char tokenTxt[10];       //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记号文本</a:t>
            </a:r>
            <a:endParaRPr lang="en-US" altLang="zh-CN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char *pS =input;         //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指示待分析的输入</a:t>
            </a:r>
            <a:endParaRPr lang="en-US" altLang="zh-CN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 len;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while( (len=</a:t>
            </a:r>
            <a:r>
              <a:rPr lang="en-US" altLang="zh-CN" sz="2400" b="1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</a:t>
            </a:r>
            <a:r>
              <a:rPr lang="en-US" altLang="zh-CN" sz="24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(pS, tokenTxt)) &gt;0 )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printf("get a token: %s\n", tokenTxt);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pS += len; // </a:t>
            </a:r>
            <a:r>
              <a:rPr lang="zh-CN" altLang="en-US" sz="24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跳过当前记号</a:t>
            </a:r>
            <a:endParaRPr lang="zh-CN" altLang="zh-CN" sz="2400" b="1" noProof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 b="1" noProof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061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1316E-43FC-45BA-BCC2-AD2E670D3A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299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815340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(char* src, char* token)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*ptr =src; int len=0;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state=0;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5300" name="矩形 1"/>
          <p:cNvSpPr>
            <a:spLocks noChangeArrowheads="1"/>
          </p:cNvSpPr>
          <p:nvPr/>
        </p:nvSpPr>
        <p:spPr bwMode="auto">
          <a:xfrm>
            <a:off x="4932363" y="993775"/>
            <a:ext cx="416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跳过开始的若干空白字符</a:t>
            </a:r>
          </a:p>
        </p:txBody>
      </p:sp>
      <p:sp>
        <p:nvSpPr>
          <p:cNvPr id="55301" name="矩形 2"/>
          <p:cNvSpPr>
            <a:spLocks noChangeArrowheads="1"/>
          </p:cNvSpPr>
          <p:nvPr/>
        </p:nvSpPr>
        <p:spPr bwMode="auto">
          <a:xfrm>
            <a:off x="5557838" y="3040063"/>
            <a:ext cx="3567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lang="zh-CN" altLang="en-US" sz="2400" b="1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5302" name="矩形 8"/>
          <p:cNvSpPr>
            <a:spLocks noChangeArrowheads="1"/>
          </p:cNvSpPr>
          <p:nvPr/>
        </p:nvSpPr>
        <p:spPr bwMode="auto">
          <a:xfrm>
            <a:off x="6237288" y="5375275"/>
            <a:ext cx="286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结果判定，收尾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38225" y="1209675"/>
            <a:ext cx="5976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 ; *ptr!=</a:t>
            </a:r>
            <a:r>
              <a:rPr lang="en-US" altLang="zh-CN" sz="24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en-US" altLang="zh-CN" sz="24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ptr++ )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400" b="1">
              <a:solidFill>
                <a:srgbClr val="00CC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 isspace(*ptr)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{ ++len; continue;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else  break;</a:t>
            </a:r>
          </a:p>
        </p:txBody>
      </p:sp>
    </p:spTree>
    <p:extLst>
      <p:ext uri="{BB962C8B-B14F-4D97-AF65-F5344CB8AC3E}">
        <p14:creationId xmlns:p14="http://schemas.microsoft.com/office/powerpoint/2010/main" val="237753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47C98-0C7F-4BE3-87E4-3737F008AD5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7347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815340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(char* src, char* token)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*ptr =src; int len=0;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state=0;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… …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7348" name="矩形 2"/>
          <p:cNvSpPr>
            <a:spLocks noChangeArrowheads="1"/>
          </p:cNvSpPr>
          <p:nvPr/>
        </p:nvSpPr>
        <p:spPr bwMode="auto">
          <a:xfrm>
            <a:off x="5557838" y="2638425"/>
            <a:ext cx="3567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lang="zh-CN" altLang="en-US" sz="2400" b="1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349" name="矩形 8"/>
          <p:cNvSpPr>
            <a:spLocks noChangeArrowheads="1"/>
          </p:cNvSpPr>
          <p:nvPr/>
        </p:nvSpPr>
        <p:spPr bwMode="auto">
          <a:xfrm>
            <a:off x="6237288" y="5375275"/>
            <a:ext cx="286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结果判定，收尾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42988" y="1357313"/>
            <a:ext cx="8047037" cy="5065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0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 ; *ptr!=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ptr++ )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000" b="1">
              <a:solidFill>
                <a:srgbClr val="00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 *ptr != 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*ptr !=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)break;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限定字母表</a:t>
            </a:r>
            <a:endParaRPr lang="zh-CN" altLang="zh-CN" sz="2000" b="1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switch( state ){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0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当前状态的判定</a:t>
            </a:r>
            <a:endParaRPr lang="zh-CN" altLang="zh-CN" sz="2000" b="1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0:   </a:t>
            </a: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0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 *ptr ){ case 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'b':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0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case 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'a':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1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1:   </a:t>
            </a: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1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 *ptr ){ case 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'a':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1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endParaRPr lang="en-US" altLang="zh-CN" sz="20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case 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'b':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2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2:   </a:t>
            </a: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2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// </a:t>
            </a:r>
            <a:r>
              <a:rPr lang="zh-CN" altLang="en-US" sz="20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与上面类似</a:t>
            </a:r>
            <a:endParaRPr lang="zh-CN" altLang="zh-CN" sz="2000" noProof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3:   </a:t>
            </a: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3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// </a:t>
            </a:r>
            <a:r>
              <a:rPr lang="zh-CN" altLang="en-US" sz="20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与上面类似</a:t>
            </a:r>
            <a:endParaRPr lang="zh-CN" altLang="zh-CN" sz="2000" noProof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end switch(state)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++len; *token++ = *ptr;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end for-loop</a:t>
            </a:r>
            <a:endParaRPr lang="en-US" altLang="zh-CN" sz="20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-254000" y="2638425"/>
          <a:ext cx="23050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4" imgW="967740" imgH="845515" progId="Visio.Drawing.11">
                  <p:embed/>
                </p:oleObj>
              </mc:Choice>
              <mc:Fallback>
                <p:oleObj name="Visio" r:id="rId4" imgW="967740" imgH="845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000" y="2638425"/>
                        <a:ext cx="230505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219700" y="1120775"/>
            <a:ext cx="3960813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kumimoji="1" lang="zh-CN" altLang="en-US" sz="2000" b="1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42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F0087-9C33-42AD-8D99-E1D31CA71F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395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815340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(char* src, char* token)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*ptr =src; int len=0;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state=0;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… …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… …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9396" name="Object 9"/>
          <p:cNvGraphicFramePr>
            <a:graphicFrameLocks noChangeAspect="1"/>
          </p:cNvGraphicFramePr>
          <p:nvPr/>
        </p:nvGraphicFramePr>
        <p:xfrm>
          <a:off x="-254000" y="2638425"/>
          <a:ext cx="23050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Visio" r:id="rId4" imgW="967740" imgH="845515" progId="Visio.Drawing.11">
                  <p:embed/>
                </p:oleObj>
              </mc:Choice>
              <mc:Fallback>
                <p:oleObj name="Visio" r:id="rId4" imgW="967740" imgH="845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000" y="2638425"/>
                        <a:ext cx="230505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219700" y="4868863"/>
            <a:ext cx="3960813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结果判定，收尾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547813" y="5186363"/>
            <a:ext cx="6678612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 </a:t>
            </a:r>
            <a:r>
              <a:rPr lang="en-US" altLang="zh-CN" sz="24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== 3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{ </a:t>
            </a:r>
            <a:r>
              <a:rPr lang="en-US" altLang="zh-CN" sz="2400" noProof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*token = '\0'; 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len;}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return 0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}</a:t>
            </a:r>
          </a:p>
        </p:txBody>
      </p:sp>
      <p:sp>
        <p:nvSpPr>
          <p:cNvPr id="59399" name="矩形 10"/>
          <p:cNvSpPr>
            <a:spLocks noChangeArrowheads="1"/>
          </p:cNvSpPr>
          <p:nvPr/>
        </p:nvSpPr>
        <p:spPr bwMode="auto">
          <a:xfrm>
            <a:off x="4932363" y="1095375"/>
            <a:ext cx="416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跳过开始的若干空白字符</a:t>
            </a:r>
          </a:p>
        </p:txBody>
      </p:sp>
      <p:sp>
        <p:nvSpPr>
          <p:cNvPr id="59400" name="矩形 11"/>
          <p:cNvSpPr>
            <a:spLocks noChangeArrowheads="1"/>
          </p:cNvSpPr>
          <p:nvPr/>
        </p:nvSpPr>
        <p:spPr bwMode="auto">
          <a:xfrm>
            <a:off x="5557838" y="3040063"/>
            <a:ext cx="3567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lang="zh-CN" altLang="en-US" sz="2400" b="1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34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D648F-D183-49DF-8574-A45D050842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115888"/>
            <a:ext cx="49403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直接编码的词法分析器（续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07950" y="44450"/>
            <a:ext cx="414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(a|b)*abb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的程序框架</a:t>
            </a: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971550" y="476250"/>
            <a:ext cx="8153400" cy="61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(char* src, char* token)</a:t>
            </a:r>
            <a:endParaRPr lang="en-US" altLang="zh-CN" sz="2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*ptr =src; int len=0;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state=0;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 ; *ptr!=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ptr++ )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1600" b="1">
              <a:solidFill>
                <a:srgbClr val="00CC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 isspace(*ptr) ){ ++len; continue; 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else  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 ; *ptr!=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ptr++ )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1600" b="1">
              <a:solidFill>
                <a:srgbClr val="00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 *ptr != 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*ptr !=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)break;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16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限定字母表</a:t>
            </a:r>
            <a:endParaRPr lang="zh-CN" altLang="zh-CN" sz="1600" b="1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switch( state ){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6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当前状态的判定</a:t>
            </a:r>
            <a:endParaRPr lang="zh-CN" altLang="zh-CN" sz="1600" b="1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0:   </a:t>
            </a: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0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 *ptr ){ case 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'b':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0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case 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'a':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1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r>
              <a:rPr lang="en-US" altLang="zh-CN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1:   </a:t>
            </a: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1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 *ptr ){ case 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'a':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1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endParaRPr lang="en-US" altLang="zh-CN" sz="16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case 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'b':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2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2:   </a:t>
            </a: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2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// </a:t>
            </a:r>
            <a:r>
              <a:rPr lang="zh-CN" altLang="en-US" sz="16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与上面类似</a:t>
            </a:r>
            <a:endParaRPr lang="zh-CN" altLang="zh-CN" sz="1600" noProof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3:   </a:t>
            </a: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3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// </a:t>
            </a:r>
            <a:r>
              <a:rPr lang="zh-CN" altLang="en-US" sz="1600" noProof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与上面类似</a:t>
            </a:r>
            <a:endParaRPr lang="zh-CN" altLang="zh-CN" sz="1600" noProof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break;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end switch(state)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++len; *token++ = *ptr;</a:t>
            </a:r>
            <a:endParaRPr lang="en-US" altLang="zh-CN" sz="16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end for-loop</a:t>
            </a:r>
            <a:endParaRPr lang="en-US" altLang="zh-CN" sz="16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if(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== 3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) { *token = '\0'; return len;}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  return 0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446" name="矩形 1"/>
          <p:cNvSpPr>
            <a:spLocks noChangeArrowheads="1"/>
          </p:cNvSpPr>
          <p:nvPr/>
        </p:nvSpPr>
        <p:spPr bwMode="auto">
          <a:xfrm>
            <a:off x="5556250" y="1012825"/>
            <a:ext cx="354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跳过开始的若干空白字符</a:t>
            </a:r>
          </a:p>
        </p:txBody>
      </p:sp>
      <p:sp>
        <p:nvSpPr>
          <p:cNvPr id="61447" name="矩形 2"/>
          <p:cNvSpPr>
            <a:spLocks noChangeArrowheads="1"/>
          </p:cNvSpPr>
          <p:nvPr/>
        </p:nvSpPr>
        <p:spPr bwMode="auto">
          <a:xfrm>
            <a:off x="6210300" y="1731963"/>
            <a:ext cx="28987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lang="zh-CN" altLang="en-US" sz="2000" b="1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48" name="矩形 8"/>
          <p:cNvSpPr>
            <a:spLocks noChangeArrowheads="1"/>
          </p:cNvSpPr>
          <p:nvPr/>
        </p:nvSpPr>
        <p:spPr bwMode="auto">
          <a:xfrm>
            <a:off x="6237288" y="5375275"/>
            <a:ext cx="2151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结果判定</a:t>
            </a:r>
          </a:p>
        </p:txBody>
      </p:sp>
    </p:spTree>
    <p:extLst>
      <p:ext uri="{BB962C8B-B14F-4D97-AF65-F5344CB8AC3E}">
        <p14:creationId xmlns:p14="http://schemas.microsoft.com/office/powerpoint/2010/main" val="19774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3F4CE-5EF3-4C16-A5D8-EBF246951E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48768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2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81000" y="533400"/>
            <a:ext cx="81518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对正规式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PQ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N(PQ)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如下。其中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L(P)L(Q)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 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7200" y="2528888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N(P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如下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。其中，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（等价于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(L(P))</a:t>
            </a:r>
            <a:r>
              <a:rPr lang="en-US" altLang="zh-CN" sz="2400" baseline="30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28600" y="4983163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，使用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本身的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，不再构造新的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					      </a:t>
            </a:r>
            <a:r>
              <a:rPr lang="zh-CN" altLang="en-US" sz="20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■</a:t>
            </a:r>
          </a:p>
        </p:txBody>
      </p:sp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1598613" y="1628775"/>
          <a:ext cx="26860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2726131" imgH="716541" progId="Visio.Drawing.11">
                  <p:embed/>
                </p:oleObj>
              </mc:Choice>
              <mc:Fallback>
                <p:oleObj name="Visio" r:id="rId4" imgW="2726131" imgH="7165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628775"/>
                        <a:ext cx="26860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4611688" y="1635125"/>
          <a:ext cx="23272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6" imgW="2266005" imgH="713720" progId="Visio.Drawing.11">
                  <p:embed/>
                </p:oleObj>
              </mc:Choice>
              <mc:Fallback>
                <p:oleObj name="Visio" r:id="rId6" imgW="2266005" imgH="713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1635125"/>
                        <a:ext cx="23272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28"/>
          <p:cNvGraphicFramePr>
            <a:graphicFrameLocks noChangeAspect="1"/>
          </p:cNvGraphicFramePr>
          <p:nvPr/>
        </p:nvGraphicFramePr>
        <p:xfrm>
          <a:off x="3606800" y="1628775"/>
          <a:ext cx="2333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8" imgW="2266005" imgH="713720" progId="Visio.Drawing.11">
                  <p:embed/>
                </p:oleObj>
              </mc:Choice>
              <mc:Fallback>
                <p:oleObj name="Visio" r:id="rId8" imgW="2266005" imgH="713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628775"/>
                        <a:ext cx="23336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3348038" y="3744913"/>
          <a:ext cx="20875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10" imgW="1489375" imgH="441594" progId="Visio.Drawing.11">
                  <p:embed/>
                </p:oleObj>
              </mc:Choice>
              <mc:Fallback>
                <p:oleObj name="Visio" r:id="rId10" imgW="1489375" imgH="4415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44913"/>
                        <a:ext cx="20875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Freeform 32"/>
          <p:cNvSpPr>
            <a:spLocks/>
          </p:cNvSpPr>
          <p:nvPr/>
        </p:nvSpPr>
        <p:spPr bwMode="auto">
          <a:xfrm>
            <a:off x="3708400" y="3387725"/>
            <a:ext cx="1368425" cy="546100"/>
          </a:xfrm>
          <a:custGeom>
            <a:avLst/>
            <a:gdLst>
              <a:gd name="T0" fmla="*/ 2147483646 w 862"/>
              <a:gd name="T1" fmla="*/ 2147483646 h 298"/>
              <a:gd name="T2" fmla="*/ 2147483646 w 862"/>
              <a:gd name="T3" fmla="*/ 2147483646 h 298"/>
              <a:gd name="T4" fmla="*/ 2147483646 w 862"/>
              <a:gd name="T5" fmla="*/ 2147483646 h 298"/>
              <a:gd name="T6" fmla="*/ 0 w 862"/>
              <a:gd name="T7" fmla="*/ 2147483646 h 2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2" h="298">
                <a:moveTo>
                  <a:pt x="862" y="298"/>
                </a:moveTo>
                <a:cubicBezTo>
                  <a:pt x="819" y="255"/>
                  <a:pt x="714" y="82"/>
                  <a:pt x="604" y="41"/>
                </a:cubicBezTo>
                <a:cubicBezTo>
                  <a:pt x="494" y="0"/>
                  <a:pt x="301" y="7"/>
                  <a:pt x="200" y="50"/>
                </a:cubicBezTo>
                <a:cubicBezTo>
                  <a:pt x="99" y="93"/>
                  <a:pt x="42" y="246"/>
                  <a:pt x="0" y="298"/>
                </a:cubicBezTo>
              </a:path>
            </a:pathLst>
          </a:custGeom>
          <a:noFill/>
          <a:ln w="22225" cap="flat" cmpd="sng">
            <a:solidFill>
              <a:srgbClr val="99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4138613" y="3313113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2197100" y="3775075"/>
            <a:ext cx="747713" cy="561975"/>
          </a:xfrm>
          <a:prstGeom prst="ellipse">
            <a:avLst/>
          </a:prstGeom>
          <a:noFill/>
          <a:ln w="127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1835150" y="4076700"/>
            <a:ext cx="360363" cy="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916238" y="4076700"/>
            <a:ext cx="647700" cy="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2987675" y="3640138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021388" y="3789363"/>
            <a:ext cx="638175" cy="561975"/>
          </a:xfrm>
          <a:prstGeom prst="ellipse">
            <a:avLst/>
          </a:prstGeom>
          <a:noFill/>
          <a:ln w="381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5292725" y="4067175"/>
            <a:ext cx="719138" cy="9525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5508625" y="3644900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43049" name="Freeform 41"/>
          <p:cNvSpPr>
            <a:spLocks/>
          </p:cNvSpPr>
          <p:nvPr/>
        </p:nvSpPr>
        <p:spPr bwMode="auto">
          <a:xfrm>
            <a:off x="2771775" y="4292600"/>
            <a:ext cx="3313113" cy="581025"/>
          </a:xfrm>
          <a:custGeom>
            <a:avLst/>
            <a:gdLst>
              <a:gd name="T0" fmla="*/ 0 w 2087"/>
              <a:gd name="T1" fmla="*/ 0 h 366"/>
              <a:gd name="T2" fmla="*/ 2147483646 w 2087"/>
              <a:gd name="T3" fmla="*/ 2147483646 h 366"/>
              <a:gd name="T4" fmla="*/ 2147483646 w 2087"/>
              <a:gd name="T5" fmla="*/ 2147483646 h 366"/>
              <a:gd name="T6" fmla="*/ 2147483646 w 2087"/>
              <a:gd name="T7" fmla="*/ 0 h 3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7" h="366">
                <a:moveTo>
                  <a:pt x="0" y="0"/>
                </a:moveTo>
                <a:cubicBezTo>
                  <a:pt x="234" y="132"/>
                  <a:pt x="474" y="270"/>
                  <a:pt x="726" y="318"/>
                </a:cubicBezTo>
                <a:cubicBezTo>
                  <a:pt x="978" y="366"/>
                  <a:pt x="1285" y="341"/>
                  <a:pt x="1512" y="288"/>
                </a:cubicBezTo>
                <a:cubicBezTo>
                  <a:pt x="1739" y="235"/>
                  <a:pt x="1967" y="60"/>
                  <a:pt x="2087" y="0"/>
                </a:cubicBezTo>
              </a:path>
            </a:pathLst>
          </a:custGeom>
          <a:noFill/>
          <a:ln w="22225" cap="flat" cmpd="sng">
            <a:solidFill>
              <a:srgbClr val="99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4211638" y="4451350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40523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14" grpId="0" autoUpdateAnimBg="0"/>
      <p:bldP spid="43040" grpId="0" animBg="1"/>
      <p:bldP spid="43041" grpId="0"/>
      <p:bldP spid="43042" grpId="0" animBg="1"/>
      <p:bldP spid="43043" grpId="0" animBg="1"/>
      <p:bldP spid="43044" grpId="0" animBg="1"/>
      <p:bldP spid="43045" grpId="0"/>
      <p:bldP spid="43046" grpId="0" animBg="1"/>
      <p:bldP spid="43047" grpId="0" animBg="1"/>
      <p:bldP spid="43048" grpId="0"/>
      <p:bldP spid="43049" grpId="0" animBg="1"/>
      <p:bldP spid="430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6F8F4-DB6A-47DE-96CD-B70AFDFCD6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31115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两类分析器的比较 </a:t>
            </a:r>
          </a:p>
        </p:txBody>
      </p:sp>
      <p:graphicFrame>
        <p:nvGraphicFramePr>
          <p:cNvPr id="19560" name="Group 104"/>
          <p:cNvGraphicFramePr>
            <a:graphicFrameLocks noGrp="1"/>
          </p:cNvGraphicFramePr>
          <p:nvPr/>
        </p:nvGraphicFramePr>
        <p:xfrm>
          <a:off x="1042988" y="1125538"/>
          <a:ext cx="7286625" cy="2451100"/>
        </p:xfrm>
        <a:graphic>
          <a:graphicData uri="http://schemas.openxmlformats.org/drawingml/2006/table">
            <a:tbl>
              <a:tblPr/>
              <a:tblGrid>
                <a:gridCol w="2665412"/>
                <a:gridCol w="2173288"/>
                <a:gridCol w="2447925"/>
              </a:tblGrid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行楷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表驱动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直接编码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分析器的速度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程序与模式的关系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无关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有关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适合的编写方法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工具生成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手工编写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分析器的规模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较大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较小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3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66779-8CAB-4570-A4DE-870692F4B1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50813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2.5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" y="990600"/>
            <a:ext cx="8664575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词法分析的两个重要环节：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规定所有合法输入＋识别合法输入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重要内容：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模式、记号与单词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记号的说明：模式的形式化描述－正规式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记号的识别：有限自动机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：与正规式有对应关系，易于构造；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：确定性便于记号识别，不易构造；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记号识别的方法：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：算法</a:t>
            </a:r>
            <a:r>
              <a:rPr lang="en-US" altLang="zh-CN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（特殊情况下）：算法</a:t>
            </a:r>
            <a:r>
              <a:rPr lang="en-US" altLang="zh-CN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2.3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   </a:t>
            </a: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需要动态计算状态子集。</a:t>
            </a:r>
          </a:p>
        </p:txBody>
      </p:sp>
    </p:spTree>
    <p:extLst>
      <p:ext uri="{BB962C8B-B14F-4D97-AF65-F5344CB8AC3E}">
        <p14:creationId xmlns:p14="http://schemas.microsoft.com/office/powerpoint/2010/main" val="22311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5B86B-13B0-4CB1-9F9A-7D179932B3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 2.5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本章小结（续）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6275" y="1062038"/>
            <a:ext cx="7999413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从正规式到词法分析器（等价变换的过程）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由正规式构造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的确定化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子集法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闭包）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的最小化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可区分的概念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词法分析器：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表驱动（自动生成）</a:t>
            </a:r>
          </a:p>
          <a:p>
            <a:pPr lvl="2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直接编码（手工编写）</a:t>
            </a: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3152775" y="5246688"/>
            <a:ext cx="24193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结束</a:t>
            </a:r>
          </a:p>
        </p:txBody>
      </p:sp>
    </p:spTree>
    <p:extLst>
      <p:ext uri="{BB962C8B-B14F-4D97-AF65-F5344CB8AC3E}">
        <p14:creationId xmlns:p14="http://schemas.microsoft.com/office/powerpoint/2010/main" val="566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300538" y="3614738"/>
            <a:ext cx="4519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2)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属于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C22C7-61D6-43A2-975E-EBDA7E18EA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4191000" cy="5334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</a:t>
            </a:r>
            <a:r>
              <a:rPr lang="en-US" altLang="zh-CN" sz="320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smtClean="0">
                <a:latin typeface="隶书" panose="02010509060101010101" pitchFamily="49" charset="-122"/>
                <a:ea typeface="隶书" panose="02010509060101010101" pitchFamily="49" charset="-122"/>
              </a:rPr>
              <a:t>求</a:t>
            </a:r>
            <a:r>
              <a:rPr lang="en-US" altLang="zh-CN" sz="3200" smtClean="0">
                <a:latin typeface="隶书" panose="02010509060101010101" pitchFamily="49" charset="-122"/>
                <a:ea typeface="隶书" panose="02010509060101010101" pitchFamily="49" charset="-122"/>
              </a:rPr>
              <a:t>ε-</a:t>
            </a:r>
            <a:r>
              <a:rPr lang="zh-CN" altLang="en-US" sz="3200" smtClean="0">
                <a:latin typeface="隶书" panose="02010509060101010101" pitchFamily="49" charset="-122"/>
                <a:ea typeface="隶书" panose="02010509060101010101" pitchFamily="49" charset="-122"/>
              </a:rPr>
              <a:t>闭包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228600" y="609600"/>
            <a:ext cx="67056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用下边的函数计算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" y="1752600"/>
            <a:ext cx="4051300" cy="444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 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 is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T</a:t>
            </a: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中每个状态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loop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end loop;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while 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栈不空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end loop;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return U;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endε-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13325" y="1371600"/>
            <a:ext cx="387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 sz="2200">
                <a:solidFill>
                  <a:srgbClr val="000000"/>
                </a:solidFill>
                <a:ea typeface="华文行楷" panose="02010800040101010101" pitchFamily="2" charset="-122"/>
              </a:rPr>
              <a:t>用算法计算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({s2})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 			stack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379913" y="363538"/>
            <a:ext cx="3514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两个数据结构：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闭包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  </a:t>
            </a: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一个堆栈 </a:t>
            </a: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358900" y="2786063"/>
            <a:ext cx="29257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U; push(t);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295400" y="3797300"/>
            <a:ext cx="36369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pop(t);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u=move(t, ε)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979613" y="4557713"/>
            <a:ext cx="6330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u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U; push(u); end if; </a:t>
            </a:r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4067175" y="4868863"/>
          <a:ext cx="324167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Visio" r:id="rId4" imgW="1411834" imgH="747674" progId="Visio.Drawing.11">
                  <p:embed/>
                </p:oleObj>
              </mc:Choice>
              <mc:Fallback>
                <p:oleObj name="Visio" r:id="rId4" imgW="1411834" imgH="7476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868863"/>
                        <a:ext cx="3241675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994275" y="2090738"/>
            <a:ext cx="23145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{s2        }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7812088" y="2060575"/>
            <a:ext cx="8556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013325" y="2559050"/>
            <a:ext cx="2438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{s2, s4    }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956550" y="2492375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5003800" y="2990850"/>
            <a:ext cx="2279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{s2, s4, s5}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8027988" y="2997200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003800" y="3502025"/>
            <a:ext cx="2279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{s2, s4, s5}</a:t>
            </a:r>
          </a:p>
        </p:txBody>
      </p:sp>
      <p:sp>
        <p:nvSpPr>
          <p:cNvPr id="69652" name="AutoShape 3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0288" y="6127750"/>
            <a:ext cx="1444625" cy="5095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返   回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4284663" y="2708275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中所有状态属于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2124599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9" grpId="0"/>
      <p:bldP spid="15365" grpId="0" autoUpdateAnimBg="0"/>
      <p:bldP spid="15367" grpId="0"/>
      <p:bldP spid="15370" grpId="0" autoUpdateAnimBg="0"/>
      <p:bldP spid="15373" grpId="0" autoUpdateAnimBg="0"/>
      <p:bldP spid="15375" grpId="0" autoUpdateAnimBg="0"/>
      <p:bldP spid="15376" grpId="0" autoUpdateAnimBg="0"/>
      <p:bldP spid="15382" grpId="0"/>
      <p:bldP spid="15384" grpId="0"/>
      <p:bldP spid="15386" grpId="0"/>
      <p:bldP spid="15388" grpId="0"/>
      <p:bldP spid="15390" grpId="0"/>
      <p:bldP spid="15392" grpId="0"/>
      <p:bldP spid="15394" grpId="0"/>
      <p:bldP spid="154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EF096-30A9-46A2-8247-0B54E521A94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434975" y="965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Σ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是一个有限字母表，则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Σ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上的正规式及其表示的集合递归定义如下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1.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，它表示集合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(ε)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{ε}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Σ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上的字符，则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，它表示集合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L(a)={a}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L(s)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r|s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L(r)∪L(s)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L(r)L(s)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，表示集合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(L(r))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，表示的集合仍然是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。（加括弧改变优先级、结合性）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可用正规式描述的语言称为正规语言或正规集。   	       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48768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正规式的定义</a:t>
            </a:r>
            <a:endParaRPr lang="zh-CN" altLang="en-US" sz="240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685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19700" y="6165850"/>
            <a:ext cx="3529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算法：从正规式到</a:t>
            </a:r>
            <a:r>
              <a:rPr lang="en-US" altLang="zh-CN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3858296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19"/>
          <p:cNvSpPr>
            <a:spLocks noChangeArrowheads="1"/>
          </p:cNvSpPr>
          <p:nvPr/>
        </p:nvSpPr>
        <p:spPr bwMode="auto">
          <a:xfrm>
            <a:off x="323850" y="3349625"/>
            <a:ext cx="8135938" cy="1008063"/>
          </a:xfrm>
          <a:prstGeom prst="rect">
            <a:avLst/>
          </a:prstGeom>
          <a:solidFill>
            <a:srgbClr val="CCFFFF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终态判断</a:t>
            </a:r>
          </a:p>
        </p:txBody>
      </p:sp>
      <p:sp>
        <p:nvSpPr>
          <p:cNvPr id="73732" name="Rectangle 18"/>
          <p:cNvSpPr>
            <a:spLocks noChangeArrowheads="1"/>
          </p:cNvSpPr>
          <p:nvPr/>
        </p:nvSpPr>
        <p:spPr bwMode="auto">
          <a:xfrm>
            <a:off x="323850" y="2270125"/>
            <a:ext cx="8135938" cy="1079500"/>
          </a:xfrm>
          <a:prstGeom prst="rect">
            <a:avLst/>
          </a:prstGeom>
          <a:solidFill>
            <a:srgbClr val="FFFF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循环</a:t>
            </a:r>
          </a:p>
        </p:txBody>
      </p:sp>
      <p:sp>
        <p:nvSpPr>
          <p:cNvPr id="73733" name="Rectangle 17"/>
          <p:cNvSpPr>
            <a:spLocks noChangeArrowheads="1"/>
          </p:cNvSpPr>
          <p:nvPr/>
        </p:nvSpPr>
        <p:spPr bwMode="auto">
          <a:xfrm>
            <a:off x="323850" y="1827213"/>
            <a:ext cx="8135938" cy="457200"/>
          </a:xfrm>
          <a:prstGeom prst="rect">
            <a:avLst/>
          </a:prstGeom>
          <a:solidFill>
            <a:srgbClr val="FFCC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准备初值</a:t>
            </a:r>
          </a:p>
        </p:txBody>
      </p:sp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152400"/>
            <a:ext cx="4724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3735" name="Rectangle 3"/>
          <p:cNvSpPr>
            <a:spLocks noChangeArrowheads="1"/>
          </p:cNvSpPr>
          <p:nvPr/>
        </p:nvSpPr>
        <p:spPr bwMode="auto">
          <a:xfrm>
            <a:off x="990600" y="1831975"/>
            <a:ext cx="65532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s:=s0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ch:=nextchar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 ch≠eof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   loop;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	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return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else return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				</a:t>
            </a: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CC3300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36" name="Rectangle 6"/>
          <p:cNvSpPr>
            <a:spLocks noChangeArrowheads="1"/>
          </p:cNvSpPr>
          <p:nvPr/>
        </p:nvSpPr>
        <p:spPr bwMode="auto">
          <a:xfrm>
            <a:off x="76200" y="609600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 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和输入字符串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(eof)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，终态集为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输出  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，回答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，否则回答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方法 </a:t>
            </a:r>
            <a:r>
              <a:rPr lang="zh-CN" altLang="en-US" sz="2400">
                <a:solidFill>
                  <a:srgbClr val="CC33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用下述过程识别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73737" name="Rectangle 7"/>
          <p:cNvSpPr>
            <a:spLocks noChangeArrowheads="1"/>
          </p:cNvSpPr>
          <p:nvPr/>
        </p:nvSpPr>
        <p:spPr bwMode="auto">
          <a:xfrm>
            <a:off x="44450" y="1524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73738" name="Rectangle 8"/>
          <p:cNvSpPr>
            <a:spLocks noChangeArrowheads="1"/>
          </p:cNvSpPr>
          <p:nvPr/>
        </p:nvSpPr>
        <p:spPr bwMode="auto">
          <a:xfrm>
            <a:off x="2057400" y="2574925"/>
            <a:ext cx="517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s:=move(s,ch);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ch:=nextchar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73739" name="Rectangle 9"/>
          <p:cNvSpPr>
            <a:spLocks noChangeArrowheads="1"/>
          </p:cNvSpPr>
          <p:nvPr/>
        </p:nvSpPr>
        <p:spPr bwMode="auto">
          <a:xfrm>
            <a:off x="1752600" y="3260725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∈ F</a:t>
            </a:r>
          </a:p>
        </p:txBody>
      </p:sp>
      <p:sp>
        <p:nvSpPr>
          <p:cNvPr id="73740" name="Line 13"/>
          <p:cNvSpPr>
            <a:spLocks noChangeShapeType="1"/>
          </p:cNvSpPr>
          <p:nvPr/>
        </p:nvSpPr>
        <p:spPr bwMode="auto">
          <a:xfrm>
            <a:off x="1835150" y="2989263"/>
            <a:ext cx="50419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3741" name="Line 14"/>
          <p:cNvSpPr>
            <a:spLocks noChangeShapeType="1"/>
          </p:cNvSpPr>
          <p:nvPr/>
        </p:nvSpPr>
        <p:spPr bwMode="auto">
          <a:xfrm>
            <a:off x="1649413" y="3679825"/>
            <a:ext cx="2016125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3742" name="Text Box 15"/>
          <p:cNvSpPr txBox="1">
            <a:spLocks noChangeArrowheads="1"/>
          </p:cNvSpPr>
          <p:nvPr/>
        </p:nvSpPr>
        <p:spPr bwMode="auto">
          <a:xfrm>
            <a:off x="7883525" y="6400800"/>
            <a:ext cx="126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2.3</a:t>
            </a:r>
            <a:r>
              <a:rPr lang="en-US" altLang="zh-CN" sz="2400">
                <a:solidFill>
                  <a:srgbClr val="000000"/>
                </a:solidFill>
                <a:hlinkClick r:id="rId3" action="ppaction://hlinksldjump"/>
              </a:rPr>
              <a:t>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73743" name="Text Box 16"/>
          <p:cNvSpPr txBox="1">
            <a:spLocks noChangeArrowheads="1"/>
          </p:cNvSpPr>
          <p:nvPr/>
        </p:nvSpPr>
        <p:spPr bwMode="auto">
          <a:xfrm>
            <a:off x="5435600" y="6400800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  <a:hlinkClick r:id="rId4" action="ppaction://hlinksldjump"/>
              </a:rPr>
              <a:t>词法分析器</a:t>
            </a:r>
            <a:r>
              <a:rPr lang="zh-CN" altLang="en-US" sz="2400">
                <a:solidFill>
                  <a:srgbClr val="000000"/>
                </a:solidFill>
                <a:hlinkClick r:id="rId4" action="ppaction://hlinksldjump"/>
              </a:rPr>
              <a:t> 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674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79681-18ED-44A6-88F6-78142048D81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98913" y="0"/>
            <a:ext cx="5181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23850" y="-133350"/>
            <a:ext cx="6419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正规式、正规集、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的对应关系：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正规式	       正规集		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684213" y="909638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10246" name="Rectangle 14"/>
          <p:cNvSpPr>
            <a:spLocks noChangeArrowheads="1"/>
          </p:cNvSpPr>
          <p:nvPr/>
        </p:nvSpPr>
        <p:spPr bwMode="auto">
          <a:xfrm>
            <a:off x="611188" y="1557338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a</a:t>
            </a:r>
          </a:p>
        </p:txBody>
      </p:sp>
      <p:sp>
        <p:nvSpPr>
          <p:cNvPr id="10247" name="Rectangle 15"/>
          <p:cNvSpPr>
            <a:spLocks noChangeArrowheads="1"/>
          </p:cNvSpPr>
          <p:nvPr/>
        </p:nvSpPr>
        <p:spPr bwMode="auto">
          <a:xfrm>
            <a:off x="611188" y="2636838"/>
            <a:ext cx="14398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P|Q</a:t>
            </a:r>
          </a:p>
        </p:txBody>
      </p:sp>
      <p:sp>
        <p:nvSpPr>
          <p:cNvPr id="10248" name="Rectangle 16"/>
          <p:cNvSpPr>
            <a:spLocks noChangeArrowheads="1"/>
          </p:cNvSpPr>
          <p:nvPr/>
        </p:nvSpPr>
        <p:spPr bwMode="auto">
          <a:xfrm>
            <a:off x="684213" y="4005263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PQ</a:t>
            </a:r>
          </a:p>
        </p:txBody>
      </p:sp>
      <p:sp>
        <p:nvSpPr>
          <p:cNvPr id="10249" name="Rectangle 17"/>
          <p:cNvSpPr>
            <a:spLocks noChangeArrowheads="1"/>
          </p:cNvSpPr>
          <p:nvPr/>
        </p:nvSpPr>
        <p:spPr bwMode="auto">
          <a:xfrm>
            <a:off x="684213" y="5229225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P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0250" name="Rectangle 18"/>
          <p:cNvSpPr>
            <a:spLocks noChangeArrowheads="1"/>
          </p:cNvSpPr>
          <p:nvPr/>
        </p:nvSpPr>
        <p:spPr bwMode="auto">
          <a:xfrm>
            <a:off x="755650" y="5949950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6.(P)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2411413" y="909638"/>
            <a:ext cx="20145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L(ε)={ε}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2339975" y="1557338"/>
            <a:ext cx="1800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L(a)={a}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2484438" y="2636838"/>
            <a:ext cx="1800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L(P)∪L(Q)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2628900" y="3932238"/>
            <a:ext cx="20145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L(P)L(Q)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628900" y="5156200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(L(P))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2628900" y="5876925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L(P)</a:t>
            </a:r>
          </a:p>
        </p:txBody>
      </p:sp>
      <p:graphicFrame>
        <p:nvGraphicFramePr>
          <p:cNvPr id="35865" name="Object 25"/>
          <p:cNvGraphicFramePr>
            <a:graphicFrameLocks noChangeAspect="1"/>
          </p:cNvGraphicFramePr>
          <p:nvPr/>
        </p:nvGraphicFramePr>
        <p:xfrm>
          <a:off x="5076825" y="815975"/>
          <a:ext cx="17764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865632" imgH="290170" progId="Visio.Drawing.11">
                  <p:embed/>
                </p:oleObj>
              </mc:Choice>
              <mc:Fallback>
                <p:oleObj name="Visio" r:id="rId4" imgW="865632" imgH="290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815975"/>
                        <a:ext cx="17764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6" name="Object 26"/>
          <p:cNvGraphicFramePr>
            <a:graphicFrameLocks noChangeAspect="1"/>
          </p:cNvGraphicFramePr>
          <p:nvPr/>
        </p:nvGraphicFramePr>
        <p:xfrm>
          <a:off x="5148263" y="1557338"/>
          <a:ext cx="16557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6" imgW="865632" imgH="317602" progId="Visio.Drawing.11">
                  <p:embed/>
                </p:oleObj>
              </mc:Choice>
              <mc:Fallback>
                <p:oleObj name="Visio" r:id="rId6" imgW="865632" imgH="3176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557338"/>
                        <a:ext cx="16557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81" name="Group 41"/>
          <p:cNvGrpSpPr>
            <a:grpSpLocks/>
          </p:cNvGrpSpPr>
          <p:nvPr/>
        </p:nvGrpSpPr>
        <p:grpSpPr bwMode="auto">
          <a:xfrm>
            <a:off x="4284663" y="2349500"/>
            <a:ext cx="4319587" cy="1295400"/>
            <a:chOff x="2699" y="1480"/>
            <a:chExt cx="2721" cy="816"/>
          </a:xfrm>
        </p:grpSpPr>
        <p:graphicFrame>
          <p:nvGraphicFramePr>
            <p:cNvPr id="10276" name="Object 27"/>
            <p:cNvGraphicFramePr>
              <a:graphicFrameLocks noChangeAspect="1"/>
            </p:cNvGraphicFramePr>
            <p:nvPr/>
          </p:nvGraphicFramePr>
          <p:xfrm>
            <a:off x="3606" y="1498"/>
            <a:ext cx="105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Visio" r:id="rId8" imgW="1616415" imgH="479389" progId="Visio.Drawing.11">
                    <p:embed/>
                  </p:oleObj>
                </mc:Choice>
                <mc:Fallback>
                  <p:oleObj name="Visio" r:id="rId8" imgW="1616415" imgH="47938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498"/>
                          <a:ext cx="105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7" name="Object 28"/>
            <p:cNvGraphicFramePr>
              <a:graphicFrameLocks noChangeAspect="1"/>
            </p:cNvGraphicFramePr>
            <p:nvPr/>
          </p:nvGraphicFramePr>
          <p:xfrm>
            <a:off x="3651" y="1980"/>
            <a:ext cx="105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Visio" r:id="rId10" imgW="1616415" imgH="479389" progId="Visio.Drawing.11">
                    <p:embed/>
                  </p:oleObj>
                </mc:Choice>
                <mc:Fallback>
                  <p:oleObj name="Visio" r:id="rId10" imgW="1616415" imgH="47938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980"/>
                          <a:ext cx="105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8" name="Oval 29"/>
            <p:cNvSpPr>
              <a:spLocks noChangeArrowheads="1"/>
            </p:cNvSpPr>
            <p:nvPr/>
          </p:nvSpPr>
          <p:spPr bwMode="auto">
            <a:xfrm>
              <a:off x="2914" y="1667"/>
              <a:ext cx="393" cy="354"/>
            </a:xfrm>
            <a:prstGeom prst="ellipse">
              <a:avLst/>
            </a:prstGeom>
            <a:noFill/>
            <a:ln w="12700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30238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s0</a:t>
              </a:r>
            </a:p>
          </p:txBody>
        </p:sp>
        <p:sp>
          <p:nvSpPr>
            <p:cNvPr id="10279" name="Line 30"/>
            <p:cNvSpPr>
              <a:spLocks noChangeShapeType="1"/>
            </p:cNvSpPr>
            <p:nvPr/>
          </p:nvSpPr>
          <p:spPr bwMode="auto">
            <a:xfrm>
              <a:off x="2699" y="1855"/>
              <a:ext cx="235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80" name="Line 31"/>
            <p:cNvSpPr>
              <a:spLocks noChangeShapeType="1"/>
            </p:cNvSpPr>
            <p:nvPr/>
          </p:nvSpPr>
          <p:spPr bwMode="auto">
            <a:xfrm>
              <a:off x="3243" y="1979"/>
              <a:ext cx="569" cy="19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81" name="Line 32"/>
            <p:cNvSpPr>
              <a:spLocks noChangeShapeType="1"/>
            </p:cNvSpPr>
            <p:nvPr/>
          </p:nvSpPr>
          <p:spPr bwMode="auto">
            <a:xfrm flipV="1">
              <a:off x="3264" y="1661"/>
              <a:ext cx="478" cy="123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82" name="Text Box 33"/>
            <p:cNvSpPr txBox="1">
              <a:spLocks noChangeArrowheads="1"/>
            </p:cNvSpPr>
            <p:nvPr/>
          </p:nvSpPr>
          <p:spPr bwMode="auto">
            <a:xfrm>
              <a:off x="3454" y="1752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83" name="Text Box 34"/>
            <p:cNvSpPr txBox="1">
              <a:spLocks noChangeArrowheads="1"/>
            </p:cNvSpPr>
            <p:nvPr/>
          </p:nvSpPr>
          <p:spPr bwMode="auto">
            <a:xfrm>
              <a:off x="3454" y="1480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84" name="Oval 35"/>
            <p:cNvSpPr>
              <a:spLocks noChangeArrowheads="1"/>
            </p:cNvSpPr>
            <p:nvPr/>
          </p:nvSpPr>
          <p:spPr bwMode="auto">
            <a:xfrm>
              <a:off x="5005" y="1705"/>
              <a:ext cx="415" cy="354"/>
            </a:xfrm>
            <a:prstGeom prst="ellipse">
              <a:avLst/>
            </a:prstGeom>
            <a:noFill/>
            <a:ln w="38100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30238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10285" name="Line 36"/>
            <p:cNvSpPr>
              <a:spLocks noChangeShapeType="1"/>
            </p:cNvSpPr>
            <p:nvPr/>
          </p:nvSpPr>
          <p:spPr bwMode="auto">
            <a:xfrm>
              <a:off x="4513" y="1661"/>
              <a:ext cx="538" cy="123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86" name="Text Box 37"/>
            <p:cNvSpPr txBox="1">
              <a:spLocks noChangeArrowheads="1"/>
            </p:cNvSpPr>
            <p:nvPr/>
          </p:nvSpPr>
          <p:spPr bwMode="auto">
            <a:xfrm>
              <a:off x="4824" y="1543"/>
              <a:ext cx="2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87" name="Line 38"/>
            <p:cNvSpPr>
              <a:spLocks noChangeShapeType="1"/>
            </p:cNvSpPr>
            <p:nvPr/>
          </p:nvSpPr>
          <p:spPr bwMode="auto">
            <a:xfrm flipV="1">
              <a:off x="4558" y="1925"/>
              <a:ext cx="445" cy="19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88" name="Text Box 39"/>
            <p:cNvSpPr txBox="1">
              <a:spLocks noChangeArrowheads="1"/>
            </p:cNvSpPr>
            <p:nvPr/>
          </p:nvSpPr>
          <p:spPr bwMode="auto">
            <a:xfrm>
              <a:off x="4816" y="1925"/>
              <a:ext cx="1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4364038" y="3932238"/>
            <a:ext cx="4341812" cy="792162"/>
            <a:chOff x="2749" y="2659"/>
            <a:chExt cx="2735" cy="499"/>
          </a:xfrm>
        </p:grpSpPr>
        <p:graphicFrame>
          <p:nvGraphicFramePr>
            <p:cNvPr id="10274" name="Object 42"/>
            <p:cNvGraphicFramePr>
              <a:graphicFrameLocks noChangeAspect="1"/>
            </p:cNvGraphicFramePr>
            <p:nvPr/>
          </p:nvGraphicFramePr>
          <p:xfrm>
            <a:off x="2749" y="2659"/>
            <a:ext cx="169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Visio" r:id="rId12" imgW="2615184" imgH="713720" progId="Visio.Drawing.11">
                    <p:embed/>
                  </p:oleObj>
                </mc:Choice>
                <mc:Fallback>
                  <p:oleObj name="Visio" r:id="rId12" imgW="2615184" imgH="7137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2659"/>
                          <a:ext cx="169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 algn="ctr">
                              <a:solidFill>
                                <a:srgbClr val="99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5" name="Object 43"/>
            <p:cNvGraphicFramePr>
              <a:graphicFrameLocks noChangeAspect="1"/>
            </p:cNvGraphicFramePr>
            <p:nvPr/>
          </p:nvGraphicFramePr>
          <p:xfrm>
            <a:off x="4014" y="2659"/>
            <a:ext cx="1470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Visio" r:id="rId14" imgW="2266005" imgH="713720" progId="Visio.Drawing.11">
                    <p:embed/>
                  </p:oleObj>
                </mc:Choice>
                <mc:Fallback>
                  <p:oleObj name="Visio" r:id="rId14" imgW="2266005" imgH="7137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59"/>
                          <a:ext cx="1470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 algn="ctr">
                              <a:solidFill>
                                <a:srgbClr val="99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4211638" y="4868863"/>
            <a:ext cx="4752975" cy="1439862"/>
            <a:chOff x="2653" y="2991"/>
            <a:chExt cx="2994" cy="983"/>
          </a:xfrm>
        </p:grpSpPr>
        <p:graphicFrame>
          <p:nvGraphicFramePr>
            <p:cNvPr id="10262" name="Object 45"/>
            <p:cNvGraphicFramePr>
              <a:graphicFrameLocks noChangeAspect="1"/>
            </p:cNvGraphicFramePr>
            <p:nvPr/>
          </p:nvGraphicFramePr>
          <p:xfrm>
            <a:off x="3561" y="3263"/>
            <a:ext cx="131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Visio" r:id="rId16" imgW="1489375" imgH="441594" progId="Visio.Drawing.11">
                    <p:embed/>
                  </p:oleObj>
                </mc:Choice>
                <mc:Fallback>
                  <p:oleObj name="Visio" r:id="rId16" imgW="1489375" imgH="44159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3263"/>
                          <a:ext cx="131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 algn="ctr">
                              <a:solidFill>
                                <a:srgbClr val="99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Freeform 46"/>
            <p:cNvSpPr>
              <a:spLocks/>
            </p:cNvSpPr>
            <p:nvPr/>
          </p:nvSpPr>
          <p:spPr bwMode="auto">
            <a:xfrm>
              <a:off x="3788" y="3038"/>
              <a:ext cx="862" cy="344"/>
            </a:xfrm>
            <a:custGeom>
              <a:avLst/>
              <a:gdLst>
                <a:gd name="T0" fmla="*/ 862 w 862"/>
                <a:gd name="T1" fmla="*/ 705 h 298"/>
                <a:gd name="T2" fmla="*/ 604 w 862"/>
                <a:gd name="T3" fmla="*/ 96 h 298"/>
                <a:gd name="T4" fmla="*/ 200 w 862"/>
                <a:gd name="T5" fmla="*/ 119 h 298"/>
                <a:gd name="T6" fmla="*/ 0 w 862"/>
                <a:gd name="T7" fmla="*/ 705 h 2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298">
                  <a:moveTo>
                    <a:pt x="862" y="298"/>
                  </a:moveTo>
                  <a:cubicBezTo>
                    <a:pt x="819" y="255"/>
                    <a:pt x="714" y="82"/>
                    <a:pt x="604" y="41"/>
                  </a:cubicBezTo>
                  <a:cubicBezTo>
                    <a:pt x="494" y="0"/>
                    <a:pt x="301" y="7"/>
                    <a:pt x="200" y="50"/>
                  </a:cubicBezTo>
                  <a:cubicBezTo>
                    <a:pt x="99" y="93"/>
                    <a:pt x="42" y="246"/>
                    <a:pt x="0" y="298"/>
                  </a:cubicBezTo>
                </a:path>
              </a:pathLst>
            </a:custGeom>
            <a:noFill/>
            <a:ln w="22225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64" name="Text Box 47"/>
            <p:cNvSpPr txBox="1">
              <a:spLocks noChangeArrowheads="1"/>
            </p:cNvSpPr>
            <p:nvPr/>
          </p:nvSpPr>
          <p:spPr bwMode="auto">
            <a:xfrm>
              <a:off x="4059" y="2991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65" name="Oval 48"/>
            <p:cNvSpPr>
              <a:spLocks noChangeArrowheads="1"/>
            </p:cNvSpPr>
            <p:nvPr/>
          </p:nvSpPr>
          <p:spPr bwMode="auto">
            <a:xfrm>
              <a:off x="2880" y="3267"/>
              <a:ext cx="428" cy="384"/>
            </a:xfrm>
            <a:prstGeom prst="ellipse">
              <a:avLst/>
            </a:prstGeom>
            <a:noFill/>
            <a:ln w="12700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30238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s0</a:t>
              </a:r>
            </a:p>
          </p:txBody>
        </p:sp>
        <p:sp>
          <p:nvSpPr>
            <p:cNvPr id="10266" name="Line 49"/>
            <p:cNvSpPr>
              <a:spLocks noChangeShapeType="1"/>
            </p:cNvSpPr>
            <p:nvPr/>
          </p:nvSpPr>
          <p:spPr bwMode="auto">
            <a:xfrm>
              <a:off x="2653" y="3472"/>
              <a:ext cx="227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67" name="Line 50"/>
            <p:cNvSpPr>
              <a:spLocks noChangeShapeType="1"/>
            </p:cNvSpPr>
            <p:nvPr/>
          </p:nvSpPr>
          <p:spPr bwMode="auto">
            <a:xfrm>
              <a:off x="3289" y="3472"/>
              <a:ext cx="408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68" name="Text Box 51"/>
            <p:cNvSpPr txBox="1">
              <a:spLocks noChangeArrowheads="1"/>
            </p:cNvSpPr>
            <p:nvPr/>
          </p:nvSpPr>
          <p:spPr bwMode="auto">
            <a:xfrm>
              <a:off x="3334" y="3197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69" name="Oval 52"/>
            <p:cNvSpPr>
              <a:spLocks noChangeArrowheads="1"/>
            </p:cNvSpPr>
            <p:nvPr/>
          </p:nvSpPr>
          <p:spPr bwMode="auto">
            <a:xfrm>
              <a:off x="5245" y="3277"/>
              <a:ext cx="402" cy="384"/>
            </a:xfrm>
            <a:prstGeom prst="ellipse">
              <a:avLst/>
            </a:prstGeom>
            <a:noFill/>
            <a:ln w="38100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30238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10270" name="Line 53"/>
            <p:cNvSpPr>
              <a:spLocks noChangeShapeType="1"/>
            </p:cNvSpPr>
            <p:nvPr/>
          </p:nvSpPr>
          <p:spPr bwMode="auto">
            <a:xfrm>
              <a:off x="4786" y="3466"/>
              <a:ext cx="453" cy="6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71" name="Text Box 54"/>
            <p:cNvSpPr txBox="1">
              <a:spLocks noChangeArrowheads="1"/>
            </p:cNvSpPr>
            <p:nvPr/>
          </p:nvSpPr>
          <p:spPr bwMode="auto">
            <a:xfrm>
              <a:off x="4922" y="3200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72" name="Freeform 55"/>
            <p:cNvSpPr>
              <a:spLocks/>
            </p:cNvSpPr>
            <p:nvPr/>
          </p:nvSpPr>
          <p:spPr bwMode="auto">
            <a:xfrm>
              <a:off x="3198" y="3608"/>
              <a:ext cx="2087" cy="366"/>
            </a:xfrm>
            <a:custGeom>
              <a:avLst/>
              <a:gdLst>
                <a:gd name="T0" fmla="*/ 0 w 2087"/>
                <a:gd name="T1" fmla="*/ 0 h 366"/>
                <a:gd name="T2" fmla="*/ 726 w 2087"/>
                <a:gd name="T3" fmla="*/ 318 h 366"/>
                <a:gd name="T4" fmla="*/ 1512 w 2087"/>
                <a:gd name="T5" fmla="*/ 288 h 366"/>
                <a:gd name="T6" fmla="*/ 2087 w 2087"/>
                <a:gd name="T7" fmla="*/ 0 h 3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7" h="366">
                  <a:moveTo>
                    <a:pt x="0" y="0"/>
                  </a:moveTo>
                  <a:cubicBezTo>
                    <a:pt x="234" y="132"/>
                    <a:pt x="474" y="270"/>
                    <a:pt x="726" y="318"/>
                  </a:cubicBezTo>
                  <a:cubicBezTo>
                    <a:pt x="978" y="366"/>
                    <a:pt x="1285" y="341"/>
                    <a:pt x="1512" y="288"/>
                  </a:cubicBezTo>
                  <a:cubicBezTo>
                    <a:pt x="1739" y="235"/>
                    <a:pt x="1967" y="60"/>
                    <a:pt x="2087" y="0"/>
                  </a:cubicBezTo>
                </a:path>
              </a:pathLst>
            </a:custGeom>
            <a:noFill/>
            <a:ln w="22225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273" name="Text Box 56"/>
            <p:cNvSpPr txBox="1">
              <a:spLocks noChangeArrowheads="1"/>
            </p:cNvSpPr>
            <p:nvPr/>
          </p:nvSpPr>
          <p:spPr bwMode="auto">
            <a:xfrm>
              <a:off x="4105" y="370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/>
      <p:bldP spid="35860" grpId="0"/>
      <p:bldP spid="35861" grpId="0"/>
      <p:bldP spid="35862" grpId="0"/>
      <p:bldP spid="35863" grpId="0"/>
      <p:bldP spid="358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1D238-F875-4D70-B25D-3C79319B1A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3048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533400" y="2133600"/>
            <a:ext cx="4953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Thompson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算法构造正规式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N(r) </a:t>
            </a:r>
          </a:p>
        </p:txBody>
      </p:sp>
      <p:graphicFrame>
        <p:nvGraphicFramePr>
          <p:cNvPr id="12293" name="Object 12"/>
          <p:cNvGraphicFramePr>
            <a:graphicFrameLocks noChangeAspect="1"/>
          </p:cNvGraphicFramePr>
          <p:nvPr/>
        </p:nvGraphicFramePr>
        <p:xfrm>
          <a:off x="1600200" y="76200"/>
          <a:ext cx="3048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1145808" imgH="345989" progId="Visio.Drawing.6">
                  <p:embed/>
                </p:oleObj>
              </mc:Choice>
              <mc:Fallback>
                <p:oleObj name="Visio" r:id="rId4" imgW="1145808" imgH="34598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"/>
                        <a:ext cx="30480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23888" y="3068638"/>
            <a:ext cx="30845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分解正规式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自下而上构造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457200" y="4005263"/>
            <a:ext cx="4402138" cy="186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强调：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构造过程与正规式一一对应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每一步构造中，新的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最多增加两个状态</a:t>
            </a:r>
          </a:p>
        </p:txBody>
      </p:sp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323850" y="260350"/>
          <a:ext cx="8569325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6" imgW="3709721" imgH="794918" progId="Visio.Drawing.11">
                  <p:embed/>
                </p:oleObj>
              </mc:Choice>
              <mc:Fallback>
                <p:oleObj name="Visio" r:id="rId6" imgW="3709721" imgH="7949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8569325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847013" y="2254250"/>
            <a:ext cx="325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1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·</a:t>
            </a:r>
            <a:endParaRPr lang="zh-CN" altLang="en-US" sz="110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21688" y="28844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>
            <a:cxnSpLocks noChangeShapeType="1"/>
            <a:stCxn id="3" idx="0"/>
            <a:endCxn id="2" idx="2"/>
          </p:cNvCxnSpPr>
          <p:nvPr/>
        </p:nvCxnSpPr>
        <p:spPr bwMode="auto">
          <a:xfrm flipH="1" flipV="1">
            <a:off x="8008938" y="2516188"/>
            <a:ext cx="576262" cy="368300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385050" y="2879725"/>
            <a:ext cx="325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1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·</a:t>
            </a:r>
            <a:endParaRPr lang="zh-CN" altLang="en-US" sz="110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24" name="直接连接符 23"/>
          <p:cNvCxnSpPr>
            <a:cxnSpLocks noChangeShapeType="1"/>
            <a:stCxn id="23" idx="0"/>
            <a:endCxn id="2" idx="2"/>
          </p:cNvCxnSpPr>
          <p:nvPr/>
        </p:nvCxnSpPr>
        <p:spPr bwMode="auto">
          <a:xfrm flipV="1">
            <a:off x="7546975" y="2516188"/>
            <a:ext cx="461963" cy="363537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7988300" y="3460750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>
            <a:cxnSpLocks noChangeShapeType="1"/>
            <a:stCxn id="27" idx="0"/>
            <a:endCxn id="23" idx="2"/>
          </p:cNvCxnSpPr>
          <p:nvPr/>
        </p:nvCxnSpPr>
        <p:spPr bwMode="auto">
          <a:xfrm flipH="1" flipV="1">
            <a:off x="7546975" y="3141663"/>
            <a:ext cx="606425" cy="319087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894513" y="3487738"/>
            <a:ext cx="3254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1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·</a:t>
            </a:r>
            <a:endParaRPr lang="zh-CN" altLang="en-US" sz="110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3" name="直接连接符 32"/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7058025" y="3141663"/>
            <a:ext cx="488950" cy="346075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6443663" y="40957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endParaRPr lang="zh-CN" altLang="en-US" sz="1100" b="1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7" name="直接连接符 36"/>
          <p:cNvCxnSpPr>
            <a:cxnSpLocks noChangeShapeType="1"/>
            <a:stCxn id="36" idx="0"/>
            <a:endCxn id="32" idx="2"/>
          </p:cNvCxnSpPr>
          <p:nvPr/>
        </p:nvCxnSpPr>
        <p:spPr bwMode="auto">
          <a:xfrm flipV="1">
            <a:off x="6600825" y="3748088"/>
            <a:ext cx="457200" cy="347662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7485063" y="40767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>
            <a:cxnSpLocks noChangeShapeType="1"/>
            <a:stCxn id="39" idx="0"/>
            <a:endCxn id="32" idx="2"/>
          </p:cNvCxnSpPr>
          <p:nvPr/>
        </p:nvCxnSpPr>
        <p:spPr bwMode="auto">
          <a:xfrm flipH="1" flipV="1">
            <a:off x="7058025" y="3748088"/>
            <a:ext cx="590550" cy="328612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6443663" y="478790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|</a:t>
            </a:r>
            <a:endParaRPr lang="zh-CN" altLang="en-US" sz="1100" b="1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43" name="直接连接符 42"/>
          <p:cNvCxnSpPr>
            <a:cxnSpLocks noChangeShapeType="1"/>
            <a:stCxn id="42" idx="0"/>
            <a:endCxn id="36" idx="2"/>
          </p:cNvCxnSpPr>
          <p:nvPr/>
        </p:nvCxnSpPr>
        <p:spPr bwMode="auto">
          <a:xfrm flipV="1">
            <a:off x="6600825" y="4495800"/>
            <a:ext cx="0" cy="292100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5972175" y="5546725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</a:t>
            </a:r>
            <a:endParaRPr lang="zh-CN" altLang="en-US" sz="2000">
              <a:solidFill>
                <a:srgbClr val="0000FF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47" name="直接连接符 46"/>
          <p:cNvCxnSpPr>
            <a:cxnSpLocks noChangeShapeType="1"/>
            <a:stCxn id="46" idx="0"/>
            <a:endCxn id="42" idx="2"/>
          </p:cNvCxnSpPr>
          <p:nvPr/>
        </p:nvCxnSpPr>
        <p:spPr bwMode="auto">
          <a:xfrm flipV="1">
            <a:off x="6137275" y="5187950"/>
            <a:ext cx="463550" cy="358775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6980238" y="5527675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49" name="直接连接符 48"/>
          <p:cNvCxnSpPr>
            <a:cxnSpLocks noChangeShapeType="1"/>
            <a:stCxn id="48" idx="0"/>
            <a:endCxn id="42" idx="2"/>
          </p:cNvCxnSpPr>
          <p:nvPr/>
        </p:nvCxnSpPr>
        <p:spPr bwMode="auto">
          <a:xfrm flipH="1" flipV="1">
            <a:off x="6600825" y="5187950"/>
            <a:ext cx="544513" cy="339725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036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1" grpId="0" autoUpdateAnimBg="0"/>
      <p:bldP spid="36882" grpId="0" build="p" bldLvl="2" autoUpdateAnimBg="0"/>
      <p:bldP spid="2" grpId="0"/>
      <p:bldP spid="3" grpId="0"/>
      <p:bldP spid="23" grpId="0"/>
      <p:bldP spid="27" grpId="0"/>
      <p:bldP spid="32" grpId="0"/>
      <p:bldP spid="36" grpId="0"/>
      <p:bldP spid="39" grpId="0"/>
      <p:bldP spid="42" grpId="0"/>
      <p:bldP spid="46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797E8D-E19D-4924-B470-5C5983616C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3886200" cy="609600"/>
          </a:xfrm>
        </p:spPr>
        <p:txBody>
          <a:bodyPr anchor="ctr"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4400" smtClean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95288" y="685800"/>
            <a:ext cx="455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识别记号的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并行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108075"/>
            <a:ext cx="8305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2.12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从甲地到乙地，可以乘车也可以骑自行车，具体路线如右图。其中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表示乘车，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表示骑自行车。现在要求从甲地到乙地，只许乘车而不许骑自行车，该如何走？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" y="2578100"/>
            <a:ext cx="7467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问题抽象：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识别是否有从甲到乙标记为全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的路径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试探（串行）：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甲</a:t>
            </a:r>
            <a:r>
              <a:rPr lang="zh-CN" altLang="en-US" sz="2400" u="sng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	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无路可走，回退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甲</a:t>
            </a:r>
            <a:r>
              <a:rPr lang="zh-CN" altLang="en-US" sz="2400" u="sng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无路可走，回退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甲</a:t>
            </a:r>
            <a:r>
              <a:rPr lang="zh-CN" altLang="en-US" sz="2400" u="sng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	到达乙地，成功 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57200" y="4756150"/>
            <a:ext cx="8229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假设有足够多的小汽车，每次均到达小汽车可能到达的全体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并行：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甲</a:t>
            </a:r>
            <a:r>
              <a:rPr lang="zh-CN" altLang="en-US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{1, 2}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133600" y="56388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{3,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到达乙地，成功</a:t>
            </a:r>
          </a:p>
        </p:txBody>
      </p:sp>
      <p:graphicFrame>
        <p:nvGraphicFramePr>
          <p:cNvPr id="14345" name="Object 10"/>
          <p:cNvGraphicFramePr>
            <a:graphicFrameLocks noChangeAspect="1"/>
          </p:cNvGraphicFramePr>
          <p:nvPr/>
        </p:nvGraphicFramePr>
        <p:xfrm>
          <a:off x="5435600" y="2951163"/>
          <a:ext cx="3348038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1543507" imgH="783946" progId="Visio.Drawing.11">
                  <p:embed/>
                </p:oleObj>
              </mc:Choice>
              <mc:Fallback>
                <p:oleObj name="Visio" r:id="rId4" imgW="1543507" imgH="78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951163"/>
                        <a:ext cx="3348038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2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 autoUpdateAnimBg="0"/>
      <p:bldP spid="37895" grpId="0" build="p" autoUpdateAnimBg="0"/>
      <p:bldP spid="3789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00096-6DF7-4E53-B39A-7E7DAC0EA9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95288" y="692150"/>
            <a:ext cx="80025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并行的方法，核心思想是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将不确定的下一状态确定化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在每试探一步时，考虑了所有的下一状态转移，因此所走的每一步都是确定的。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52450" y="3332163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上识别记号的确定化方法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68313" y="3889375"/>
            <a:ext cx="7926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确定化的两个方面（回顾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计算下一状态转移时：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&lt;2&gt;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消除多于一个的下一状态转移：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smove(S, a)</a:t>
            </a: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5292725" y="2781300"/>
          <a:ext cx="345598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1427161" imgH="763219" progId="Visio.Drawing.11">
                  <p:embed/>
                </p:oleObj>
              </mc:Choice>
              <mc:Fallback>
                <p:oleObj name="Visio" r:id="rId4" imgW="1427161" imgH="7632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81300"/>
                        <a:ext cx="3455988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323850" y="2101850"/>
            <a:ext cx="763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因此，用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识别记号，常用并行方法，而不采用串行的方法（算法不易构造，复杂度高且回溯）</a:t>
            </a: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6659563" y="2781300"/>
          <a:ext cx="18732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6" imgW="864587" imgH="284596" progId="Visio.Drawing.11">
                  <p:embed/>
                </p:oleObj>
              </mc:Choice>
              <mc:Fallback>
                <p:oleObj name="Visio" r:id="rId6" imgW="864587" imgH="2845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781300"/>
                        <a:ext cx="18732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5753100" y="3487738"/>
          <a:ext cx="908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8" imgW="408606" imgH="427765" progId="Visio.Drawing.11">
                  <p:embed/>
                </p:oleObj>
              </mc:Choice>
              <mc:Fallback>
                <p:oleObj name="Visio" r:id="rId8" imgW="408606" imgH="4277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487738"/>
                        <a:ext cx="9080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1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852B1-CB95-4DF6-99C0-8566D84E81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0"/>
            <a:ext cx="396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28600" y="2286000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是一个状态集，且满足：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中所有状态属于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任何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再无其他状态属于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		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■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54050" y="4238625"/>
            <a:ext cx="4984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根据定义，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({s2})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s2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自身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{s2}	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s4		{s2,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	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s5		{s2, s4,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250825" y="457200"/>
            <a:ext cx="83518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smove(S,a)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从状态集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出发，经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直接到达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的下一状态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全体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move(s,a)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的唯一区别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状态集。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从状态集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出发，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不经任何字符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可到达的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全体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                                    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（或经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580063" y="4365625"/>
          <a:ext cx="3313112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1411834" imgH="747674" progId="Visio.Drawing.11">
                  <p:embed/>
                </p:oleObj>
              </mc:Choice>
              <mc:Fallback>
                <p:oleObj name="Visio" r:id="rId4" imgW="1411834" imgH="7476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365625"/>
                        <a:ext cx="3313112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AutoShape 1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24750" y="2992438"/>
            <a:ext cx="1482725" cy="50958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79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utoUpdateAnimBg="0"/>
      <p:bldP spid="1035" grpId="0" build="p" autoUpdateAnimBg="0"/>
      <p:bldP spid="10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6F199-BE7D-47C7-9088-82E8A4D48F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11175" y="4149725"/>
            <a:ext cx="8135938" cy="719138"/>
          </a:xfrm>
          <a:prstGeom prst="rect">
            <a:avLst/>
          </a:prstGeom>
          <a:solidFill>
            <a:srgbClr val="CCFFFF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3)</a:t>
            </a:r>
            <a:endParaRPr lang="en-US" altLang="zh-CN" sz="240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11175" y="2724150"/>
            <a:ext cx="8135938" cy="1411288"/>
          </a:xfrm>
          <a:prstGeom prst="rect">
            <a:avLst/>
          </a:prstGeom>
          <a:solidFill>
            <a:srgbClr val="FFFF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循环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511175" y="1844675"/>
            <a:ext cx="8135938" cy="849313"/>
          </a:xfrm>
          <a:prstGeom prst="rect">
            <a:avLst/>
          </a:prstGeom>
          <a:solidFill>
            <a:srgbClr val="FFCC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1)                             </a:t>
            </a:r>
            <a:r>
              <a:rPr lang="en-US" altLang="zh-CN" sz="240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所有可能初态的集合</a:t>
            </a:r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152400"/>
            <a:ext cx="3810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04800" y="609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eof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回答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否则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用下边的过程对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进行识别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是一个状态的集合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33400" y="4924425"/>
            <a:ext cx="7239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的三点区别：模拟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	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1.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		    初态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	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初态集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2.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下一状态转移	   下一状态		下一状态集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结束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判断		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		S∩F≠Φ 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680325" y="6091238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2.5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371600" y="3063875"/>
            <a:ext cx="7593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S:=ε-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(smove(S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ch))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所有下一状态的集合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 := nextchar();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73050" y="228600"/>
            <a:ext cx="307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84325" y="40767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S∩F≠Φ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7720013" y="5567363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5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5" action="ppaction://hlinksldjump"/>
              </a:rPr>
              <a:t>2.1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293688" y="87313"/>
            <a:ext cx="8310562" cy="1973262"/>
            <a:chOff x="185" y="55"/>
            <a:chExt cx="5235" cy="1360"/>
          </a:xfrm>
        </p:grpSpPr>
        <p:sp>
          <p:nvSpPr>
            <p:cNvPr id="20496" name="Rectangle 15"/>
            <p:cNvSpPr>
              <a:spLocks noChangeArrowheads="1"/>
            </p:cNvSpPr>
            <p:nvPr/>
          </p:nvSpPr>
          <p:spPr bwMode="auto">
            <a:xfrm>
              <a:off x="185" y="55"/>
              <a:ext cx="4011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2.13</a:t>
              </a:r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在</a:t>
              </a:r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NFA</a:t>
              </a:r>
              <a:r>
                <a:rPr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上识别输入序列</a:t>
              </a:r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abb</a:t>
              </a:r>
              <a:r>
                <a:rPr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和</a:t>
              </a:r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abab </a:t>
              </a:r>
            </a:p>
          </p:txBody>
        </p:sp>
        <p:graphicFrame>
          <p:nvGraphicFramePr>
            <p:cNvPr id="20497" name="Object 16"/>
            <p:cNvGraphicFramePr>
              <a:graphicFrameLocks noChangeAspect="1"/>
            </p:cNvGraphicFramePr>
            <p:nvPr/>
          </p:nvGraphicFramePr>
          <p:xfrm>
            <a:off x="249" y="346"/>
            <a:ext cx="5171" cy="1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Visio" r:id="rId6" imgW="3709721" imgH="794918" progId="Visio.Drawing.11">
                    <p:embed/>
                  </p:oleObj>
                </mc:Choice>
                <mc:Fallback>
                  <p:oleObj name="Visio" r:id="rId6" imgW="3709721" imgH="79491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46"/>
                          <a:ext cx="5171" cy="106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066800" y="1905000"/>
            <a:ext cx="8077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:= ε-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({s0});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 := nextchar();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 ch ≠ eof loop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        then return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 else return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 				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■</a:t>
            </a:r>
          </a:p>
        </p:txBody>
      </p:sp>
    </p:spTree>
    <p:extLst>
      <p:ext uri="{BB962C8B-B14F-4D97-AF65-F5344CB8AC3E}">
        <p14:creationId xmlns:p14="http://schemas.microsoft.com/office/powerpoint/2010/main" val="350576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40" grpId="0" animBg="1"/>
      <p:bldP spid="5141" grpId="0" animBg="1"/>
      <p:bldP spid="5128" grpId="0" build="p" autoUpdateAnimBg="0"/>
      <p:bldP spid="5130" grpId="0" autoUpdateAnimBg="0"/>
      <p:bldP spid="5133" grpId="0"/>
      <p:bldP spid="512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 eaLnBrk="1" hangingPunct="1">
          <a:lnSpc>
            <a:spcPct val="80000"/>
          </a:lnSpc>
          <a:buFontTx/>
          <a:buNone/>
          <a:defRPr noProof="1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">
  <a:themeElements>
    <a:clrScheme name="1_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4162</Words>
  <Application>Microsoft Office PowerPoint</Application>
  <PresentationFormat>全屏显示(4:3)</PresentationFormat>
  <Paragraphs>739</Paragraphs>
  <Slides>35</Slides>
  <Notes>35</Notes>
  <HiddenSlides>2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黑体</vt:lpstr>
      <vt:lpstr>华文行楷</vt:lpstr>
      <vt:lpstr>华文楷体</vt:lpstr>
      <vt:lpstr>华文中宋</vt:lpstr>
      <vt:lpstr>楷体</vt:lpstr>
      <vt:lpstr>楷体_GB2312</vt:lpstr>
      <vt:lpstr>隶书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default</vt:lpstr>
      <vt:lpstr>1_default</vt:lpstr>
      <vt:lpstr>Microsoft Visio 绘图</vt:lpstr>
      <vt:lpstr>Microsoft Visio Drawing</vt:lpstr>
      <vt:lpstr>2.4 从正规式到词法分析器 </vt:lpstr>
      <vt:lpstr>2.4.1 从正规式到NFA </vt:lpstr>
      <vt:lpstr>2.4.1 从正规式到NFA（续1）</vt:lpstr>
      <vt:lpstr>2.4.1 从正规式到NFA（续2）</vt:lpstr>
      <vt:lpstr>2.4.1 从正规式到NFA（续3）</vt:lpstr>
      <vt:lpstr>2.4.2 从NFA到DFA </vt:lpstr>
      <vt:lpstr>2.4.2 从NFA到DFA（续1）</vt:lpstr>
      <vt:lpstr>2.4.2 从NFA到DFA（续2）</vt:lpstr>
      <vt:lpstr>2.4.2 从NFA到DFA（续3） </vt:lpstr>
      <vt:lpstr>2.4.2 NFA到DFA（续4）</vt:lpstr>
      <vt:lpstr>2.4.2 NFA到DFA（续5）</vt:lpstr>
      <vt:lpstr>2.4.2 NFA到DFA（续6）</vt:lpstr>
      <vt:lpstr>2.4.2 NFA到DFA（续7）</vt:lpstr>
      <vt:lpstr>2.4.2 NFA到DFA（续8）</vt:lpstr>
      <vt:lpstr>2.4.2 NFA到DFA（续9）</vt:lpstr>
      <vt:lpstr>2.4.3 最小化DFA </vt:lpstr>
      <vt:lpstr>2.4.3 最小化DFA（续1）</vt:lpstr>
      <vt:lpstr>2.4.3 最小化DFA（续2）</vt:lpstr>
      <vt:lpstr>2.4.3 最小化DFA（续3）</vt:lpstr>
      <vt:lpstr>2.4.3 最小化DFA（续4）</vt:lpstr>
      <vt:lpstr>2.4.3 最小化DFA（续4）</vt:lpstr>
      <vt:lpstr>PowerPoint 演示文稿</vt:lpstr>
      <vt:lpstr>2.4.5 由DFA构造词法分析器 </vt:lpstr>
      <vt:lpstr>&lt;2&gt; 直接编码的词法分析器 </vt:lpstr>
      <vt:lpstr>&lt;2&gt; 直接编码的词法分析器（续1）</vt:lpstr>
      <vt:lpstr>PowerPoint 演示文稿</vt:lpstr>
      <vt:lpstr>PowerPoint 演示文稿</vt:lpstr>
      <vt:lpstr>PowerPoint 演示文稿</vt:lpstr>
      <vt:lpstr>&lt;2&gt; 直接编码的词法分析器（续1）</vt:lpstr>
      <vt:lpstr>&lt;3&gt; 两类分析器的比较 </vt:lpstr>
      <vt:lpstr>2.5 本章小结</vt:lpstr>
      <vt:lpstr> 2.5 本章小结（续）</vt:lpstr>
      <vt:lpstr>算法2.4 求ε-闭包</vt:lpstr>
      <vt:lpstr>正规式的定义</vt:lpstr>
      <vt:lpstr>2.3.2 确定的有限自动机（续3）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从正规式到词法分析器 </dc:title>
  <dc:creator>EZ123</dc:creator>
  <cp:lastModifiedBy>EZ123</cp:lastModifiedBy>
  <cp:revision>1</cp:revision>
  <dcterms:created xsi:type="dcterms:W3CDTF">2018-09-20T12:09:24Z</dcterms:created>
  <dcterms:modified xsi:type="dcterms:W3CDTF">2018-09-20T12:14:18Z</dcterms:modified>
</cp:coreProperties>
</file>