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3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55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10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96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8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8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0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5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44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335A-2F97-48C8-80B5-F9BBE7C9FF8E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03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MPS.BR -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O MPS.BR (Modelo de Processo de Software Brasileiro), é um modelo de qualidade de software voltado para a realidade brasileira.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É baseado e totalmente compatível com o CMMI, porém tem um custo mais acessível para certificação assim como menor complexidade em se alcançar os níveis.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Define </a:t>
            </a:r>
            <a:r>
              <a:rPr lang="pt-BR" b="1" dirty="0" smtClean="0"/>
              <a:t>O QUE </a:t>
            </a:r>
            <a:r>
              <a:rPr lang="pt-BR" dirty="0" smtClean="0"/>
              <a:t>fazer e não </a:t>
            </a:r>
            <a:r>
              <a:rPr lang="pt-BR" b="1" dirty="0" smtClean="0"/>
              <a:t>COMO</a:t>
            </a:r>
            <a:r>
              <a:rPr lang="pt-BR" dirty="0" smtClean="0"/>
              <a:t> fazer.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25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do MPS.BR</a:t>
            </a:r>
            <a:endParaRPr lang="pt-BR" dirty="0"/>
          </a:p>
        </p:txBody>
      </p:sp>
      <p:pic>
        <p:nvPicPr>
          <p:cNvPr id="4" name="Picture 2" descr="http://www.pdcase.com/documents/10179/18414/MR-MPS2.png/4fcc48f5-9638-4b37-a075-cd8d7b77f612?t=1400522958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1770664"/>
            <a:ext cx="6193537" cy="46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4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Projetos - </a:t>
            </a:r>
            <a:r>
              <a:rPr lang="pt-BR" dirty="0" err="1" smtClean="0"/>
              <a:t>GPR</a:t>
            </a:r>
            <a:r>
              <a:rPr lang="pt-BR" dirty="0" smtClean="0"/>
              <a:t> </a:t>
            </a:r>
            <a:r>
              <a:rPr lang="pt-BR" dirty="0" smtClean="0"/>
              <a:t>(Nível G)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 smtClean="0"/>
              <a:t>Tem como propósito:</a:t>
            </a:r>
          </a:p>
          <a:p>
            <a:pPr lvl="1" algn="just"/>
            <a:r>
              <a:rPr lang="pt-BR" dirty="0"/>
              <a:t>E</a:t>
            </a:r>
            <a:r>
              <a:rPr lang="pt-BR" dirty="0" smtClean="0"/>
              <a:t>stabelecer </a:t>
            </a:r>
            <a:r>
              <a:rPr lang="pt-BR" dirty="0"/>
              <a:t>e manter planos que definem as atividades, recursos e responsabilidades do </a:t>
            </a:r>
            <a:r>
              <a:rPr lang="pt-BR" dirty="0" smtClean="0"/>
              <a:t>projeto </a:t>
            </a:r>
            <a:r>
              <a:rPr lang="pt-BR" i="1" dirty="0" smtClean="0"/>
              <a:t>(Planejamento do Projeto);</a:t>
            </a:r>
          </a:p>
          <a:p>
            <a:pPr lvl="1" algn="just"/>
            <a:r>
              <a:rPr lang="pt-BR" dirty="0" smtClean="0"/>
              <a:t>Prover </a:t>
            </a:r>
            <a:r>
              <a:rPr lang="pt-BR" dirty="0"/>
              <a:t>informações sobre o andamento do projeto que permitam a realização de correções quando houver desvios significativos no desempenho do </a:t>
            </a:r>
            <a:r>
              <a:rPr lang="pt-BR" dirty="0" smtClean="0"/>
              <a:t>projeto </a:t>
            </a:r>
            <a:r>
              <a:rPr lang="pt-BR" i="1" dirty="0" smtClean="0"/>
              <a:t>(Monitoramento e Controle do Projeto).</a:t>
            </a:r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1400" dirty="0" smtClean="0"/>
          </a:p>
          <a:p>
            <a:pPr lvl="0" algn="just"/>
            <a:r>
              <a:rPr lang="pt-BR" dirty="0" smtClean="0"/>
              <a:t>O propósito deste processo evolui (nos níveis E </a:t>
            </a:r>
            <a:r>
              <a:rPr lang="pt-BR" dirty="0" err="1" smtClean="0"/>
              <a:t>e</a:t>
            </a:r>
            <a:r>
              <a:rPr lang="pt-BR" dirty="0" smtClean="0"/>
              <a:t> B) à medida que a organização cresce em maturidade.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2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Esperados – </a:t>
            </a:r>
            <a:r>
              <a:rPr lang="pt-BR" dirty="0" err="1" smtClean="0"/>
              <a:t>GPR</a:t>
            </a:r>
            <a:r>
              <a:rPr lang="pt-BR" dirty="0" smtClean="0"/>
              <a:t> Nível G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16118"/>
              </p:ext>
            </p:extLst>
          </p:nvPr>
        </p:nvGraphicFramePr>
        <p:xfrm>
          <a:off x="890335" y="2011682"/>
          <a:ext cx="10075862" cy="3588608"/>
        </p:xfrm>
        <a:graphic>
          <a:graphicData uri="http://schemas.openxmlformats.org/drawingml/2006/table">
            <a:tbl>
              <a:tblPr/>
              <a:tblGrid>
                <a:gridCol w="767685"/>
                <a:gridCol w="9308177"/>
              </a:tblGrid>
              <a:tr h="3518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Esperados</a:t>
                      </a:r>
                    </a:p>
                  </a:txBody>
                  <a:tcPr marL="14395" marR="14395" marT="143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70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GRP1</a:t>
                      </a: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escopo do trabalho para o projeto é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definido.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5025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GPR2</a:t>
                      </a: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 tarefas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os produtos de trabalho do projeto são dimensionados.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682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GPR3</a:t>
                      </a: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modelo e as fases do ciclo de vida do projeto são definidos.</a:t>
                      </a: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68691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GPR4</a:t>
                      </a: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esforço e o custo para a execução das tarefas e dos produtos de trabalho são estimados com base em dados históricos ou referências técnicas.</a:t>
                      </a: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350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GPR5</a:t>
                      </a: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orçamento e o cronograma do projeto</a:t>
                      </a:r>
                      <a:r>
                        <a:rPr lang="pt-BR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estabelecidos e mantidos.</a:t>
                      </a: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68691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GRP6</a:t>
                      </a: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riscos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são identificados e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seu impacto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probabilidade de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ocorrência e prioridade de 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tratamento  são  determinados  e documentados.</a:t>
                      </a:r>
                    </a:p>
                  </a:txBody>
                  <a:tcPr marL="14395" marR="14395" marT="143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9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 – </a:t>
            </a:r>
            <a:r>
              <a:rPr lang="pt-BR" dirty="0" err="1"/>
              <a:t>GPR</a:t>
            </a:r>
            <a:r>
              <a:rPr lang="pt-BR" dirty="0"/>
              <a:t> Nível G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86727"/>
              </p:ext>
            </p:extLst>
          </p:nvPr>
        </p:nvGraphicFramePr>
        <p:xfrm>
          <a:off x="935736" y="2011680"/>
          <a:ext cx="10146792" cy="3742944"/>
        </p:xfrm>
        <a:graphic>
          <a:graphicData uri="http://schemas.openxmlformats.org/drawingml/2006/table">
            <a:tbl>
              <a:tblPr/>
              <a:tblGrid>
                <a:gridCol w="773090"/>
                <a:gridCol w="9373702"/>
              </a:tblGrid>
              <a:tr h="3468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Esperados</a:t>
                      </a:r>
                    </a:p>
                  </a:txBody>
                  <a:tcPr marL="14417" marR="14417" marT="144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330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GPR7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 recursos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humanos são planejados considerando o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perfil e o conhecimento necessários para executá-lo.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425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GPR8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recursos e o ambiente de trabalho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</a:t>
                      </a:r>
                      <a:r>
                        <a:rPr lang="pt-BR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planejados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7445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GPR9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dados relevantes do projeto são identificados e planejados quanto à forma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coleta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armazenamento 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distribuição.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5027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GPR10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 geral para a execução do projeto é estabelecido com a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integração de planos específicos.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6771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GRP11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viabilidade de atingir as metas do projeto  é explicitamente avaliada considerando restrições e recursos disponíveis. Se necessário, ajustes são realizados.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960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GPR12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 Plano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é revisado com todos os interessados e o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compromisso com ele é obtido e mantido.</a:t>
                      </a:r>
                    </a:p>
                  </a:txBody>
                  <a:tcPr marL="14417" marR="14417" marT="144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46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 – </a:t>
            </a:r>
            <a:r>
              <a:rPr lang="pt-BR" dirty="0" err="1"/>
              <a:t>GPR</a:t>
            </a:r>
            <a:r>
              <a:rPr lang="pt-BR" dirty="0"/>
              <a:t> Nível G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31899"/>
              </p:ext>
            </p:extLst>
          </p:nvPr>
        </p:nvGraphicFramePr>
        <p:xfrm>
          <a:off x="998526" y="1816606"/>
          <a:ext cx="10010849" cy="4303779"/>
        </p:xfrm>
        <a:graphic>
          <a:graphicData uri="http://schemas.openxmlformats.org/drawingml/2006/table">
            <a:tbl>
              <a:tblPr/>
              <a:tblGrid>
                <a:gridCol w="762732"/>
                <a:gridCol w="9248117"/>
              </a:tblGrid>
              <a:tr h="38882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Esperados</a:t>
                      </a:r>
                    </a:p>
                  </a:txBody>
                  <a:tcPr marL="14301" marR="14301" marT="143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591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GPR13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escopo, as tarefas, as estimativas, o orçamento e o cronograma do projeto são monitorados em relação ao planejado.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7591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GPR14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recursos materiais e humanos bem como os dados relevantes do projeto são monitorados em relação ao planejado.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3888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GPR15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riscos são monitorados em relação ao planejado.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3888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GRP16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envolvimento das partes interessadas no projeto é planejado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monitorado e mantido.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3888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GPR17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Revisões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realizadas em marcos do projeto e conforme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estabelecido no planejamento.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7591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GPR18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Registros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problemas identificados e o resultado da análise de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questões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pertinentes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incluindo 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dependências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críticas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estabelecidos e tratados com as partes interessadas.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710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GPR19</a:t>
                      </a: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Definidas</a:t>
                      </a:r>
                      <a:r>
                        <a:rPr lang="pt-BR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ções </a:t>
                      </a: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corrigir desvios em relação ao planejado e para prevenir a repetição </a:t>
                      </a:r>
                      <a:r>
                        <a:rPr lang="pt-B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 problemas.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01" marR="14301" marT="143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34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MPS.BR - Guia Geral MPS de Software:2016 – </a:t>
            </a:r>
            <a:r>
              <a:rPr lang="pt-BR" dirty="0" err="1" smtClean="0"/>
              <a:t>Softex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02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522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MPS.BR - Definição</vt:lpstr>
      <vt:lpstr>Níveis do MPS.BR</vt:lpstr>
      <vt:lpstr>Gerência de Projetos - GPR (Nível G)</vt:lpstr>
      <vt:lpstr>Resultados Esperados – GPR Nível G</vt:lpstr>
      <vt:lpstr>Resultados Esperados – GPR Nível G</vt:lpstr>
      <vt:lpstr>Resultados Esperados – GPR Nível G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</dc:creator>
  <cp:lastModifiedBy>michel</cp:lastModifiedBy>
  <cp:revision>12</cp:revision>
  <dcterms:created xsi:type="dcterms:W3CDTF">2016-02-23T13:04:54Z</dcterms:created>
  <dcterms:modified xsi:type="dcterms:W3CDTF">2016-02-24T20:55:25Z</dcterms:modified>
</cp:coreProperties>
</file>