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58" r:id="rId6"/>
    <p:sldId id="259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335A-2F97-48C8-80B5-F9BBE7C9FF8E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D6F7-B798-4CEB-96B8-06B614BF5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39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335A-2F97-48C8-80B5-F9BBE7C9FF8E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D6F7-B798-4CEB-96B8-06B614BF5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55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335A-2F97-48C8-80B5-F9BBE7C9FF8E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D6F7-B798-4CEB-96B8-06B614BF5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10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335A-2F97-48C8-80B5-F9BBE7C9FF8E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D6F7-B798-4CEB-96B8-06B614BF5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26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335A-2F97-48C8-80B5-F9BBE7C9FF8E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D6F7-B798-4CEB-96B8-06B614BF5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96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335A-2F97-48C8-80B5-F9BBE7C9FF8E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D6F7-B798-4CEB-96B8-06B614BF5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18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335A-2F97-48C8-80B5-F9BBE7C9FF8E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D6F7-B798-4CEB-96B8-06B614BF5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88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335A-2F97-48C8-80B5-F9BBE7C9FF8E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D6F7-B798-4CEB-96B8-06B614BF5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30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335A-2F97-48C8-80B5-F9BBE7C9FF8E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D6F7-B798-4CEB-96B8-06B614BF5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559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335A-2F97-48C8-80B5-F9BBE7C9FF8E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D6F7-B798-4CEB-96B8-06B614BF5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86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335A-2F97-48C8-80B5-F9BBE7C9FF8E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D6F7-B798-4CEB-96B8-06B614BF5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44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9335A-2F97-48C8-80B5-F9BBE7C9FF8E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BD6F7-B798-4CEB-96B8-06B614BF5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03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insp.org.br/apresentacao/SCRUM_x_MPSBR.pdf" TargetMode="External"/><Relationship Id="rId2" Type="http://schemas.openxmlformats.org/officeDocument/2006/relationships/hyperlink" Target="http://www.fatecsaocaetano.edu.br/fascitech/index.php/fascitech/article/view/56/5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MPS.BR x SCRUM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266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MPS.BR - Guia Geral MPS de Software:2016 – </a:t>
            </a:r>
            <a:r>
              <a:rPr lang="pt-BR" dirty="0" err="1" smtClean="0"/>
              <a:t>Softex</a:t>
            </a:r>
            <a:endParaRPr lang="pt-BR" dirty="0" smtClean="0"/>
          </a:p>
          <a:p>
            <a:r>
              <a:rPr lang="pt-BR" dirty="0" smtClean="0"/>
              <a:t>Guia Scrum - </a:t>
            </a:r>
            <a:r>
              <a:rPr lang="de-DE" dirty="0" smtClean="0"/>
              <a:t>Ken Schwaber e Jeff Sutherland</a:t>
            </a:r>
            <a:endParaRPr lang="pt-BR" dirty="0" smtClean="0"/>
          </a:p>
          <a:p>
            <a:r>
              <a:rPr lang="pt-BR" dirty="0" smtClean="0">
                <a:hlinkClick r:id="rId2"/>
              </a:rPr>
              <a:t>http://www.fatecsaocaetano.edu.br/fascitech/index.php/fascitech/article/view/56/55</a:t>
            </a:r>
            <a:endParaRPr lang="pt-BR" dirty="0" smtClean="0"/>
          </a:p>
          <a:p>
            <a:r>
              <a:rPr lang="pt-BR" dirty="0" smtClean="0">
                <a:hlinkClick r:id="rId3"/>
              </a:rPr>
              <a:t>http://www.spinsp.org.br/apresentacao/SCRUM_x_MPSBR.pdf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00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MPS.BR - 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 smtClean="0"/>
              <a:t>O MPS.BR (Modelo de Processo de Software Brasileiro), é um modelo de qualidade de software voltado para a realidade brasileira.</a:t>
            </a:r>
          </a:p>
          <a:p>
            <a:pPr>
              <a:lnSpc>
                <a:spcPct val="100000"/>
              </a:lnSpc>
            </a:pPr>
            <a:r>
              <a:rPr lang="pt-BR" dirty="0" smtClean="0"/>
              <a:t>É baseado e totalmente compatível com o CMMI, porém tem um custo mais acessível para certificação assim como menor complexidade em se alcançar os níveis.</a:t>
            </a:r>
          </a:p>
          <a:p>
            <a:pPr>
              <a:lnSpc>
                <a:spcPct val="100000"/>
              </a:lnSpc>
            </a:pPr>
            <a:r>
              <a:rPr lang="pt-BR" dirty="0" smtClean="0"/>
              <a:t>Define </a:t>
            </a:r>
            <a:r>
              <a:rPr lang="pt-BR" b="1" dirty="0" smtClean="0"/>
              <a:t>O QUE </a:t>
            </a:r>
            <a:r>
              <a:rPr lang="pt-BR" dirty="0" smtClean="0"/>
              <a:t>fazer e não </a:t>
            </a:r>
            <a:r>
              <a:rPr lang="pt-BR" b="1" dirty="0" smtClean="0"/>
              <a:t>COMO</a:t>
            </a:r>
            <a:r>
              <a:rPr lang="pt-BR" dirty="0" smtClean="0"/>
              <a:t> fazer.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251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Níveis do MPS.BR</a:t>
            </a:r>
            <a:endParaRPr lang="pt-BR" dirty="0"/>
          </a:p>
        </p:txBody>
      </p:sp>
      <p:pic>
        <p:nvPicPr>
          <p:cNvPr id="4" name="Picture 2" descr="http://www.pdcase.com/documents/10179/18414/MR-MPS2.png/4fcc48f5-9638-4b37-a075-cd8d7b77f612?t=1400522958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16" y="1770664"/>
            <a:ext cx="6193537" cy="461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4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790" y="566293"/>
            <a:ext cx="6261735" cy="586304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7408" y="1143730"/>
            <a:ext cx="1924050" cy="13049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7408" y="4064936"/>
            <a:ext cx="2047875" cy="13335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6458" y="2604333"/>
            <a:ext cx="1905000" cy="1304925"/>
          </a:xfrm>
          <a:prstGeom prst="rect">
            <a:avLst/>
          </a:prstGeom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929640" y="4809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SCRUM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491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Gerência de Projetos - </a:t>
            </a:r>
            <a:r>
              <a:rPr lang="pt-BR" dirty="0" err="1" smtClean="0"/>
              <a:t>GPR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pt-BR" dirty="0" smtClean="0"/>
              <a:t>Tem como propósito:</a:t>
            </a:r>
          </a:p>
          <a:p>
            <a:pPr lvl="1" algn="just"/>
            <a:r>
              <a:rPr lang="pt-BR" dirty="0"/>
              <a:t>E</a:t>
            </a:r>
            <a:r>
              <a:rPr lang="pt-BR" dirty="0" smtClean="0"/>
              <a:t>stabelecer </a:t>
            </a:r>
            <a:r>
              <a:rPr lang="pt-BR" dirty="0"/>
              <a:t>e manter planos que definem as atividades, recursos e responsabilidades do </a:t>
            </a:r>
            <a:r>
              <a:rPr lang="pt-BR" dirty="0" smtClean="0"/>
              <a:t>projeto </a:t>
            </a:r>
            <a:r>
              <a:rPr lang="pt-BR" i="1" dirty="0" smtClean="0"/>
              <a:t>(Planejamento do Projeto);</a:t>
            </a:r>
          </a:p>
          <a:p>
            <a:pPr lvl="1" algn="just"/>
            <a:r>
              <a:rPr lang="pt-BR" dirty="0" smtClean="0"/>
              <a:t>Prover </a:t>
            </a:r>
            <a:r>
              <a:rPr lang="pt-BR" dirty="0"/>
              <a:t>informações sobre o andamento do projeto que permitam a realização de correções quando houver desvios significativos no desempenho do </a:t>
            </a:r>
            <a:r>
              <a:rPr lang="pt-BR" dirty="0" smtClean="0"/>
              <a:t>projeto </a:t>
            </a:r>
            <a:r>
              <a:rPr lang="pt-BR" i="1" dirty="0" smtClean="0"/>
              <a:t>(Monitoramento e Controle do Projeto).</a:t>
            </a:r>
          </a:p>
          <a:p>
            <a:pPr lvl="1" algn="just"/>
            <a:endParaRPr lang="pt-BR" sz="1400" dirty="0" smtClean="0"/>
          </a:p>
          <a:p>
            <a:pPr marL="457200" lvl="1" indent="0" algn="just">
              <a:buNone/>
            </a:pPr>
            <a:endParaRPr lang="pt-BR" sz="1400" dirty="0" smtClean="0"/>
          </a:p>
          <a:p>
            <a:pPr lvl="0" algn="just"/>
            <a:r>
              <a:rPr lang="pt-BR" dirty="0" smtClean="0"/>
              <a:t>O propósito deste processo evolui (nos níveis E </a:t>
            </a:r>
            <a:r>
              <a:rPr lang="pt-BR" dirty="0" err="1" smtClean="0"/>
              <a:t>e</a:t>
            </a:r>
            <a:r>
              <a:rPr lang="pt-BR" dirty="0" smtClean="0"/>
              <a:t> B) à medida que a organização cresce em maturidade.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628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Mapeamento MPS.BR x SCRUM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162659"/>
              </p:ext>
            </p:extLst>
          </p:nvPr>
        </p:nvGraphicFramePr>
        <p:xfrm>
          <a:off x="845552" y="2255520"/>
          <a:ext cx="10508248" cy="3493994"/>
        </p:xfrm>
        <a:graphic>
          <a:graphicData uri="http://schemas.openxmlformats.org/drawingml/2006/table">
            <a:tbl>
              <a:tblPr/>
              <a:tblGrid>
                <a:gridCol w="700550"/>
                <a:gridCol w="4744970"/>
                <a:gridCol w="5062728"/>
              </a:tblGrid>
              <a:tr h="27584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MPS.BR</a:t>
                      </a:r>
                    </a:p>
                  </a:txBody>
                  <a:tcPr marL="13136" marR="13136" marT="13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SCRUM</a:t>
                      </a:r>
                    </a:p>
                  </a:txBody>
                  <a:tcPr marL="13136" marR="13136" marT="13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27584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GRP1</a:t>
                      </a:r>
                    </a:p>
                  </a:txBody>
                  <a:tcPr marL="13136" marR="13136" marT="1313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 escopo do trabalho para o projeto é definido</a:t>
                      </a:r>
                    </a:p>
                  </a:txBody>
                  <a:tcPr marL="13136" marR="13136" marT="1313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Criação do </a:t>
                      </a:r>
                      <a:r>
                        <a:rPr lang="pt-BR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Documento de Visão</a:t>
                      </a:r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 do </a:t>
                      </a:r>
                      <a:r>
                        <a:rPr lang="pt-BR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Backlog.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36" marR="13136" marT="1313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5385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GPR2</a:t>
                      </a:r>
                    </a:p>
                  </a:txBody>
                  <a:tcPr marL="13136" marR="13136" marT="1313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 tarefas  e  os  produtos  de  trabalho  do  projeto  são  dimensionados utilizando métodos apropriados.</a:t>
                      </a:r>
                    </a:p>
                  </a:txBody>
                  <a:tcPr marL="13136" marR="13136" marT="1313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Este dimensionamento ocorre no</a:t>
                      </a:r>
                      <a:r>
                        <a:rPr lang="pt-BR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Planejamento da Sprint.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36" marR="13136" marT="1313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80125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GPR3</a:t>
                      </a:r>
                    </a:p>
                  </a:txBody>
                  <a:tcPr marL="13136" marR="13136" marT="1313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 modelo e as fases do ciclo de vida do projeto são definidos.</a:t>
                      </a:r>
                    </a:p>
                  </a:txBody>
                  <a:tcPr marL="13136" marR="13136" marT="1313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É definido o modelo </a:t>
                      </a:r>
                      <a:r>
                        <a:rPr lang="pt-BR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iterativo e incremental, </a:t>
                      </a:r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 é o modelo utilizado pelo Scrum e nas fases </a:t>
                      </a:r>
                      <a:r>
                        <a:rPr lang="pt-BR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Pré-planejamento, Desenvolvimento e Pós-Planejamento.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36" marR="13136" marT="1313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80125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GPR4</a:t>
                      </a:r>
                    </a:p>
                  </a:txBody>
                  <a:tcPr marL="13136" marR="13136" marT="1313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 esforço e o custo para a execução das tarefas e dos produtos de trabalho são estimados com base em dados históricos ou referências técnicas.</a:t>
                      </a:r>
                    </a:p>
                  </a:txBody>
                  <a:tcPr marL="13136" marR="13136" marT="1313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previsto no Scrum.</a:t>
                      </a:r>
                    </a:p>
                  </a:txBody>
                  <a:tcPr marL="13136" marR="13136" marT="1313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80125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GPR5</a:t>
                      </a:r>
                    </a:p>
                  </a:txBody>
                  <a:tcPr marL="13136" marR="13136" marT="1313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  orçamento  e  o  cronograma  do  projeto,  incluindo  a  definição  de marcos e pontos de controle, são estabelecidos e mantidos.</a:t>
                      </a:r>
                    </a:p>
                  </a:txBody>
                  <a:tcPr marL="13136" marR="13136" marT="1313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 cronograma é estabelecido e atualizado com base nas reuniões de Planejamento da Sprint e Revisão da Sprint. Porém o Scrum não </a:t>
                      </a:r>
                      <a:r>
                        <a:rPr lang="pt-BR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preve</a:t>
                      </a:r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 monitoramento de orçamento.</a:t>
                      </a:r>
                    </a:p>
                  </a:txBody>
                  <a:tcPr marL="13136" marR="13136" marT="1313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93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Mapeamento MPS.BR x SCRUM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232382"/>
              </p:ext>
            </p:extLst>
          </p:nvPr>
        </p:nvGraphicFramePr>
        <p:xfrm>
          <a:off x="838200" y="1996756"/>
          <a:ext cx="10515600" cy="4009075"/>
        </p:xfrm>
        <a:graphic>
          <a:graphicData uri="http://schemas.openxmlformats.org/drawingml/2006/table">
            <a:tbl>
              <a:tblPr/>
              <a:tblGrid>
                <a:gridCol w="701040"/>
                <a:gridCol w="4678680"/>
                <a:gridCol w="5135880"/>
              </a:tblGrid>
              <a:tr h="27603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MPS.BR</a:t>
                      </a:r>
                    </a:p>
                  </a:txBody>
                  <a:tcPr marL="13145" marR="13145" marT="131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SCRUM</a:t>
                      </a:r>
                    </a:p>
                  </a:txBody>
                  <a:tcPr marL="13145" marR="13145" marT="131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80181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GRP6</a:t>
                      </a:r>
                    </a:p>
                  </a:txBody>
                  <a:tcPr marL="13145" marR="13145" marT="1314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 riscos  do projeto são identificados e  o  seu  impacto, probabilidade de  ocorrência  e  prioridade  de  tratamento  são  determinados  e documentados.</a:t>
                      </a:r>
                    </a:p>
                  </a:txBody>
                  <a:tcPr marL="13145" marR="13145" marT="1314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Os riscos são identificados nas Reuniões Diárias e tratados pelo Scrum Master.</a:t>
                      </a:r>
                    </a:p>
                  </a:txBody>
                  <a:tcPr marL="13145" marR="13145" marT="1314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106470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GPR7</a:t>
                      </a:r>
                    </a:p>
                  </a:txBody>
                  <a:tcPr marL="13145" marR="13145" marT="1314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  recursos  humanos  para  o  projeto  são  planejados  considerando  o perfil e o conhecimento necessários para executá-lo.</a:t>
                      </a:r>
                    </a:p>
                  </a:txBody>
                  <a:tcPr marL="13145" marR="13145" marT="1314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 recursos humanos são planejados através da divisão de papéis, como Product Owner, Scrum Master e Time de Desenvolvimento. Além disso, o time Scrum é multifuncional.</a:t>
                      </a:r>
                    </a:p>
                  </a:txBody>
                  <a:tcPr marL="13145" marR="13145" marT="1314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5389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GPR8</a:t>
                      </a:r>
                    </a:p>
                  </a:txBody>
                  <a:tcPr marL="13145" marR="13145" marT="1314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 recursos e o ambiente de trabalho necessários para executar o projeto são planejados.</a:t>
                      </a:r>
                    </a:p>
                  </a:txBody>
                  <a:tcPr marL="13145" marR="13145" marT="1314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Realizado na fase de </a:t>
                      </a:r>
                      <a:r>
                        <a:rPr lang="pt-BR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Pré-Planejamento.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5" marR="13145" marT="1314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13275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GPR9</a:t>
                      </a:r>
                    </a:p>
                  </a:txBody>
                  <a:tcPr marL="13145" marR="13145" marT="1314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 dados relevantes do projeto são identificados e planejados quanto à forma  de  coleta,  armazenamento  e  distribuição.  Um  mecanismo  é estabelecido  para  acessá-los,  incluindo,  se  pertinente,  questões  de privacidade e segurança.</a:t>
                      </a:r>
                    </a:p>
                  </a:txBody>
                  <a:tcPr marL="13145" marR="13145" marT="1314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geradas documentações mínimas, porém não define um mecanismo para acessar esta documentação.</a:t>
                      </a:r>
                    </a:p>
                  </a:txBody>
                  <a:tcPr marL="13145" marR="13145" marT="1314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469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Mapeamento MPS.BR x SCRUM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52639"/>
              </p:ext>
            </p:extLst>
          </p:nvPr>
        </p:nvGraphicFramePr>
        <p:xfrm>
          <a:off x="838198" y="1915886"/>
          <a:ext cx="10515602" cy="4457714"/>
        </p:xfrm>
        <a:graphic>
          <a:graphicData uri="http://schemas.openxmlformats.org/drawingml/2006/table">
            <a:tbl>
              <a:tblPr/>
              <a:tblGrid>
                <a:gridCol w="711513"/>
                <a:gridCol w="4739307"/>
                <a:gridCol w="5064782"/>
              </a:tblGrid>
              <a:tr h="28027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MPS.BR</a:t>
                      </a:r>
                    </a:p>
                  </a:txBody>
                  <a:tcPr marL="13346" marR="13346" marT="133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SCRUM</a:t>
                      </a:r>
                    </a:p>
                  </a:txBody>
                  <a:tcPr marL="13346" marR="13346" marT="133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82748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GPR10</a:t>
                      </a:r>
                    </a:p>
                  </a:txBody>
                  <a:tcPr marL="13346" marR="13346" marT="1334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Um  plano  geral  para  a  execução  do  projeto  é  estabelecido  com  a integração de planos específicos.</a:t>
                      </a:r>
                    </a:p>
                  </a:txBody>
                  <a:tcPr marL="13346" marR="13346" marT="1334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 Scrum não realiza a integração dos planos (Documentos de Visão e o Backlog do Produto). Porém realiza os Planejamentos das Sprints com base no Backlog do Produto.</a:t>
                      </a:r>
                    </a:p>
                  </a:txBody>
                  <a:tcPr marL="13346" marR="13346" marT="1334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90755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GRP11</a:t>
                      </a:r>
                    </a:p>
                  </a:txBody>
                  <a:tcPr marL="13346" marR="13346" marT="1334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viabilidade de atingir as metas do projeto  é explicitamente avaliada considerando restrições e recursos disponíveis. Se necessário, ajustes são realizados.</a:t>
                      </a:r>
                    </a:p>
                  </a:txBody>
                  <a:tcPr marL="13346" marR="13346" marT="1334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reunião de </a:t>
                      </a:r>
                      <a:r>
                        <a:rPr lang="pt-BR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Planejamento da Sprint</a:t>
                      </a:r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são definidas as metas da Sprint.</a:t>
                      </a:r>
                    </a:p>
                  </a:txBody>
                  <a:tcPr marL="13346" marR="13346" marT="1334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81413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GPR12</a:t>
                      </a:r>
                    </a:p>
                  </a:txBody>
                  <a:tcPr marL="13346" marR="13346" marT="1334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  Plano  do  Projeto  é  revisado  com  todos  os  interessados  e  o compromisso com ele é obtido e mantido.</a:t>
                      </a:r>
                    </a:p>
                  </a:txBody>
                  <a:tcPr marL="13346" marR="13346" marT="1334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 plano do projeto é revisando tanto nas reuniões de Planejamento da Sprint, quanto nas Reuniões Diárias e ao término de cada Sprint na Revisão da Sprint.</a:t>
                      </a:r>
                    </a:p>
                  </a:txBody>
                  <a:tcPr marL="13346" marR="13346" marT="1334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81413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GPR13</a:t>
                      </a:r>
                    </a:p>
                  </a:txBody>
                  <a:tcPr marL="13346" marR="13346" marT="1334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 escopo, as tarefas, as estimativas, o orçamento e o cronograma do projeto são monitorados em relação ao planejado.</a:t>
                      </a:r>
                    </a:p>
                  </a:txBody>
                  <a:tcPr marL="13346" marR="13346" marT="1334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Utiliza o </a:t>
                      </a:r>
                      <a:r>
                        <a:rPr lang="pt-BR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gráfico de Burndown</a:t>
                      </a:r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para acompanhar o cronograma das Sprints. O Scrum não define explicitamente o monitoramento do orçamento.</a:t>
                      </a:r>
                    </a:p>
                  </a:txBody>
                  <a:tcPr marL="13346" marR="13346" marT="1334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81413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GPR14</a:t>
                      </a:r>
                    </a:p>
                  </a:txBody>
                  <a:tcPr marL="13346" marR="13346" marT="1334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 recursos materiais e humanos bem como os dados relevantes do projeto são monitorados em relação ao planejado.</a:t>
                      </a:r>
                    </a:p>
                  </a:txBody>
                  <a:tcPr marL="13346" marR="13346" marT="1334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Este monitoramento ocorre nas Reuniões Diárias assim como em todas as demais reuniões.</a:t>
                      </a:r>
                    </a:p>
                  </a:txBody>
                  <a:tcPr marL="13346" marR="13346" marT="1334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34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Mapeamento MPS.BR x SCRUM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30863"/>
              </p:ext>
            </p:extLst>
          </p:nvPr>
        </p:nvGraphicFramePr>
        <p:xfrm>
          <a:off x="801574" y="2057812"/>
          <a:ext cx="10552225" cy="3916268"/>
        </p:xfrm>
        <a:graphic>
          <a:graphicData uri="http://schemas.openxmlformats.org/drawingml/2006/table">
            <a:tbl>
              <a:tblPr/>
              <a:tblGrid>
                <a:gridCol w="715001"/>
                <a:gridCol w="4761707"/>
                <a:gridCol w="5075517"/>
              </a:tblGrid>
              <a:tr h="2816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MPS.BR</a:t>
                      </a:r>
                    </a:p>
                  </a:txBody>
                  <a:tcPr marL="13413" marR="13413" marT="134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SCRUM</a:t>
                      </a:r>
                    </a:p>
                  </a:txBody>
                  <a:tcPr marL="13413" marR="13413" marT="134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36212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GPR15</a:t>
                      </a:r>
                    </a:p>
                  </a:txBody>
                  <a:tcPr marL="13413" marR="13413" marT="134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 riscos são monitorados em relação ao planejado.</a:t>
                      </a:r>
                    </a:p>
                  </a:txBody>
                  <a:tcPr marL="13413" marR="13413" marT="134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 riscos são monitorados em todas as reuniões das Sprints.</a:t>
                      </a:r>
                    </a:p>
                  </a:txBody>
                  <a:tcPr marL="13413" marR="13413" marT="134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54988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GRP16</a:t>
                      </a:r>
                    </a:p>
                  </a:txBody>
                  <a:tcPr marL="13413" marR="13413" marT="134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  envolvimento  das  partes  interessadas  no  projeto  é  planejado, monitorado e mantido.</a:t>
                      </a:r>
                    </a:p>
                  </a:txBody>
                  <a:tcPr marL="13413" marR="13413" marT="134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Este envolvimento deve ser assegurado pelo </a:t>
                      </a:r>
                      <a:r>
                        <a:rPr lang="pt-BR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Scrum Master.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13" marR="13413" marT="134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54988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GPR17</a:t>
                      </a:r>
                    </a:p>
                  </a:txBody>
                  <a:tcPr marL="13413" marR="13413" marT="134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Revisões  são  realizadas  em  marcos  do  projeto  e  conforme estabelecido no planejamento.</a:t>
                      </a:r>
                    </a:p>
                  </a:txBody>
                  <a:tcPr marL="13413" marR="13413" marT="134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Estas revisões são realizadas ao término de cada sprint na reunião de Revisão das Sprint.</a:t>
                      </a:r>
                    </a:p>
                  </a:txBody>
                  <a:tcPr marL="13413" marR="13413" marT="134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108636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GPR18</a:t>
                      </a:r>
                    </a:p>
                  </a:txBody>
                  <a:tcPr marL="13413" marR="13413" marT="134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Registros  de  problemas  identificados  e  o  resultado  da  análise  de questões  pertinentes,  incluindo  dependências  críticas,  são estabelecidos e tratados com as partes interessadas.</a:t>
                      </a:r>
                    </a:p>
                  </a:txBody>
                  <a:tcPr marL="13413" marR="13413" marT="134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 problemas são identificados nas Reuniões Diárias e tratados pelo Scrum Master junto as partes interessadas.</a:t>
                      </a:r>
                    </a:p>
                  </a:txBody>
                  <a:tcPr marL="13413" marR="13413" marT="134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108636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GPR19</a:t>
                      </a:r>
                    </a:p>
                  </a:txBody>
                  <a:tcPr marL="13413" marR="13413" marT="134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Ações para corrigir desvios em relação ao planejado e para prevenir a repetição  dos  problemas  identificados  são  estabelecidas, implementadas e acompanhadas até a sua conclusão.</a:t>
                      </a:r>
                    </a:p>
                  </a:txBody>
                  <a:tcPr marL="13413" marR="13413" marT="134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Estas ações são tratadas nas reuniões das </a:t>
                      </a:r>
                      <a:r>
                        <a:rPr lang="pt-BR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sprints</a:t>
                      </a:r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incluindo a Reunião Diária, Reunião de Revisão da Sprint e Retrospectiva da Sprint.</a:t>
                      </a:r>
                    </a:p>
                  </a:txBody>
                  <a:tcPr marL="13413" marR="13413" marT="134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472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912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MPS.BR x SCRUM</vt:lpstr>
      <vt:lpstr>MPS.BR - Definição</vt:lpstr>
      <vt:lpstr>Níveis do MPS.BR</vt:lpstr>
      <vt:lpstr>Apresentação do PowerPoint</vt:lpstr>
      <vt:lpstr>Gerência de Projetos - GPR </vt:lpstr>
      <vt:lpstr>Mapeamento MPS.BR x SCRUM</vt:lpstr>
      <vt:lpstr>Mapeamento MPS.BR x SCRUM</vt:lpstr>
      <vt:lpstr>Mapeamento MPS.BR x SCRUM</vt:lpstr>
      <vt:lpstr>Mapeamento MPS.BR x SCRUM</vt:lpstr>
      <vt:lpstr>Bibliografia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michel</dc:creator>
  <cp:lastModifiedBy>michel</cp:lastModifiedBy>
  <cp:revision>9</cp:revision>
  <dcterms:created xsi:type="dcterms:W3CDTF">2016-02-23T13:04:54Z</dcterms:created>
  <dcterms:modified xsi:type="dcterms:W3CDTF">2016-02-23T15:48:47Z</dcterms:modified>
</cp:coreProperties>
</file>