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65" r:id="rId4"/>
    <p:sldId id="258" r:id="rId5"/>
    <p:sldId id="259" r:id="rId6"/>
    <p:sldId id="262" r:id="rId7"/>
    <p:sldId id="264" r:id="rId8"/>
    <p:sldId id="268" r:id="rId9"/>
    <p:sldId id="267" r:id="rId10"/>
    <p:sldId id="266" r:id="rId11"/>
    <p:sldId id="261"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86859" autoAdjust="0"/>
  </p:normalViewPr>
  <p:slideViewPr>
    <p:cSldViewPr snapToGrid="0">
      <p:cViewPr varScale="1">
        <p:scale>
          <a:sx n="144" d="100"/>
          <a:sy n="144" d="100"/>
        </p:scale>
        <p:origin x="792"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B0D69-1E0D-42C6-A7F5-9D78F09F74CD}" type="datetimeFigureOut">
              <a:rPr lang="en-US" smtClean="0"/>
              <a:t>6/11/2019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11307F-14F9-409C-A455-CCBFD68BE3D0}" type="slidenum">
              <a:rPr lang="en-US" smtClean="0"/>
              <a:t>‹#›</a:t>
            </a:fld>
            <a:endParaRPr lang="en-US"/>
          </a:p>
        </p:txBody>
      </p:sp>
    </p:spTree>
    <p:extLst>
      <p:ext uri="{BB962C8B-B14F-4D97-AF65-F5344CB8AC3E}">
        <p14:creationId xmlns:p14="http://schemas.microsoft.com/office/powerpoint/2010/main" val="580070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icrosoft.com/en-us/previous-versions/iis/6.0-sdk/ms525347(v=vs.90)"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1" i="0" kern="1200" dirty="0" err="1">
                <a:solidFill>
                  <a:schemeClr val="tx1"/>
                </a:solidFill>
                <a:effectLst/>
                <a:latin typeface="+mn-lt"/>
                <a:ea typeface="+mn-ea"/>
                <a:cs typeface="+mn-cs"/>
              </a:rPr>
              <a:t>Samy</a:t>
            </a:r>
            <a:r>
              <a:rPr lang="en-US" sz="1200" b="0" i="0" kern="1200" dirty="0">
                <a:solidFill>
                  <a:schemeClr val="tx1"/>
                </a:solidFill>
                <a:effectLst/>
                <a:latin typeface="+mn-lt"/>
                <a:ea typeface="+mn-ea"/>
                <a:cs typeface="+mn-cs"/>
              </a:rPr>
              <a:t> </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 "but most of all, </a:t>
            </a:r>
            <a:r>
              <a:rPr lang="en-US" sz="1200" b="0" i="0" kern="1200" dirty="0" err="1">
                <a:solidFill>
                  <a:schemeClr val="tx1"/>
                </a:solidFill>
                <a:effectLst/>
                <a:latin typeface="+mn-lt"/>
                <a:ea typeface="+mn-ea"/>
                <a:cs typeface="+mn-cs"/>
              </a:rPr>
              <a:t>samy</a:t>
            </a:r>
            <a:r>
              <a:rPr lang="en-US" sz="1200" b="0" i="0" kern="1200" dirty="0">
                <a:solidFill>
                  <a:schemeClr val="tx1"/>
                </a:solidFill>
                <a:effectLst/>
                <a:latin typeface="+mn-lt"/>
                <a:ea typeface="+mn-ea"/>
                <a:cs typeface="+mn-cs"/>
              </a:rPr>
              <a:t> is my hero“ </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1 million hit within 20 hours</a:t>
            </a:r>
          </a:p>
          <a:p>
            <a:pPr marL="171450" lvl="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6811307F-14F9-409C-A455-CCBFD68BE3D0}" type="slidenum">
              <a:rPr lang="en-US" smtClean="0"/>
              <a:t>2</a:t>
            </a:fld>
            <a:endParaRPr lang="en-US"/>
          </a:p>
        </p:txBody>
      </p:sp>
    </p:spTree>
    <p:extLst>
      <p:ext uri="{BB962C8B-B14F-4D97-AF65-F5344CB8AC3E}">
        <p14:creationId xmlns:p14="http://schemas.microsoft.com/office/powerpoint/2010/main" val="89296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DBCS – Double Byte Character set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t>
            </a:r>
            <a:r>
              <a:rPr lang="en-US" sz="1200" dirty="0">
                <a:hlinkClick r:id="rId3"/>
              </a:rPr>
              <a:t>https://docs.microsoft.com/en-us/previous-versions/iis/6.0-sdk/ms525347(v%3Dvs.90)</a:t>
            </a:r>
            <a:r>
              <a:rPr lang="en-US" sz="1200" dirty="0"/>
              <a:t>)</a:t>
            </a:r>
          </a:p>
          <a:p>
            <a:endParaRPr lang="en-US" dirty="0"/>
          </a:p>
        </p:txBody>
      </p:sp>
      <p:sp>
        <p:nvSpPr>
          <p:cNvPr id="4" name="Slide Number Placeholder 3"/>
          <p:cNvSpPr>
            <a:spLocks noGrp="1"/>
          </p:cNvSpPr>
          <p:nvPr>
            <p:ph type="sldNum" sz="quarter" idx="5"/>
          </p:nvPr>
        </p:nvSpPr>
        <p:spPr/>
        <p:txBody>
          <a:bodyPr/>
          <a:lstStyle/>
          <a:p>
            <a:fld id="{6811307F-14F9-409C-A455-CCBFD68BE3D0}" type="slidenum">
              <a:rPr lang="en-US" smtClean="0"/>
              <a:t>7</a:t>
            </a:fld>
            <a:endParaRPr lang="en-US"/>
          </a:p>
        </p:txBody>
      </p:sp>
    </p:spTree>
    <p:extLst>
      <p:ext uri="{BB962C8B-B14F-4D97-AF65-F5344CB8AC3E}">
        <p14:creationId xmlns:p14="http://schemas.microsoft.com/office/powerpoint/2010/main" val="1224233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11307F-14F9-409C-A455-CCBFD68BE3D0}" type="slidenum">
              <a:rPr lang="en-US" smtClean="0"/>
              <a:t>11</a:t>
            </a:fld>
            <a:endParaRPr lang="en-US"/>
          </a:p>
        </p:txBody>
      </p:sp>
    </p:spTree>
    <p:extLst>
      <p:ext uri="{BB962C8B-B14F-4D97-AF65-F5344CB8AC3E}">
        <p14:creationId xmlns:p14="http://schemas.microsoft.com/office/powerpoint/2010/main" val="12750085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6/11/2019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6/11/2019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6/11/2019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6/11/2019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6/11/2019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6/11/2019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6/11/2019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spnet/core/security/cross-site-scripting?view=aspnetcore-2.2" TargetMode="External"/><Relationship Id="rId2" Type="http://schemas.openxmlformats.org/officeDocument/2006/relationships/hyperlink" Target="https://www.owasp.org/index.php/Cross-site_Scripting_(XSS)" TargetMode="External"/><Relationship Id="rId1" Type="http://schemas.openxmlformats.org/officeDocument/2006/relationships/slideLayout" Target="../slideLayouts/slideLayout2.xml"/><Relationship Id="rId5" Type="http://schemas.openxmlformats.org/officeDocument/2006/relationships/hyperlink" Target="https://www.owasp.org/index.php/Columbia" TargetMode="External"/><Relationship Id="rId4" Type="http://schemas.openxmlformats.org/officeDocument/2006/relationships/hyperlink" Target="https://www.owasp.org/images/7/72/OWASP_Top_10-2017_(en).pdf.pdf"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owasp.org/index.php/Cross-site_Scripting_(XS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owasp.org/images/7/72/OWASP_Top_10-2017_(en).pdf.pdf" TargetMode="External"/><Relationship Id="rId2" Type="http://schemas.openxmlformats.org/officeDocument/2006/relationships/hyperlink" Target="https://www.owasp.org/index.php/Columbi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rchive.codeplex.com/?p=wp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29D0A-6CFD-421E-8D73-659A1B6C5AEB}"/>
              </a:ext>
            </a:extLst>
          </p:cNvPr>
          <p:cNvSpPr>
            <a:spLocks noGrp="1"/>
          </p:cNvSpPr>
          <p:nvPr>
            <p:ph type="ctrTitle"/>
          </p:nvPr>
        </p:nvSpPr>
        <p:spPr/>
        <p:txBody>
          <a:bodyPr/>
          <a:lstStyle/>
          <a:p>
            <a:pPr algn="ctr"/>
            <a:r>
              <a:rPr lang="en-US" dirty="0"/>
              <a:t>XSS</a:t>
            </a:r>
          </a:p>
        </p:txBody>
      </p:sp>
      <p:sp>
        <p:nvSpPr>
          <p:cNvPr id="3" name="Subtitle 2">
            <a:extLst>
              <a:ext uri="{FF2B5EF4-FFF2-40B4-BE49-F238E27FC236}">
                <a16:creationId xmlns:a16="http://schemas.microsoft.com/office/drawing/2014/main" id="{DEE102F8-26A2-4F4D-9613-A312A5530F7F}"/>
              </a:ext>
            </a:extLst>
          </p:cNvPr>
          <p:cNvSpPr>
            <a:spLocks noGrp="1"/>
          </p:cNvSpPr>
          <p:nvPr>
            <p:ph type="subTitle" idx="1"/>
          </p:nvPr>
        </p:nvSpPr>
        <p:spPr/>
        <p:txBody>
          <a:bodyPr/>
          <a:lstStyle/>
          <a:p>
            <a:pPr algn="ctr"/>
            <a:r>
              <a:rPr lang="en-US" dirty="0"/>
              <a:t>Cross Site Scripting</a:t>
            </a:r>
          </a:p>
        </p:txBody>
      </p:sp>
    </p:spTree>
    <p:extLst>
      <p:ext uri="{BB962C8B-B14F-4D97-AF65-F5344CB8AC3E}">
        <p14:creationId xmlns:p14="http://schemas.microsoft.com/office/powerpoint/2010/main" val="2573929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09D54-A360-47B2-B443-411FE6B9ECAD}"/>
              </a:ext>
            </a:extLst>
          </p:cNvPr>
          <p:cNvSpPr>
            <a:spLocks noGrp="1"/>
          </p:cNvSpPr>
          <p:nvPr>
            <p:ph type="title"/>
          </p:nvPr>
        </p:nvSpPr>
        <p:spPr/>
        <p:txBody>
          <a:bodyPr/>
          <a:lstStyle/>
          <a:p>
            <a:r>
              <a:rPr lang="en-US" dirty="0"/>
              <a:t>MVC Razor</a:t>
            </a:r>
            <a:br>
              <a:rPr lang="en-US" dirty="0"/>
            </a:br>
            <a:r>
              <a:rPr lang="en-US" dirty="0"/>
              <a:t>Protections</a:t>
            </a:r>
          </a:p>
        </p:txBody>
      </p:sp>
      <p:sp>
        <p:nvSpPr>
          <p:cNvPr id="3" name="Content Placeholder 2">
            <a:extLst>
              <a:ext uri="{FF2B5EF4-FFF2-40B4-BE49-F238E27FC236}">
                <a16:creationId xmlns:a16="http://schemas.microsoft.com/office/drawing/2014/main" id="{614586FE-052A-46D8-A8C3-C89D317F2174}"/>
              </a:ext>
            </a:extLst>
          </p:cNvPr>
          <p:cNvSpPr>
            <a:spLocks noGrp="1"/>
          </p:cNvSpPr>
          <p:nvPr>
            <p:ph idx="1"/>
          </p:nvPr>
        </p:nvSpPr>
        <p:spPr/>
        <p:txBody>
          <a:bodyPr/>
          <a:lstStyle/>
          <a:p>
            <a:r>
              <a:rPr lang="en-US" dirty="0" err="1"/>
              <a:t>Safeish</a:t>
            </a:r>
            <a:endParaRPr lang="en-US" dirty="0"/>
          </a:p>
          <a:p>
            <a:pPr lvl="1"/>
            <a:r>
              <a:rPr lang="en-US" dirty="0"/>
              <a:t>@</a:t>
            </a:r>
            <a:r>
              <a:rPr lang="en-US" dirty="0" err="1"/>
              <a:t>model.Property</a:t>
            </a:r>
            <a:endParaRPr lang="en-US" dirty="0"/>
          </a:p>
          <a:p>
            <a:pPr lvl="1"/>
            <a:r>
              <a:rPr lang="en-US" dirty="0"/>
              <a:t>@</a:t>
            </a:r>
            <a:r>
              <a:rPr lang="en-US" dirty="0" err="1"/>
              <a:t>Html.DisplayFor</a:t>
            </a:r>
            <a:r>
              <a:rPr lang="en-US" dirty="0"/>
              <a:t>(model =&gt; model. Property)</a:t>
            </a:r>
          </a:p>
          <a:p>
            <a:pPr lvl="1"/>
            <a:r>
              <a:rPr lang="en-US" dirty="0"/>
              <a:t>@</a:t>
            </a:r>
            <a:r>
              <a:rPr lang="en-US" dirty="0" err="1"/>
              <a:t>Html.EditorFor</a:t>
            </a:r>
            <a:r>
              <a:rPr lang="en-US" dirty="0"/>
              <a:t>(model =&gt; model. Property)</a:t>
            </a:r>
          </a:p>
          <a:p>
            <a:r>
              <a:rPr lang="en-US" dirty="0"/>
              <a:t>Dangerous</a:t>
            </a:r>
          </a:p>
          <a:p>
            <a:pPr lvl="1"/>
            <a:r>
              <a:rPr lang="en-US" dirty="0"/>
              <a:t>@</a:t>
            </a:r>
            <a:r>
              <a:rPr lang="en-US" dirty="0" err="1"/>
              <a:t>Html.Raw</a:t>
            </a:r>
            <a:r>
              <a:rPr lang="en-US" dirty="0"/>
              <a:t>(</a:t>
            </a:r>
            <a:r>
              <a:rPr lang="en-US" dirty="0" err="1"/>
              <a:t>model.property</a:t>
            </a:r>
            <a:r>
              <a:rPr lang="en-US" dirty="0"/>
              <a:t>)</a:t>
            </a:r>
          </a:p>
        </p:txBody>
      </p:sp>
    </p:spTree>
    <p:extLst>
      <p:ext uri="{BB962C8B-B14F-4D97-AF65-F5344CB8AC3E}">
        <p14:creationId xmlns:p14="http://schemas.microsoft.com/office/powerpoint/2010/main" val="2766232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D1465-CCCB-4129-9544-9C0F91BA091E}"/>
              </a:ext>
            </a:extLst>
          </p:cNvPr>
          <p:cNvSpPr>
            <a:spLocks noGrp="1"/>
          </p:cNvSpPr>
          <p:nvPr>
            <p:ph type="title"/>
          </p:nvPr>
        </p:nvSpPr>
        <p:spPr/>
        <p:txBody>
          <a:bodyPr/>
          <a:lstStyle/>
          <a:p>
            <a:r>
              <a:rPr lang="en-US" dirty="0"/>
              <a:t>Client side protection</a:t>
            </a:r>
          </a:p>
        </p:txBody>
      </p:sp>
      <p:sp>
        <p:nvSpPr>
          <p:cNvPr id="3" name="Content Placeholder 2">
            <a:extLst>
              <a:ext uri="{FF2B5EF4-FFF2-40B4-BE49-F238E27FC236}">
                <a16:creationId xmlns:a16="http://schemas.microsoft.com/office/drawing/2014/main" id="{5618D898-E154-400E-9B76-07722A92863A}"/>
              </a:ext>
            </a:extLst>
          </p:cNvPr>
          <p:cNvSpPr>
            <a:spLocks noGrp="1"/>
          </p:cNvSpPr>
          <p:nvPr>
            <p:ph idx="1"/>
          </p:nvPr>
        </p:nvSpPr>
        <p:spPr/>
        <p:txBody>
          <a:bodyPr>
            <a:normAutofit fontScale="92500" lnSpcReduction="20000"/>
          </a:bodyPr>
          <a:lstStyle/>
          <a:p>
            <a:r>
              <a:rPr lang="en-US" dirty="0"/>
              <a:t>Knockout</a:t>
            </a:r>
          </a:p>
          <a:p>
            <a:pPr lvl="1"/>
            <a:r>
              <a:rPr lang="en-US" dirty="0"/>
              <a:t>Safe(</a:t>
            </a:r>
            <a:r>
              <a:rPr lang="en-US" dirty="0" err="1"/>
              <a:t>ish</a:t>
            </a:r>
            <a:r>
              <a:rPr lang="en-US" dirty="0"/>
              <a:t>)</a:t>
            </a:r>
          </a:p>
          <a:p>
            <a:pPr lvl="2"/>
            <a:r>
              <a:rPr lang="en-US" dirty="0"/>
              <a:t>&lt;h2&gt;Hello, &lt;span data-bind="text: </a:t>
            </a:r>
            <a:r>
              <a:rPr lang="en-US" dirty="0" err="1"/>
              <a:t>fullName</a:t>
            </a:r>
            <a:r>
              <a:rPr lang="en-US" dirty="0"/>
              <a:t>"&gt; &lt;/span&gt;!&lt;/h2&gt;</a:t>
            </a:r>
          </a:p>
          <a:p>
            <a:pPr lvl="1"/>
            <a:r>
              <a:rPr lang="en-US" dirty="0"/>
              <a:t>Dangerous</a:t>
            </a:r>
          </a:p>
          <a:p>
            <a:pPr lvl="2"/>
            <a:r>
              <a:rPr lang="en-US" dirty="0"/>
              <a:t>&lt;h2&gt;Hello, &lt;span data-bind="html: </a:t>
            </a:r>
            <a:r>
              <a:rPr lang="en-US" dirty="0" err="1"/>
              <a:t>fullName</a:t>
            </a:r>
            <a:r>
              <a:rPr lang="en-US" dirty="0"/>
              <a:t>"&gt; &lt;/span&gt;!&lt;/h2&gt;</a:t>
            </a:r>
          </a:p>
          <a:p>
            <a:r>
              <a:rPr lang="en-US" dirty="0"/>
              <a:t>Angular</a:t>
            </a:r>
          </a:p>
          <a:p>
            <a:pPr lvl="1"/>
            <a:r>
              <a:rPr lang="en-US" dirty="0"/>
              <a:t>Safe(</a:t>
            </a:r>
            <a:r>
              <a:rPr lang="en-US" dirty="0" err="1"/>
              <a:t>ish</a:t>
            </a:r>
            <a:r>
              <a:rPr lang="en-US" dirty="0"/>
              <a:t>)</a:t>
            </a:r>
          </a:p>
          <a:p>
            <a:pPr lvl="2"/>
            <a:r>
              <a:rPr lang="en-US" dirty="0"/>
              <a:t>Default bound data</a:t>
            </a:r>
          </a:p>
          <a:p>
            <a:pPr lvl="1"/>
            <a:r>
              <a:rPr lang="en-US" dirty="0"/>
              <a:t>Dangerous</a:t>
            </a:r>
          </a:p>
          <a:p>
            <a:pPr lvl="2"/>
            <a:r>
              <a:rPr lang="en-US" dirty="0" err="1"/>
              <a:t>bypassSecurityTrustHtml</a:t>
            </a:r>
            <a:endParaRPr lang="en-US" dirty="0"/>
          </a:p>
          <a:p>
            <a:pPr lvl="2"/>
            <a:r>
              <a:rPr lang="en-US" dirty="0" err="1"/>
              <a:t>bypassSecurityTrustScript</a:t>
            </a:r>
            <a:endParaRPr lang="en-US" dirty="0"/>
          </a:p>
          <a:p>
            <a:pPr lvl="2"/>
            <a:r>
              <a:rPr lang="en-US" dirty="0" err="1"/>
              <a:t>bypassSecurityTrustStyle</a:t>
            </a:r>
            <a:endParaRPr lang="en-US" dirty="0"/>
          </a:p>
          <a:p>
            <a:pPr lvl="2"/>
            <a:r>
              <a:rPr lang="en-US" dirty="0" err="1"/>
              <a:t>bypassSecurityTrustUrl</a:t>
            </a:r>
            <a:endParaRPr lang="en-US" dirty="0"/>
          </a:p>
          <a:p>
            <a:pPr lvl="2"/>
            <a:r>
              <a:rPr lang="en-US" dirty="0" err="1"/>
              <a:t>bypassSecurityTrustResourceUrl</a:t>
            </a:r>
            <a:endParaRPr lang="en-US" dirty="0"/>
          </a:p>
          <a:p>
            <a:endParaRPr lang="en-US" dirty="0"/>
          </a:p>
        </p:txBody>
      </p:sp>
    </p:spTree>
    <p:extLst>
      <p:ext uri="{BB962C8B-B14F-4D97-AF65-F5344CB8AC3E}">
        <p14:creationId xmlns:p14="http://schemas.microsoft.com/office/powerpoint/2010/main" val="1977799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D5830-070D-4012-A102-3CDB7E73A729}"/>
              </a:ext>
            </a:extLst>
          </p:cNvPr>
          <p:cNvSpPr>
            <a:spLocks noGrp="1"/>
          </p:cNvSpPr>
          <p:nvPr>
            <p:ph type="title"/>
          </p:nvPr>
        </p:nvSpPr>
        <p:spPr/>
        <p:txBody>
          <a:bodyPr/>
          <a:lstStyle/>
          <a:p>
            <a:r>
              <a:rPr lang="en-US" dirty="0"/>
              <a:t>Links</a:t>
            </a:r>
          </a:p>
        </p:txBody>
      </p:sp>
      <p:sp>
        <p:nvSpPr>
          <p:cNvPr id="3" name="Content Placeholder 2">
            <a:extLst>
              <a:ext uri="{FF2B5EF4-FFF2-40B4-BE49-F238E27FC236}">
                <a16:creationId xmlns:a16="http://schemas.microsoft.com/office/drawing/2014/main" id="{E9883F9B-92FC-4294-8251-B7C5FBE364FC}"/>
              </a:ext>
            </a:extLst>
          </p:cNvPr>
          <p:cNvSpPr>
            <a:spLocks noGrp="1"/>
          </p:cNvSpPr>
          <p:nvPr>
            <p:ph idx="1"/>
          </p:nvPr>
        </p:nvSpPr>
        <p:spPr/>
        <p:txBody>
          <a:bodyPr/>
          <a:lstStyle/>
          <a:p>
            <a:r>
              <a:rPr lang="en-US" u="sng" dirty="0">
                <a:hlinkClick r:id="rId2"/>
              </a:rPr>
              <a:t>https://www.owasp.org/index.php/Cross-site_Scripting_(XSS)</a:t>
            </a:r>
            <a:endParaRPr lang="en-US" dirty="0"/>
          </a:p>
          <a:p>
            <a:r>
              <a:rPr lang="en-US" dirty="0">
                <a:hlinkClick r:id="rId3"/>
              </a:rPr>
              <a:t>https://docs.microsoft.com/en-us/aspnet/core/security/cross-site-scripting?view=aspnetcore-2.2</a:t>
            </a:r>
            <a:endParaRPr lang="en-US" dirty="0"/>
          </a:p>
          <a:p>
            <a:r>
              <a:rPr lang="en-US" dirty="0">
                <a:hlinkClick r:id="rId4"/>
              </a:rPr>
              <a:t>https://www.owasp.org/images/7/72/OWASP_Top_10-2017_%28en%29.pdf.pdf</a:t>
            </a:r>
            <a:endParaRPr lang="en-US" dirty="0"/>
          </a:p>
          <a:p>
            <a:r>
              <a:rPr lang="en-US" dirty="0">
                <a:hlinkClick r:id="rId5"/>
              </a:rPr>
              <a:t>https://www.owasp.org/index.php/Columbia</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092861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E6FD5-CD74-46F5-AA7D-085CC546A8F5}"/>
              </a:ext>
            </a:extLst>
          </p:cNvPr>
          <p:cNvSpPr>
            <a:spLocks noGrp="1"/>
          </p:cNvSpPr>
          <p:nvPr>
            <p:ph type="title"/>
          </p:nvPr>
        </p:nvSpPr>
        <p:spPr/>
        <p:txBody>
          <a:bodyPr/>
          <a:lstStyle/>
          <a:p>
            <a:r>
              <a:rPr lang="en-US" dirty="0"/>
              <a:t>XSS</a:t>
            </a:r>
          </a:p>
        </p:txBody>
      </p:sp>
      <p:sp>
        <p:nvSpPr>
          <p:cNvPr id="3" name="Content Placeholder 2">
            <a:extLst>
              <a:ext uri="{FF2B5EF4-FFF2-40B4-BE49-F238E27FC236}">
                <a16:creationId xmlns:a16="http://schemas.microsoft.com/office/drawing/2014/main" id="{43318AE2-99FA-42CB-B891-C47F3B9EF233}"/>
              </a:ext>
            </a:extLst>
          </p:cNvPr>
          <p:cNvSpPr>
            <a:spLocks noGrp="1"/>
          </p:cNvSpPr>
          <p:nvPr>
            <p:ph idx="1"/>
          </p:nvPr>
        </p:nvSpPr>
        <p:spPr/>
        <p:txBody>
          <a:bodyPr/>
          <a:lstStyle/>
          <a:p>
            <a:pPr marL="0" indent="0">
              <a:buNone/>
            </a:pPr>
            <a:r>
              <a:rPr lang="en-US" dirty="0"/>
              <a:t>Cross-Site Scripting (XSS) attacks are a type of injection, in which malicious scripts are injected into otherwise benign and trusted websites. XSS attacks occur when an attacker uses a web application to send malicious code, generally in the form of a browser side script, to a different end user. Flaws that allow these attacks to succeed are quite widespread and occur anywhere a web application uses input from a user within the output it generates without validating or encoding it.</a:t>
            </a:r>
          </a:p>
          <a:p>
            <a:pPr lvl="1"/>
            <a:r>
              <a:rPr lang="en-US" dirty="0"/>
              <a:t>Definitions are from OWASP</a:t>
            </a:r>
          </a:p>
          <a:p>
            <a:pPr lvl="1"/>
            <a:r>
              <a:rPr lang="en-US" u="sng" dirty="0">
                <a:hlinkClick r:id="rId3"/>
              </a:rPr>
              <a:t>https://www.owasp.org/index.php/Cross-site_Scripting_(XSS)</a:t>
            </a:r>
            <a:endParaRPr lang="en-US" dirty="0"/>
          </a:p>
          <a:p>
            <a:pPr marL="457200" lvl="1" indent="0">
              <a:buNone/>
            </a:pPr>
            <a:endParaRPr lang="en-US" dirty="0"/>
          </a:p>
        </p:txBody>
      </p:sp>
    </p:spTree>
    <p:extLst>
      <p:ext uri="{BB962C8B-B14F-4D97-AF65-F5344CB8AC3E}">
        <p14:creationId xmlns:p14="http://schemas.microsoft.com/office/powerpoint/2010/main" val="953120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92CFF-6C90-4E92-9AC4-64570D9ED046}"/>
              </a:ext>
            </a:extLst>
          </p:cNvPr>
          <p:cNvSpPr>
            <a:spLocks noGrp="1"/>
          </p:cNvSpPr>
          <p:nvPr>
            <p:ph type="title"/>
          </p:nvPr>
        </p:nvSpPr>
        <p:spPr/>
        <p:txBody>
          <a:bodyPr>
            <a:normAutofit/>
          </a:bodyPr>
          <a:lstStyle/>
          <a:p>
            <a:r>
              <a:rPr lang="en-US" dirty="0"/>
              <a:t>OWASP</a:t>
            </a:r>
          </a:p>
        </p:txBody>
      </p:sp>
      <p:sp>
        <p:nvSpPr>
          <p:cNvPr id="3" name="Content Placeholder 2">
            <a:extLst>
              <a:ext uri="{FF2B5EF4-FFF2-40B4-BE49-F238E27FC236}">
                <a16:creationId xmlns:a16="http://schemas.microsoft.com/office/drawing/2014/main" id="{B7A119E9-40AF-43D7-B833-F581FA7AA868}"/>
              </a:ext>
            </a:extLst>
          </p:cNvPr>
          <p:cNvSpPr>
            <a:spLocks noGrp="1"/>
          </p:cNvSpPr>
          <p:nvPr>
            <p:ph idx="1"/>
          </p:nvPr>
        </p:nvSpPr>
        <p:spPr/>
        <p:txBody>
          <a:bodyPr/>
          <a:lstStyle/>
          <a:p>
            <a:r>
              <a:rPr lang="en-US" dirty="0"/>
              <a:t>The Open Web Application Security Project</a:t>
            </a:r>
          </a:p>
          <a:p>
            <a:pPr lvl="1"/>
            <a:r>
              <a:rPr lang="en-US" dirty="0"/>
              <a:t>Core Purpose</a:t>
            </a:r>
          </a:p>
          <a:p>
            <a:pPr lvl="2"/>
            <a:r>
              <a:rPr lang="en-US" dirty="0"/>
              <a:t>Be the thriving global community that drives visibility and evolution in the safety and security of the world’s software.</a:t>
            </a:r>
          </a:p>
          <a:p>
            <a:pPr lvl="1"/>
            <a:r>
              <a:rPr lang="en-US" dirty="0"/>
              <a:t>They are a good source of information on cyber security and will be a common source of information throughout this presentation.</a:t>
            </a:r>
          </a:p>
          <a:p>
            <a:pPr lvl="1"/>
            <a:r>
              <a:rPr lang="en-US" dirty="0"/>
              <a:t>If you want to learn more the local chapter’s site is:</a:t>
            </a:r>
          </a:p>
          <a:p>
            <a:pPr lvl="2"/>
            <a:r>
              <a:rPr lang="en-US" dirty="0"/>
              <a:t> </a:t>
            </a:r>
            <a:r>
              <a:rPr lang="en-US" dirty="0">
                <a:hlinkClick r:id="rId2"/>
              </a:rPr>
              <a:t>https://www.owasp.org/index.php/Columbia</a:t>
            </a:r>
            <a:endParaRPr lang="en-US" dirty="0"/>
          </a:p>
          <a:p>
            <a:pPr lvl="1"/>
            <a:r>
              <a:rPr lang="en-US" dirty="0"/>
              <a:t>The produce ‘The Ten Most Critical Web Application Security Risks’ list and XSS has typically been on it.  </a:t>
            </a:r>
          </a:p>
          <a:p>
            <a:pPr lvl="2"/>
            <a:r>
              <a:rPr lang="en-US" dirty="0">
                <a:hlinkClick r:id="rId3"/>
              </a:rPr>
              <a:t>https://www.owasp.org/images/7/72/OWASP_Top_10-2017_%28en%29.pdf.pdf</a:t>
            </a:r>
            <a:endParaRPr lang="en-US" dirty="0"/>
          </a:p>
        </p:txBody>
      </p:sp>
    </p:spTree>
    <p:extLst>
      <p:ext uri="{BB962C8B-B14F-4D97-AF65-F5344CB8AC3E}">
        <p14:creationId xmlns:p14="http://schemas.microsoft.com/office/powerpoint/2010/main" val="2473893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5EA65-C8C1-485B-9724-74197A9EFF8A}"/>
              </a:ext>
            </a:extLst>
          </p:cNvPr>
          <p:cNvSpPr>
            <a:spLocks noGrp="1"/>
          </p:cNvSpPr>
          <p:nvPr>
            <p:ph type="title"/>
          </p:nvPr>
        </p:nvSpPr>
        <p:spPr/>
        <p:txBody>
          <a:bodyPr/>
          <a:lstStyle/>
          <a:p>
            <a:r>
              <a:rPr lang="en-US" dirty="0"/>
              <a:t>Stored XSS Attacks</a:t>
            </a:r>
          </a:p>
        </p:txBody>
      </p:sp>
      <p:sp>
        <p:nvSpPr>
          <p:cNvPr id="3" name="Content Placeholder 2">
            <a:extLst>
              <a:ext uri="{FF2B5EF4-FFF2-40B4-BE49-F238E27FC236}">
                <a16:creationId xmlns:a16="http://schemas.microsoft.com/office/drawing/2014/main" id="{F654EE40-D499-4EB7-9CA5-18736E1C0939}"/>
              </a:ext>
            </a:extLst>
          </p:cNvPr>
          <p:cNvSpPr>
            <a:spLocks noGrp="1"/>
          </p:cNvSpPr>
          <p:nvPr>
            <p:ph idx="1"/>
          </p:nvPr>
        </p:nvSpPr>
        <p:spPr/>
        <p:txBody>
          <a:bodyPr/>
          <a:lstStyle/>
          <a:p>
            <a:pPr marL="0" indent="0">
              <a:buNone/>
            </a:pPr>
            <a:r>
              <a:rPr lang="en-US" dirty="0"/>
              <a:t>Stored attacks are those where the injected script is permanently stored on the target servers, such as in a database, in a message forum, visitor log, comment field, etc. The victim then retrieves the malicious script from the server when it requests the stored information. Stored XSS is also sometimes referred to as Persistent or Type-I XSS.</a:t>
            </a:r>
          </a:p>
        </p:txBody>
      </p:sp>
    </p:spTree>
    <p:extLst>
      <p:ext uri="{BB962C8B-B14F-4D97-AF65-F5344CB8AC3E}">
        <p14:creationId xmlns:p14="http://schemas.microsoft.com/office/powerpoint/2010/main" val="2903580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52644-EF56-4878-A9F6-A26F89AB42B7}"/>
              </a:ext>
            </a:extLst>
          </p:cNvPr>
          <p:cNvSpPr>
            <a:spLocks noGrp="1"/>
          </p:cNvSpPr>
          <p:nvPr>
            <p:ph type="title"/>
          </p:nvPr>
        </p:nvSpPr>
        <p:spPr/>
        <p:txBody>
          <a:bodyPr/>
          <a:lstStyle/>
          <a:p>
            <a:r>
              <a:rPr lang="en-US" dirty="0"/>
              <a:t>Reflected XSS Attacks</a:t>
            </a:r>
          </a:p>
        </p:txBody>
      </p:sp>
      <p:sp>
        <p:nvSpPr>
          <p:cNvPr id="3" name="Content Placeholder 2">
            <a:extLst>
              <a:ext uri="{FF2B5EF4-FFF2-40B4-BE49-F238E27FC236}">
                <a16:creationId xmlns:a16="http://schemas.microsoft.com/office/drawing/2014/main" id="{F10DC638-6670-45C9-88A6-6F0FA7B158F3}"/>
              </a:ext>
            </a:extLst>
          </p:cNvPr>
          <p:cNvSpPr>
            <a:spLocks noGrp="1"/>
          </p:cNvSpPr>
          <p:nvPr>
            <p:ph idx="1"/>
          </p:nvPr>
        </p:nvSpPr>
        <p:spPr>
          <a:xfrm>
            <a:off x="685800" y="2194560"/>
            <a:ext cx="10820400" cy="4024125"/>
          </a:xfrm>
        </p:spPr>
        <p:txBody>
          <a:bodyPr/>
          <a:lstStyle/>
          <a:p>
            <a:pPr marL="0" indent="0">
              <a:buNone/>
            </a:pPr>
            <a:r>
              <a:rPr lang="en-US" dirty="0"/>
              <a:t>Reflected attacks are those where the injected script is reflected off the web server, such as in an error message, search result, or any other response that includes some or all of the input sent to the server as part of the request. Reflected attacks are delivered to victims via another route, such as in an e-mail message, or on some other website. When a user is tricked into clicking on a malicious link, submitting a specially crafted form, or even just browsing to a malicious site, the injected code travels to the vulnerable web site, which reflects the attack back to the user’s browser. The browser then executes the code because it came from a "trusted" server. Reflected XSS is also sometimes referred to as Non-Persistent or Type-II XSS.</a:t>
            </a:r>
          </a:p>
          <a:p>
            <a:pPr marL="0" indent="0">
              <a:buNone/>
            </a:pPr>
            <a:endParaRPr lang="en-US" dirty="0"/>
          </a:p>
        </p:txBody>
      </p:sp>
    </p:spTree>
    <p:extLst>
      <p:ext uri="{BB962C8B-B14F-4D97-AF65-F5344CB8AC3E}">
        <p14:creationId xmlns:p14="http://schemas.microsoft.com/office/powerpoint/2010/main" val="1241242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1DFD8-03C3-4644-B5E8-FC001E7C1D0E}"/>
              </a:ext>
            </a:extLst>
          </p:cNvPr>
          <p:cNvSpPr>
            <a:spLocks noGrp="1"/>
          </p:cNvSpPr>
          <p:nvPr>
            <p:ph type="title"/>
          </p:nvPr>
        </p:nvSpPr>
        <p:spPr/>
        <p:txBody>
          <a:bodyPr/>
          <a:lstStyle/>
          <a:p>
            <a:r>
              <a:rPr lang="en-US" dirty="0"/>
              <a:t>Server side protections</a:t>
            </a:r>
            <a:br>
              <a:rPr lang="en-US" dirty="0"/>
            </a:br>
            <a:r>
              <a:rPr lang="en-US" dirty="0"/>
              <a:t>Request Validation</a:t>
            </a:r>
          </a:p>
        </p:txBody>
      </p:sp>
      <p:sp>
        <p:nvSpPr>
          <p:cNvPr id="3" name="Content Placeholder 2">
            <a:extLst>
              <a:ext uri="{FF2B5EF4-FFF2-40B4-BE49-F238E27FC236}">
                <a16:creationId xmlns:a16="http://schemas.microsoft.com/office/drawing/2014/main" id="{D68C733E-E2A1-4657-A7CB-C840EA745BD7}"/>
              </a:ext>
            </a:extLst>
          </p:cNvPr>
          <p:cNvSpPr>
            <a:spLocks noGrp="1"/>
          </p:cNvSpPr>
          <p:nvPr>
            <p:ph idx="1"/>
          </p:nvPr>
        </p:nvSpPr>
        <p:spPr>
          <a:xfrm>
            <a:off x="316992" y="1694688"/>
            <a:ext cx="11631168" cy="4913376"/>
          </a:xfrm>
        </p:spPr>
        <p:txBody>
          <a:bodyPr>
            <a:normAutofit fontScale="85000" lnSpcReduction="20000"/>
          </a:bodyPr>
          <a:lstStyle/>
          <a:p>
            <a:r>
              <a:rPr lang="en-US" dirty="0"/>
              <a:t>Request Validation </a:t>
            </a:r>
          </a:p>
          <a:p>
            <a:pPr lvl="1"/>
            <a:r>
              <a:rPr lang="en-US" dirty="0"/>
              <a:t>This defaults to on, but may need to be turned off</a:t>
            </a:r>
          </a:p>
          <a:p>
            <a:pPr lvl="1"/>
            <a:r>
              <a:rPr lang="en-US" dirty="0"/>
              <a:t>OWASP recommends against depending solely on this</a:t>
            </a:r>
          </a:p>
          <a:p>
            <a:pPr lvl="1"/>
            <a:r>
              <a:rPr lang="en-US" dirty="0"/>
              <a:t>Not in ASP.NET Core</a:t>
            </a:r>
          </a:p>
          <a:p>
            <a:pPr lvl="1"/>
            <a:r>
              <a:rPr lang="en-US" dirty="0"/>
              <a:t>Can be turned off</a:t>
            </a:r>
          </a:p>
          <a:p>
            <a:pPr lvl="2"/>
            <a:r>
              <a:rPr lang="en-US" dirty="0"/>
              <a:t>To do so you need this in your config</a:t>
            </a:r>
          </a:p>
          <a:p>
            <a:pPr lvl="3"/>
            <a:r>
              <a:rPr lang="en-US" sz="2100" dirty="0"/>
              <a:t>&lt;</a:t>
            </a:r>
            <a:r>
              <a:rPr lang="en-US" sz="2100" dirty="0" err="1"/>
              <a:t>system.web</a:t>
            </a:r>
            <a:r>
              <a:rPr lang="en-US" sz="2100" dirty="0"/>
              <a:t>&gt; &lt;</a:t>
            </a:r>
            <a:r>
              <a:rPr lang="en-US" sz="2100" dirty="0" err="1"/>
              <a:t>httpRuntime</a:t>
            </a:r>
            <a:r>
              <a:rPr lang="en-US" sz="2100" dirty="0"/>
              <a:t> </a:t>
            </a:r>
            <a:r>
              <a:rPr lang="en-US" sz="2100" dirty="0" err="1"/>
              <a:t>requestValidationMode</a:t>
            </a:r>
            <a:r>
              <a:rPr lang="en-US" sz="2100" dirty="0"/>
              <a:t>="2.0" /&gt; &lt;/</a:t>
            </a:r>
            <a:r>
              <a:rPr lang="en-US" sz="2100" dirty="0" err="1"/>
              <a:t>system.web</a:t>
            </a:r>
            <a:r>
              <a:rPr lang="en-US" sz="2100" dirty="0"/>
              <a:t>&gt;</a:t>
            </a:r>
          </a:p>
          <a:p>
            <a:pPr lvl="2"/>
            <a:r>
              <a:rPr lang="en-US" dirty="0"/>
              <a:t>Webforms</a:t>
            </a:r>
          </a:p>
          <a:p>
            <a:pPr lvl="3"/>
            <a:r>
              <a:rPr lang="en-US" dirty="0"/>
              <a:t>Full site from config </a:t>
            </a:r>
            <a:r>
              <a:rPr lang="en-US" dirty="0">
                <a:solidFill>
                  <a:srgbClr val="FFFF00"/>
                </a:solidFill>
              </a:rPr>
              <a:t>(please don’t do this)</a:t>
            </a:r>
          </a:p>
          <a:p>
            <a:pPr lvl="4"/>
            <a:r>
              <a:rPr lang="en-US" sz="2100" dirty="0"/>
              <a:t>&lt;</a:t>
            </a:r>
            <a:r>
              <a:rPr lang="en-US" sz="2100" dirty="0" err="1"/>
              <a:t>system.web</a:t>
            </a:r>
            <a:r>
              <a:rPr lang="en-US" sz="2100" dirty="0"/>
              <a:t>&gt; &lt;pages </a:t>
            </a:r>
            <a:r>
              <a:rPr lang="en-US" sz="2100" dirty="0" err="1"/>
              <a:t>validateRequest</a:t>
            </a:r>
            <a:r>
              <a:rPr lang="en-US" sz="2100" dirty="0"/>
              <a:t>="false" /&gt; &lt;/</a:t>
            </a:r>
            <a:r>
              <a:rPr lang="en-US" sz="2100" dirty="0" err="1"/>
              <a:t>system.web</a:t>
            </a:r>
            <a:r>
              <a:rPr lang="en-US" sz="2100" dirty="0"/>
              <a:t>&gt;</a:t>
            </a:r>
          </a:p>
          <a:p>
            <a:pPr lvl="3"/>
            <a:r>
              <a:rPr lang="en-US" dirty="0"/>
              <a:t>Individual page</a:t>
            </a:r>
          </a:p>
          <a:p>
            <a:pPr lvl="4"/>
            <a:r>
              <a:rPr lang="en-US" sz="2100" dirty="0"/>
              <a:t>&lt;@ Page </a:t>
            </a:r>
            <a:r>
              <a:rPr lang="en-US" sz="2100" dirty="0" err="1"/>
              <a:t>validateRequest</a:t>
            </a:r>
            <a:r>
              <a:rPr lang="en-US" sz="2100" dirty="0"/>
              <a:t>="false" %&gt;</a:t>
            </a:r>
          </a:p>
          <a:p>
            <a:pPr lvl="3"/>
            <a:r>
              <a:rPr lang="en-US" dirty="0"/>
              <a:t>Individual control</a:t>
            </a:r>
          </a:p>
          <a:p>
            <a:pPr lvl="4"/>
            <a:r>
              <a:rPr lang="en-US" sz="2100" dirty="0"/>
              <a:t>&lt;</a:t>
            </a:r>
            <a:r>
              <a:rPr lang="en-US" sz="2100" dirty="0" err="1"/>
              <a:t>asp:TextBox</a:t>
            </a:r>
            <a:r>
              <a:rPr lang="en-US" sz="2100" dirty="0"/>
              <a:t> ID="</a:t>
            </a:r>
            <a:r>
              <a:rPr lang="en-US" sz="2100" dirty="0" err="1"/>
              <a:t>txtASPNet</a:t>
            </a:r>
            <a:r>
              <a:rPr lang="en-US" sz="2100" dirty="0"/>
              <a:t>" </a:t>
            </a:r>
            <a:r>
              <a:rPr lang="en-US" sz="2100" dirty="0" err="1"/>
              <a:t>ValidateRequestMode</a:t>
            </a:r>
            <a:r>
              <a:rPr lang="en-US" sz="2100" dirty="0"/>
              <a:t>="Disabled" </a:t>
            </a:r>
            <a:r>
              <a:rPr lang="en-US" sz="2100" dirty="0" err="1"/>
              <a:t>runat</a:t>
            </a:r>
            <a:r>
              <a:rPr lang="en-US" sz="2100" dirty="0"/>
              <a:t>="server" /&gt;</a:t>
            </a:r>
          </a:p>
          <a:p>
            <a:pPr lvl="2"/>
            <a:r>
              <a:rPr lang="en-US" dirty="0"/>
              <a:t>MVC</a:t>
            </a:r>
          </a:p>
          <a:p>
            <a:pPr lvl="3"/>
            <a:r>
              <a:rPr lang="en-US" dirty="0"/>
              <a:t>Action </a:t>
            </a:r>
          </a:p>
          <a:p>
            <a:pPr lvl="4"/>
            <a:r>
              <a:rPr lang="en-US" sz="2100" dirty="0"/>
              <a:t>Decorate with [</a:t>
            </a:r>
            <a:r>
              <a:rPr lang="en-US" sz="2100" dirty="0" err="1"/>
              <a:t>ValidateInput</a:t>
            </a:r>
            <a:r>
              <a:rPr lang="en-US" sz="2100" dirty="0"/>
              <a:t>(false)]</a:t>
            </a:r>
          </a:p>
          <a:p>
            <a:pPr lvl="3"/>
            <a:r>
              <a:rPr lang="en-US" dirty="0"/>
              <a:t>Specific Field</a:t>
            </a:r>
          </a:p>
          <a:p>
            <a:pPr lvl="4"/>
            <a:r>
              <a:rPr lang="en-US" sz="2100" dirty="0"/>
              <a:t>Decorate with [</a:t>
            </a:r>
            <a:r>
              <a:rPr lang="en-US" sz="2100" dirty="0" err="1"/>
              <a:t>AllowHtml</a:t>
            </a:r>
            <a:r>
              <a:rPr lang="en-US" sz="2100" dirty="0"/>
              <a:t>]</a:t>
            </a:r>
          </a:p>
        </p:txBody>
      </p:sp>
    </p:spTree>
    <p:extLst>
      <p:ext uri="{BB962C8B-B14F-4D97-AF65-F5344CB8AC3E}">
        <p14:creationId xmlns:p14="http://schemas.microsoft.com/office/powerpoint/2010/main" val="3932355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B51C0-A462-4500-8C88-9D9BC14695D3}"/>
              </a:ext>
            </a:extLst>
          </p:cNvPr>
          <p:cNvSpPr>
            <a:spLocks noGrp="1"/>
          </p:cNvSpPr>
          <p:nvPr>
            <p:ph type="title"/>
          </p:nvPr>
        </p:nvSpPr>
        <p:spPr/>
        <p:txBody>
          <a:bodyPr/>
          <a:lstStyle/>
          <a:p>
            <a:r>
              <a:rPr lang="en-US" dirty="0"/>
              <a:t>Server Side Protections</a:t>
            </a:r>
            <a:br>
              <a:rPr lang="en-US" dirty="0"/>
            </a:br>
            <a:r>
              <a:rPr lang="en-US" dirty="0"/>
              <a:t>General - </a:t>
            </a:r>
            <a:r>
              <a:rPr lang="en-US" dirty="0" err="1"/>
              <a:t>Server.HtmlEncode</a:t>
            </a:r>
            <a:endParaRPr lang="en-US" dirty="0"/>
          </a:p>
        </p:txBody>
      </p:sp>
      <p:sp>
        <p:nvSpPr>
          <p:cNvPr id="3" name="Content Placeholder 2">
            <a:extLst>
              <a:ext uri="{FF2B5EF4-FFF2-40B4-BE49-F238E27FC236}">
                <a16:creationId xmlns:a16="http://schemas.microsoft.com/office/drawing/2014/main" id="{04EDDF1C-06E7-420E-9306-89C9F36520E0}"/>
              </a:ext>
            </a:extLst>
          </p:cNvPr>
          <p:cNvSpPr>
            <a:spLocks noGrp="1"/>
          </p:cNvSpPr>
          <p:nvPr>
            <p:ph sz="half" idx="1"/>
          </p:nvPr>
        </p:nvSpPr>
        <p:spPr/>
        <p:txBody>
          <a:bodyPr>
            <a:normAutofit lnSpcReduction="10000"/>
          </a:bodyPr>
          <a:lstStyle/>
          <a:p>
            <a:r>
              <a:rPr lang="en-US" sz="2800" dirty="0"/>
              <a:t>For Non-DBCS strings </a:t>
            </a:r>
            <a:r>
              <a:rPr lang="en-US" sz="2800" dirty="0" err="1"/>
              <a:t>HTMLEncode</a:t>
            </a:r>
            <a:r>
              <a:rPr lang="en-US" sz="2800" dirty="0"/>
              <a:t> converts the following:</a:t>
            </a:r>
          </a:p>
          <a:p>
            <a:pPr lvl="2"/>
            <a:r>
              <a:rPr lang="en-US" sz="2400" dirty="0"/>
              <a:t>&lt;    -&gt;   &amp;</a:t>
            </a:r>
            <a:r>
              <a:rPr lang="en-US" sz="2400" dirty="0" err="1"/>
              <a:t>lt</a:t>
            </a:r>
            <a:r>
              <a:rPr lang="en-US" sz="2400" dirty="0"/>
              <a:t>;</a:t>
            </a:r>
          </a:p>
          <a:p>
            <a:pPr lvl="2"/>
            <a:r>
              <a:rPr lang="en-US" sz="2400" dirty="0"/>
              <a:t>&gt;    -&gt;   &amp;</a:t>
            </a:r>
            <a:r>
              <a:rPr lang="en-US" sz="2400" dirty="0" err="1"/>
              <a:t>gt</a:t>
            </a:r>
            <a:r>
              <a:rPr lang="en-US" sz="2400" dirty="0"/>
              <a:t>;</a:t>
            </a:r>
          </a:p>
          <a:p>
            <a:pPr lvl="2"/>
            <a:r>
              <a:rPr lang="en-US" sz="2400" dirty="0"/>
              <a:t>&amp;   -&gt;   &amp;amp;</a:t>
            </a:r>
          </a:p>
          <a:p>
            <a:pPr lvl="2"/>
            <a:r>
              <a:rPr lang="en-US" sz="2400" dirty="0"/>
              <a:t>“    -&gt;   &amp;</a:t>
            </a:r>
            <a:r>
              <a:rPr lang="en-US" sz="2400" dirty="0" err="1"/>
              <a:t>quot</a:t>
            </a:r>
            <a:r>
              <a:rPr lang="en-US" sz="2400" dirty="0"/>
              <a:t>;.</a:t>
            </a:r>
          </a:p>
          <a:p>
            <a:pPr lvl="2"/>
            <a:r>
              <a:rPr lang="en-US" sz="2400" dirty="0"/>
              <a:t>Char &gt; 0x80 -&gt; &amp;#&lt;number&gt;</a:t>
            </a:r>
          </a:p>
        </p:txBody>
      </p:sp>
      <p:sp>
        <p:nvSpPr>
          <p:cNvPr id="4" name="Content Placeholder 3">
            <a:extLst>
              <a:ext uri="{FF2B5EF4-FFF2-40B4-BE49-F238E27FC236}">
                <a16:creationId xmlns:a16="http://schemas.microsoft.com/office/drawing/2014/main" id="{74B6B8C9-9B64-48B5-9738-57F8EF0E2F47}"/>
              </a:ext>
            </a:extLst>
          </p:cNvPr>
          <p:cNvSpPr>
            <a:spLocks noGrp="1"/>
          </p:cNvSpPr>
          <p:nvPr>
            <p:ph sz="half" idx="2"/>
          </p:nvPr>
        </p:nvSpPr>
        <p:spPr/>
        <p:txBody>
          <a:bodyPr>
            <a:normAutofit lnSpcReduction="10000"/>
          </a:bodyPr>
          <a:lstStyle/>
          <a:p>
            <a:pPr lvl="1"/>
            <a:r>
              <a:rPr lang="en-US" sz="2800" dirty="0"/>
              <a:t>For DBCS stings, </a:t>
            </a:r>
            <a:r>
              <a:rPr lang="en-US" sz="2800" dirty="0" err="1"/>
              <a:t>HTMLEncode</a:t>
            </a:r>
            <a:r>
              <a:rPr lang="en-US" sz="2800" dirty="0"/>
              <a:t> converts the following:</a:t>
            </a:r>
          </a:p>
          <a:p>
            <a:pPr lvl="2"/>
            <a:r>
              <a:rPr lang="en-US" sz="2400" dirty="0"/>
              <a:t>All extended characters are converted.</a:t>
            </a:r>
          </a:p>
          <a:p>
            <a:pPr lvl="2"/>
            <a:r>
              <a:rPr lang="en-US" sz="2400" dirty="0"/>
              <a:t>Characters over 0x80 converted to &amp;#&lt;number&gt;</a:t>
            </a:r>
          </a:p>
          <a:p>
            <a:pPr lvl="2"/>
            <a:r>
              <a:rPr lang="en-US" sz="2400" dirty="0"/>
              <a:t>Half-width Katakana characters in the Japanese code page are not converted.</a:t>
            </a:r>
          </a:p>
        </p:txBody>
      </p:sp>
    </p:spTree>
    <p:extLst>
      <p:ext uri="{BB962C8B-B14F-4D97-AF65-F5344CB8AC3E}">
        <p14:creationId xmlns:p14="http://schemas.microsoft.com/office/powerpoint/2010/main" val="2624575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67FCC-1D73-43E4-B7C4-65F5C8F16996}"/>
              </a:ext>
            </a:extLst>
          </p:cNvPr>
          <p:cNvSpPr>
            <a:spLocks noGrp="1"/>
          </p:cNvSpPr>
          <p:nvPr>
            <p:ph type="title"/>
          </p:nvPr>
        </p:nvSpPr>
        <p:spPr/>
        <p:txBody>
          <a:bodyPr/>
          <a:lstStyle/>
          <a:p>
            <a:r>
              <a:rPr lang="en-US" dirty="0"/>
              <a:t>Server Side Protections</a:t>
            </a:r>
            <a:br>
              <a:rPr lang="en-US" dirty="0"/>
            </a:br>
            <a:r>
              <a:rPr lang="en-US" dirty="0"/>
              <a:t>General - Decode </a:t>
            </a:r>
          </a:p>
        </p:txBody>
      </p:sp>
      <p:sp>
        <p:nvSpPr>
          <p:cNvPr id="3" name="Content Placeholder 2">
            <a:extLst>
              <a:ext uri="{FF2B5EF4-FFF2-40B4-BE49-F238E27FC236}">
                <a16:creationId xmlns:a16="http://schemas.microsoft.com/office/drawing/2014/main" id="{ACA16CDD-FF27-4A0E-AAB2-69B631C4792C}"/>
              </a:ext>
            </a:extLst>
          </p:cNvPr>
          <p:cNvSpPr>
            <a:spLocks noGrp="1"/>
          </p:cNvSpPr>
          <p:nvPr>
            <p:ph idx="1"/>
          </p:nvPr>
        </p:nvSpPr>
        <p:spPr/>
        <p:txBody>
          <a:bodyPr/>
          <a:lstStyle/>
          <a:p>
            <a:r>
              <a:rPr lang="en-US" dirty="0" err="1"/>
              <a:t>Server.HtmlDecode</a:t>
            </a:r>
            <a:endParaRPr lang="en-US" dirty="0"/>
          </a:p>
          <a:p>
            <a:pPr lvl="1"/>
            <a:r>
              <a:rPr lang="en-US" dirty="0"/>
              <a:t>Undoes the changes that would be made by Encode.</a:t>
            </a:r>
          </a:p>
          <a:p>
            <a:r>
              <a:rPr lang="en-US" dirty="0"/>
              <a:t>You can also Manually decode selected tags</a:t>
            </a:r>
          </a:p>
          <a:p>
            <a:pPr lvl="1"/>
            <a:r>
              <a:rPr lang="en-US" dirty="0"/>
              <a:t>Data = </a:t>
            </a:r>
            <a:r>
              <a:rPr lang="en-US" dirty="0" err="1"/>
              <a:t>StringBuider</a:t>
            </a:r>
            <a:r>
              <a:rPr lang="en-US" dirty="0"/>
              <a:t>(</a:t>
            </a:r>
            <a:r>
              <a:rPr lang="en-US" dirty="0" err="1"/>
              <a:t>model.Property</a:t>
            </a:r>
            <a:r>
              <a:rPr lang="en-US" dirty="0"/>
              <a:t>)</a:t>
            </a:r>
          </a:p>
          <a:p>
            <a:pPr lvl="1"/>
            <a:r>
              <a:rPr lang="en-US" dirty="0" err="1"/>
              <a:t>Data.replace</a:t>
            </a:r>
            <a:r>
              <a:rPr lang="en-US" dirty="0"/>
              <a:t>(“&amp;</a:t>
            </a:r>
            <a:r>
              <a:rPr lang="en-US" dirty="0" err="1"/>
              <a:t>lt;b&amp;gt</a:t>
            </a:r>
            <a:r>
              <a:rPr lang="en-US" dirty="0"/>
              <a:t>;”, “&lt;b&gt;”)</a:t>
            </a:r>
          </a:p>
          <a:p>
            <a:pPr lvl="1"/>
            <a:r>
              <a:rPr lang="en-US" dirty="0" err="1"/>
              <a:t>Data.replace</a:t>
            </a:r>
            <a:r>
              <a:rPr lang="en-US" dirty="0"/>
              <a:t>(“&amp;</a:t>
            </a:r>
            <a:r>
              <a:rPr lang="en-US" dirty="0" err="1"/>
              <a:t>lt</a:t>
            </a:r>
            <a:r>
              <a:rPr lang="en-US" dirty="0"/>
              <a:t>;/</a:t>
            </a:r>
            <a:r>
              <a:rPr lang="en-US" dirty="0" err="1"/>
              <a:t>b&amp;gt</a:t>
            </a:r>
            <a:r>
              <a:rPr lang="en-US" dirty="0"/>
              <a:t>;”, “&lt;/b&gt;”)</a:t>
            </a:r>
          </a:p>
          <a:p>
            <a:endParaRPr lang="en-US" dirty="0"/>
          </a:p>
        </p:txBody>
      </p:sp>
    </p:spTree>
    <p:extLst>
      <p:ext uri="{BB962C8B-B14F-4D97-AF65-F5344CB8AC3E}">
        <p14:creationId xmlns:p14="http://schemas.microsoft.com/office/powerpoint/2010/main" val="3553722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D0CB6-27D6-4532-9D64-AE7384FB10B1}"/>
              </a:ext>
            </a:extLst>
          </p:cNvPr>
          <p:cNvSpPr>
            <a:spLocks noGrp="1"/>
          </p:cNvSpPr>
          <p:nvPr>
            <p:ph type="title"/>
          </p:nvPr>
        </p:nvSpPr>
        <p:spPr/>
        <p:txBody>
          <a:bodyPr/>
          <a:lstStyle/>
          <a:p>
            <a:r>
              <a:rPr lang="en-US" dirty="0" err="1"/>
              <a:t>AntiXSS</a:t>
            </a:r>
            <a:endParaRPr lang="en-US" dirty="0"/>
          </a:p>
        </p:txBody>
      </p:sp>
      <p:sp>
        <p:nvSpPr>
          <p:cNvPr id="3" name="Content Placeholder 2">
            <a:extLst>
              <a:ext uri="{FF2B5EF4-FFF2-40B4-BE49-F238E27FC236}">
                <a16:creationId xmlns:a16="http://schemas.microsoft.com/office/drawing/2014/main" id="{D8D2D98D-CF30-454B-BBFF-B090A04F0B96}"/>
              </a:ext>
            </a:extLst>
          </p:cNvPr>
          <p:cNvSpPr>
            <a:spLocks noGrp="1"/>
          </p:cNvSpPr>
          <p:nvPr>
            <p:ph idx="1"/>
          </p:nvPr>
        </p:nvSpPr>
        <p:spPr/>
        <p:txBody>
          <a:bodyPr/>
          <a:lstStyle/>
          <a:p>
            <a:r>
              <a:rPr lang="en-US" dirty="0"/>
              <a:t>Warning - </a:t>
            </a:r>
            <a:r>
              <a:rPr lang="en-US" dirty="0" err="1"/>
              <a:t>AntiXSS</a:t>
            </a:r>
            <a:r>
              <a:rPr lang="en-US" dirty="0"/>
              <a:t> is now End of Life</a:t>
            </a:r>
          </a:p>
          <a:p>
            <a:pPr lvl="1"/>
            <a:r>
              <a:rPr lang="en-US" dirty="0"/>
              <a:t>model. Property = </a:t>
            </a:r>
            <a:r>
              <a:rPr lang="en-US" dirty="0" err="1"/>
              <a:t>Sanitizer.GetSafeHtml</a:t>
            </a:r>
            <a:r>
              <a:rPr lang="en-US" dirty="0"/>
              <a:t>(model. Property);</a:t>
            </a:r>
          </a:p>
          <a:p>
            <a:pPr lvl="1"/>
            <a:r>
              <a:rPr lang="en-US" dirty="0"/>
              <a:t>model. Property = </a:t>
            </a:r>
            <a:r>
              <a:rPr lang="en-US" dirty="0" err="1"/>
              <a:t>Sanitizer.GetSafeHtmlFragment</a:t>
            </a:r>
            <a:r>
              <a:rPr lang="en-US" dirty="0"/>
              <a:t>(model. Property);</a:t>
            </a:r>
          </a:p>
          <a:p>
            <a:pPr lvl="1"/>
            <a:r>
              <a:rPr lang="en-US" dirty="0">
                <a:hlinkClick r:id="rId2"/>
              </a:rPr>
              <a:t>https://archive.codeplex.com/?p=wpl</a:t>
            </a:r>
            <a:endParaRPr lang="en-US" dirty="0"/>
          </a:p>
        </p:txBody>
      </p:sp>
    </p:spTree>
    <p:extLst>
      <p:ext uri="{BB962C8B-B14F-4D97-AF65-F5344CB8AC3E}">
        <p14:creationId xmlns:p14="http://schemas.microsoft.com/office/powerpoint/2010/main" val="368107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2883</TotalTime>
  <Words>972</Words>
  <Application>Microsoft Office PowerPoint</Application>
  <PresentationFormat>Widescreen</PresentationFormat>
  <Paragraphs>99</Paragraphs>
  <Slides>12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Century Gothic</vt:lpstr>
      <vt:lpstr>Vapor Trail</vt:lpstr>
      <vt:lpstr>XSS</vt:lpstr>
      <vt:lpstr>XSS</vt:lpstr>
      <vt:lpstr>OWASP</vt:lpstr>
      <vt:lpstr>Stored XSS Attacks</vt:lpstr>
      <vt:lpstr>Reflected XSS Attacks</vt:lpstr>
      <vt:lpstr>Server side protections Request Validation</vt:lpstr>
      <vt:lpstr>Server Side Protections General - Server.HtmlEncode</vt:lpstr>
      <vt:lpstr>Server Side Protections General - Decode </vt:lpstr>
      <vt:lpstr>AntiXSS</vt:lpstr>
      <vt:lpstr>MVC Razor Protections</vt:lpstr>
      <vt:lpstr>Client side protection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XSS</dc:title>
  <dc:creator>ghavens</dc:creator>
  <cp:lastModifiedBy>ghavens</cp:lastModifiedBy>
  <cp:revision>23</cp:revision>
  <dcterms:created xsi:type="dcterms:W3CDTF">2019-05-19T21:07:31Z</dcterms:created>
  <dcterms:modified xsi:type="dcterms:W3CDTF">2019-06-12T02:29:48Z</dcterms:modified>
</cp:coreProperties>
</file>