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pload.wikimedia.org/wikipedia/commons/c/cb/Random_walk_25000.svg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b6c0cbcd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b6c0cbcd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https://upload.wikimedia.org/wikipedia/commons/c/cb/Random_walk_25000.svg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b6c0cbc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b6c0cbc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b6c0cbcd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b6c0cbcd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b6c0cbcd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b6c0cbcd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b6c0cbcd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b6c0cbcd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b6c0cbc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b6c0cbc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b6c0cbcd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b6c0cbcd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b6c0cbcd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b6c0cbcd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gif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.jpg"/><Relationship Id="rId7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3498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Wiggles, Walks, and Wild Wandering Electrons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Demonstration</a:t>
            </a:r>
            <a:endParaRPr sz="7000"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Monte Carlo</a:t>
            </a:r>
            <a:endParaRPr sz="7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Why Aren’t They Equal?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Odd are 50-50, so </a:t>
            </a:r>
            <a:r>
              <a:rPr lang="en"/>
              <a:t>you either get heads or you don’t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But not necessarily HTHTHTHTHTHTHTHTHTHTHTHTHTHTHTHTHTHTHTHTHTHTHTHTHTHTHTHTHTHTHTHTHTHTHTHTHTHTHTHTHTHTHTHTHTHTHTHTHTHTHTHTHTHTHTHT…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type="title"/>
          </p:nvPr>
        </p:nvSpPr>
        <p:spPr>
          <a:xfrm>
            <a:off x="1052550" y="1428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BINOMIAL DISTRIBUTION</a:t>
            </a:r>
            <a:endParaRPr sz="7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X~Bin(10,5)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75" y="1357675"/>
            <a:ext cx="7842500" cy="31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6923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X~Bin(100,0.5)                             X~N(50,5^2)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63" y="1530213"/>
            <a:ext cx="35147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000" y="1568325"/>
            <a:ext cx="35242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3911975" y="1868400"/>
            <a:ext cx="12321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≅</a:t>
            </a:r>
            <a:endParaRPr sz="10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binomial distribution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1297500" y="1135700"/>
            <a:ext cx="7179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 random variables s</a:t>
            </a:r>
            <a:r>
              <a:rPr baseline="-25000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being either +1 or -1 at 50% probability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N be the number of steps, N</a:t>
            </a:r>
            <a:r>
              <a:rPr baseline="-25000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be the number of +1s, N</a:t>
            </a:r>
            <a:r>
              <a:rPr baseline="-25000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be the number of -1s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Displacement: D = |N</a:t>
            </a:r>
            <a:r>
              <a:rPr baseline="-25000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N</a:t>
            </a:r>
            <a:r>
              <a:rPr baseline="-25000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| = |2N</a:t>
            </a:r>
            <a:r>
              <a:rPr baseline="-25000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N|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Mean displacement is expected value: ⟨|D|⟩=E(|2nr−N|)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P(N</a:t>
            </a:r>
            <a:r>
              <a:rPr baseline="-25000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k)    N</a:t>
            </a:r>
            <a:r>
              <a:rPr baseline="-25000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~Bin(N, 50%)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Assuming N is even: ⟨|D|⟩=∑</a:t>
            </a:r>
            <a:r>
              <a:rPr baseline="30000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baseline="-25000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k=0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P(N</a:t>
            </a:r>
            <a:r>
              <a:rPr baseline="-25000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= k) |2k−N|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725" y="4071201"/>
            <a:ext cx="17557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3350" y="4071200"/>
            <a:ext cx="245745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1106375" y="3736725"/>
            <a:ext cx="1340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6462350" y="3692775"/>
            <a:ext cx="170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5499" y="3517274"/>
            <a:ext cx="3448524" cy="4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Normal Distribution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Mean:  ⟨R⟩ = ⟨s</a:t>
            </a:r>
            <a:r>
              <a:rPr baseline="-25000" lang="en"/>
              <a:t>1 </a:t>
            </a:r>
            <a:r>
              <a:rPr lang="en"/>
              <a:t>+ ⋯ + s</a:t>
            </a:r>
            <a:r>
              <a:rPr baseline="-25000" lang="en"/>
              <a:t>N</a:t>
            </a:r>
            <a:r>
              <a:rPr lang="en"/>
              <a:t>⟩ = N⋅0 =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Variance: Var(R) = Var(</a:t>
            </a:r>
            <a:r>
              <a:rPr lang="en"/>
              <a:t>s</a:t>
            </a:r>
            <a:r>
              <a:rPr baseline="-25000" lang="en"/>
              <a:t>1 </a:t>
            </a:r>
            <a:r>
              <a:rPr lang="en"/>
              <a:t>+ ⋯ + s</a:t>
            </a:r>
            <a:r>
              <a:rPr baseline="-25000" lang="en"/>
              <a:t>N</a:t>
            </a:r>
            <a:r>
              <a:rPr lang="en"/>
              <a:t>) = N⋅Var(s</a:t>
            </a:r>
            <a:r>
              <a:rPr baseline="-25000" lang="en"/>
              <a:t>i</a:t>
            </a:r>
            <a:r>
              <a:rPr lang="en"/>
              <a:t>) = N    𝜎 = √Var(R) = √N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R~Normal(0,N)     PDF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  ⟨|R|⟩ = ∫</a:t>
            </a:r>
            <a:r>
              <a:rPr baseline="30000" lang="en"/>
              <a:t>∞</a:t>
            </a:r>
            <a:r>
              <a:rPr baseline="-25000" lang="en"/>
              <a:t>-∞ </a:t>
            </a:r>
            <a:r>
              <a:rPr lang="en"/>
              <a:t>|</a:t>
            </a:r>
            <a:r>
              <a:rPr lang="en"/>
              <a:t>r|⋅f(r) dr    ⇒    </a:t>
            </a:r>
            <a:r>
              <a:rPr lang="en"/>
              <a:t>⟨|R|⟩ = 2∫</a:t>
            </a:r>
            <a:r>
              <a:rPr baseline="30000" lang="en"/>
              <a:t>∞</a:t>
            </a:r>
            <a:r>
              <a:rPr baseline="-25000" lang="en"/>
              <a:t>0 </a:t>
            </a:r>
            <a:r>
              <a:rPr lang="en"/>
              <a:t>|r|⋅f(r) dr    ⇒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13" y="2359250"/>
            <a:ext cx="17049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6050" y="3076213"/>
            <a:ext cx="28003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700" y="4096450"/>
            <a:ext cx="15144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where is this used?</a:t>
            </a:r>
            <a:endParaRPr/>
          </a:p>
        </p:txBody>
      </p:sp>
      <p:pic>
        <p:nvPicPr>
          <p:cNvPr id="188" name="Google Shape;188;p20" title="Brownian_motion_large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25" y="1948950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183175" y="1538650"/>
            <a:ext cx="22128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Brownian Motion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775" y="976675"/>
            <a:ext cx="2845799" cy="179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9725" y="2991925"/>
            <a:ext cx="2845801" cy="1673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 title="download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6549" y="775925"/>
            <a:ext cx="2250797" cy="1685925"/>
          </a:xfrm>
          <a:prstGeom prst="rect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3" name="Google Shape;193;p20" title="download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57437" y="2886800"/>
            <a:ext cx="29432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/>
        </p:nvSpPr>
        <p:spPr>
          <a:xfrm>
            <a:off x="311700" y="220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3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THANKS FOR LISTENING</a:t>
            </a:r>
            <a:br>
              <a:rPr lang="en" sz="3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3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MERCI DE VOTRE ÉCOUTE</a:t>
            </a:r>
            <a:br>
              <a:rPr lang="en" sz="3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3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GRACIAS POR ESCUCHAR</a:t>
            </a:r>
            <a:endParaRPr sz="3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3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सुनने के लिए धन्यवाद</a:t>
            </a:r>
            <a:endParaRPr sz="3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3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DANKE FÜRS ZUHÖREN</a:t>
            </a:r>
            <a:endParaRPr sz="3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3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感謝您的聆聽</a:t>
            </a:r>
            <a:endParaRPr sz="3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3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ご清聴ありがとうございました</a:t>
            </a:r>
            <a:endParaRPr sz="3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3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DZIĘKI ZA SŁUCHANIE</a:t>
            </a:r>
            <a:endParaRPr sz="3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3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들어주셔서 감사합니다</a:t>
            </a:r>
            <a:endParaRPr sz="3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3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MULȚUMESC PENTRU ASCULTARE</a:t>
            </a:r>
            <a:endParaRPr sz="3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3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شكرا على الاستماع</a:t>
            </a:r>
            <a:endParaRPr sz="3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3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СПАСИБО ЗА СЛУШАНИЕ</a:t>
            </a:r>
            <a:endParaRPr sz="3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