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21945600"/>
  <p:notesSz cx="7004050" cy="92837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3C4"/>
    <a:srgbClr val="0066FF"/>
    <a:srgbClr val="6699FF"/>
    <a:srgbClr val="3399FF"/>
    <a:srgbClr val="00CCFF"/>
    <a:srgbClr val="66FFFF"/>
    <a:srgbClr val="CCEC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E621C1-8212-DBB3-7DD3-7092ED99D847}" v="619" dt="2022-04-22T10:47:20.768"/>
    <p1510:client id="{33430A63-B3AA-99F7-DC24-2A673512B13D}" v="11" dt="2022-04-20T17:02:22.646"/>
    <p1510:client id="{56CD4158-EAEF-4BB0-8113-2DAE95644424}" v="2" dt="2022-04-22T12:49:34.521"/>
    <p1510:client id="{5D59CFE9-97C9-0C31-0666-C376BD1A7F95}" v="8" dt="2022-04-21T11:58:14.759"/>
    <p1510:client id="{AB4FD1A9-20BE-1057-B338-FFFA27C5FC4B}" v="2989" dt="2022-04-20T16:47:11.550"/>
    <p1510:client id="{D07F5876-E7F0-A690-88A0-4ADA5CDE7F73}" v="234" dt="2022-04-20T17:12:00.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6" d="100"/>
          <a:sy n="26" d="100"/>
        </p:scale>
        <p:origin x="254" y="29"/>
      </p:cViewPr>
      <p:guideLst>
        <p:guide orient="horz" pos="6912"/>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967163" y="0"/>
            <a:ext cx="3035300" cy="465138"/>
          </a:xfrm>
          <a:prstGeom prst="rect">
            <a:avLst/>
          </a:prstGeom>
        </p:spPr>
        <p:txBody>
          <a:bodyPr vert="horz" lIns="91440" tIns="45720" rIns="91440" bIns="45720" rtlCol="0"/>
          <a:lstStyle>
            <a:lvl1pPr algn="r">
              <a:defRPr sz="1200"/>
            </a:lvl1pPr>
          </a:lstStyle>
          <a:p>
            <a:fld id="{6D715A31-D0DF-4C59-A183-2DD97D47970D}" type="datetimeFigureOut">
              <a:rPr lang="en-IN" smtClean="0"/>
              <a:t>04-02-2023</a:t>
            </a:fld>
            <a:endParaRPr lang="en-IN" dirty="0"/>
          </a:p>
        </p:txBody>
      </p:sp>
      <p:sp>
        <p:nvSpPr>
          <p:cNvPr id="4" name="Slide Image Placeholder 3"/>
          <p:cNvSpPr>
            <a:spLocks noGrp="1" noRot="1" noChangeAspect="1"/>
          </p:cNvSpPr>
          <p:nvPr>
            <p:ph type="sldImg" idx="2"/>
          </p:nvPr>
        </p:nvSpPr>
        <p:spPr>
          <a:xfrm>
            <a:off x="368300" y="1160463"/>
            <a:ext cx="6267450" cy="313372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00088" y="4467225"/>
            <a:ext cx="5603875" cy="365601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818563"/>
            <a:ext cx="3035300" cy="46513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967163" y="8818563"/>
            <a:ext cx="3035300" cy="465137"/>
          </a:xfrm>
          <a:prstGeom prst="rect">
            <a:avLst/>
          </a:prstGeom>
        </p:spPr>
        <p:txBody>
          <a:bodyPr vert="horz" lIns="91440" tIns="45720" rIns="91440" bIns="45720" rtlCol="0" anchor="b"/>
          <a:lstStyle>
            <a:lvl1pPr algn="r">
              <a:defRPr sz="1200"/>
            </a:lvl1pPr>
          </a:lstStyle>
          <a:p>
            <a:fld id="{A6DC7860-913C-40DC-9080-201A33270111}" type="slidenum">
              <a:rPr lang="en-IN" smtClean="0"/>
              <a:t>‹#›</a:t>
            </a:fld>
            <a:endParaRPr lang="en-IN" dirty="0"/>
          </a:p>
        </p:txBody>
      </p:sp>
    </p:spTree>
    <p:extLst>
      <p:ext uri="{BB962C8B-B14F-4D97-AF65-F5344CB8AC3E}">
        <p14:creationId xmlns:p14="http://schemas.microsoft.com/office/powerpoint/2010/main" val="3288010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DC7860-913C-40DC-9080-201A33270111}" type="slidenum">
              <a:rPr lang="en-IN" smtClean="0"/>
              <a:t>1</a:t>
            </a:fld>
            <a:endParaRPr lang="en-IN" dirty="0"/>
          </a:p>
        </p:txBody>
      </p:sp>
    </p:spTree>
    <p:extLst>
      <p:ext uri="{BB962C8B-B14F-4D97-AF65-F5344CB8AC3E}">
        <p14:creationId xmlns:p14="http://schemas.microsoft.com/office/powerpoint/2010/main" val="1008980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6816725"/>
            <a:ext cx="37306250" cy="4705350"/>
          </a:xfrm>
          <a:prstGeom prst="rect">
            <a:avLst/>
          </a:prstGeom>
        </p:spPr>
        <p:txBody>
          <a:bodyPr/>
          <a:lstStyle/>
          <a:p>
            <a:r>
              <a:rPr lang="en-US"/>
              <a:t>Click to edit Master title style</a:t>
            </a:r>
            <a:endParaRPr lang="en-IN"/>
          </a:p>
        </p:txBody>
      </p:sp>
      <p:sp>
        <p:nvSpPr>
          <p:cNvPr id="3" name="Subtitle 2"/>
          <p:cNvSpPr>
            <a:spLocks noGrp="1"/>
          </p:cNvSpPr>
          <p:nvPr>
            <p:ph type="subTitle" idx="1"/>
          </p:nvPr>
        </p:nvSpPr>
        <p:spPr>
          <a:xfrm>
            <a:off x="6583363" y="12436475"/>
            <a:ext cx="30724475" cy="56070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Tree>
    <p:extLst>
      <p:ext uri="{BB962C8B-B14F-4D97-AF65-F5344CB8AC3E}">
        <p14:creationId xmlns:p14="http://schemas.microsoft.com/office/powerpoint/2010/main" val="2434539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879475"/>
            <a:ext cx="39503350" cy="3657600"/>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2193925" y="5121275"/>
            <a:ext cx="39503350" cy="144827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411533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879475"/>
            <a:ext cx="9875837" cy="18724563"/>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2193925" y="879475"/>
            <a:ext cx="29475113" cy="187245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504628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879475"/>
            <a:ext cx="39503350" cy="3657600"/>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2193925" y="5121275"/>
            <a:ext cx="39503350" cy="144827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628496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14101763"/>
            <a:ext cx="37307838" cy="4359275"/>
          </a:xfrm>
          <a:prstGeom prst="rect">
            <a:avLst/>
          </a:prstGeo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3467100" y="9301163"/>
            <a:ext cx="37307838" cy="4800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60150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879475"/>
            <a:ext cx="39503350" cy="3657600"/>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2193925" y="5121275"/>
            <a:ext cx="19675475" cy="144827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22021800" y="5121275"/>
            <a:ext cx="19675475" cy="144827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879769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879475"/>
            <a:ext cx="39503350" cy="3657600"/>
          </a:xfrm>
          <a:prstGeom prst="rect">
            <a:avLst/>
          </a:prstGeo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2193925" y="4911725"/>
            <a:ext cx="19392900" cy="20478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6959600"/>
            <a:ext cx="19392900" cy="126444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22296438" y="4911725"/>
            <a:ext cx="19400837" cy="20478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6959600"/>
            <a:ext cx="19400837" cy="126444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821228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879475"/>
            <a:ext cx="39503350" cy="3657600"/>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3299777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4185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873125"/>
            <a:ext cx="14439900" cy="3719513"/>
          </a:xfrm>
          <a:prstGeom prst="rect">
            <a:avLst/>
          </a:prstGeo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17160875" y="873125"/>
            <a:ext cx="24536400" cy="187309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2193925" y="4592638"/>
            <a:ext cx="14439900" cy="150114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8763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15362238"/>
            <a:ext cx="26335037" cy="1812925"/>
          </a:xfrm>
          <a:prstGeom prst="rect">
            <a:avLst/>
          </a:prstGeo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8602663" y="1960563"/>
            <a:ext cx="26335037" cy="13168312"/>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dirty="0"/>
          </a:p>
        </p:txBody>
      </p:sp>
      <p:sp>
        <p:nvSpPr>
          <p:cNvPr id="4" name="Text Placeholder 3"/>
          <p:cNvSpPr>
            <a:spLocks noGrp="1"/>
          </p:cNvSpPr>
          <p:nvPr>
            <p:ph type="body" sz="half" idx="2"/>
          </p:nvPr>
        </p:nvSpPr>
        <p:spPr>
          <a:xfrm>
            <a:off x="8602663" y="17175163"/>
            <a:ext cx="26335037" cy="25765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31903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83C4"/>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6509E8C4-3121-0684-B123-0765E61B454C}"/>
              </a:ext>
            </a:extLst>
          </p:cNvPr>
          <p:cNvSpPr>
            <a:spLocks noChangeArrowheads="1"/>
          </p:cNvSpPr>
          <p:nvPr userDrawn="1"/>
        </p:nvSpPr>
        <p:spPr bwMode="auto">
          <a:xfrm>
            <a:off x="0" y="3656013"/>
            <a:ext cx="7313613" cy="18281650"/>
          </a:xfrm>
          <a:prstGeom prst="rect">
            <a:avLst/>
          </a:prstGeom>
          <a:solidFill>
            <a:srgbClr val="B3D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228600" rIns="457200" bIns="457200"/>
          <a:lstStyle>
            <a:lvl1pPr defTabSz="4389438" eaLnBrk="0" hangingPunct="0">
              <a:defRPr sz="2400">
                <a:solidFill>
                  <a:schemeClr val="tx1"/>
                </a:solidFill>
                <a:latin typeface="Arial" panose="020B0604020202020204" pitchFamily="34" charset="0"/>
              </a:defRPr>
            </a:lvl1pPr>
            <a:lvl2pPr marL="742950" indent="-285750" defTabSz="4389438" eaLnBrk="0" hangingPunct="0">
              <a:defRPr sz="2400">
                <a:solidFill>
                  <a:schemeClr val="tx1"/>
                </a:solidFill>
                <a:latin typeface="Arial" panose="020B0604020202020204" pitchFamily="34" charset="0"/>
              </a:defRPr>
            </a:lvl2pPr>
            <a:lvl3pPr marL="1143000" indent="-228600" defTabSz="4389438" eaLnBrk="0" hangingPunct="0">
              <a:defRPr sz="2400">
                <a:solidFill>
                  <a:schemeClr val="tx1"/>
                </a:solidFill>
                <a:latin typeface="Arial" panose="020B0604020202020204" pitchFamily="34" charset="0"/>
              </a:defRPr>
            </a:lvl3pPr>
            <a:lvl4pPr marL="1600200" indent="-228600" defTabSz="4389438" eaLnBrk="0" hangingPunct="0">
              <a:defRPr sz="2400">
                <a:solidFill>
                  <a:schemeClr val="tx1"/>
                </a:solidFill>
                <a:latin typeface="Arial" panose="020B0604020202020204" pitchFamily="34" charset="0"/>
              </a:defRPr>
            </a:lvl4pPr>
            <a:lvl5pPr marL="2057400" indent="-228600" defTabSz="4389438" eaLnBrk="0" hangingPunct="0">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lang="en-US" altLang="en-US" sz="4800" dirty="0">
              <a:latin typeface="Impact" panose="020B0806030902050204" pitchFamily="34" charset="0"/>
            </a:endParaRPr>
          </a:p>
        </p:txBody>
      </p:sp>
      <p:sp>
        <p:nvSpPr>
          <p:cNvPr id="1027" name="Rectangle 8">
            <a:extLst>
              <a:ext uri="{FF2B5EF4-FFF2-40B4-BE49-F238E27FC236}">
                <a16:creationId xmlns:a16="http://schemas.microsoft.com/office/drawing/2014/main" id="{3FC57651-D02B-CD5A-4E87-040706E384E2}"/>
              </a:ext>
            </a:extLst>
          </p:cNvPr>
          <p:cNvSpPr>
            <a:spLocks noChangeArrowheads="1"/>
          </p:cNvSpPr>
          <p:nvPr userDrawn="1"/>
        </p:nvSpPr>
        <p:spPr bwMode="auto">
          <a:xfrm>
            <a:off x="7312025" y="0"/>
            <a:ext cx="36564888" cy="3656013"/>
          </a:xfrm>
          <a:prstGeom prst="rect">
            <a:avLst/>
          </a:prstGeom>
          <a:solidFill>
            <a:srgbClr val="B3D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457200" rIns="457200" bIns="457200"/>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IN" altLang="en-US" dirty="0"/>
          </a:p>
        </p:txBody>
      </p:sp>
      <p:sp>
        <p:nvSpPr>
          <p:cNvPr id="1028" name="Rectangle 9">
            <a:extLst>
              <a:ext uri="{FF2B5EF4-FFF2-40B4-BE49-F238E27FC236}">
                <a16:creationId xmlns:a16="http://schemas.microsoft.com/office/drawing/2014/main" id="{0E9D0653-53FC-2199-EA93-93983E3B55C9}"/>
              </a:ext>
            </a:extLst>
          </p:cNvPr>
          <p:cNvSpPr>
            <a:spLocks noChangeArrowheads="1"/>
          </p:cNvSpPr>
          <p:nvPr userDrawn="1"/>
        </p:nvSpPr>
        <p:spPr bwMode="auto">
          <a:xfrm>
            <a:off x="7312025" y="3656013"/>
            <a:ext cx="36564888" cy="1828165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457200" rIns="457200" bIns="457200"/>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IN" altLang="en-US" dirty="0"/>
          </a:p>
        </p:txBody>
      </p:sp>
      <p:sp>
        <p:nvSpPr>
          <p:cNvPr id="1029" name="Line 11">
            <a:extLst>
              <a:ext uri="{FF2B5EF4-FFF2-40B4-BE49-F238E27FC236}">
                <a16:creationId xmlns:a16="http://schemas.microsoft.com/office/drawing/2014/main" id="{6D1E9BB9-87EA-1288-AB0A-3E597DBA911A}"/>
              </a:ext>
            </a:extLst>
          </p:cNvPr>
          <p:cNvSpPr>
            <a:spLocks noChangeShapeType="1"/>
          </p:cNvSpPr>
          <p:nvPr userDrawn="1"/>
        </p:nvSpPr>
        <p:spPr bwMode="auto">
          <a:xfrm>
            <a:off x="7312025" y="0"/>
            <a:ext cx="0" cy="2193925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030" name="Line 12">
            <a:extLst>
              <a:ext uri="{FF2B5EF4-FFF2-40B4-BE49-F238E27FC236}">
                <a16:creationId xmlns:a16="http://schemas.microsoft.com/office/drawing/2014/main" id="{24AC4661-994D-F84B-3720-E82CF13BEC39}"/>
              </a:ext>
            </a:extLst>
          </p:cNvPr>
          <p:cNvSpPr>
            <a:spLocks noChangeShapeType="1"/>
          </p:cNvSpPr>
          <p:nvPr userDrawn="1"/>
        </p:nvSpPr>
        <p:spPr bwMode="auto">
          <a:xfrm>
            <a:off x="0" y="3657600"/>
            <a:ext cx="43876913"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pic>
        <p:nvPicPr>
          <p:cNvPr id="1031" name="Picture 15" descr="PosterTemplateCopyright">
            <a:extLst>
              <a:ext uri="{FF2B5EF4-FFF2-40B4-BE49-F238E27FC236}">
                <a16:creationId xmlns:a16="http://schemas.microsoft.com/office/drawing/2014/main" id="{8ECF76DF-929B-2C10-FD67-D11635F6F199}"/>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905000" y="21488400"/>
            <a:ext cx="35020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Arial" charset="0"/>
        </a:defRPr>
      </a:lvl2pPr>
      <a:lvl3pPr algn="ctr" defTabSz="4389438" rtl="0" eaLnBrk="0" fontAlgn="base" hangingPunct="0">
        <a:spcBef>
          <a:spcPct val="0"/>
        </a:spcBef>
        <a:spcAft>
          <a:spcPct val="0"/>
        </a:spcAft>
        <a:defRPr sz="21100">
          <a:solidFill>
            <a:schemeClr val="tx2"/>
          </a:solidFill>
          <a:latin typeface="Arial" charset="0"/>
        </a:defRPr>
      </a:lvl3pPr>
      <a:lvl4pPr algn="ctr" defTabSz="4389438" rtl="0" eaLnBrk="0" fontAlgn="base" hangingPunct="0">
        <a:spcBef>
          <a:spcPct val="0"/>
        </a:spcBef>
        <a:spcAft>
          <a:spcPct val="0"/>
        </a:spcAft>
        <a:defRPr sz="21100">
          <a:solidFill>
            <a:schemeClr val="tx2"/>
          </a:solidFill>
          <a:latin typeface="Arial" charset="0"/>
        </a:defRPr>
      </a:lvl4pPr>
      <a:lvl5pPr algn="ctr" defTabSz="4389438" rtl="0" eaLnBrk="0" fontAlgn="base" hangingPunct="0">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eaLnBrk="0" fontAlgn="base" hangingPunct="0">
        <a:spcBef>
          <a:spcPct val="20000"/>
        </a:spcBef>
        <a:spcAft>
          <a:spcPct val="0"/>
        </a:spcAft>
        <a:buChar char="•"/>
        <a:defRPr sz="15400">
          <a:solidFill>
            <a:schemeClr val="tx1"/>
          </a:solidFill>
          <a:latin typeface="+mn-lt"/>
          <a:ea typeface="+mn-ea"/>
          <a:cs typeface="+mn-cs"/>
        </a:defRPr>
      </a:lvl1pPr>
      <a:lvl2pPr marL="3565525" indent="-1371600" algn="l" defTabSz="4389438" rtl="0" eaLnBrk="0" fontAlgn="base" hangingPunct="0">
        <a:spcBef>
          <a:spcPct val="20000"/>
        </a:spcBef>
        <a:spcAft>
          <a:spcPct val="0"/>
        </a:spcAft>
        <a:buChar char="–"/>
        <a:defRPr sz="13400">
          <a:solidFill>
            <a:schemeClr val="tx1"/>
          </a:solidFill>
          <a:latin typeface="+mn-lt"/>
        </a:defRPr>
      </a:lvl2pPr>
      <a:lvl3pPr marL="5486400" indent="-1096963" algn="l" defTabSz="4389438" rtl="0" eaLnBrk="0" fontAlgn="base" hangingPunct="0">
        <a:spcBef>
          <a:spcPct val="20000"/>
        </a:spcBef>
        <a:spcAft>
          <a:spcPct val="0"/>
        </a:spcAft>
        <a:buChar char="•"/>
        <a:defRPr sz="11500">
          <a:solidFill>
            <a:schemeClr val="tx1"/>
          </a:solidFill>
          <a:latin typeface="+mn-lt"/>
        </a:defRPr>
      </a:lvl3pPr>
      <a:lvl4pPr marL="7680325" indent="-1096963" algn="l" defTabSz="4389438" rtl="0" eaLnBrk="0" fontAlgn="base" hangingPunct="0">
        <a:spcBef>
          <a:spcPct val="20000"/>
        </a:spcBef>
        <a:spcAft>
          <a:spcPct val="0"/>
        </a:spcAft>
        <a:buChar char="–"/>
        <a:defRPr sz="9600">
          <a:solidFill>
            <a:schemeClr val="tx1"/>
          </a:solidFill>
          <a:latin typeface="+mn-lt"/>
        </a:defRPr>
      </a:lvl4pPr>
      <a:lvl5pPr marL="9875838" indent="-1096963" algn="l" defTabSz="4389438" rtl="0" eaLnBrk="0" fontAlgn="base" hangingPunct="0">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hyperlink" Target="https://ieeexplore.ieee.org/document/7987943" TargetMode="External"/><Relationship Id="rId7"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www.hindawi.com/journals/scn/2021/5580939/" TargetMode="External"/><Relationship Id="rId4" Type="http://schemas.openxmlformats.org/officeDocument/2006/relationships/hyperlink" Target="https://arxiv.org/ftp/arxiv/papers/1911/1911.04330.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121">
            <a:extLst>
              <a:ext uri="{FF2B5EF4-FFF2-40B4-BE49-F238E27FC236}">
                <a16:creationId xmlns:a16="http://schemas.microsoft.com/office/drawing/2014/main" id="{24BCCC77-0188-7112-AF61-0A54E6406F6F}"/>
              </a:ext>
            </a:extLst>
          </p:cNvPr>
          <p:cNvSpPr txBox="1">
            <a:spLocks noChangeArrowheads="1"/>
          </p:cNvSpPr>
          <p:nvPr/>
        </p:nvSpPr>
        <p:spPr bwMode="auto">
          <a:xfrm>
            <a:off x="684213" y="4491670"/>
            <a:ext cx="5942012" cy="17220099"/>
          </a:xfrm>
          <a:prstGeom prst="rect">
            <a:avLst/>
          </a:prstGeom>
          <a:solidFill>
            <a:srgbClr val="CCECFF"/>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nchor="t">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sz="3300" b="1" i="0" u="none" strike="noStrike" dirty="0">
                <a:solidFill>
                  <a:srgbClr val="212121"/>
                </a:solidFill>
                <a:effectLst/>
                <a:latin typeface="Montserrat" panose="00000500000000000000" pitchFamily="2" charset="0"/>
              </a:rPr>
              <a:t>Wireless body area networks (WBANs) are expected to play a vital role in the field of patient-health monitoring shortly. They provide a convenient way to collect patient data, but they also bring serious problems which are mainly reflected in the safe storage of the collected data. Therefore, we analysed various techniques dealing with the security problems of WBAN and found out the proper solution to the addressed security issue i.e., by adopting blockchain technology to store and improve the security of the collected data </a:t>
            </a:r>
            <a:r>
              <a:rPr lang="en-US" sz="3300" b="1" i="0" u="none" strike="noStrike" dirty="0">
                <a:solidFill>
                  <a:srgbClr val="000000"/>
                </a:solidFill>
                <a:effectLst/>
                <a:latin typeface="Montserrat" panose="00000500000000000000" pitchFamily="2" charset="0"/>
              </a:rPr>
              <a:t>and a sequential aggregate signature scheme with a designated verifier (DVSSA) to ensure authorized access and also to overcome the shortcomings of blockchain. </a:t>
            </a:r>
            <a:endParaRPr lang="en-US" sz="3300" dirty="0">
              <a:cs typeface="Arial"/>
            </a:endParaRPr>
          </a:p>
        </p:txBody>
      </p:sp>
      <p:sp>
        <p:nvSpPr>
          <p:cNvPr id="2051" name="Text Box 122">
            <a:extLst>
              <a:ext uri="{FF2B5EF4-FFF2-40B4-BE49-F238E27FC236}">
                <a16:creationId xmlns:a16="http://schemas.microsoft.com/office/drawing/2014/main" id="{FFA6188F-DFA1-CD8B-2F6E-12F4942B8D49}"/>
              </a:ext>
            </a:extLst>
          </p:cNvPr>
          <p:cNvSpPr txBox="1">
            <a:spLocks noChangeArrowheads="1"/>
          </p:cNvSpPr>
          <p:nvPr/>
        </p:nvSpPr>
        <p:spPr bwMode="auto">
          <a:xfrm>
            <a:off x="7670748" y="737183"/>
            <a:ext cx="35293352"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en-US" sz="7200" b="1" dirty="0">
                <a:solidFill>
                  <a:srgbClr val="222222"/>
                </a:solidFill>
                <a:latin typeface="Montserrat" panose="00000500000000000000" pitchFamily="2" charset="0"/>
              </a:rPr>
              <a:t>W</a:t>
            </a:r>
            <a:r>
              <a:rPr lang="en-US" sz="7200" b="1" i="0" u="none" strike="noStrike" dirty="0">
                <a:solidFill>
                  <a:srgbClr val="222222"/>
                </a:solidFill>
                <a:effectLst/>
                <a:latin typeface="Montserrat" panose="00000500000000000000" pitchFamily="2" charset="0"/>
              </a:rPr>
              <a:t>IRELESS BODY AREA NETWORK SECURITY </a:t>
            </a:r>
            <a:r>
              <a:rPr lang="en-US" sz="7200" b="1" i="0" u="none" strike="noStrike">
                <a:solidFill>
                  <a:srgbClr val="222222"/>
                </a:solidFill>
                <a:effectLst/>
                <a:latin typeface="Montserrat" panose="00000500000000000000" pitchFamily="2" charset="0"/>
              </a:rPr>
              <a:t>USING BLOCKCHAIN</a:t>
            </a:r>
            <a:endParaRPr lang="en-US" altLang="en-US" sz="7200" dirty="0">
              <a:latin typeface="Impact" panose="020B0806030902050204" pitchFamily="34" charset="0"/>
            </a:endParaRPr>
          </a:p>
        </p:txBody>
      </p:sp>
      <p:sp>
        <p:nvSpPr>
          <p:cNvPr id="2053" name="Text Box 125">
            <a:extLst>
              <a:ext uri="{FF2B5EF4-FFF2-40B4-BE49-F238E27FC236}">
                <a16:creationId xmlns:a16="http://schemas.microsoft.com/office/drawing/2014/main" id="{809E9DDC-8B32-65C0-F0A0-69C2E395A0B4}"/>
              </a:ext>
            </a:extLst>
          </p:cNvPr>
          <p:cNvSpPr txBox="1">
            <a:spLocks noChangeArrowheads="1"/>
          </p:cNvSpPr>
          <p:nvPr/>
        </p:nvSpPr>
        <p:spPr bwMode="auto">
          <a:xfrm>
            <a:off x="20110450" y="4570413"/>
            <a:ext cx="10969625" cy="6402387"/>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nchor="t"/>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rtl="0">
              <a:spcBef>
                <a:spcPts val="0"/>
              </a:spcBef>
              <a:spcAft>
                <a:spcPts val="0"/>
              </a:spcAft>
            </a:pPr>
            <a:r>
              <a:rPr lang="en-US" sz="3600" b="0" i="0" u="none" strike="noStrike" dirty="0">
                <a:solidFill>
                  <a:srgbClr val="212121"/>
                </a:solidFill>
                <a:effectLst/>
                <a:latin typeface="Montserrat" panose="00000500000000000000" pitchFamily="2" charset="0"/>
              </a:rPr>
              <a:t>Using the Blockchain Technology, the data becomes tamper resistant. </a:t>
            </a:r>
            <a:endParaRPr lang="en-US" sz="3600" b="0" dirty="0">
              <a:effectLst/>
            </a:endParaRPr>
          </a:p>
          <a:p>
            <a:pPr rtl="0">
              <a:spcBef>
                <a:spcPts val="2000"/>
              </a:spcBef>
              <a:spcAft>
                <a:spcPts val="2000"/>
              </a:spcAft>
            </a:pPr>
            <a:r>
              <a:rPr lang="en-US" sz="3600" b="0" i="0" u="none" strike="noStrike" dirty="0">
                <a:solidFill>
                  <a:srgbClr val="212121"/>
                </a:solidFill>
                <a:effectLst/>
                <a:latin typeface="Montserrat" panose="00000500000000000000" pitchFamily="2" charset="0"/>
              </a:rPr>
              <a:t>The sequential aggregate signature scheme with a designated verifier ensured the user’s data can only be viewed by the administrator. </a:t>
            </a:r>
            <a:endParaRPr lang="en-US" sz="3600" b="0" dirty="0">
              <a:effectLst/>
            </a:endParaRPr>
          </a:p>
          <a:p>
            <a:pPr rtl="0">
              <a:spcBef>
                <a:spcPts val="2000"/>
              </a:spcBef>
              <a:spcAft>
                <a:spcPts val="2000"/>
              </a:spcAft>
            </a:pPr>
            <a:r>
              <a:rPr lang="en-US" sz="3600" b="0" i="0" u="none" strike="noStrike" dirty="0">
                <a:solidFill>
                  <a:srgbClr val="212121"/>
                </a:solidFill>
                <a:effectLst/>
                <a:latin typeface="Montserrat" panose="00000500000000000000" pitchFamily="2" charset="0"/>
              </a:rPr>
              <a:t>DVSSA compresses the size of the blockchain storage space.</a:t>
            </a:r>
            <a:endParaRPr lang="en-US" sz="3600" b="0" dirty="0">
              <a:effectLst/>
            </a:endParaRPr>
          </a:p>
          <a:p>
            <a:br>
              <a:rPr lang="en-US" sz="2400" dirty="0"/>
            </a:br>
            <a:endParaRPr lang="en-US" altLang="en-US" sz="3000" dirty="0">
              <a:latin typeface="Arial"/>
              <a:cs typeface="Arial"/>
            </a:endParaRPr>
          </a:p>
        </p:txBody>
      </p:sp>
      <p:sp>
        <p:nvSpPr>
          <p:cNvPr id="2055" name="Text Box 127">
            <a:extLst>
              <a:ext uri="{FF2B5EF4-FFF2-40B4-BE49-F238E27FC236}">
                <a16:creationId xmlns:a16="http://schemas.microsoft.com/office/drawing/2014/main" id="{699796DA-9F09-627D-297E-23F92CF7A1BC}"/>
              </a:ext>
            </a:extLst>
          </p:cNvPr>
          <p:cNvSpPr txBox="1">
            <a:spLocks noChangeArrowheads="1"/>
          </p:cNvSpPr>
          <p:nvPr/>
        </p:nvSpPr>
        <p:spPr bwMode="auto">
          <a:xfrm>
            <a:off x="8229600" y="13711238"/>
            <a:ext cx="10969625" cy="7319962"/>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nchor="t"/>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sz="3600" u="sng" dirty="0">
                <a:latin typeface="Arial"/>
                <a:cs typeface="Arial"/>
              </a:rPr>
              <a:t>Blockchain</a:t>
            </a:r>
            <a:r>
              <a:rPr lang="en-US" sz="3600" dirty="0">
                <a:latin typeface="Arial"/>
                <a:cs typeface="Arial"/>
              </a:rPr>
              <a:t>: </a:t>
            </a:r>
            <a:r>
              <a:rPr lang="en-US" sz="3600" b="0" i="0" u="none" strike="noStrike" dirty="0">
                <a:solidFill>
                  <a:srgbClr val="212121"/>
                </a:solidFill>
                <a:effectLst/>
                <a:latin typeface="Montserrat" panose="00000500000000000000" pitchFamily="2" charset="0"/>
              </a:rPr>
              <a:t>Blockchain, </a:t>
            </a:r>
            <a:r>
              <a:rPr lang="en-US" sz="3600" b="0" i="0" u="none" strike="noStrike" dirty="0">
                <a:solidFill>
                  <a:srgbClr val="000000"/>
                </a:solidFill>
                <a:effectLst/>
                <a:latin typeface="Montserrat" panose="00000500000000000000" pitchFamily="2" charset="0"/>
              </a:rPr>
              <a:t>which is an appended database, maintained by a peer-to-peer network node</a:t>
            </a:r>
            <a:r>
              <a:rPr lang="en-US" sz="3600" b="0" i="0" u="none" strike="noStrike" dirty="0">
                <a:solidFill>
                  <a:srgbClr val="212121"/>
                </a:solidFill>
                <a:effectLst/>
                <a:latin typeface="Montserrat" panose="00000500000000000000" pitchFamily="2" charset="0"/>
              </a:rPr>
              <a:t> can be used </a:t>
            </a:r>
            <a:r>
              <a:rPr lang="en-US" sz="3600" b="0" i="0" u="none" strike="noStrike" dirty="0">
                <a:solidFill>
                  <a:srgbClr val="000000"/>
                </a:solidFill>
                <a:effectLst/>
                <a:latin typeface="Montserrat" panose="00000500000000000000" pitchFamily="2" charset="0"/>
              </a:rPr>
              <a:t>to store the WBAN user’s data which ca</a:t>
            </a:r>
            <a:r>
              <a:rPr lang="en-US" sz="3600" b="0" i="0" u="none" strike="noStrike" dirty="0">
                <a:solidFill>
                  <a:srgbClr val="212121"/>
                </a:solidFill>
                <a:effectLst/>
                <a:latin typeface="Montserrat" panose="00000500000000000000" pitchFamily="2" charset="0"/>
              </a:rPr>
              <a:t>n  prevent the data from being tampered with.</a:t>
            </a:r>
            <a:endParaRPr lang="en-US" sz="3600" dirty="0">
              <a:latin typeface="Arial"/>
              <a:cs typeface="Arial"/>
            </a:endParaRPr>
          </a:p>
          <a:p>
            <a:r>
              <a:rPr lang="en-US" sz="3600" u="sng" dirty="0">
                <a:latin typeface="Arial"/>
                <a:cs typeface="Arial"/>
              </a:rPr>
              <a:t>DVSSA</a:t>
            </a:r>
            <a:r>
              <a:rPr lang="en-US" sz="3600" dirty="0">
                <a:latin typeface="Arial"/>
                <a:cs typeface="Arial"/>
              </a:rPr>
              <a:t>: </a:t>
            </a:r>
            <a:r>
              <a:rPr lang="en-US" sz="3600" b="0" i="0" u="none" strike="noStrike" dirty="0">
                <a:solidFill>
                  <a:srgbClr val="212121"/>
                </a:solidFill>
                <a:effectLst/>
                <a:latin typeface="Montserrat" panose="00000500000000000000" pitchFamily="2" charset="0"/>
              </a:rPr>
              <a:t>Then a sequential aggregate signature scheme with a designated verifier should be implemented. It ensures that the user’s data can only be viewed by the administrator, and in other hands it can be compressed to the size of the blockchain storage space, which solves the illegal access problem.</a:t>
            </a:r>
            <a:endParaRPr lang="en-US" sz="3600" dirty="0">
              <a:latin typeface="Arial"/>
              <a:cs typeface="Arial"/>
            </a:endParaRPr>
          </a:p>
        </p:txBody>
      </p:sp>
      <p:sp>
        <p:nvSpPr>
          <p:cNvPr id="2056" name="Text Box 128">
            <a:extLst>
              <a:ext uri="{FF2B5EF4-FFF2-40B4-BE49-F238E27FC236}">
                <a16:creationId xmlns:a16="http://schemas.microsoft.com/office/drawing/2014/main" id="{496818FE-1628-8149-BC22-703BC0A25803}"/>
              </a:ext>
            </a:extLst>
          </p:cNvPr>
          <p:cNvSpPr txBox="1">
            <a:spLocks noChangeArrowheads="1"/>
          </p:cNvSpPr>
          <p:nvPr/>
        </p:nvSpPr>
        <p:spPr bwMode="auto">
          <a:xfrm>
            <a:off x="31994475" y="13586204"/>
            <a:ext cx="10969625" cy="3982378"/>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nchor="t"/>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rtl="0">
              <a:spcBef>
                <a:spcPts val="0"/>
              </a:spcBef>
              <a:spcAft>
                <a:spcPts val="0"/>
              </a:spcAft>
            </a:pPr>
            <a:r>
              <a:rPr lang="en-US" sz="3200" b="0" i="0" u="none" strike="noStrike" dirty="0">
                <a:solidFill>
                  <a:srgbClr val="000000"/>
                </a:solidFill>
                <a:effectLst/>
                <a:latin typeface="Montserrat" panose="00000500000000000000" pitchFamily="2" charset="0"/>
              </a:rPr>
              <a:t>In this project, we have been able to reach all the objectives of the problem statement. </a:t>
            </a:r>
            <a:r>
              <a:rPr lang="en-US" sz="3200" b="0" i="0" u="none" strike="noStrike" dirty="0">
                <a:solidFill>
                  <a:srgbClr val="212121"/>
                </a:solidFill>
                <a:effectLst/>
                <a:latin typeface="Montserrat" panose="00000500000000000000" pitchFamily="2" charset="0"/>
              </a:rPr>
              <a:t>Through the tamper resistance characteristic of the blockchain, the integrity of the user data is guaranteed. Using this signature can compress the storage space of the block chain.</a:t>
            </a:r>
            <a:r>
              <a:rPr lang="en-US" sz="3200" dirty="0"/>
              <a:t> </a:t>
            </a:r>
            <a:r>
              <a:rPr lang="en-US" sz="3200" b="0" i="0" u="none" strike="noStrike" dirty="0">
                <a:solidFill>
                  <a:srgbClr val="000000"/>
                </a:solidFill>
                <a:effectLst/>
                <a:latin typeface="Montserrat" panose="00000500000000000000" pitchFamily="2" charset="0"/>
              </a:rPr>
              <a:t>After the completion, this project can be a good asset in the Medical Field.</a:t>
            </a:r>
            <a:endParaRPr lang="en-US" sz="3200" b="0" dirty="0">
              <a:effectLst/>
            </a:endParaRPr>
          </a:p>
          <a:p>
            <a:br>
              <a:rPr lang="en-US" sz="2000" b="0" dirty="0">
                <a:effectLst/>
              </a:rPr>
            </a:br>
            <a:endParaRPr lang="en-US" altLang="en-US" sz="2800" dirty="0">
              <a:cs typeface="Arial"/>
            </a:endParaRPr>
          </a:p>
        </p:txBody>
      </p:sp>
      <p:sp>
        <p:nvSpPr>
          <p:cNvPr id="2057" name="Text Box 129">
            <a:extLst>
              <a:ext uri="{FF2B5EF4-FFF2-40B4-BE49-F238E27FC236}">
                <a16:creationId xmlns:a16="http://schemas.microsoft.com/office/drawing/2014/main" id="{9D8AEF53-94DB-E189-93C1-A7F0AAAF48E2}"/>
              </a:ext>
            </a:extLst>
          </p:cNvPr>
          <p:cNvSpPr txBox="1">
            <a:spLocks noChangeArrowheads="1"/>
          </p:cNvSpPr>
          <p:nvPr/>
        </p:nvSpPr>
        <p:spPr bwMode="auto">
          <a:xfrm>
            <a:off x="8226425" y="4570413"/>
            <a:ext cx="10969625" cy="8226425"/>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nchor="t"/>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rtl="0">
              <a:spcBef>
                <a:spcPts val="0"/>
              </a:spcBef>
              <a:spcAft>
                <a:spcPts val="0"/>
              </a:spcAft>
            </a:pPr>
            <a:r>
              <a:rPr lang="en-US" sz="3000" b="0" i="0" u="none" strike="noStrike" dirty="0">
                <a:solidFill>
                  <a:srgbClr val="212121"/>
                </a:solidFill>
                <a:effectLst/>
                <a:latin typeface="Montserrat" panose="00000500000000000000" pitchFamily="2" charset="0"/>
              </a:rPr>
              <a:t>Wireless body area network (WBAN) is an underlying technology that can monitor and record human health signals for a long time. Its application is mainly used to continuously monitor and record health parameters of patients with chronic diseases (such as diabetes, asthma, and heart disease) and provide some form of automatic therapy control and immediately inform the doctor about the condition.</a:t>
            </a:r>
            <a:endParaRPr lang="en-US" sz="3000" b="0" dirty="0">
              <a:effectLst/>
            </a:endParaRPr>
          </a:p>
          <a:p>
            <a:pPr rtl="0">
              <a:spcBef>
                <a:spcPts val="0"/>
              </a:spcBef>
              <a:spcAft>
                <a:spcPts val="0"/>
              </a:spcAft>
            </a:pPr>
            <a:r>
              <a:rPr lang="en-US" sz="3000" b="0" i="0" u="none" strike="noStrike" dirty="0">
                <a:solidFill>
                  <a:srgbClr val="212121"/>
                </a:solidFill>
                <a:effectLst/>
                <a:latin typeface="Montserrat" panose="00000500000000000000" pitchFamily="2" charset="0"/>
              </a:rPr>
              <a:t>As WBAN stores and processes personal health information (e.g., health, history, vital signs, etc.), it raises several privacy and safety concerns like :</a:t>
            </a:r>
            <a:endParaRPr lang="en-US" sz="3000" b="0" dirty="0">
              <a:effectLst/>
            </a:endParaRPr>
          </a:p>
          <a:p>
            <a:pPr rtl="0">
              <a:spcBef>
                <a:spcPts val="0"/>
              </a:spcBef>
              <a:spcAft>
                <a:spcPts val="0"/>
              </a:spcAft>
            </a:pPr>
            <a:r>
              <a:rPr lang="en-US" sz="3000" b="0" i="0" u="none" strike="noStrike" dirty="0">
                <a:solidFill>
                  <a:srgbClr val="212121"/>
                </a:solidFill>
                <a:effectLst/>
                <a:latin typeface="Montserrat" panose="00000500000000000000" pitchFamily="2" charset="0"/>
              </a:rPr>
              <a:t>Unauthorized access: The unauthorized attackers hack into the WBAN and steal user data. Such attacks will violate users’ privacy.</a:t>
            </a:r>
            <a:endParaRPr lang="en-US" sz="3000" b="0" dirty="0">
              <a:effectLst/>
            </a:endParaRPr>
          </a:p>
          <a:p>
            <a:pPr rtl="0">
              <a:spcBef>
                <a:spcPts val="0"/>
              </a:spcBef>
              <a:spcAft>
                <a:spcPts val="0"/>
              </a:spcAft>
            </a:pPr>
            <a:r>
              <a:rPr lang="en-US" sz="3000" b="0" i="0" u="none" strike="noStrike" dirty="0">
                <a:solidFill>
                  <a:srgbClr val="212121"/>
                </a:solidFill>
                <a:effectLst/>
                <a:latin typeface="Montserrat" panose="00000500000000000000" pitchFamily="2" charset="0"/>
              </a:rPr>
              <a:t>Tampering with the messages: The attacker modifies signals in the WBAN so that the data collector receives fake users’ data. This will affect the safety of users.</a:t>
            </a:r>
            <a:endParaRPr lang="en-US" sz="3000" b="0" dirty="0">
              <a:effectLst/>
            </a:endParaRPr>
          </a:p>
          <a:p>
            <a:br>
              <a:rPr lang="en-US" sz="2000" b="0" dirty="0">
                <a:effectLst/>
              </a:rPr>
            </a:br>
            <a:endParaRPr lang="en-US" sz="2800" b="0" dirty="0">
              <a:effectLst/>
            </a:endParaRPr>
          </a:p>
          <a:p>
            <a:br>
              <a:rPr lang="en-US" sz="2400" b="0" dirty="0">
                <a:effectLst/>
              </a:rPr>
            </a:br>
            <a:endParaRPr lang="en-US" altLang="en-US" sz="3000" dirty="0">
              <a:cs typeface="Arial"/>
            </a:endParaRPr>
          </a:p>
        </p:txBody>
      </p:sp>
      <p:sp>
        <p:nvSpPr>
          <p:cNvPr id="2058" name="Text Box 130">
            <a:extLst>
              <a:ext uri="{FF2B5EF4-FFF2-40B4-BE49-F238E27FC236}">
                <a16:creationId xmlns:a16="http://schemas.microsoft.com/office/drawing/2014/main" id="{14424A52-EDE5-D350-8C04-08DFACE955B0}"/>
              </a:ext>
            </a:extLst>
          </p:cNvPr>
          <p:cNvSpPr txBox="1">
            <a:spLocks noChangeArrowheads="1"/>
          </p:cNvSpPr>
          <p:nvPr/>
        </p:nvSpPr>
        <p:spPr bwMode="auto">
          <a:xfrm>
            <a:off x="8226425" y="365601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4000" dirty="0">
                <a:latin typeface="Impact" panose="020B0806030902050204" pitchFamily="34" charset="0"/>
              </a:rPr>
              <a:t>INTRODUCTION</a:t>
            </a:r>
          </a:p>
        </p:txBody>
      </p:sp>
      <p:sp>
        <p:nvSpPr>
          <p:cNvPr id="2059" name="Text Box 131">
            <a:extLst>
              <a:ext uri="{FF2B5EF4-FFF2-40B4-BE49-F238E27FC236}">
                <a16:creationId xmlns:a16="http://schemas.microsoft.com/office/drawing/2014/main" id="{94499F77-F1DB-967E-933B-FC8EF1A7FDA0}"/>
              </a:ext>
            </a:extLst>
          </p:cNvPr>
          <p:cNvSpPr txBox="1">
            <a:spLocks noChangeArrowheads="1"/>
          </p:cNvSpPr>
          <p:nvPr/>
        </p:nvSpPr>
        <p:spPr bwMode="auto">
          <a:xfrm>
            <a:off x="8226425" y="12796838"/>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4000" dirty="0">
                <a:latin typeface="Impact" panose="020B0806030902050204" pitchFamily="34" charset="0"/>
              </a:rPr>
              <a:t>MODULES AND METHODS</a:t>
            </a:r>
          </a:p>
        </p:txBody>
      </p:sp>
      <p:sp>
        <p:nvSpPr>
          <p:cNvPr id="2060" name="Text Box 132">
            <a:extLst>
              <a:ext uri="{FF2B5EF4-FFF2-40B4-BE49-F238E27FC236}">
                <a16:creationId xmlns:a16="http://schemas.microsoft.com/office/drawing/2014/main" id="{65930850-68D0-8EDC-B060-FF2D07CC6411}"/>
              </a:ext>
            </a:extLst>
          </p:cNvPr>
          <p:cNvSpPr txBox="1">
            <a:spLocks noChangeArrowheads="1"/>
          </p:cNvSpPr>
          <p:nvPr/>
        </p:nvSpPr>
        <p:spPr bwMode="auto">
          <a:xfrm>
            <a:off x="31988121" y="18402715"/>
            <a:ext cx="10969625" cy="3206750"/>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nchor="t"/>
          <a:lstStyle>
            <a:lvl1pPr marL="457200" indent="-4572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Aft>
                <a:spcPct val="50000"/>
              </a:spcAft>
              <a:buFontTx/>
              <a:buAutoNum type="arabicPeriod"/>
            </a:pPr>
            <a:r>
              <a:rPr lang="en-US" sz="2800" dirty="0">
                <a:latin typeface="Arial"/>
                <a:cs typeface="Arial"/>
                <a:hlinkClick r:id="rId3"/>
              </a:rPr>
              <a:t>https://ieeexplore.ieee.org/document/7987943</a:t>
            </a:r>
            <a:endParaRPr lang="en-US" sz="2800" dirty="0">
              <a:latin typeface="Arial"/>
              <a:cs typeface="Arial"/>
            </a:endParaRPr>
          </a:p>
          <a:p>
            <a:pPr eaLnBrk="1" hangingPunct="1">
              <a:spcAft>
                <a:spcPct val="50000"/>
              </a:spcAft>
              <a:buFontTx/>
              <a:buAutoNum type="arabicPeriod"/>
            </a:pPr>
            <a:r>
              <a:rPr lang="en-US" sz="2800" dirty="0">
                <a:latin typeface="Arial"/>
                <a:cs typeface="Arial"/>
                <a:hlinkClick r:id="rId4"/>
              </a:rPr>
              <a:t>https://arxiv.org/ftp/arxiv/papers/1911/1911.04330.pdf</a:t>
            </a:r>
            <a:endParaRPr lang="en-US" sz="2800" dirty="0">
              <a:latin typeface="Arial"/>
              <a:cs typeface="Arial"/>
            </a:endParaRPr>
          </a:p>
          <a:p>
            <a:pPr eaLnBrk="1" hangingPunct="1">
              <a:spcAft>
                <a:spcPct val="50000"/>
              </a:spcAft>
              <a:buFontTx/>
              <a:buAutoNum type="arabicPeriod"/>
            </a:pPr>
            <a:r>
              <a:rPr lang="en-US" sz="2800" dirty="0">
                <a:latin typeface="Arial"/>
                <a:cs typeface="Arial"/>
                <a:hlinkClick r:id="rId5"/>
              </a:rPr>
              <a:t>https://www.hindawi.com/journals/scn/2021/5580939</a:t>
            </a:r>
            <a:r>
              <a:rPr lang="en-US" dirty="0">
                <a:latin typeface="Arial"/>
                <a:cs typeface="Arial"/>
                <a:hlinkClick r:id="rId5"/>
              </a:rPr>
              <a:t>/</a:t>
            </a:r>
            <a:endParaRPr lang="en-US" dirty="0">
              <a:latin typeface="Arial"/>
              <a:cs typeface="Arial"/>
            </a:endParaRPr>
          </a:p>
          <a:p>
            <a:pPr marL="0" indent="0" eaLnBrk="1" hangingPunct="1">
              <a:spcAft>
                <a:spcPct val="50000"/>
              </a:spcAft>
            </a:pPr>
            <a:endParaRPr lang="en-US" dirty="0">
              <a:latin typeface="Arial"/>
              <a:cs typeface="Arial"/>
            </a:endParaRPr>
          </a:p>
          <a:p>
            <a:pPr eaLnBrk="1" hangingPunct="1">
              <a:spcAft>
                <a:spcPct val="50000"/>
              </a:spcAft>
              <a:buFontTx/>
              <a:buAutoNum type="arabicPeriod"/>
            </a:pPr>
            <a:endParaRPr lang="en-US" dirty="0">
              <a:cs typeface="Arial" panose="020B0604020202020204" pitchFamily="34" charset="0"/>
            </a:endParaRPr>
          </a:p>
        </p:txBody>
      </p:sp>
      <p:sp>
        <p:nvSpPr>
          <p:cNvPr id="2061" name="Text Box 133">
            <a:extLst>
              <a:ext uri="{FF2B5EF4-FFF2-40B4-BE49-F238E27FC236}">
                <a16:creationId xmlns:a16="http://schemas.microsoft.com/office/drawing/2014/main" id="{E3DBBD5C-6D5D-8539-3988-C2DCC1D560EF}"/>
              </a:ext>
            </a:extLst>
          </p:cNvPr>
          <p:cNvSpPr txBox="1">
            <a:spLocks noChangeArrowheads="1"/>
          </p:cNvSpPr>
          <p:nvPr/>
        </p:nvSpPr>
        <p:spPr bwMode="auto">
          <a:xfrm>
            <a:off x="32237362" y="12780819"/>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4000" dirty="0">
                <a:latin typeface="Impact" panose="020B0806030902050204" pitchFamily="34" charset="0"/>
              </a:rPr>
              <a:t>CONCLUSIONS</a:t>
            </a:r>
          </a:p>
        </p:txBody>
      </p:sp>
      <p:sp>
        <p:nvSpPr>
          <p:cNvPr id="2063" name="Text Box 135">
            <a:extLst>
              <a:ext uri="{FF2B5EF4-FFF2-40B4-BE49-F238E27FC236}">
                <a16:creationId xmlns:a16="http://schemas.microsoft.com/office/drawing/2014/main" id="{3DCC8C6C-62B6-3FA2-7B2A-C00610BED64C}"/>
              </a:ext>
            </a:extLst>
          </p:cNvPr>
          <p:cNvSpPr txBox="1">
            <a:spLocks noChangeArrowheads="1"/>
          </p:cNvSpPr>
          <p:nvPr/>
        </p:nvSpPr>
        <p:spPr bwMode="auto">
          <a:xfrm>
            <a:off x="20110450" y="36576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4000" dirty="0">
                <a:latin typeface="Impact" panose="020B0806030902050204" pitchFamily="34" charset="0"/>
              </a:rPr>
              <a:t>RESULTS</a:t>
            </a:r>
          </a:p>
        </p:txBody>
      </p:sp>
      <p:sp>
        <p:nvSpPr>
          <p:cNvPr id="2064" name="Text Box 136">
            <a:extLst>
              <a:ext uri="{FF2B5EF4-FFF2-40B4-BE49-F238E27FC236}">
                <a16:creationId xmlns:a16="http://schemas.microsoft.com/office/drawing/2014/main" id="{BC1F6645-032F-0C4A-6169-74D41C82BFC1}"/>
              </a:ext>
            </a:extLst>
          </p:cNvPr>
          <p:cNvSpPr txBox="1">
            <a:spLocks noChangeArrowheads="1"/>
          </p:cNvSpPr>
          <p:nvPr/>
        </p:nvSpPr>
        <p:spPr bwMode="auto">
          <a:xfrm>
            <a:off x="31994475" y="17488315"/>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4000" dirty="0">
                <a:latin typeface="Impact" panose="020B0806030902050204" pitchFamily="34" charset="0"/>
              </a:rPr>
              <a:t>REFERENCES</a:t>
            </a:r>
          </a:p>
        </p:txBody>
      </p:sp>
      <p:sp>
        <p:nvSpPr>
          <p:cNvPr id="2104" name="Text Box 176">
            <a:extLst>
              <a:ext uri="{FF2B5EF4-FFF2-40B4-BE49-F238E27FC236}">
                <a16:creationId xmlns:a16="http://schemas.microsoft.com/office/drawing/2014/main" id="{4B00414A-80CA-A88F-36F1-9A23AD996A1A}"/>
              </a:ext>
            </a:extLst>
          </p:cNvPr>
          <p:cNvSpPr txBox="1">
            <a:spLocks noChangeArrowheads="1"/>
          </p:cNvSpPr>
          <p:nvPr/>
        </p:nvSpPr>
        <p:spPr bwMode="auto">
          <a:xfrm>
            <a:off x="22980667" y="15802717"/>
            <a:ext cx="39869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nchor="t">
            <a:spAutoFit/>
          </a:bodyPr>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en-US" altLang="en-US" sz="2000" b="1" dirty="0">
                <a:latin typeface="Arial"/>
                <a:cs typeface="Arial"/>
              </a:rPr>
              <a:t>Figure 1. WBAN System Model</a:t>
            </a:r>
            <a:r>
              <a:rPr lang="en-US" altLang="en-US" sz="2000" dirty="0">
                <a:latin typeface="Arial"/>
                <a:cs typeface="Arial"/>
              </a:rPr>
              <a:t>.</a:t>
            </a:r>
          </a:p>
        </p:txBody>
      </p:sp>
      <p:sp>
        <p:nvSpPr>
          <p:cNvPr id="2109" name="Text Box 181">
            <a:extLst>
              <a:ext uri="{FF2B5EF4-FFF2-40B4-BE49-F238E27FC236}">
                <a16:creationId xmlns:a16="http://schemas.microsoft.com/office/drawing/2014/main" id="{7A441F92-68F3-385F-0AFA-10E2684F2DC2}"/>
              </a:ext>
            </a:extLst>
          </p:cNvPr>
          <p:cNvSpPr txBox="1">
            <a:spLocks noChangeArrowheads="1"/>
          </p:cNvSpPr>
          <p:nvPr/>
        </p:nvSpPr>
        <p:spPr bwMode="auto">
          <a:xfrm>
            <a:off x="23139898" y="21311659"/>
            <a:ext cx="39903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nchor="t">
            <a:spAutoFit/>
          </a:bodyPr>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en-US" altLang="en-US" sz="2000" b="1" dirty="0">
                <a:latin typeface="Arial"/>
                <a:cs typeface="Arial"/>
              </a:rPr>
              <a:t>Figure 2. Solution Architecture</a:t>
            </a:r>
            <a:r>
              <a:rPr lang="en-US" altLang="en-US" sz="2000" dirty="0">
                <a:latin typeface="Arial"/>
                <a:cs typeface="Arial"/>
              </a:rPr>
              <a:t>.</a:t>
            </a:r>
            <a:endParaRPr lang="en-US" dirty="0">
              <a:cs typeface="Arial" panose="020B0604020202020204" pitchFamily="34" charset="0"/>
            </a:endParaRPr>
          </a:p>
        </p:txBody>
      </p:sp>
      <p:sp>
        <p:nvSpPr>
          <p:cNvPr id="2110" name="Text Box 182">
            <a:extLst>
              <a:ext uri="{FF2B5EF4-FFF2-40B4-BE49-F238E27FC236}">
                <a16:creationId xmlns:a16="http://schemas.microsoft.com/office/drawing/2014/main" id="{15CFAEA6-4B7D-61D4-BEF1-4EE47D9266A5}"/>
              </a:ext>
            </a:extLst>
          </p:cNvPr>
          <p:cNvSpPr txBox="1">
            <a:spLocks noChangeArrowheads="1"/>
          </p:cNvSpPr>
          <p:nvPr/>
        </p:nvSpPr>
        <p:spPr bwMode="auto">
          <a:xfrm>
            <a:off x="0" y="3656013"/>
            <a:ext cx="73136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4000" dirty="0">
                <a:latin typeface="Impact"/>
              </a:rPr>
              <a:t>    ABSTRACT</a:t>
            </a:r>
          </a:p>
        </p:txBody>
      </p:sp>
      <p:pic>
        <p:nvPicPr>
          <p:cNvPr id="2111" name="Picture 30">
            <a:extLst>
              <a:ext uri="{FF2B5EF4-FFF2-40B4-BE49-F238E27FC236}">
                <a16:creationId xmlns:a16="http://schemas.microsoft.com/office/drawing/2014/main" id="{E558D3CE-40A6-DA85-EA4E-199DD47A2B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0"/>
            <a:ext cx="5942012" cy="365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3">
            <a:extLst>
              <a:ext uri="{FF2B5EF4-FFF2-40B4-BE49-F238E27FC236}">
                <a16:creationId xmlns:a16="http://schemas.microsoft.com/office/drawing/2014/main" id="{2D08A47D-C751-43BE-8C3E-A9F0FAB99051}"/>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20108862" y="11653173"/>
            <a:ext cx="10969624" cy="3861148"/>
          </a:xfrm>
          <a:prstGeom prst="rect">
            <a:avLst/>
          </a:prstGeom>
          <a:noFill/>
          <a:ln>
            <a:noFill/>
          </a:ln>
        </p:spPr>
      </p:pic>
      <p:pic>
        <p:nvPicPr>
          <p:cNvPr id="25" name="Picture 24">
            <a:extLst>
              <a:ext uri="{FF2B5EF4-FFF2-40B4-BE49-F238E27FC236}">
                <a16:creationId xmlns:a16="http://schemas.microsoft.com/office/drawing/2014/main" id="{DACBE75D-D134-4CBA-A23E-C2EBC1D5CC8F}"/>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20108862" y="16491223"/>
            <a:ext cx="10969624" cy="4532040"/>
          </a:xfrm>
          <a:prstGeom prst="rect">
            <a:avLst/>
          </a:prstGeom>
          <a:noFill/>
          <a:ln>
            <a:noFill/>
          </a:ln>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549</Words>
  <Application>Microsoft Office PowerPoint</Application>
  <PresentationFormat>Custom</PresentationFormat>
  <Paragraphs>28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Impact</vt:lpstr>
      <vt:lpstr>Montserrat</vt:lpstr>
      <vt:lpstr>Default Design</vt:lpstr>
      <vt:lpstr>PowerPoint Presentation</vt:lpstr>
    </vt:vector>
  </TitlesOfParts>
  <Company>Genigraphics 800.790.4001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Poster 24 x 48 - A</dc:title>
  <dc:creator>Genigraphics 800.790.4001</dc:creator>
  <dc:description>To order poster prints visit us at www.genigraphics.com</dc:description>
  <cp:lastModifiedBy>Meenal Garg</cp:lastModifiedBy>
  <cp:revision>14</cp:revision>
  <dcterms:created xsi:type="dcterms:W3CDTF">2008-05-03T03:01:56Z</dcterms:created>
  <dcterms:modified xsi:type="dcterms:W3CDTF">2023-02-04T17:09:27Z</dcterms:modified>
</cp:coreProperties>
</file>