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93cf6dcb7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93cf6dcb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93cf6dcb7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93cf6dcb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93cf6dcb7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93cf6dcb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93cf6dcb7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693cf6dcb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93cf6dcb7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93cf6dcb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93cf6dcb7_0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93cf6dcb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93cf6dcb7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93cf6dcb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93cf6dcb7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93cf6dcb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93cf6dcb7_0_2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93cf6dcb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93cf6dcb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93cf6dc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93cf6dcb7_0_2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93cf6dcb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93cf6dcb7_0_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93cf6dcb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93cf6dcb7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93cf6dcb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693cf6dcb7_0_2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693cf6dcb7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693cf6dcb7_0_3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693cf6dcb7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693cf6dcb7_0_3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693cf6dcb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693cf6dcb7_0_3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693cf6dcb7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93cf6dcb7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93cf6dc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93cf6dcb7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93cf6dcb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kaggle.com/datasets/mathchi/diabetes-data-set"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nvSpPr>
        <p:spPr>
          <a:xfrm>
            <a:off x="1084225" y="139450"/>
            <a:ext cx="6975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2"/>
                </a:solidFill>
                <a:latin typeface="Roboto"/>
                <a:ea typeface="Roboto"/>
                <a:cs typeface="Roboto"/>
                <a:sym typeface="Roboto"/>
              </a:rPr>
              <a:t>Govt. E. Raghvendra Rao P. G. Science College Bilaspur (C. G.)</a:t>
            </a:r>
            <a:endParaRPr sz="1900">
              <a:solidFill>
                <a:schemeClr val="dk2"/>
              </a:solidFill>
              <a:latin typeface="Roboto"/>
              <a:ea typeface="Roboto"/>
              <a:cs typeface="Roboto"/>
              <a:sym typeface="Roboto"/>
            </a:endParaRPr>
          </a:p>
        </p:txBody>
      </p:sp>
      <p:sp>
        <p:nvSpPr>
          <p:cNvPr id="55" name="Google Shape;55;p13"/>
          <p:cNvSpPr txBox="1"/>
          <p:nvPr/>
        </p:nvSpPr>
        <p:spPr>
          <a:xfrm>
            <a:off x="2753125" y="482125"/>
            <a:ext cx="363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Department Of Computer Science</a:t>
            </a:r>
            <a:endParaRPr sz="1800">
              <a:solidFill>
                <a:schemeClr val="dk2"/>
              </a:solidFill>
              <a:latin typeface="Roboto"/>
              <a:ea typeface="Roboto"/>
              <a:cs typeface="Roboto"/>
              <a:sym typeface="Roboto"/>
            </a:endParaRPr>
          </a:p>
        </p:txBody>
      </p:sp>
      <p:pic>
        <p:nvPicPr>
          <p:cNvPr id="56" name="Google Shape;56;p13"/>
          <p:cNvPicPr preferRelativeResize="0"/>
          <p:nvPr/>
        </p:nvPicPr>
        <p:blipFill>
          <a:blip r:embed="rId3">
            <a:alphaModFix/>
          </a:blip>
          <a:stretch>
            <a:fillRect/>
          </a:stretch>
        </p:blipFill>
        <p:spPr>
          <a:xfrm>
            <a:off x="3864601" y="874100"/>
            <a:ext cx="1414774" cy="1414774"/>
          </a:xfrm>
          <a:prstGeom prst="rect">
            <a:avLst/>
          </a:prstGeom>
          <a:noFill/>
          <a:ln>
            <a:noFill/>
          </a:ln>
        </p:spPr>
      </p:pic>
      <p:sp>
        <p:nvSpPr>
          <p:cNvPr id="57" name="Google Shape;57;p13"/>
          <p:cNvSpPr txBox="1"/>
          <p:nvPr/>
        </p:nvSpPr>
        <p:spPr>
          <a:xfrm>
            <a:off x="3620713" y="2327463"/>
            <a:ext cx="190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Roboto"/>
                <a:ea typeface="Roboto"/>
                <a:cs typeface="Roboto"/>
                <a:sym typeface="Roboto"/>
              </a:rPr>
              <a:t>Session: 2024-25</a:t>
            </a:r>
            <a:endParaRPr b="1" sz="1700">
              <a:solidFill>
                <a:schemeClr val="dk2"/>
              </a:solidFill>
              <a:latin typeface="Roboto"/>
              <a:ea typeface="Roboto"/>
              <a:cs typeface="Roboto"/>
              <a:sym typeface="Roboto"/>
            </a:endParaRPr>
          </a:p>
        </p:txBody>
      </p:sp>
      <p:sp>
        <p:nvSpPr>
          <p:cNvPr id="58" name="Google Shape;58;p13"/>
          <p:cNvSpPr txBox="1"/>
          <p:nvPr/>
        </p:nvSpPr>
        <p:spPr>
          <a:xfrm>
            <a:off x="3008125" y="2685975"/>
            <a:ext cx="312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A MAJOR PROJECT</a:t>
            </a:r>
            <a:endParaRPr b="1" sz="1800">
              <a:solidFill>
                <a:schemeClr val="dk2"/>
              </a:solidFill>
              <a:latin typeface="Roboto"/>
              <a:ea typeface="Roboto"/>
              <a:cs typeface="Roboto"/>
              <a:sym typeface="Roboto"/>
            </a:endParaRPr>
          </a:p>
          <a:p>
            <a:pPr indent="0" lvl="0" marL="0" rtl="0" algn="ctr">
              <a:spcBef>
                <a:spcPts val="0"/>
              </a:spcBef>
              <a:spcAft>
                <a:spcPts val="0"/>
              </a:spcAft>
              <a:buNone/>
            </a:pPr>
            <a:r>
              <a:rPr b="1" lang="en" sz="1800">
                <a:solidFill>
                  <a:schemeClr val="dk2"/>
                </a:solidFill>
                <a:latin typeface="Roboto"/>
                <a:ea typeface="Roboto"/>
                <a:cs typeface="Roboto"/>
                <a:sym typeface="Roboto"/>
              </a:rPr>
              <a:t>ON</a:t>
            </a:r>
            <a:endParaRPr b="1" sz="1800">
              <a:solidFill>
                <a:schemeClr val="dk2"/>
              </a:solidFill>
              <a:latin typeface="Roboto"/>
              <a:ea typeface="Roboto"/>
              <a:cs typeface="Roboto"/>
              <a:sym typeface="Roboto"/>
            </a:endParaRPr>
          </a:p>
        </p:txBody>
      </p:sp>
      <p:sp>
        <p:nvSpPr>
          <p:cNvPr id="59" name="Google Shape;59;p13"/>
          <p:cNvSpPr txBox="1"/>
          <p:nvPr/>
        </p:nvSpPr>
        <p:spPr>
          <a:xfrm>
            <a:off x="967675" y="3272350"/>
            <a:ext cx="720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DIABETES PREDICTION USING MACHINE LEARNING TECHNIQUES  </a:t>
            </a:r>
            <a:endParaRPr b="1" sz="1800">
              <a:solidFill>
                <a:schemeClr val="dk2"/>
              </a:solidFill>
              <a:latin typeface="Roboto"/>
              <a:ea typeface="Roboto"/>
              <a:cs typeface="Roboto"/>
              <a:sym typeface="Roboto"/>
            </a:endParaRPr>
          </a:p>
        </p:txBody>
      </p:sp>
      <p:sp>
        <p:nvSpPr>
          <p:cNvPr id="60" name="Google Shape;60;p13"/>
          <p:cNvSpPr txBox="1"/>
          <p:nvPr/>
        </p:nvSpPr>
        <p:spPr>
          <a:xfrm>
            <a:off x="260975" y="3988300"/>
            <a:ext cx="28587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Roboto"/>
                <a:ea typeface="Roboto"/>
                <a:cs typeface="Roboto"/>
                <a:sym typeface="Roboto"/>
              </a:rPr>
              <a:t>Under the guidance of </a:t>
            </a:r>
            <a:endParaRPr sz="1700">
              <a:solidFill>
                <a:schemeClr val="dk2"/>
              </a:solidFill>
              <a:latin typeface="Roboto"/>
              <a:ea typeface="Roboto"/>
              <a:cs typeface="Roboto"/>
              <a:sym typeface="Roboto"/>
            </a:endParaRPr>
          </a:p>
          <a:p>
            <a:pPr indent="0" lvl="0" marL="0" rtl="0" algn="l">
              <a:spcBef>
                <a:spcPts val="0"/>
              </a:spcBef>
              <a:spcAft>
                <a:spcPts val="0"/>
              </a:spcAft>
              <a:buNone/>
            </a:pPr>
            <a:r>
              <a:rPr lang="en" sz="1700">
                <a:solidFill>
                  <a:schemeClr val="dk2"/>
                </a:solidFill>
                <a:latin typeface="Roboto"/>
                <a:ea typeface="Roboto"/>
                <a:cs typeface="Roboto"/>
                <a:sym typeface="Roboto"/>
              </a:rPr>
              <a:t>Dr. Anamika Shukla Sharma</a:t>
            </a:r>
            <a:endParaRPr sz="1700">
              <a:solidFill>
                <a:schemeClr val="dk2"/>
              </a:solidFill>
              <a:latin typeface="Roboto"/>
              <a:ea typeface="Roboto"/>
              <a:cs typeface="Roboto"/>
              <a:sym typeface="Roboto"/>
            </a:endParaRPr>
          </a:p>
          <a:p>
            <a:pPr indent="0" lvl="0" marL="0" rtl="0" algn="l">
              <a:spcBef>
                <a:spcPts val="0"/>
              </a:spcBef>
              <a:spcAft>
                <a:spcPts val="0"/>
              </a:spcAft>
              <a:buNone/>
            </a:pPr>
            <a:r>
              <a:rPr lang="en" sz="1700">
                <a:solidFill>
                  <a:schemeClr val="dk2"/>
                </a:solidFill>
                <a:latin typeface="Roboto"/>
                <a:ea typeface="Roboto"/>
                <a:cs typeface="Roboto"/>
                <a:sym typeface="Roboto"/>
              </a:rPr>
              <a:t>(Head of Department)</a:t>
            </a:r>
            <a:endParaRPr sz="1600">
              <a:solidFill>
                <a:schemeClr val="dk2"/>
              </a:solidFill>
              <a:latin typeface="Roboto"/>
              <a:ea typeface="Roboto"/>
              <a:cs typeface="Roboto"/>
              <a:sym typeface="Roboto"/>
            </a:endParaRPr>
          </a:p>
        </p:txBody>
      </p:sp>
      <p:sp>
        <p:nvSpPr>
          <p:cNvPr id="61" name="Google Shape;61;p13"/>
          <p:cNvSpPr txBox="1"/>
          <p:nvPr/>
        </p:nvSpPr>
        <p:spPr>
          <a:xfrm>
            <a:off x="6327075" y="3857350"/>
            <a:ext cx="2498100" cy="1231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700">
                <a:solidFill>
                  <a:schemeClr val="dk2"/>
                </a:solidFill>
                <a:latin typeface="Roboto"/>
                <a:ea typeface="Roboto"/>
                <a:cs typeface="Roboto"/>
                <a:sym typeface="Roboto"/>
              </a:rPr>
              <a:t>Submitted by</a:t>
            </a:r>
            <a:endParaRPr sz="1700">
              <a:solidFill>
                <a:schemeClr val="dk2"/>
              </a:solidFill>
              <a:latin typeface="Roboto"/>
              <a:ea typeface="Roboto"/>
              <a:cs typeface="Roboto"/>
              <a:sym typeface="Roboto"/>
            </a:endParaRPr>
          </a:p>
          <a:p>
            <a:pPr indent="0" lvl="0" marL="0" rtl="0" algn="r">
              <a:spcBef>
                <a:spcPts val="0"/>
              </a:spcBef>
              <a:spcAft>
                <a:spcPts val="0"/>
              </a:spcAft>
              <a:buNone/>
            </a:pPr>
            <a:r>
              <a:rPr lang="en" sz="1700">
                <a:solidFill>
                  <a:schemeClr val="dk2"/>
                </a:solidFill>
                <a:latin typeface="Roboto"/>
                <a:ea typeface="Roboto"/>
                <a:cs typeface="Roboto"/>
                <a:sym typeface="Roboto"/>
              </a:rPr>
              <a:t>Kiran Sahu</a:t>
            </a:r>
            <a:endParaRPr sz="1700">
              <a:solidFill>
                <a:schemeClr val="dk2"/>
              </a:solidFill>
              <a:latin typeface="Roboto"/>
              <a:ea typeface="Roboto"/>
              <a:cs typeface="Roboto"/>
              <a:sym typeface="Roboto"/>
            </a:endParaRPr>
          </a:p>
          <a:p>
            <a:pPr indent="0" lvl="0" marL="0" rtl="0" algn="r">
              <a:spcBef>
                <a:spcPts val="0"/>
              </a:spcBef>
              <a:spcAft>
                <a:spcPts val="0"/>
              </a:spcAft>
              <a:buNone/>
            </a:pPr>
            <a:r>
              <a:rPr lang="en" sz="1700">
                <a:solidFill>
                  <a:schemeClr val="dk2"/>
                </a:solidFill>
                <a:latin typeface="Roboto"/>
                <a:ea typeface="Roboto"/>
                <a:cs typeface="Roboto"/>
                <a:sym typeface="Roboto"/>
              </a:rPr>
              <a:t>(MSc. CS 4th Semester)</a:t>
            </a:r>
            <a:endParaRPr sz="1700">
              <a:solidFill>
                <a:schemeClr val="dk2"/>
              </a:solidFill>
              <a:latin typeface="Roboto"/>
              <a:ea typeface="Roboto"/>
              <a:cs typeface="Roboto"/>
              <a:sym typeface="Roboto"/>
            </a:endParaRPr>
          </a:p>
          <a:p>
            <a:pPr indent="0" lvl="0" marL="0" rtl="0" algn="r">
              <a:spcBef>
                <a:spcPts val="0"/>
              </a:spcBef>
              <a:spcAft>
                <a:spcPts val="0"/>
              </a:spcAft>
              <a:buNone/>
            </a:pPr>
            <a:r>
              <a:rPr lang="en" sz="1700">
                <a:solidFill>
                  <a:schemeClr val="dk2"/>
                </a:solidFill>
                <a:latin typeface="Roboto"/>
                <a:ea typeface="Roboto"/>
                <a:cs typeface="Roboto"/>
                <a:sym typeface="Roboto"/>
              </a:rPr>
              <a:t>Roll No. 230708</a:t>
            </a:r>
            <a:endParaRPr sz="17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20" name="Google Shape;120;p22"/>
          <p:cNvSpPr txBox="1"/>
          <p:nvPr/>
        </p:nvSpPr>
        <p:spPr>
          <a:xfrm>
            <a:off x="159150" y="933925"/>
            <a:ext cx="39114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737373"/>
              </a:buClr>
              <a:buSzPts val="1800"/>
              <a:buChar char="●"/>
            </a:pPr>
            <a:r>
              <a:rPr lang="en" sz="1800">
                <a:solidFill>
                  <a:srgbClr val="737373"/>
                </a:solidFill>
              </a:rPr>
              <a:t>Importing the dataset:</a:t>
            </a:r>
            <a:endParaRPr sz="1800">
              <a:solidFill>
                <a:srgbClr val="737373"/>
              </a:solidFill>
            </a:endParaRPr>
          </a:p>
        </p:txBody>
      </p:sp>
      <p:sp>
        <p:nvSpPr>
          <p:cNvPr id="121" name="Google Shape;121;p22"/>
          <p:cNvSpPr txBox="1"/>
          <p:nvPr/>
        </p:nvSpPr>
        <p:spPr>
          <a:xfrm>
            <a:off x="5111025" y="918625"/>
            <a:ext cx="39114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737373"/>
              </a:buClr>
              <a:buSzPts val="1600"/>
              <a:buChar char="●"/>
            </a:pPr>
            <a:r>
              <a:rPr lang="en" sz="1600">
                <a:solidFill>
                  <a:srgbClr val="737373"/>
                </a:solidFill>
              </a:rPr>
              <a:t>Information regarding each column</a:t>
            </a:r>
            <a:endParaRPr sz="1600">
              <a:solidFill>
                <a:srgbClr val="737373"/>
              </a:solidFill>
            </a:endParaRPr>
          </a:p>
        </p:txBody>
      </p:sp>
      <p:sp>
        <p:nvSpPr>
          <p:cNvPr id="122" name="Google Shape;122;p22"/>
          <p:cNvSpPr txBox="1"/>
          <p:nvPr/>
        </p:nvSpPr>
        <p:spPr>
          <a:xfrm>
            <a:off x="3008950" y="3643150"/>
            <a:ext cx="2803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rgbClr val="737373"/>
                </a:solidFill>
              </a:rPr>
              <a:t>The dataset is of dimension:</a:t>
            </a:r>
            <a:endParaRPr i="1" sz="1600">
              <a:solidFill>
                <a:srgbClr val="737373"/>
              </a:solidFill>
            </a:endParaRPr>
          </a:p>
          <a:p>
            <a:pPr indent="0" lvl="0" marL="0" rtl="0" algn="l">
              <a:spcBef>
                <a:spcPts val="0"/>
              </a:spcBef>
              <a:spcAft>
                <a:spcPts val="0"/>
              </a:spcAft>
              <a:buNone/>
            </a:pPr>
            <a:r>
              <a:rPr i="1" lang="en" sz="1600">
                <a:solidFill>
                  <a:srgbClr val="737373"/>
                </a:solidFill>
              </a:rPr>
              <a:t>(768, 9)</a:t>
            </a:r>
            <a:endParaRPr i="1" sz="1600">
              <a:solidFill>
                <a:srgbClr val="737373"/>
              </a:solidFill>
            </a:endParaRPr>
          </a:p>
          <a:p>
            <a:pPr indent="0" lvl="0" marL="0" rtl="0" algn="l">
              <a:spcBef>
                <a:spcPts val="0"/>
              </a:spcBef>
              <a:spcAft>
                <a:spcPts val="0"/>
              </a:spcAft>
              <a:buNone/>
            </a:pPr>
            <a:r>
              <a:rPr i="1" lang="en" sz="1600">
                <a:solidFill>
                  <a:srgbClr val="737373"/>
                </a:solidFill>
              </a:rPr>
              <a:t>Number of entries: 768</a:t>
            </a:r>
            <a:endParaRPr i="1" sz="1600">
              <a:solidFill>
                <a:srgbClr val="737373"/>
              </a:solidFill>
            </a:endParaRPr>
          </a:p>
          <a:p>
            <a:pPr indent="0" lvl="0" marL="0" rtl="0" algn="l">
              <a:spcBef>
                <a:spcPts val="0"/>
              </a:spcBef>
              <a:spcAft>
                <a:spcPts val="0"/>
              </a:spcAft>
              <a:buNone/>
            </a:pPr>
            <a:r>
              <a:rPr i="1" lang="en" sz="1600">
                <a:solidFill>
                  <a:srgbClr val="737373"/>
                </a:solidFill>
              </a:rPr>
              <a:t>Number of features: 9</a:t>
            </a:r>
            <a:endParaRPr i="1" sz="1600">
              <a:solidFill>
                <a:srgbClr val="737373"/>
              </a:solidFill>
            </a:endParaRPr>
          </a:p>
        </p:txBody>
      </p:sp>
      <p:pic>
        <p:nvPicPr>
          <p:cNvPr id="123" name="Google Shape;123;p22"/>
          <p:cNvPicPr preferRelativeResize="0"/>
          <p:nvPr/>
        </p:nvPicPr>
        <p:blipFill>
          <a:blip r:embed="rId3">
            <a:alphaModFix/>
          </a:blip>
          <a:stretch>
            <a:fillRect/>
          </a:stretch>
        </p:blipFill>
        <p:spPr>
          <a:xfrm>
            <a:off x="152400" y="1540000"/>
            <a:ext cx="5526425" cy="1431350"/>
          </a:xfrm>
          <a:prstGeom prst="rect">
            <a:avLst/>
          </a:prstGeom>
          <a:noFill/>
          <a:ln>
            <a:noFill/>
          </a:ln>
        </p:spPr>
      </p:pic>
      <p:pic>
        <p:nvPicPr>
          <p:cNvPr id="124" name="Google Shape;124;p22"/>
          <p:cNvPicPr preferRelativeResize="0"/>
          <p:nvPr/>
        </p:nvPicPr>
        <p:blipFill>
          <a:blip r:embed="rId4">
            <a:alphaModFix/>
          </a:blip>
          <a:stretch>
            <a:fillRect/>
          </a:stretch>
        </p:blipFill>
        <p:spPr>
          <a:xfrm>
            <a:off x="458950" y="3115725"/>
            <a:ext cx="2316233" cy="1867350"/>
          </a:xfrm>
          <a:prstGeom prst="rect">
            <a:avLst/>
          </a:prstGeom>
          <a:noFill/>
          <a:ln>
            <a:noFill/>
          </a:ln>
        </p:spPr>
      </p:pic>
      <p:pic>
        <p:nvPicPr>
          <p:cNvPr id="125" name="Google Shape;125;p22"/>
          <p:cNvPicPr preferRelativeResize="0"/>
          <p:nvPr/>
        </p:nvPicPr>
        <p:blipFill>
          <a:blip r:embed="rId5">
            <a:alphaModFix/>
          </a:blip>
          <a:stretch>
            <a:fillRect/>
          </a:stretch>
        </p:blipFill>
        <p:spPr>
          <a:xfrm>
            <a:off x="5831225" y="1502125"/>
            <a:ext cx="3191201" cy="234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31" name="Google Shape;131;p23"/>
          <p:cNvSpPr txBox="1"/>
          <p:nvPr/>
        </p:nvSpPr>
        <p:spPr>
          <a:xfrm>
            <a:off x="249250" y="828825"/>
            <a:ext cx="8826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737373"/>
              </a:buClr>
              <a:buSzPts val="1400"/>
              <a:buChar char="●"/>
            </a:pPr>
            <a:r>
              <a:rPr lang="en">
                <a:solidFill>
                  <a:srgbClr val="737373"/>
                </a:solidFill>
              </a:rPr>
              <a:t>Exploratory Data Analysis (EDA) is an approach to analyzing data set to summarize their main characteristics often using visual methods. It helps to understand the data, discover patterns, spot anomalies, test hypotheses, and check assumptions with the help of summary statistics and graphical representations. </a:t>
            </a:r>
            <a:endParaRPr>
              <a:solidFill>
                <a:srgbClr val="737373"/>
              </a:solidFill>
            </a:endParaRPr>
          </a:p>
          <a:p>
            <a:pPr indent="-317500" lvl="0" marL="457200" rtl="0" algn="l">
              <a:spcBef>
                <a:spcPts val="0"/>
              </a:spcBef>
              <a:spcAft>
                <a:spcPts val="0"/>
              </a:spcAft>
              <a:buClr>
                <a:srgbClr val="737373"/>
              </a:buClr>
              <a:buSzPts val="1400"/>
              <a:buChar char="●"/>
            </a:pPr>
            <a:r>
              <a:rPr lang="en">
                <a:solidFill>
                  <a:srgbClr val="737373"/>
                </a:solidFill>
              </a:rPr>
              <a:t>Data is imbalanced. </a:t>
            </a:r>
            <a:endParaRPr>
              <a:solidFill>
                <a:srgbClr val="737373"/>
              </a:solidFill>
            </a:endParaRPr>
          </a:p>
        </p:txBody>
      </p:sp>
      <p:pic>
        <p:nvPicPr>
          <p:cNvPr id="132" name="Google Shape;132;p23"/>
          <p:cNvPicPr preferRelativeResize="0"/>
          <p:nvPr/>
        </p:nvPicPr>
        <p:blipFill>
          <a:blip r:embed="rId3">
            <a:alphaModFix/>
          </a:blip>
          <a:stretch>
            <a:fillRect/>
          </a:stretch>
        </p:blipFill>
        <p:spPr>
          <a:xfrm>
            <a:off x="1024675" y="2330863"/>
            <a:ext cx="3224024" cy="2569049"/>
          </a:xfrm>
          <a:prstGeom prst="rect">
            <a:avLst/>
          </a:prstGeom>
          <a:noFill/>
          <a:ln>
            <a:noFill/>
          </a:ln>
        </p:spPr>
      </p:pic>
      <p:pic>
        <p:nvPicPr>
          <p:cNvPr id="133" name="Google Shape;133;p23"/>
          <p:cNvPicPr preferRelativeResize="0"/>
          <p:nvPr/>
        </p:nvPicPr>
        <p:blipFill>
          <a:blip r:embed="rId4">
            <a:alphaModFix/>
          </a:blip>
          <a:stretch>
            <a:fillRect/>
          </a:stretch>
        </p:blipFill>
        <p:spPr>
          <a:xfrm>
            <a:off x="4401100" y="2289150"/>
            <a:ext cx="3932775" cy="261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39" name="Google Shape;139;p24"/>
          <p:cNvSpPr txBox="1"/>
          <p:nvPr/>
        </p:nvSpPr>
        <p:spPr>
          <a:xfrm>
            <a:off x="249250" y="828825"/>
            <a:ext cx="8826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lang="en">
                <a:solidFill>
                  <a:schemeClr val="dk2"/>
                </a:solidFill>
              </a:rPr>
              <a:t>Data preprocessing is essential for preparing raw input data for analysis. It involves cleaning the data by removing incorrect data, converting text data to numerical etc. These steps ensure that the data is consistent and suitable for building an effective fraud detection model, ultimately improving the model’s accuracy and performance.  </a:t>
            </a:r>
            <a:endParaRPr>
              <a:solidFill>
                <a:schemeClr val="dk2"/>
              </a:solidFill>
            </a:endParaRPr>
          </a:p>
          <a:p>
            <a:pPr indent="0" lvl="0" marL="457200" rtl="0" algn="l">
              <a:spcBef>
                <a:spcPts val="0"/>
              </a:spcBef>
              <a:spcAft>
                <a:spcPts val="0"/>
              </a:spcAft>
              <a:buNone/>
            </a:pPr>
            <a:r>
              <a:t/>
            </a:r>
            <a:endParaRPr>
              <a:solidFill>
                <a:srgbClr val="737373"/>
              </a:solidFill>
            </a:endParaRPr>
          </a:p>
          <a:p>
            <a:pPr indent="-317500" lvl="0" marL="457200" rtl="0" algn="l">
              <a:spcBef>
                <a:spcPts val="0"/>
              </a:spcBef>
              <a:spcAft>
                <a:spcPts val="0"/>
              </a:spcAft>
              <a:buClr>
                <a:schemeClr val="dk2"/>
              </a:buClr>
              <a:buSzPts val="1400"/>
              <a:buChar char="●"/>
            </a:pPr>
            <a:r>
              <a:rPr b="1" lang="en">
                <a:solidFill>
                  <a:schemeClr val="dk2"/>
                </a:solidFill>
              </a:rPr>
              <a:t>Standard Scaling: </a:t>
            </a:r>
            <a:endParaRPr b="1">
              <a:solidFill>
                <a:schemeClr val="dk2"/>
              </a:solidFill>
            </a:endParaRPr>
          </a:p>
        </p:txBody>
      </p:sp>
      <p:sp>
        <p:nvSpPr>
          <p:cNvPr id="140" name="Google Shape;140;p24"/>
          <p:cNvSpPr txBox="1"/>
          <p:nvPr/>
        </p:nvSpPr>
        <p:spPr>
          <a:xfrm>
            <a:off x="743950" y="2156100"/>
            <a:ext cx="325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 feature scaling technique that transforms data to have a mean of 0 and a standard deviation of 1</a:t>
            </a:r>
            <a:endParaRPr>
              <a:solidFill>
                <a:schemeClr val="dk2"/>
              </a:solidFill>
            </a:endParaRPr>
          </a:p>
        </p:txBody>
      </p:sp>
      <p:pic>
        <p:nvPicPr>
          <p:cNvPr id="141" name="Google Shape;141;p24"/>
          <p:cNvPicPr preferRelativeResize="0"/>
          <p:nvPr/>
        </p:nvPicPr>
        <p:blipFill>
          <a:blip r:embed="rId3">
            <a:alphaModFix/>
          </a:blip>
          <a:stretch>
            <a:fillRect/>
          </a:stretch>
        </p:blipFill>
        <p:spPr>
          <a:xfrm>
            <a:off x="743950" y="3062795"/>
            <a:ext cx="3806430" cy="572700"/>
          </a:xfrm>
          <a:prstGeom prst="rect">
            <a:avLst/>
          </a:prstGeom>
          <a:noFill/>
          <a:ln>
            <a:noFill/>
          </a:ln>
        </p:spPr>
      </p:pic>
      <p:sp>
        <p:nvSpPr>
          <p:cNvPr id="142" name="Google Shape;142;p24"/>
          <p:cNvSpPr txBox="1"/>
          <p:nvPr/>
        </p:nvSpPr>
        <p:spPr>
          <a:xfrm>
            <a:off x="5287450" y="2571750"/>
            <a:ext cx="3258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b="1" lang="en">
                <a:solidFill>
                  <a:schemeClr val="dk2"/>
                </a:solidFill>
              </a:rPr>
              <a:t>Train test split:</a:t>
            </a:r>
            <a:endParaRPr b="1">
              <a:solidFill>
                <a:schemeClr val="dk2"/>
              </a:solidFill>
            </a:endParaRPr>
          </a:p>
          <a:p>
            <a:pPr indent="0" lvl="0" marL="457200" rtl="0" algn="l">
              <a:spcBef>
                <a:spcPts val="0"/>
              </a:spcBef>
              <a:spcAft>
                <a:spcPts val="0"/>
              </a:spcAft>
              <a:buNone/>
            </a:pPr>
            <a:r>
              <a:rPr lang="en">
                <a:solidFill>
                  <a:schemeClr val="dk2"/>
                </a:solidFill>
              </a:rPr>
              <a:t>a method used in machine learning to evaluate how well a model generalizes to new, unseen data</a:t>
            </a:r>
            <a:endParaRPr>
              <a:solidFill>
                <a:schemeClr val="dk2"/>
              </a:solidFill>
            </a:endParaRPr>
          </a:p>
        </p:txBody>
      </p:sp>
      <p:pic>
        <p:nvPicPr>
          <p:cNvPr id="143" name="Google Shape;143;p24"/>
          <p:cNvPicPr preferRelativeResize="0"/>
          <p:nvPr/>
        </p:nvPicPr>
        <p:blipFill>
          <a:blip r:embed="rId4">
            <a:alphaModFix/>
          </a:blip>
          <a:stretch>
            <a:fillRect/>
          </a:stretch>
        </p:blipFill>
        <p:spPr>
          <a:xfrm>
            <a:off x="1695543" y="3918250"/>
            <a:ext cx="7269981"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MODELS</a:t>
            </a:r>
            <a:endParaRPr/>
          </a:p>
        </p:txBody>
      </p:sp>
      <p:sp>
        <p:nvSpPr>
          <p:cNvPr id="149" name="Google Shape;149;p25"/>
          <p:cNvSpPr txBox="1"/>
          <p:nvPr/>
        </p:nvSpPr>
        <p:spPr>
          <a:xfrm>
            <a:off x="249250" y="828825"/>
            <a:ext cx="88266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b="1" lang="en" sz="1600">
                <a:solidFill>
                  <a:schemeClr val="dk2"/>
                </a:solidFill>
              </a:rPr>
              <a:t>Logistic Regression</a:t>
            </a:r>
            <a:r>
              <a:rPr lang="en" sz="1600">
                <a:solidFill>
                  <a:schemeClr val="dk2"/>
                </a:solidFill>
              </a:rPr>
              <a:t> is a widely used statistical model for binary classification problems. It predicts the probability that a given input belongs to a particular class using the logistic (sigmoid) function. Unlike linear regression, which predicts continuous outcomes, logistic regression is designed for categorical outcomes (e.g., fraud or not fraud).</a:t>
            </a:r>
            <a:endParaRPr b="1">
              <a:solidFill>
                <a:schemeClr val="dk2"/>
              </a:solidFill>
            </a:endParaRPr>
          </a:p>
        </p:txBody>
      </p:sp>
      <p:sp>
        <p:nvSpPr>
          <p:cNvPr id="150" name="Google Shape;150;p25"/>
          <p:cNvSpPr txBox="1"/>
          <p:nvPr/>
        </p:nvSpPr>
        <p:spPr>
          <a:xfrm>
            <a:off x="249250" y="2370225"/>
            <a:ext cx="4929600" cy="2185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b="1" lang="en" sz="1600">
                <a:solidFill>
                  <a:schemeClr val="dk2"/>
                </a:solidFill>
              </a:rPr>
              <a:t>Key Points:</a:t>
            </a:r>
            <a:endParaRPr b="1"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Works well with linearly separable data.</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Easy to implement and interpret.</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Output is a probability between 0 and 1.</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Sensitive to multicollinearity and outliers.</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Often used as a baseline model for classification problems.</a:t>
            </a:r>
            <a:endParaRPr sz="16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descr="Dashboard analytics vector concept metaphor (provided by Getty Images)" id="151" name="Google Shape;151;p25"/>
          <p:cNvPicPr preferRelativeResize="0"/>
          <p:nvPr/>
        </p:nvPicPr>
        <p:blipFill>
          <a:blip r:embed="rId3">
            <a:alphaModFix/>
          </a:blip>
          <a:stretch>
            <a:fillRect/>
          </a:stretch>
        </p:blipFill>
        <p:spPr>
          <a:xfrm>
            <a:off x="5869625" y="1840275"/>
            <a:ext cx="3000550" cy="300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MODELS</a:t>
            </a:r>
            <a:endParaRPr/>
          </a:p>
        </p:txBody>
      </p:sp>
      <p:pic>
        <p:nvPicPr>
          <p:cNvPr descr="Dashboard analytics vector concept metaphor (provided by Getty Images)" id="157" name="Google Shape;157;p26"/>
          <p:cNvPicPr preferRelativeResize="0"/>
          <p:nvPr/>
        </p:nvPicPr>
        <p:blipFill>
          <a:blip r:embed="rId3">
            <a:alphaModFix/>
          </a:blip>
          <a:stretch>
            <a:fillRect/>
          </a:stretch>
        </p:blipFill>
        <p:spPr>
          <a:xfrm>
            <a:off x="5840700" y="1810175"/>
            <a:ext cx="3000550" cy="3000550"/>
          </a:xfrm>
          <a:prstGeom prst="rect">
            <a:avLst/>
          </a:prstGeom>
          <a:noFill/>
          <a:ln>
            <a:noFill/>
          </a:ln>
        </p:spPr>
      </p:pic>
      <p:sp>
        <p:nvSpPr>
          <p:cNvPr id="158" name="Google Shape;158;p26"/>
          <p:cNvSpPr txBox="1"/>
          <p:nvPr/>
        </p:nvSpPr>
        <p:spPr>
          <a:xfrm>
            <a:off x="164875" y="2171875"/>
            <a:ext cx="5865300" cy="1939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b="1" lang="en" sz="1600">
                <a:solidFill>
                  <a:schemeClr val="dk2"/>
                </a:solidFill>
              </a:rPr>
              <a:t>Key Points:</a:t>
            </a:r>
            <a:endParaRPr b="1"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Easy to understand and visualize.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Can handle both numerical and categorical data.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Prone to overfitting, especially with deep trees.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No need for data normalization or scaling.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Used as a base learner in ensemble models.</a:t>
            </a:r>
            <a:endParaRPr sz="1600">
              <a:solidFill>
                <a:schemeClr val="dk2"/>
              </a:solidFill>
            </a:endParaRPr>
          </a:p>
          <a:p>
            <a:pPr indent="0" lvl="0" marL="0" rtl="0" algn="l">
              <a:spcBef>
                <a:spcPts val="0"/>
              </a:spcBef>
              <a:spcAft>
                <a:spcPts val="0"/>
              </a:spcAft>
              <a:buNone/>
            </a:pPr>
            <a:r>
              <a:t/>
            </a:r>
            <a:endParaRPr sz="1800">
              <a:solidFill>
                <a:srgbClr val="737373"/>
              </a:solidFill>
              <a:latin typeface="Roboto"/>
              <a:ea typeface="Roboto"/>
              <a:cs typeface="Roboto"/>
              <a:sym typeface="Roboto"/>
            </a:endParaRPr>
          </a:p>
        </p:txBody>
      </p:sp>
      <p:sp>
        <p:nvSpPr>
          <p:cNvPr id="159" name="Google Shape;159;p26"/>
          <p:cNvSpPr txBox="1"/>
          <p:nvPr/>
        </p:nvSpPr>
        <p:spPr>
          <a:xfrm>
            <a:off x="120425" y="831425"/>
            <a:ext cx="89052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Roboto"/>
              <a:buChar char="●"/>
            </a:pPr>
            <a:r>
              <a:rPr lang="en" sz="1600">
                <a:solidFill>
                  <a:schemeClr val="dk2"/>
                </a:solidFill>
              </a:rPr>
              <a:t>A </a:t>
            </a:r>
            <a:r>
              <a:rPr b="1" lang="en" sz="1600">
                <a:solidFill>
                  <a:schemeClr val="dk2"/>
                </a:solidFill>
              </a:rPr>
              <a:t>Decision Tree</a:t>
            </a:r>
            <a:r>
              <a:rPr lang="en" sz="1600">
                <a:solidFill>
                  <a:schemeClr val="dk2"/>
                </a:solidFill>
              </a:rPr>
              <a:t> is a non-parametric supervised learning algorithm that splits the data into subsets based on the value of input features. The tree is built by selecting features that result in the most significant information gain (e.g., using Gini impurity or entropy for classification).</a:t>
            </a:r>
            <a:endParaRPr sz="16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MODELS</a:t>
            </a:r>
            <a:endParaRPr/>
          </a:p>
        </p:txBody>
      </p:sp>
      <p:pic>
        <p:nvPicPr>
          <p:cNvPr descr="Dashboard analytics vector concept metaphor (provided by Getty Images)" id="165" name="Google Shape;165;p27"/>
          <p:cNvPicPr preferRelativeResize="0"/>
          <p:nvPr/>
        </p:nvPicPr>
        <p:blipFill>
          <a:blip r:embed="rId3">
            <a:alphaModFix/>
          </a:blip>
          <a:stretch>
            <a:fillRect/>
          </a:stretch>
        </p:blipFill>
        <p:spPr>
          <a:xfrm>
            <a:off x="5809450" y="1779250"/>
            <a:ext cx="3000550" cy="3000550"/>
          </a:xfrm>
          <a:prstGeom prst="rect">
            <a:avLst/>
          </a:prstGeom>
          <a:noFill/>
          <a:ln>
            <a:noFill/>
          </a:ln>
        </p:spPr>
      </p:pic>
      <p:sp>
        <p:nvSpPr>
          <p:cNvPr id="166" name="Google Shape;166;p27"/>
          <p:cNvSpPr txBox="1"/>
          <p:nvPr/>
        </p:nvSpPr>
        <p:spPr>
          <a:xfrm>
            <a:off x="120425" y="2101725"/>
            <a:ext cx="5865300" cy="2678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b="1" lang="en" sz="1600">
                <a:solidFill>
                  <a:schemeClr val="dk2"/>
                </a:solidFill>
              </a:rPr>
              <a:t>Key Points:</a:t>
            </a:r>
            <a:endParaRPr b="1"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Handles large datasets with higher dimensionality well.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Reduces overfitting compared to individual decision trees.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Provides feature importance, aiding in feature selection.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Resistant to noise and outliers.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Slower to train with large number of trees.</a:t>
            </a:r>
            <a:endParaRPr sz="1600">
              <a:solidFill>
                <a:schemeClr val="dk2"/>
              </a:solidFill>
            </a:endParaRPr>
          </a:p>
          <a:p>
            <a:pPr indent="0" lvl="0" marL="0" rtl="0" algn="l">
              <a:spcBef>
                <a:spcPts val="0"/>
              </a:spcBef>
              <a:spcAft>
                <a:spcPts val="0"/>
              </a:spcAft>
              <a:buNone/>
            </a:pPr>
            <a:r>
              <a:t/>
            </a:r>
            <a:endParaRPr sz="1800">
              <a:solidFill>
                <a:srgbClr val="737373"/>
              </a:solidFill>
              <a:latin typeface="Roboto"/>
              <a:ea typeface="Roboto"/>
              <a:cs typeface="Roboto"/>
              <a:sym typeface="Roboto"/>
            </a:endParaRPr>
          </a:p>
        </p:txBody>
      </p:sp>
      <p:sp>
        <p:nvSpPr>
          <p:cNvPr id="167" name="Google Shape;167;p27"/>
          <p:cNvSpPr txBox="1"/>
          <p:nvPr/>
        </p:nvSpPr>
        <p:spPr>
          <a:xfrm>
            <a:off x="120425" y="807088"/>
            <a:ext cx="87708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Roboto"/>
              <a:buChar char="●"/>
            </a:pPr>
            <a:r>
              <a:rPr b="1" lang="en" sz="1600">
                <a:solidFill>
                  <a:schemeClr val="dk2"/>
                </a:solidFill>
              </a:rPr>
              <a:t>Random Forest</a:t>
            </a:r>
            <a:r>
              <a:rPr lang="en" sz="1600">
                <a:solidFill>
                  <a:schemeClr val="dk2"/>
                </a:solidFill>
              </a:rPr>
              <a:t> is an ensemble learning technique that combines multiple decision trees to create a more robust and accurate model. It uses a technique called bootstrap aggregating (bagging), where each tree is trained on a random subset of the data, and final predictions are made by averaging (regression) or voting (classification).</a:t>
            </a:r>
            <a:endParaRPr sz="16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MODELS</a:t>
            </a:r>
            <a:endParaRPr/>
          </a:p>
        </p:txBody>
      </p:sp>
      <p:sp>
        <p:nvSpPr>
          <p:cNvPr id="173" name="Google Shape;173;p28"/>
          <p:cNvSpPr txBox="1"/>
          <p:nvPr/>
        </p:nvSpPr>
        <p:spPr>
          <a:xfrm>
            <a:off x="249250" y="828825"/>
            <a:ext cx="88266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b="1" lang="en" sz="1600">
                <a:solidFill>
                  <a:schemeClr val="dk2"/>
                </a:solidFill>
              </a:rPr>
              <a:t>Support Vector Machine (SVM) </a:t>
            </a:r>
            <a:r>
              <a:rPr lang="en" sz="1600">
                <a:solidFill>
                  <a:schemeClr val="dk2"/>
                </a:solidFill>
              </a:rPr>
              <a:t>is a powerful supervised machine learning algorithm primarily used for classification tasks, though it can also handle regression. SVM works by finding the optimal hyperplane that best separates data points of different classes in a high-dimensional space. The goal is to maximize the margin between the nearest data points of each class, known as support vectors, </a:t>
            </a:r>
            <a:endParaRPr sz="1600">
              <a:solidFill>
                <a:schemeClr val="dk2"/>
              </a:solidFill>
            </a:endParaRPr>
          </a:p>
          <a:p>
            <a:pPr indent="0" lvl="0" marL="457200" rtl="0" algn="l">
              <a:spcBef>
                <a:spcPts val="0"/>
              </a:spcBef>
              <a:spcAft>
                <a:spcPts val="0"/>
              </a:spcAft>
              <a:buNone/>
            </a:pPr>
            <a:r>
              <a:rPr lang="en" sz="1600">
                <a:solidFill>
                  <a:schemeClr val="dk2"/>
                </a:solidFill>
              </a:rPr>
              <a:t>to achieve robust classification.</a:t>
            </a:r>
            <a:endParaRPr>
              <a:solidFill>
                <a:schemeClr val="dk2"/>
              </a:solidFill>
            </a:endParaRPr>
          </a:p>
        </p:txBody>
      </p:sp>
      <p:sp>
        <p:nvSpPr>
          <p:cNvPr id="174" name="Google Shape;174;p28"/>
          <p:cNvSpPr txBox="1"/>
          <p:nvPr/>
        </p:nvSpPr>
        <p:spPr>
          <a:xfrm>
            <a:off x="473250" y="2420350"/>
            <a:ext cx="49296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b="1" lang="en" sz="1600">
                <a:solidFill>
                  <a:schemeClr val="dk2"/>
                </a:solidFill>
              </a:rPr>
              <a:t>Key Points:</a:t>
            </a:r>
            <a:endParaRPr b="1"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Finds the best boundary (hyperplane) to separate classes.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Uses support vectors (important data points near the boundary).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Aims to maximize the margin between classes.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Can handle non-linear data using kernel functions.  </a:t>
            </a:r>
            <a:endParaRPr sz="1800">
              <a:solidFill>
                <a:schemeClr val="dk2"/>
              </a:solidFill>
            </a:endParaRPr>
          </a:p>
        </p:txBody>
      </p:sp>
      <p:pic>
        <p:nvPicPr>
          <p:cNvPr descr="Dashboard analytics vector concept metaphor (provided by Getty Images)" id="175" name="Google Shape;175;p28"/>
          <p:cNvPicPr preferRelativeResize="0"/>
          <p:nvPr/>
        </p:nvPicPr>
        <p:blipFill>
          <a:blip r:embed="rId3">
            <a:alphaModFix/>
          </a:blip>
          <a:stretch>
            <a:fillRect/>
          </a:stretch>
        </p:blipFill>
        <p:spPr>
          <a:xfrm>
            <a:off x="5769350" y="1922750"/>
            <a:ext cx="3000550" cy="300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MODELS</a:t>
            </a:r>
            <a:endParaRPr/>
          </a:p>
        </p:txBody>
      </p:sp>
      <p:sp>
        <p:nvSpPr>
          <p:cNvPr id="181" name="Google Shape;181;p29"/>
          <p:cNvSpPr txBox="1"/>
          <p:nvPr/>
        </p:nvSpPr>
        <p:spPr>
          <a:xfrm>
            <a:off x="249250" y="828825"/>
            <a:ext cx="88266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b="1" lang="en" sz="1600">
                <a:solidFill>
                  <a:schemeClr val="dk2"/>
                </a:solidFill>
              </a:rPr>
              <a:t>KNN </a:t>
            </a:r>
            <a:r>
              <a:rPr lang="en" sz="1600">
                <a:solidFill>
                  <a:schemeClr val="dk2"/>
                </a:solidFill>
              </a:rPr>
              <a:t>is a simple, instance-based machine learning algorithm used for classification and regression. It predicts the output for a data point based on the majority class (or average value) of its K nearest neighbors in the feature space.</a:t>
            </a:r>
            <a:endParaRPr>
              <a:solidFill>
                <a:schemeClr val="dk2"/>
              </a:solidFill>
            </a:endParaRPr>
          </a:p>
        </p:txBody>
      </p:sp>
      <p:sp>
        <p:nvSpPr>
          <p:cNvPr id="182" name="Google Shape;182;p29"/>
          <p:cNvSpPr txBox="1"/>
          <p:nvPr/>
        </p:nvSpPr>
        <p:spPr>
          <a:xfrm>
            <a:off x="473250" y="1898875"/>
            <a:ext cx="4929600" cy="1939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Char char="●"/>
            </a:pPr>
            <a:r>
              <a:rPr b="1" lang="en" sz="1600">
                <a:solidFill>
                  <a:schemeClr val="dk2"/>
                </a:solidFill>
              </a:rPr>
              <a:t>Key Points:</a:t>
            </a:r>
            <a:endParaRPr b="1"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 No training phase (lazy learner).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Based on distance (commonly Euclidean).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Works well with small datasets.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Sensitive to feature scaling.  </a:t>
            </a:r>
            <a:endParaRPr sz="1600">
              <a:solidFill>
                <a:schemeClr val="dk2"/>
              </a:solidFill>
            </a:endParaRPr>
          </a:p>
          <a:p>
            <a:pPr indent="-330200" lvl="1" marL="914400" rtl="0" algn="l">
              <a:spcBef>
                <a:spcPts val="0"/>
              </a:spcBef>
              <a:spcAft>
                <a:spcPts val="0"/>
              </a:spcAft>
              <a:buClr>
                <a:schemeClr val="dk2"/>
              </a:buClr>
              <a:buSzPts val="1600"/>
              <a:buChar char="○"/>
            </a:pPr>
            <a:r>
              <a:rPr lang="en" sz="1600">
                <a:solidFill>
                  <a:schemeClr val="dk2"/>
                </a:solidFill>
              </a:rPr>
              <a:t>Choice of K affects performance.</a:t>
            </a:r>
            <a:endParaRPr sz="16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descr="Dashboard analytics vector concept metaphor (provided by Getty Images)" id="183" name="Google Shape;183;p29"/>
          <p:cNvPicPr preferRelativeResize="0"/>
          <p:nvPr/>
        </p:nvPicPr>
        <p:blipFill>
          <a:blip r:embed="rId3">
            <a:alphaModFix/>
          </a:blip>
          <a:stretch>
            <a:fillRect/>
          </a:stretch>
        </p:blipFill>
        <p:spPr>
          <a:xfrm>
            <a:off x="5869625" y="1840275"/>
            <a:ext cx="3000550" cy="3000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PERFORMANCES</a:t>
            </a:r>
            <a:endParaRPr/>
          </a:p>
        </p:txBody>
      </p:sp>
      <p:pic>
        <p:nvPicPr>
          <p:cNvPr id="189" name="Google Shape;189;p30"/>
          <p:cNvPicPr preferRelativeResize="0"/>
          <p:nvPr/>
        </p:nvPicPr>
        <p:blipFill>
          <a:blip r:embed="rId3">
            <a:alphaModFix/>
          </a:blip>
          <a:stretch>
            <a:fillRect/>
          </a:stretch>
        </p:blipFill>
        <p:spPr>
          <a:xfrm>
            <a:off x="1432988" y="682175"/>
            <a:ext cx="5895475" cy="43159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Used in Diabetes Prediction</a:t>
            </a:r>
            <a:endParaRPr/>
          </a:p>
        </p:txBody>
      </p:sp>
      <p:sp>
        <p:nvSpPr>
          <p:cNvPr id="195" name="Google Shape;195;p31"/>
          <p:cNvSpPr txBox="1"/>
          <p:nvPr/>
        </p:nvSpPr>
        <p:spPr>
          <a:xfrm>
            <a:off x="311700" y="1017725"/>
            <a:ext cx="8811300" cy="171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rPr>
              <a:t>Accuracy Score:</a:t>
            </a:r>
            <a:endParaRPr b="1" sz="1900">
              <a:solidFill>
                <a:schemeClr val="dk2"/>
              </a:solidFill>
            </a:endParaRPr>
          </a:p>
          <a:p>
            <a:pPr indent="0" lvl="0" marL="0" rtl="0" algn="l">
              <a:spcBef>
                <a:spcPts val="0"/>
              </a:spcBef>
              <a:spcAft>
                <a:spcPts val="0"/>
              </a:spcAft>
              <a:buNone/>
            </a:pPr>
            <a:br>
              <a:rPr lang="en" sz="1800">
                <a:solidFill>
                  <a:srgbClr val="737373"/>
                </a:solidFill>
                <a:latin typeface="Roboto"/>
                <a:ea typeface="Roboto"/>
                <a:cs typeface="Roboto"/>
                <a:sym typeface="Roboto"/>
              </a:rPr>
            </a:br>
            <a:r>
              <a:rPr lang="en" sz="1800">
                <a:solidFill>
                  <a:schemeClr val="dk2"/>
                </a:solidFill>
              </a:rPr>
              <a:t>The accuracy of the model is the proportion of correctly classified entries (both Diabetic and non-diabetic) out of the total. It is calculated as:</a:t>
            </a:r>
            <a:endParaRPr sz="1800">
              <a:solidFill>
                <a:schemeClr val="dk2"/>
              </a:solidFill>
            </a:endParaRPr>
          </a:p>
          <a:p>
            <a:pPr indent="0" lvl="0" marL="374650" rtl="0" algn="ctr">
              <a:lnSpc>
                <a:spcPct val="150000"/>
              </a:lnSpc>
              <a:spcBef>
                <a:spcPts val="1000"/>
              </a:spcBef>
              <a:spcAft>
                <a:spcPts val="1000"/>
              </a:spcAft>
              <a:buNone/>
            </a:pPr>
            <a:r>
              <a:rPr b="1" lang="en" sz="1800">
                <a:solidFill>
                  <a:schemeClr val="dk2"/>
                </a:solidFill>
              </a:rPr>
              <a:t>Accuracy</a:t>
            </a:r>
            <a:r>
              <a:rPr lang="en" sz="1800">
                <a:solidFill>
                  <a:schemeClr val="dk2"/>
                </a:solidFill>
              </a:rPr>
              <a:t>  = TP + TN/TP + TN + FP + FN</a:t>
            </a:r>
            <a:endParaRPr sz="2100">
              <a:solidFill>
                <a:schemeClr val="dk2"/>
              </a:solidFill>
            </a:endParaRPr>
          </a:p>
        </p:txBody>
      </p:sp>
      <p:sp>
        <p:nvSpPr>
          <p:cNvPr id="196" name="Google Shape;196;p31"/>
          <p:cNvSpPr txBox="1"/>
          <p:nvPr/>
        </p:nvSpPr>
        <p:spPr>
          <a:xfrm>
            <a:off x="468875" y="2982550"/>
            <a:ext cx="8374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Using this model, the accuracy achieved is:  </a:t>
            </a:r>
            <a:endParaRPr sz="1800">
              <a:solidFill>
                <a:schemeClr val="dk2"/>
              </a:solidFill>
              <a:latin typeface="Roboto"/>
              <a:ea typeface="Roboto"/>
              <a:cs typeface="Roboto"/>
              <a:sym typeface="Roboto"/>
            </a:endParaRPr>
          </a:p>
          <a:p>
            <a:pPr indent="0" lvl="0" marL="0" rtl="0" algn="l">
              <a:spcBef>
                <a:spcPts val="0"/>
              </a:spcBef>
              <a:spcAft>
                <a:spcPts val="0"/>
              </a:spcAft>
              <a:buNone/>
            </a:pPr>
            <a:r>
              <a:rPr b="1" lang="en" sz="1800">
                <a:solidFill>
                  <a:schemeClr val="dk2"/>
                </a:solidFill>
                <a:latin typeface="Roboto"/>
                <a:ea typeface="Roboto"/>
                <a:cs typeface="Roboto"/>
                <a:sym typeface="Roboto"/>
              </a:rPr>
              <a:t>Accuracy = 0.87</a:t>
            </a:r>
            <a:endParaRPr b="1"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This indicates that 87% of the records were correctly classified by the model.</a:t>
            </a:r>
            <a:r>
              <a:rPr lang="en" sz="1800">
                <a:solidFill>
                  <a:srgbClr val="737373"/>
                </a:solidFill>
                <a:latin typeface="Roboto"/>
                <a:ea typeface="Roboto"/>
                <a:cs typeface="Roboto"/>
                <a:sym typeface="Roboto"/>
              </a:rPr>
              <a:t> </a:t>
            </a:r>
            <a:endParaRPr sz="1800">
              <a:solidFill>
                <a:srgbClr val="73737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500"/>
              <a:t>DIABETES PREDICTION USING MACHINE LEARNING TECHNIQUES  </a:t>
            </a:r>
            <a:endParaRPr sz="3500"/>
          </a:p>
        </p:txBody>
      </p:sp>
      <p:sp>
        <p:nvSpPr>
          <p:cNvPr id="67" name="Google Shape;67;p14"/>
          <p:cNvSpPr txBox="1"/>
          <p:nvPr>
            <p:ph idx="4294967295" type="subTitle"/>
          </p:nvPr>
        </p:nvSpPr>
        <p:spPr>
          <a:xfrm>
            <a:off x="508400" y="3998450"/>
            <a:ext cx="6331500" cy="416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Kiran Sahu</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Used in Diabetes Prediction</a:t>
            </a:r>
            <a:endParaRPr/>
          </a:p>
        </p:txBody>
      </p:sp>
      <p:sp>
        <p:nvSpPr>
          <p:cNvPr id="202" name="Google Shape;202;p32"/>
          <p:cNvSpPr txBox="1"/>
          <p:nvPr/>
        </p:nvSpPr>
        <p:spPr>
          <a:xfrm>
            <a:off x="311700" y="1061400"/>
            <a:ext cx="8811300" cy="171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rPr>
              <a:t>Precision Score:</a:t>
            </a:r>
            <a:endParaRPr b="1" sz="1900">
              <a:solidFill>
                <a:schemeClr val="dk2"/>
              </a:solidFill>
            </a:endParaRPr>
          </a:p>
          <a:p>
            <a:pPr indent="0" lvl="0" marL="0" rtl="0" algn="l">
              <a:spcBef>
                <a:spcPts val="0"/>
              </a:spcBef>
              <a:spcAft>
                <a:spcPts val="0"/>
              </a:spcAft>
              <a:buNone/>
            </a:pPr>
            <a:br>
              <a:rPr lang="en" sz="1800">
                <a:solidFill>
                  <a:schemeClr val="dk2"/>
                </a:solidFill>
              </a:rPr>
            </a:br>
            <a:r>
              <a:rPr lang="en" sz="1800">
                <a:solidFill>
                  <a:schemeClr val="dk2"/>
                </a:solidFill>
              </a:rPr>
              <a:t>Precision measures the proportion of correctly identified positive results (diabetic) out of all positive results predicted by the classifier. It is calculated as: </a:t>
            </a:r>
            <a:endParaRPr sz="1800">
              <a:solidFill>
                <a:schemeClr val="dk2"/>
              </a:solidFill>
            </a:endParaRPr>
          </a:p>
          <a:p>
            <a:pPr indent="0" lvl="0" marL="0" rtl="0" algn="ctr">
              <a:spcBef>
                <a:spcPts val="1000"/>
              </a:spcBef>
              <a:spcAft>
                <a:spcPts val="1000"/>
              </a:spcAft>
              <a:buNone/>
            </a:pPr>
            <a:r>
              <a:rPr b="1" lang="en" sz="1800">
                <a:solidFill>
                  <a:schemeClr val="dk2"/>
                </a:solidFill>
              </a:rPr>
              <a:t>Precision</a:t>
            </a:r>
            <a:r>
              <a:rPr lang="en" sz="1800">
                <a:solidFill>
                  <a:schemeClr val="dk2"/>
                </a:solidFill>
              </a:rPr>
              <a:t>  = TP/TP + FP </a:t>
            </a:r>
            <a:endParaRPr sz="2100">
              <a:solidFill>
                <a:schemeClr val="dk2"/>
              </a:solidFill>
            </a:endParaRPr>
          </a:p>
        </p:txBody>
      </p:sp>
      <p:sp>
        <p:nvSpPr>
          <p:cNvPr id="203" name="Google Shape;203;p32"/>
          <p:cNvSpPr txBox="1"/>
          <p:nvPr/>
        </p:nvSpPr>
        <p:spPr>
          <a:xfrm>
            <a:off x="468875" y="3026225"/>
            <a:ext cx="8357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Using this model, the precision achieved is:  </a:t>
            </a:r>
            <a:endParaRPr sz="1800">
              <a:solidFill>
                <a:schemeClr val="dk2"/>
              </a:solidFill>
            </a:endParaRPr>
          </a:p>
          <a:p>
            <a:pPr indent="0" lvl="0" marL="0" rtl="0" algn="l">
              <a:spcBef>
                <a:spcPts val="0"/>
              </a:spcBef>
              <a:spcAft>
                <a:spcPts val="0"/>
              </a:spcAft>
              <a:buNone/>
            </a:pPr>
            <a:r>
              <a:rPr b="1" lang="en" sz="1800">
                <a:solidFill>
                  <a:schemeClr val="dk2"/>
                </a:solidFill>
              </a:rPr>
              <a:t>Precision = 0.86</a:t>
            </a:r>
            <a:endParaRPr b="1" sz="1800">
              <a:solidFill>
                <a:schemeClr val="dk2"/>
              </a:solidFill>
            </a:endParaRPr>
          </a:p>
          <a:p>
            <a:pPr indent="0" lvl="0" marL="0" rtl="0" algn="l">
              <a:spcBef>
                <a:spcPts val="0"/>
              </a:spcBef>
              <a:spcAft>
                <a:spcPts val="0"/>
              </a:spcAft>
              <a:buNone/>
            </a:pPr>
            <a:r>
              <a:rPr lang="en" sz="1800">
                <a:solidFill>
                  <a:schemeClr val="dk2"/>
                </a:solidFill>
              </a:rPr>
              <a:t>This means that every record predicted as diabetic are indeed diabetic, showing an exceptional score of 86% </a:t>
            </a:r>
            <a:endParaRPr sz="1800">
              <a:solidFill>
                <a:schemeClr val="dk2"/>
              </a:solidFill>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pic>
        <p:nvPicPr>
          <p:cNvPr id="209" name="Google Shape;209;p33"/>
          <p:cNvPicPr preferRelativeResize="0"/>
          <p:nvPr/>
        </p:nvPicPr>
        <p:blipFill>
          <a:blip r:embed="rId3">
            <a:alphaModFix/>
          </a:blip>
          <a:stretch>
            <a:fillRect/>
          </a:stretch>
        </p:blipFill>
        <p:spPr>
          <a:xfrm>
            <a:off x="2800750" y="804500"/>
            <a:ext cx="3542492" cy="4156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a:t>
            </a:r>
            <a:endParaRPr/>
          </a:p>
        </p:txBody>
      </p:sp>
      <p:pic>
        <p:nvPicPr>
          <p:cNvPr id="215" name="Google Shape;215;p34"/>
          <p:cNvPicPr preferRelativeResize="0"/>
          <p:nvPr/>
        </p:nvPicPr>
        <p:blipFill>
          <a:blip r:embed="rId3">
            <a:alphaModFix/>
          </a:blip>
          <a:stretch>
            <a:fillRect/>
          </a:stretch>
        </p:blipFill>
        <p:spPr>
          <a:xfrm>
            <a:off x="1094800" y="682175"/>
            <a:ext cx="6954400" cy="4355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pic>
        <p:nvPicPr>
          <p:cNvPr id="221" name="Google Shape;221;p35"/>
          <p:cNvPicPr preferRelativeResize="0"/>
          <p:nvPr/>
        </p:nvPicPr>
        <p:blipFill>
          <a:blip r:embed="rId3">
            <a:alphaModFix/>
          </a:blip>
          <a:stretch>
            <a:fillRect/>
          </a:stretch>
        </p:blipFill>
        <p:spPr>
          <a:xfrm>
            <a:off x="1138100" y="682175"/>
            <a:ext cx="6867799" cy="4289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7" name="Google Shape;227;p36"/>
          <p:cNvSpPr txBox="1"/>
          <p:nvPr/>
        </p:nvSpPr>
        <p:spPr>
          <a:xfrm>
            <a:off x="276150" y="1171700"/>
            <a:ext cx="85917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1900">
                <a:solidFill>
                  <a:schemeClr val="dk2"/>
                </a:solidFill>
              </a:rPr>
              <a:t>In this project, we developed a robust Diabetes Disease Prediction system using a Logistic Regression classifier. The model was trained and tested on a dataset of diabetes patients, with a significant focus on achieving high </a:t>
            </a:r>
            <a:r>
              <a:rPr b="1" lang="en" sz="1900">
                <a:solidFill>
                  <a:schemeClr val="dk2"/>
                </a:solidFill>
              </a:rPr>
              <a:t>accuracy of 87%</a:t>
            </a:r>
            <a:r>
              <a:rPr lang="en" sz="1900">
                <a:solidFill>
                  <a:schemeClr val="dk2"/>
                </a:solidFill>
              </a:rPr>
              <a:t> and </a:t>
            </a:r>
            <a:r>
              <a:rPr b="1" lang="en" sz="1900">
                <a:solidFill>
                  <a:schemeClr val="dk2"/>
                </a:solidFill>
              </a:rPr>
              <a:t>precision 86%</a:t>
            </a:r>
            <a:r>
              <a:rPr lang="en" sz="1900">
                <a:solidFill>
                  <a:schemeClr val="dk2"/>
                </a:solidFill>
              </a:rPr>
              <a:t>.</a:t>
            </a:r>
            <a:endParaRPr sz="2100">
              <a:solidFill>
                <a:schemeClr val="dk2"/>
              </a:solidFill>
            </a:endParaRPr>
          </a:p>
        </p:txBody>
      </p:sp>
      <p:sp>
        <p:nvSpPr>
          <p:cNvPr id="228" name="Google Shape;228;p36"/>
          <p:cNvSpPr txBox="1"/>
          <p:nvPr/>
        </p:nvSpPr>
        <p:spPr>
          <a:xfrm>
            <a:off x="311700" y="2630900"/>
            <a:ext cx="8161500" cy="1647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lang="en" sz="1900">
                <a:solidFill>
                  <a:schemeClr val="dk2"/>
                </a:solidFill>
              </a:rPr>
              <a:t>Overall, the project demonstrates the potential of machine learning techniques, particularly Logistic Regression classifiers, in developing effective diabetes detection systems. The High performance metrics indicate that the model can be reliably used in real-world applications to filter out fraud transactions and improve communication efficiency. </a:t>
            </a:r>
            <a:endParaRPr sz="19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234" name="Google Shape;234;p37"/>
          <p:cNvSpPr txBox="1"/>
          <p:nvPr/>
        </p:nvSpPr>
        <p:spPr>
          <a:xfrm>
            <a:off x="120425" y="682175"/>
            <a:ext cx="8602500" cy="4320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b="1" lang="en" sz="1800" u="sng">
                <a:solidFill>
                  <a:schemeClr val="dk2"/>
                </a:solidFill>
              </a:rPr>
              <a:t>Integration with Other Classifiers</a:t>
            </a:r>
            <a:r>
              <a:rPr lang="en" sz="1800">
                <a:solidFill>
                  <a:schemeClr val="dk2"/>
                </a:solidFill>
              </a:rPr>
              <a:t>: Exploring and integrating other machine learning classifiers, such as Boosting and Bagging, could further improve the model's accuracy and robustness.Combining multiple classifiers in an ensemble approach might yield better performance and reduce the likelihood of misclassifications.</a:t>
            </a:r>
            <a:endParaRPr sz="1800">
              <a:solidFill>
                <a:schemeClr val="dk2"/>
              </a:solidFill>
            </a:endParaRPr>
          </a:p>
          <a:p>
            <a:pPr indent="-342900" lvl="0" marL="457200" rtl="0" algn="l">
              <a:spcBef>
                <a:spcPts val="1000"/>
              </a:spcBef>
              <a:spcAft>
                <a:spcPts val="0"/>
              </a:spcAft>
              <a:buClr>
                <a:schemeClr val="dk2"/>
              </a:buClr>
              <a:buSzPts val="1800"/>
              <a:buChar char="●"/>
            </a:pPr>
            <a:r>
              <a:rPr b="1" lang="en" sz="1800" u="sng">
                <a:solidFill>
                  <a:schemeClr val="dk2"/>
                </a:solidFill>
              </a:rPr>
              <a:t>Handling Imbalanced Data</a:t>
            </a:r>
            <a:r>
              <a:rPr lang="en" sz="1800">
                <a:solidFill>
                  <a:schemeClr val="dk2"/>
                </a:solidFill>
              </a:rPr>
              <a:t>: Although the current model performs well, further techniques to handle imbalanced datasets, such as SMOTE (Synthetic Minority Over-sampling Technique) or cost-sensitive learning, could be implemented to ensure even better performance on datasets with a high imbalance ratio.</a:t>
            </a:r>
            <a:endParaRPr sz="1800">
              <a:solidFill>
                <a:schemeClr val="dk2"/>
              </a:solidFill>
            </a:endParaRPr>
          </a:p>
          <a:p>
            <a:pPr indent="-342900" lvl="0" marL="457200" rtl="0" algn="l">
              <a:spcBef>
                <a:spcPts val="1000"/>
              </a:spcBef>
              <a:spcAft>
                <a:spcPts val="1000"/>
              </a:spcAft>
              <a:buClr>
                <a:schemeClr val="dk2"/>
              </a:buClr>
              <a:buSzPts val="1800"/>
              <a:buChar char="●"/>
            </a:pPr>
            <a:r>
              <a:rPr b="1" lang="en" sz="1800" u="sng">
                <a:solidFill>
                  <a:schemeClr val="dk2"/>
                </a:solidFill>
              </a:rPr>
              <a:t>Real-time Disease Detection</a:t>
            </a:r>
            <a:r>
              <a:rPr lang="en" sz="1800">
                <a:solidFill>
                  <a:schemeClr val="dk2"/>
                </a:solidFill>
              </a:rPr>
              <a:t>: Implementing the system in a real-time </a:t>
            </a:r>
            <a:r>
              <a:rPr lang="en" sz="1800">
                <a:solidFill>
                  <a:schemeClr val="dk2"/>
                </a:solidFill>
              </a:rPr>
              <a:t>environment, such as integrating with messaging platforms or email services, to provide instant disease detection and filtering.Ensuring the system is scalable and can handle large volumes of messages with minimal latency.</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0" name="Google Shape;240;p38"/>
          <p:cNvSpPr txBox="1"/>
          <p:nvPr/>
        </p:nvSpPr>
        <p:spPr>
          <a:xfrm>
            <a:off x="120425" y="682175"/>
            <a:ext cx="8767800" cy="4273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Char char="●"/>
            </a:pPr>
            <a:r>
              <a:rPr b="1" lang="en" u="sng">
                <a:solidFill>
                  <a:schemeClr val="dk2"/>
                </a:solidFill>
              </a:rPr>
              <a:t>Kavakiotis, I., Tsave, O., Salifoglou, A., Maglaveras, N., Vlahavas, I., &amp; Chouvarda, I. (2017). Machine learning and data mining methods in diabetes research. Computational and Structural Biotechnology Journal, 15, 104–116. https://doi.org/10.1016/j.csbj.2016.12.005</a:t>
            </a:r>
            <a:endParaRPr>
              <a:solidFill>
                <a:schemeClr val="dk2"/>
              </a:solidFill>
            </a:endParaRPr>
          </a:p>
          <a:p>
            <a:pPr indent="-317500" lvl="0" marL="457200" rtl="0" algn="l">
              <a:spcBef>
                <a:spcPts val="1000"/>
              </a:spcBef>
              <a:spcAft>
                <a:spcPts val="0"/>
              </a:spcAft>
              <a:buClr>
                <a:schemeClr val="dk2"/>
              </a:buClr>
              <a:buSzPts val="1400"/>
              <a:buChar char="●"/>
            </a:pPr>
            <a:r>
              <a:rPr b="1" lang="en" u="sng">
                <a:solidFill>
                  <a:schemeClr val="dk2"/>
                </a:solidFill>
              </a:rPr>
              <a:t>Smith, J. W., Everhart, J. E., Dickson, W. C., Knowler, W. C., &amp; Johannes, R. S. (1988). Using the ADAP learning algorithm to forecast the onset of diabetes mellitus. Proceedings of the Annual Symposium on Computer Application in Medical Care, 261–265.   </a:t>
            </a:r>
            <a:endParaRPr>
              <a:solidFill>
                <a:schemeClr val="dk2"/>
              </a:solidFill>
            </a:endParaRPr>
          </a:p>
          <a:p>
            <a:pPr indent="-317500" lvl="0" marL="457200" rtl="0" algn="l">
              <a:spcBef>
                <a:spcPts val="1000"/>
              </a:spcBef>
              <a:spcAft>
                <a:spcPts val="0"/>
              </a:spcAft>
              <a:buClr>
                <a:schemeClr val="dk2"/>
              </a:buClr>
              <a:buSzPts val="1400"/>
              <a:buChar char="●"/>
            </a:pPr>
            <a:r>
              <a:rPr b="1" lang="en" u="sng">
                <a:solidFill>
                  <a:schemeClr val="dk2"/>
                </a:solidFill>
              </a:rPr>
              <a:t>Sisodia, D., &amp; Sisodia, D. S. (2018). Prediction of diabetes using classification algorithms. Procedia Computer Science, 132, 1578–1585. https://doi.org/10.1016/j.procs.2018.05.221   </a:t>
            </a:r>
            <a:endParaRPr b="1" u="sng">
              <a:solidFill>
                <a:schemeClr val="dk2"/>
              </a:solidFill>
            </a:endParaRPr>
          </a:p>
          <a:p>
            <a:pPr indent="-317500" lvl="0" marL="457200" rtl="0" algn="l">
              <a:spcBef>
                <a:spcPts val="1000"/>
              </a:spcBef>
              <a:spcAft>
                <a:spcPts val="0"/>
              </a:spcAft>
              <a:buClr>
                <a:schemeClr val="dk2"/>
              </a:buClr>
              <a:buSzPts val="1400"/>
              <a:buChar char="●"/>
            </a:pPr>
            <a:r>
              <a:rPr b="1" lang="en" u="sng">
                <a:solidFill>
                  <a:schemeClr val="dk2"/>
                </a:solidFill>
              </a:rPr>
              <a:t>Jayanthi, A., Ramesh, D., &amp; Sivakumar, S. (2017). Machine learning algorithms for diabetes diagnosis: A comparative study. International Journal of Engineering and Technology, 7(2.7), 223–226.   </a:t>
            </a:r>
            <a:endParaRPr b="1" u="sng">
              <a:solidFill>
                <a:schemeClr val="dk2"/>
              </a:solidFill>
            </a:endParaRPr>
          </a:p>
          <a:p>
            <a:pPr indent="-317500" lvl="0" marL="457200" rtl="0" algn="l">
              <a:spcBef>
                <a:spcPts val="1000"/>
              </a:spcBef>
              <a:spcAft>
                <a:spcPts val="0"/>
              </a:spcAft>
              <a:buClr>
                <a:schemeClr val="dk2"/>
              </a:buClr>
              <a:buSzPts val="1400"/>
              <a:buChar char="●"/>
            </a:pPr>
            <a:r>
              <a:rPr b="1" lang="en" u="sng">
                <a:solidFill>
                  <a:schemeClr val="dk2"/>
                </a:solidFill>
              </a:rPr>
              <a:t>Kumar, A., &amp; Vohra, R. (2020). Comparative analysis of machine learning models for diabetes prediction. International Journal of Engineering Research &amp; Technology, 9(4), 179–183.   </a:t>
            </a:r>
            <a:endParaRPr b="1" u="sng">
              <a:solidFill>
                <a:schemeClr val="dk2"/>
              </a:solidFill>
            </a:endParaRPr>
          </a:p>
          <a:p>
            <a:pPr indent="-317500" lvl="0" marL="457200" rtl="0" algn="l">
              <a:spcBef>
                <a:spcPts val="1000"/>
              </a:spcBef>
              <a:spcAft>
                <a:spcPts val="1000"/>
              </a:spcAft>
              <a:buClr>
                <a:schemeClr val="dk2"/>
              </a:buClr>
              <a:buSzPts val="1400"/>
              <a:buChar char="●"/>
            </a:pPr>
            <a:r>
              <a:rPr b="1" lang="en" u="sng">
                <a:solidFill>
                  <a:schemeClr val="dk2"/>
                </a:solidFill>
              </a:rPr>
              <a:t>Polat, K., &amp; Güneş, S. (2007). An expert system approach based on principal component analysis and adaptive neuro-fuzzy inference system to diagnosis of diabetes disease. Digital Signal Processing, 17(4), 702–710. https://doi.org/10.1016/j.dsp.2006.09.005   </a:t>
            </a:r>
            <a:endParaRPr b="1" u="sng">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idx="4294967295" type="body"/>
          </p:nvPr>
        </p:nvSpPr>
        <p:spPr>
          <a:xfrm>
            <a:off x="377525" y="1755750"/>
            <a:ext cx="3837000" cy="1632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i="1" lang="en"/>
              <a:t>Thank you for your attention.</a:t>
            </a:r>
            <a:endParaRPr i="1"/>
          </a:p>
          <a:p>
            <a:pPr indent="0" lvl="0" marL="457200" rtl="0" algn="l">
              <a:spcBef>
                <a:spcPts val="1200"/>
              </a:spcBef>
              <a:spcAft>
                <a:spcPts val="1200"/>
              </a:spcAft>
              <a:buNone/>
            </a:pPr>
            <a:r>
              <a:rPr i="1" lang="en"/>
              <a:t>I am now open to any question you may have!</a:t>
            </a:r>
            <a:endParaRPr i="1"/>
          </a:p>
        </p:txBody>
      </p:sp>
      <p:pic>
        <p:nvPicPr>
          <p:cNvPr descr="Senior Female Client Character Talking to Manager or Analysts of Credit Department in Bank Office, Banking Services (provided by Getty Images)" id="246" name="Google Shape;246;p39"/>
          <p:cNvPicPr preferRelativeResize="0"/>
          <p:nvPr/>
        </p:nvPicPr>
        <p:blipFill>
          <a:blip r:embed="rId3">
            <a:alphaModFix/>
          </a:blip>
          <a:stretch>
            <a:fillRect/>
          </a:stretch>
        </p:blipFill>
        <p:spPr>
          <a:xfrm>
            <a:off x="4572000" y="945525"/>
            <a:ext cx="3837000" cy="32524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Content</a:t>
            </a:r>
            <a:endParaRPr/>
          </a:p>
        </p:txBody>
      </p:sp>
      <p:sp>
        <p:nvSpPr>
          <p:cNvPr id="73" name="Google Shape;73;p15"/>
          <p:cNvSpPr txBox="1"/>
          <p:nvPr>
            <p:ph idx="2" type="body"/>
          </p:nvPr>
        </p:nvSpPr>
        <p:spPr>
          <a:xfrm>
            <a:off x="4939500" y="73350"/>
            <a:ext cx="3837000" cy="49740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Introduction </a:t>
            </a:r>
            <a:endParaRPr b="1"/>
          </a:p>
          <a:p>
            <a:pPr indent="0" lvl="0" marL="0" rtl="0" algn="l">
              <a:spcBef>
                <a:spcPts val="0"/>
              </a:spcBef>
              <a:spcAft>
                <a:spcPts val="0"/>
              </a:spcAft>
              <a:buNone/>
            </a:pPr>
            <a:r>
              <a:rPr b="1" lang="en"/>
              <a:t>Project Goal </a:t>
            </a:r>
            <a:endParaRPr b="1"/>
          </a:p>
          <a:p>
            <a:pPr indent="0" lvl="0" marL="0" rtl="0" algn="l">
              <a:spcBef>
                <a:spcPts val="0"/>
              </a:spcBef>
              <a:spcAft>
                <a:spcPts val="0"/>
              </a:spcAft>
              <a:buNone/>
            </a:pPr>
            <a:r>
              <a:rPr b="1" lang="en"/>
              <a:t>Dataset Detail </a:t>
            </a:r>
            <a:endParaRPr b="1"/>
          </a:p>
          <a:p>
            <a:pPr indent="0" lvl="0" marL="0" rtl="0" algn="l">
              <a:spcBef>
                <a:spcPts val="0"/>
              </a:spcBef>
              <a:spcAft>
                <a:spcPts val="0"/>
              </a:spcAft>
              <a:buNone/>
            </a:pPr>
            <a:r>
              <a:rPr b="1" lang="en"/>
              <a:t>Methodology: </a:t>
            </a:r>
            <a:endParaRPr b="1"/>
          </a:p>
          <a:p>
            <a:pPr indent="-342900" lvl="0" marL="457200" rtl="0" algn="l">
              <a:spcBef>
                <a:spcPts val="0"/>
              </a:spcBef>
              <a:spcAft>
                <a:spcPts val="0"/>
              </a:spcAft>
              <a:buSzPts val="1800"/>
              <a:buChar char="●"/>
            </a:pPr>
            <a:r>
              <a:rPr b="1" lang="en"/>
              <a:t>Dataset Collection  </a:t>
            </a:r>
            <a:endParaRPr b="1"/>
          </a:p>
          <a:p>
            <a:pPr indent="-342900" lvl="0" marL="457200" rtl="0" algn="l">
              <a:spcBef>
                <a:spcPts val="0"/>
              </a:spcBef>
              <a:spcAft>
                <a:spcPts val="0"/>
              </a:spcAft>
              <a:buSzPts val="1800"/>
              <a:buChar char="●"/>
            </a:pPr>
            <a:r>
              <a:rPr b="1" lang="en"/>
              <a:t>Exploratory Data Analysis </a:t>
            </a:r>
            <a:endParaRPr b="1"/>
          </a:p>
          <a:p>
            <a:pPr indent="-342900" lvl="0" marL="457200" rtl="0" algn="l">
              <a:spcBef>
                <a:spcPts val="0"/>
              </a:spcBef>
              <a:spcAft>
                <a:spcPts val="0"/>
              </a:spcAft>
              <a:buSzPts val="1800"/>
              <a:buChar char="●"/>
            </a:pPr>
            <a:r>
              <a:rPr b="1" lang="en"/>
              <a:t>Data Preprocessing </a:t>
            </a:r>
            <a:endParaRPr b="1"/>
          </a:p>
          <a:p>
            <a:pPr indent="-342900" lvl="0" marL="457200" rtl="0" algn="l">
              <a:spcBef>
                <a:spcPts val="0"/>
              </a:spcBef>
              <a:spcAft>
                <a:spcPts val="0"/>
              </a:spcAft>
              <a:buSzPts val="1800"/>
              <a:buChar char="●"/>
            </a:pPr>
            <a:r>
              <a:rPr b="1" lang="en"/>
              <a:t>Introduction to Models </a:t>
            </a:r>
            <a:endParaRPr b="1"/>
          </a:p>
          <a:p>
            <a:pPr indent="-342900" lvl="0" marL="457200" rtl="0" algn="l">
              <a:spcBef>
                <a:spcPts val="0"/>
              </a:spcBef>
              <a:spcAft>
                <a:spcPts val="0"/>
              </a:spcAft>
              <a:buSzPts val="1800"/>
              <a:buChar char="●"/>
            </a:pPr>
            <a:r>
              <a:rPr b="1" lang="en"/>
              <a:t>Model Performances </a:t>
            </a:r>
            <a:endParaRPr b="1"/>
          </a:p>
          <a:p>
            <a:pPr indent="0" lvl="0" marL="0" rtl="0" algn="l">
              <a:spcBef>
                <a:spcPts val="0"/>
              </a:spcBef>
              <a:spcAft>
                <a:spcPts val="0"/>
              </a:spcAft>
              <a:buNone/>
            </a:pPr>
            <a:r>
              <a:rPr b="1" lang="en"/>
              <a:t>Metrics used  </a:t>
            </a:r>
            <a:endParaRPr b="1"/>
          </a:p>
          <a:p>
            <a:pPr indent="0" lvl="0" marL="0" rtl="0" algn="l">
              <a:spcBef>
                <a:spcPts val="0"/>
              </a:spcBef>
              <a:spcAft>
                <a:spcPts val="0"/>
              </a:spcAft>
              <a:buNone/>
            </a:pPr>
            <a:r>
              <a:rPr b="1" lang="en"/>
              <a:t>Flowchart </a:t>
            </a:r>
            <a:endParaRPr b="1"/>
          </a:p>
          <a:p>
            <a:pPr indent="0" lvl="0" marL="0" rtl="0" algn="l">
              <a:spcBef>
                <a:spcPts val="0"/>
              </a:spcBef>
              <a:spcAft>
                <a:spcPts val="0"/>
              </a:spcAft>
              <a:buNone/>
            </a:pPr>
            <a:r>
              <a:rPr b="1" lang="en"/>
              <a:t>User Interface </a:t>
            </a:r>
            <a:endParaRPr b="1"/>
          </a:p>
          <a:p>
            <a:pPr indent="0" lvl="0" marL="0" rtl="0" algn="l">
              <a:spcBef>
                <a:spcPts val="0"/>
              </a:spcBef>
              <a:spcAft>
                <a:spcPts val="0"/>
              </a:spcAft>
              <a:buNone/>
            </a:pPr>
            <a:r>
              <a:rPr b="1" lang="en"/>
              <a:t>Output </a:t>
            </a:r>
            <a:endParaRPr b="1"/>
          </a:p>
          <a:p>
            <a:pPr indent="0" lvl="0" marL="0" rtl="0" algn="l">
              <a:spcBef>
                <a:spcPts val="0"/>
              </a:spcBef>
              <a:spcAft>
                <a:spcPts val="0"/>
              </a:spcAft>
              <a:buNone/>
            </a:pPr>
            <a:r>
              <a:rPr b="1" lang="en"/>
              <a:t>Conclusion </a:t>
            </a:r>
            <a:endParaRPr b="1"/>
          </a:p>
          <a:p>
            <a:pPr indent="0" lvl="0" marL="0" rtl="0" algn="l">
              <a:spcBef>
                <a:spcPts val="0"/>
              </a:spcBef>
              <a:spcAft>
                <a:spcPts val="0"/>
              </a:spcAft>
              <a:buNone/>
            </a:pPr>
            <a:r>
              <a:rPr b="1" lang="en"/>
              <a:t>Future Work</a:t>
            </a:r>
            <a:endParaRPr b="1"/>
          </a:p>
          <a:p>
            <a:pPr indent="0" lvl="0" marL="0" rtl="0" algn="l">
              <a:spcBef>
                <a:spcPts val="0"/>
              </a:spcBef>
              <a:spcAft>
                <a:spcPts val="1200"/>
              </a:spcAft>
              <a:buNone/>
            </a:pPr>
            <a:r>
              <a:rPr b="1" lang="en"/>
              <a:t>References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6"/>
          <p:cNvSpPr txBox="1"/>
          <p:nvPr>
            <p:ph idx="1" type="body"/>
          </p:nvPr>
        </p:nvSpPr>
        <p:spPr>
          <a:xfrm>
            <a:off x="311700" y="1152475"/>
            <a:ext cx="4311600" cy="37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What is diabetes?</a:t>
            </a:r>
            <a:endParaRPr b="1" sz="2100">
              <a:solidFill>
                <a:schemeClr val="dk1"/>
              </a:solidFill>
            </a:endParaRPr>
          </a:p>
          <a:p>
            <a:pPr indent="-330200" lvl="0" marL="457200" rtl="0" algn="l">
              <a:spcBef>
                <a:spcPts val="1200"/>
              </a:spcBef>
              <a:spcAft>
                <a:spcPts val="0"/>
              </a:spcAft>
              <a:buSzPts val="1600"/>
              <a:buChar char="●"/>
            </a:pPr>
            <a:r>
              <a:rPr lang="en" sz="1600"/>
              <a:t>Diabetes is a chronic, metabolic disease characterized by elevated levels of blood glucose (sugar). This occurs when the body either doesn't produce enough insulin, a hormone that regulates blood sugar, or can't effectively use the insulin it does produce. Over time, high blood sugar can damage various organs, including the heart, blood vessels, eyes, kidneys, and nerves.  </a:t>
            </a:r>
            <a:endParaRPr sz="1600"/>
          </a:p>
        </p:txBody>
      </p:sp>
      <p:sp>
        <p:nvSpPr>
          <p:cNvPr id="80" name="Google Shape;80;p16"/>
          <p:cNvSpPr txBox="1"/>
          <p:nvPr>
            <p:ph idx="2" type="body"/>
          </p:nvPr>
        </p:nvSpPr>
        <p:spPr>
          <a:xfrm>
            <a:off x="4679125" y="1152475"/>
            <a:ext cx="4311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None/>
            </a:pPr>
            <a:r>
              <a:rPr b="1" lang="en" sz="2100">
                <a:solidFill>
                  <a:schemeClr val="dk1"/>
                </a:solidFill>
              </a:rPr>
              <a:t>Why it’s detection is important?</a:t>
            </a:r>
            <a:endParaRPr b="1" sz="2100">
              <a:solidFill>
                <a:schemeClr val="dk1"/>
              </a:solidFill>
            </a:endParaRPr>
          </a:p>
          <a:p>
            <a:pPr indent="-330200" lvl="0" marL="457200" rtl="0" algn="l">
              <a:spcBef>
                <a:spcPts val="1200"/>
              </a:spcBef>
              <a:spcAft>
                <a:spcPts val="0"/>
              </a:spcAft>
              <a:buSzPts val="1600"/>
              <a:buChar char="●"/>
            </a:pPr>
            <a:r>
              <a:rPr lang="en" sz="1600"/>
              <a:t>Early detection of diabetes is crucial because it allows for timely intervention and management, significantly reducing the risk of serious complications like heart disease, kidney damage, vision loss, and nerve damage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6" name="Google Shape;86;p17"/>
          <p:cNvSpPr txBox="1"/>
          <p:nvPr>
            <p:ph idx="1" type="body"/>
          </p:nvPr>
        </p:nvSpPr>
        <p:spPr>
          <a:xfrm>
            <a:off x="311700" y="1152475"/>
            <a:ext cx="4398300" cy="382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100">
                <a:solidFill>
                  <a:schemeClr val="dk1"/>
                </a:solidFill>
              </a:rPr>
              <a:t>Use of Machine Learning in Diabetes Prediction:</a:t>
            </a:r>
            <a:endParaRPr b="1" sz="2100">
              <a:solidFill>
                <a:schemeClr val="dk1"/>
              </a:solidFill>
            </a:endParaRPr>
          </a:p>
          <a:p>
            <a:pPr indent="-330200" lvl="0" marL="457200" rtl="0" algn="l">
              <a:spcBef>
                <a:spcPts val="1200"/>
              </a:spcBef>
              <a:spcAft>
                <a:spcPts val="0"/>
              </a:spcAft>
              <a:buSzPts val="1600"/>
              <a:buChar char="●"/>
            </a:pPr>
            <a:r>
              <a:rPr lang="en" sz="1600"/>
              <a:t>Machine learning (ML) is being increasingly used to predict diabetes by analyzing various factors and patterns within patient data. Algorithms can identify individuals at risk, potentially enabling early intervention and improved management of the disease. Studies show that ML can improve the accuracy of diabetes prediction compared to traditional methods.</a:t>
            </a:r>
            <a:endParaRPr sz="1600"/>
          </a:p>
        </p:txBody>
      </p:sp>
      <p:pic>
        <p:nvPicPr>
          <p:cNvPr descr="Woman customer buys medicine with prescription in drug or pharmacy store, flat vector illustration. (provided by Getty Images)" id="87" name="Google Shape;87;p17"/>
          <p:cNvPicPr preferRelativeResize="0"/>
          <p:nvPr/>
        </p:nvPicPr>
        <p:blipFill>
          <a:blip r:embed="rId3">
            <a:alphaModFix/>
          </a:blip>
          <a:stretch>
            <a:fillRect/>
          </a:stretch>
        </p:blipFill>
        <p:spPr>
          <a:xfrm>
            <a:off x="4982850" y="1380250"/>
            <a:ext cx="3594573" cy="3364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93" name="Google Shape;93;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Accurate Early Detection of Diabetes</a:t>
            </a:r>
            <a:endParaRPr b="1" sz="2100">
              <a:solidFill>
                <a:schemeClr val="dk1"/>
              </a:solidFill>
            </a:endParaRPr>
          </a:p>
          <a:p>
            <a:pPr indent="-330200" lvl="0" marL="457200" rtl="0" algn="l">
              <a:spcBef>
                <a:spcPts val="1200"/>
              </a:spcBef>
              <a:spcAft>
                <a:spcPts val="0"/>
              </a:spcAft>
              <a:buSzPts val="1600"/>
              <a:buChar char="●"/>
            </a:pPr>
            <a:r>
              <a:rPr lang="en" sz="1600"/>
              <a:t>Develop and evaluate machine learning models that can accurately predict the presence of diabetes based on patient health data (such as glucose levels, BMI, age, etc.), enabling early intervention and better disease management.</a:t>
            </a:r>
            <a:endParaRPr sz="1600"/>
          </a:p>
        </p:txBody>
      </p:sp>
      <p:sp>
        <p:nvSpPr>
          <p:cNvPr id="94" name="Google Shape;94;p18"/>
          <p:cNvSpPr txBox="1"/>
          <p:nvPr>
            <p:ph idx="2" type="body"/>
          </p:nvPr>
        </p:nvSpPr>
        <p:spPr>
          <a:xfrm>
            <a:off x="4832400" y="1152475"/>
            <a:ext cx="4213200" cy="36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Model Comparison and Optimization</a:t>
            </a:r>
            <a:endParaRPr b="1" sz="2100">
              <a:solidFill>
                <a:schemeClr val="dk1"/>
              </a:solidFill>
            </a:endParaRPr>
          </a:p>
          <a:p>
            <a:pPr indent="-330200" lvl="0" marL="457200" rtl="0" algn="l">
              <a:spcBef>
                <a:spcPts val="1200"/>
              </a:spcBef>
              <a:spcAft>
                <a:spcPts val="0"/>
              </a:spcAft>
              <a:buSzPts val="1600"/>
              <a:buChar char="●"/>
            </a:pPr>
            <a:r>
              <a:rPr lang="en" sz="1600"/>
              <a:t>Compare the performance of different machine learning algorithms (e.g., Logistic Regression, Decision Trees, Random Forest, XGBoost) using evaluation metrics like accuracy, precision, recall, and F1-score to determine the most effective model for diabetes prediction.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DETAILS</a:t>
            </a:r>
            <a:endParaRPr/>
          </a:p>
        </p:txBody>
      </p:sp>
      <p:sp>
        <p:nvSpPr>
          <p:cNvPr id="100" name="Google Shape;100;p19"/>
          <p:cNvSpPr txBox="1"/>
          <p:nvPr>
            <p:ph idx="1" type="body"/>
          </p:nvPr>
        </p:nvSpPr>
        <p:spPr>
          <a:xfrm>
            <a:off x="311700" y="1152475"/>
            <a:ext cx="4890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dataset is originally from the National Institute of Diabetes and Digestive and Kidney Diseases. The objective is to predict based on diagnostic measurements whether a patient has diabetes.</a:t>
            </a:r>
            <a:endParaRPr sz="1600"/>
          </a:p>
          <a:p>
            <a:pPr indent="-330200" lvl="0" marL="457200" rtl="0" algn="l">
              <a:spcBef>
                <a:spcPts val="0"/>
              </a:spcBef>
              <a:spcAft>
                <a:spcPts val="0"/>
              </a:spcAft>
              <a:buSzPts val="1600"/>
              <a:buChar char="●"/>
            </a:pPr>
            <a:r>
              <a:rPr b="1" i="1" lang="en" sz="1600"/>
              <a:t>Diabetes Dataset</a:t>
            </a:r>
            <a:endParaRPr b="1" i="1" sz="1600"/>
          </a:p>
          <a:p>
            <a:pPr indent="-330200" lvl="0" marL="457200" rtl="0" algn="l">
              <a:spcBef>
                <a:spcPts val="0"/>
              </a:spcBef>
              <a:spcAft>
                <a:spcPts val="0"/>
              </a:spcAft>
              <a:buSzPts val="1600"/>
              <a:buChar char="●"/>
            </a:pPr>
            <a:r>
              <a:rPr lang="en" sz="1600"/>
              <a:t>Source: </a:t>
            </a:r>
            <a:r>
              <a:rPr lang="en" sz="1600" u="sng">
                <a:solidFill>
                  <a:schemeClr val="hlink"/>
                </a:solidFill>
                <a:hlinkClick r:id="rId3"/>
              </a:rPr>
              <a:t>https://www.kaggle.com/datasets/mathchi/diabetes-data-set</a:t>
            </a:r>
            <a:endParaRPr sz="1600"/>
          </a:p>
          <a:p>
            <a:pPr indent="-330200" lvl="0" marL="457200" rtl="0" algn="l">
              <a:spcBef>
                <a:spcPts val="0"/>
              </a:spcBef>
              <a:spcAft>
                <a:spcPts val="0"/>
              </a:spcAft>
              <a:buSzPts val="1600"/>
              <a:buChar char="●"/>
            </a:pPr>
            <a:r>
              <a:rPr lang="en" sz="1600"/>
              <a:t>This dataset allows us to predict if a </a:t>
            </a:r>
            <a:r>
              <a:rPr lang="en" sz="1600"/>
              <a:t>patient</a:t>
            </a:r>
            <a:r>
              <a:rPr lang="en" sz="1600"/>
              <a:t> is diabetic or not.</a:t>
            </a:r>
            <a:endParaRPr sz="1600"/>
          </a:p>
        </p:txBody>
      </p:sp>
      <p:pic>
        <p:nvPicPr>
          <p:cNvPr descr="Man sitting in medical chair donating his blood. Blood donation concept (provided by Getty Images)" id="101" name="Google Shape;101;p19"/>
          <p:cNvPicPr preferRelativeResize="0"/>
          <p:nvPr/>
        </p:nvPicPr>
        <p:blipFill>
          <a:blip r:embed="rId4">
            <a:alphaModFix/>
          </a:blip>
          <a:stretch>
            <a:fillRect/>
          </a:stretch>
        </p:blipFill>
        <p:spPr>
          <a:xfrm>
            <a:off x="5355000" y="1170125"/>
            <a:ext cx="3636603" cy="32317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120425" y="10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DETAILS</a:t>
            </a:r>
            <a:endParaRPr/>
          </a:p>
        </p:txBody>
      </p:sp>
      <p:pic>
        <p:nvPicPr>
          <p:cNvPr id="107" name="Google Shape;107;p20"/>
          <p:cNvPicPr preferRelativeResize="0"/>
          <p:nvPr/>
        </p:nvPicPr>
        <p:blipFill>
          <a:blip r:embed="rId3">
            <a:alphaModFix/>
          </a:blip>
          <a:stretch>
            <a:fillRect/>
          </a:stretch>
        </p:blipFill>
        <p:spPr>
          <a:xfrm>
            <a:off x="590350" y="1338175"/>
            <a:ext cx="5148750" cy="3621876"/>
          </a:xfrm>
          <a:prstGeom prst="rect">
            <a:avLst/>
          </a:prstGeom>
          <a:noFill/>
          <a:ln>
            <a:noFill/>
          </a:ln>
        </p:spPr>
      </p:pic>
      <p:sp>
        <p:nvSpPr>
          <p:cNvPr id="108" name="Google Shape;108;p20"/>
          <p:cNvSpPr txBox="1"/>
          <p:nvPr/>
        </p:nvSpPr>
        <p:spPr>
          <a:xfrm>
            <a:off x="120425" y="517950"/>
            <a:ext cx="910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Several constraints were placed on the selection of these instances from a larger database. All patients here are females at least 21 years old of Pima Indian heritage.</a:t>
            </a:r>
            <a:endParaRPr sz="1800">
              <a:solidFill>
                <a:schemeClr val="dk2"/>
              </a:solidFill>
            </a:endParaRPr>
          </a:p>
        </p:txBody>
      </p:sp>
      <p:pic>
        <p:nvPicPr>
          <p:cNvPr descr="Man sitting in medical chair donating his blood. Blood donation concept (provided by Getty Images)" id="109" name="Google Shape;109;p20"/>
          <p:cNvPicPr preferRelativeResize="0"/>
          <p:nvPr/>
        </p:nvPicPr>
        <p:blipFill>
          <a:blip r:embed="rId4">
            <a:alphaModFix/>
          </a:blip>
          <a:stretch>
            <a:fillRect/>
          </a:stretch>
        </p:blipFill>
        <p:spPr>
          <a:xfrm>
            <a:off x="5739100" y="1673750"/>
            <a:ext cx="3086397" cy="2742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