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4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66" r:id="rId12"/>
    <p:sldId id="267" r:id="rId13"/>
    <p:sldId id="268" r:id="rId14"/>
    <p:sldId id="269" r:id="rId15"/>
    <p:sldId id="301" r:id="rId16"/>
    <p:sldId id="271" r:id="rId17"/>
    <p:sldId id="272" r:id="rId18"/>
    <p:sldId id="300" r:id="rId19"/>
    <p:sldId id="273" r:id="rId20"/>
    <p:sldId id="274" r:id="rId21"/>
    <p:sldId id="275" r:id="rId22"/>
    <p:sldId id="276" r:id="rId23"/>
    <p:sldId id="277" r:id="rId24"/>
    <p:sldId id="278" r:id="rId25"/>
    <p:sldId id="29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6" r:id="rId38"/>
    <p:sldId id="297" r:id="rId39"/>
    <p:sldId id="302" r:id="rId4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aebbe62b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5aebbe62b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5aebbe62b_2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5aebbe62b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5aebbe62b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85aebbe62b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aebbe62b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85aebbe62b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5aebbe62b_2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85aebbe62b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5aebbe62b_2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85aebbe62b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67ccd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767ccd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5e05f83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5e05f83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e05f83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e05f83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5d7b2b0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5d7b2b0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5e05f834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5e05f834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705cdb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705cdb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5fdbf32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5fdbf32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5e7dd32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5e7dd32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5e7dd328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5e7dd328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788782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788782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e7dd328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e7dd328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5e7dd328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5e7dd328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5e7dd3282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5e7dd3282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79808eb26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79808eb26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79808eb26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79808eb26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79808eb26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79808eb26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705cdb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705cdb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03c0c7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03c0c7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79808eb26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79808eb26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03c0c7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03c0c7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603c0c7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603c0c7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705cdb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705cdb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705cdb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7705cdb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aebbe62b_2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85aebbe62b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9808eb2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9808eb2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5aebbe62b_2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5aebbe62b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5aebbe62b_2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85aebbe62b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500"/>
              <a:buFont typeface="Century Gothic"/>
              <a:buNone/>
              <a:defRPr sz="15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5" name="Google Shape;165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82" name="Google Shape;182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1354373" y="0"/>
            <a:ext cx="6435253" cy="100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6361C"/>
              </a:buClr>
              <a:buSzPts val="2700"/>
              <a:buFont typeface="Century Gothic"/>
              <a:buNone/>
            </a:pPr>
            <a:r>
              <a:rPr lang="en" sz="2700">
                <a:solidFill>
                  <a:srgbClr val="B6361C"/>
                </a:solidFill>
              </a:rPr>
              <a:t>Instituto Politécnico Nacional</a:t>
            </a:r>
            <a:br>
              <a:rPr lang="en" sz="2700"/>
            </a:br>
            <a:r>
              <a:rPr lang="en" sz="2400"/>
              <a:t>Escuela Superior de Cómputo</a:t>
            </a:r>
            <a:endParaRPr sz="270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1228724" y="1175481"/>
            <a:ext cx="6686549" cy="163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b="1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Evolutionary Computing</a:t>
            </a:r>
            <a:endParaRPr sz="11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u="sng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Anarchy Society Optimization</a:t>
            </a:r>
            <a:endParaRPr sz="11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u="sng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“ASO”</a:t>
            </a:r>
            <a:endParaRPr sz="11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u="sng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1" name="Google Shape;211;p30" descr="Instituto Politécnico Nacional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3367" y="214169"/>
            <a:ext cx="2439550" cy="17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 descr="Escuela Superior de Cómpu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4088" y="214169"/>
            <a:ext cx="1661008" cy="1266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1818861" y="2805377"/>
            <a:ext cx="4810539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Students:</a:t>
            </a:r>
            <a:endParaRPr sz="11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Naranjo Ferrara Guillermo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Quiroz Palacios Pedro Manuel</a:t>
            </a:r>
            <a:endParaRPr sz="1100"/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Vizcaino Lopez Fernando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Teacher :  </a:t>
            </a: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Jorge Luis Rosas Trigueros</a:t>
            </a:r>
            <a:endParaRPr sz="110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</a:t>
            </a:fld>
            <a:endParaRPr sz="1100" dirty="0"/>
          </a:p>
        </p:txBody>
      </p:sp>
      <p:sp>
        <p:nvSpPr>
          <p:cNvPr id="215" name="Google Shape;215;p30"/>
          <p:cNvSpPr txBox="1"/>
          <p:nvPr/>
        </p:nvSpPr>
        <p:spPr>
          <a:xfrm>
            <a:off x="7156174" y="4536620"/>
            <a:ext cx="1808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29/05/2020</a:t>
            </a:r>
            <a:endParaRPr sz="1100"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5">
            <a:alphaModFix/>
          </a:blip>
          <a:srcRect l="3493" t="4408" r="3344" b="19971"/>
          <a:stretch/>
        </p:blipFill>
        <p:spPr>
          <a:xfrm>
            <a:off x="6846600" y="2571750"/>
            <a:ext cx="1756575" cy="15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10</a:t>
            </a:fld>
            <a:endParaRPr sz="11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E765F-E550-41F3-9C89-C7F55737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07" y="3731305"/>
            <a:ext cx="3790950" cy="847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81;p40">
            <a:extLst>
              <a:ext uri="{FF2B5EF4-FFF2-40B4-BE49-F238E27FC236}">
                <a16:creationId xmlns:a16="http://schemas.microsoft.com/office/drawing/2014/main" id="{5A4901D3-604E-424C-BB1F-CFBEB7B993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7507" y="1836806"/>
            <a:ext cx="3848986" cy="106922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9E68BA-AC14-4180-9BCA-42D529C48AA5}"/>
                  </a:ext>
                </a:extLst>
              </p:cNvPr>
              <p:cNvSpPr txBox="1"/>
              <p:nvPr/>
            </p:nvSpPr>
            <p:spPr>
              <a:xfrm>
                <a:off x="1368493" y="988332"/>
                <a:ext cx="73735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500" dirty="0">
                    <a:latin typeface="Century Gothic" panose="020B0502020202020204" pitchFamily="34" charset="0"/>
                  </a:rPr>
                  <a:t>When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objective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function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is</a:t>
                </a:r>
                <a:r>
                  <a:rPr lang="es-MX" sz="1500" dirty="0">
                    <a:latin typeface="Century Gothic" panose="020B0502020202020204" pitchFamily="34" charset="0"/>
                  </a:rPr>
                  <a:t> positive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on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MX" sz="1500" dirty="0"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may</a:t>
                </a:r>
                <a:r>
                  <a:rPr lang="es-MX" sz="1500" dirty="0">
                    <a:latin typeface="Century Gothic" panose="020B0502020202020204" pitchFamily="34" charset="0"/>
                  </a:rPr>
                  <a:t> be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defined</a:t>
                </a:r>
                <a:r>
                  <a:rPr lang="es-MX" sz="1500" dirty="0">
                    <a:latin typeface="Century Gothic" panose="020B0502020202020204" pitchFamily="34" charset="0"/>
                  </a:rPr>
                  <a:t> as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one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of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following</a:t>
                </a:r>
                <a:r>
                  <a:rPr lang="es-MX" sz="1500" dirty="0">
                    <a:latin typeface="Century Gothic" panose="020B0502020202020204" pitchFamily="34" charset="0"/>
                  </a:rPr>
                  <a:t>,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for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some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nonnegative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number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500" dirty="0">
                    <a:latin typeface="Century Gothic" panose="020B0502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s-MX" sz="15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9E68BA-AC14-4180-9BCA-42D529C4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93" y="988332"/>
                <a:ext cx="7373507" cy="553998"/>
              </a:xfrm>
              <a:prstGeom prst="rect">
                <a:avLst/>
              </a:prstGeom>
              <a:blipFill>
                <a:blip r:embed="rId5"/>
                <a:stretch>
                  <a:fillRect l="-331" t="-1099" b="-120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11</a:t>
            </a:fld>
            <a:endParaRPr sz="1100"/>
          </a:p>
        </p:txBody>
      </p:sp>
      <p:sp>
        <p:nvSpPr>
          <p:cNvPr id="287" name="Google Shape;287;p41"/>
          <p:cNvSpPr txBox="1"/>
          <p:nvPr/>
        </p:nvSpPr>
        <p:spPr>
          <a:xfrm>
            <a:off x="1694841" y="590836"/>
            <a:ext cx="7050300" cy="75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Selection of movement policy based on other members’ positions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AE5DA6-1B69-4CA5-AF1E-3472B11421FD}"/>
                  </a:ext>
                </a:extLst>
              </p:cNvPr>
              <p:cNvSpPr txBox="1"/>
              <p:nvPr/>
            </p:nvSpPr>
            <p:spPr>
              <a:xfrm>
                <a:off x="1519662" y="1531165"/>
                <a:ext cx="6661125" cy="286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15000"/>
                  </a:lnSpc>
                  <a:spcBef>
                    <a:spcPts val="1000"/>
                  </a:spcBef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It’s denoted by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𝑆𝑜𝑐𝑖𝑒𝑡𝑦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1000"/>
                  </a:spcBef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Because the members are irregularly an adventurous, they could choose a random member to generate a movement policy. 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1000"/>
                  </a:spcBef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We define the external irregularity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and we can use it on 2 scenarios:</a:t>
                </a:r>
              </a:p>
              <a:p>
                <a:pPr marL="342900" lvl="0" indent="-342900" algn="just">
                  <a:lnSpc>
                    <a:spcPct val="115000"/>
                  </a:lnSpc>
                  <a:spcBef>
                    <a:spcPts val="1000"/>
                  </a:spcBef>
                  <a:buFont typeface="+mj-lt"/>
                  <a:buAutoNum type="alphaLcParenR"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as the probability that member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will behave irregularly</a:t>
                </a:r>
              </a:p>
              <a:p>
                <a:pPr marL="342900" lvl="0" indent="-342900" algn="just">
                  <a:lnSpc>
                    <a:spcPct val="115000"/>
                  </a:lnSpc>
                  <a:spcBef>
                    <a:spcPts val="1000"/>
                  </a:spcBef>
                  <a:buFont typeface="+mj-lt"/>
                  <a:buAutoNum type="alphaLcParenR"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with a threshold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AE5DA6-1B69-4CA5-AF1E-3472B1142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62" y="1531165"/>
                <a:ext cx="6661125" cy="2861681"/>
              </a:xfrm>
              <a:prstGeom prst="rect">
                <a:avLst/>
              </a:prstGeom>
              <a:blipFill>
                <a:blip r:embed="rId3"/>
                <a:stretch>
                  <a:fillRect l="-183" r="-2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5E8A03-9174-41A1-A14E-0827365265DF}"/>
                  </a:ext>
                </a:extLst>
              </p:cNvPr>
              <p:cNvSpPr txBox="1"/>
              <p:nvPr/>
            </p:nvSpPr>
            <p:spPr>
              <a:xfrm>
                <a:off x="1517791" y="1023063"/>
                <a:ext cx="61084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dirty="0">
                    <a:latin typeface="Century Gothic" panose="020B0502020202020204" pitchFamily="34" charset="0"/>
                  </a:rPr>
                  <a:t>on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basis </a:t>
                </a:r>
                <a:r>
                  <a:rPr lang="es-MX" dirty="0" err="1">
                    <a:latin typeface="Century Gothic" panose="020B0502020202020204" pitchFamily="34" charset="0"/>
                  </a:rPr>
                  <a:t>of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’s </a:t>
                </a:r>
                <a:r>
                  <a:rPr lang="es-MX" dirty="0" err="1">
                    <a:latin typeface="Century Gothic" panose="020B0502020202020204" pitchFamily="34" charset="0"/>
                  </a:rPr>
                  <a:t>situation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relative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to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(</a:t>
                </a:r>
                <a:r>
                  <a:rPr lang="es-MX" dirty="0" err="1">
                    <a:latin typeface="Century Gothic" panose="020B0502020202020204" pitchFamily="34" charset="0"/>
                  </a:rPr>
                  <a:t>or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sSubSupPr>
                      <m:e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e>
                      <m:sub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𝑘</m:t>
                        </m:r>
                      </m:sub>
                      <m:sup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member’s</a:t>
                </a:r>
                <a:r>
                  <a:rPr lang="es-MX" dirty="0">
                    <a:latin typeface="Century Gothic" panose="020B0502020202020204" pitchFamily="34" charset="0"/>
                  </a:rPr>
                  <a:t> position) </a:t>
                </a:r>
                <a:r>
                  <a:rPr lang="es-MX" dirty="0" err="1">
                    <a:latin typeface="Century Gothic" panose="020B0502020202020204" pitchFamily="34" charset="0"/>
                  </a:rPr>
                  <a:t>for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some</a:t>
                </a:r>
                <a:r>
                  <a:rPr lang="es-MX" dirty="0">
                    <a:latin typeface="Century Gothic" panose="020B0502020202020204" pitchFamily="34" charset="0"/>
                  </a:rPr>
                  <a:t> positive </a:t>
                </a:r>
                <a:r>
                  <a:rPr lang="es-MX" dirty="0" err="1">
                    <a:latin typeface="Century Gothic" panose="020B0502020202020204" pitchFamily="34" charset="0"/>
                  </a:rPr>
                  <a:t>number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entury Gothic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entury Gothic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sub>
                    </m:sSub>
                  </m:oMath>
                </a14:m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dirty="0" err="1">
                    <a:latin typeface="Century Gothic" panose="020B0502020202020204" pitchFamily="34" charset="0"/>
                  </a:rPr>
                  <a:t>using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level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of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diversity</a:t>
                </a:r>
                <a:r>
                  <a:rPr lang="es-MX" dirty="0">
                    <a:latin typeface="Century Gothic" panose="020B0502020202020204" pitchFamily="34" charset="0"/>
                  </a:rPr>
                  <a:t> in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society</a:t>
                </a: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r>
                  <a:rPr lang="es-MX" dirty="0" err="1">
                    <a:latin typeface="Century Gothic" panose="020B0502020202020204" pitchFamily="34" charset="0"/>
                  </a:rPr>
                  <a:t>Where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is</a:t>
                </a:r>
                <a:r>
                  <a:rPr lang="es-MX" dirty="0">
                    <a:latin typeface="Century Gothic" panose="020B0502020202020204" pitchFamily="34" charset="0"/>
                  </a:rPr>
                  <a:t> a positive </a:t>
                </a:r>
                <a:r>
                  <a:rPr lang="es-MX" dirty="0" err="1">
                    <a:latin typeface="Century Gothic" panose="020B0502020202020204" pitchFamily="34" charset="0"/>
                  </a:rPr>
                  <a:t>number</a:t>
                </a:r>
                <a:r>
                  <a:rPr lang="es-MX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is</a:t>
                </a:r>
                <a:r>
                  <a:rPr lang="es-MX" dirty="0">
                    <a:latin typeface="Century Gothic" panose="020B0502020202020204" pitchFamily="34" charset="0"/>
                  </a:rPr>
                  <a:t> a </a:t>
                </a:r>
                <a:r>
                  <a:rPr lang="es-MX" dirty="0" err="1">
                    <a:latin typeface="Century Gothic" panose="020B0502020202020204" pitchFamily="34" charset="0"/>
                  </a:rPr>
                  <a:t>suitable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dispersion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measure</a:t>
                </a:r>
                <a:endParaRPr lang="es-MX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5E8A03-9174-41A1-A14E-082736526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91" y="1023063"/>
                <a:ext cx="6108417" cy="2677656"/>
              </a:xfrm>
              <a:prstGeom prst="rect">
                <a:avLst/>
              </a:prstGeom>
              <a:blipFill>
                <a:blip r:embed="rId3"/>
                <a:stretch>
                  <a:fillRect l="-299" t="-683" b="-13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Google Shape;295;p42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12</a:t>
            </a:fld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A185B7A-64EC-4053-947F-D4D85D3A16C2}"/>
                  </a:ext>
                </a:extLst>
              </p:cNvPr>
              <p:cNvSpPr txBox="1"/>
              <p:nvPr/>
            </p:nvSpPr>
            <p:spPr>
              <a:xfrm>
                <a:off x="1517791" y="439378"/>
                <a:ext cx="6459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number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can be </a:t>
                </a:r>
                <a:r>
                  <a:rPr lang="es-MX" dirty="0" err="1">
                    <a:latin typeface="Century Gothic" panose="020B0502020202020204" pitchFamily="34" charset="0"/>
                  </a:rPr>
                  <a:t>defined</a:t>
                </a:r>
                <a:r>
                  <a:rPr lang="es-MX" dirty="0"/>
                  <a:t>: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A185B7A-64EC-4053-947F-D4D85D3A1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91" y="439378"/>
                <a:ext cx="6459107" cy="307777"/>
              </a:xfrm>
              <a:prstGeom prst="rect">
                <a:avLst/>
              </a:prstGeom>
              <a:blipFill>
                <a:blip r:embed="rId4"/>
                <a:stretch>
                  <a:fillRect l="-283" t="-5882" b="-196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9F3B7F4-B07D-4F4B-B4A8-6E53AD8198A2}"/>
                  </a:ext>
                </a:extLst>
              </p:cNvPr>
              <p:cNvSpPr txBox="1"/>
              <p:nvPr/>
            </p:nvSpPr>
            <p:spPr>
              <a:xfrm>
                <a:off x="3125423" y="1781108"/>
                <a:ext cx="2611292" cy="248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𝐸𝐼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))]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9F3B7F4-B07D-4F4B-B4A8-6E53AD819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23" y="1781108"/>
                <a:ext cx="2611292" cy="248401"/>
              </a:xfrm>
              <a:prstGeom prst="rect">
                <a:avLst/>
              </a:prstGeom>
              <a:blipFill>
                <a:blip r:embed="rId5"/>
                <a:stretch>
                  <a:fillRect l="-935" r="-701" b="-317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3A49FE9-8372-4372-B05E-34FA661DF06D}"/>
                  </a:ext>
                </a:extLst>
              </p:cNvPr>
              <p:cNvSpPr txBox="1"/>
              <p:nvPr/>
            </p:nvSpPr>
            <p:spPr>
              <a:xfrm>
                <a:off x="3440486" y="2787554"/>
                <a:ext cx="1708416" cy="22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𝐸𝐼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3A49FE9-8372-4372-B05E-34FA661DF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86" y="2787554"/>
                <a:ext cx="1708416" cy="225703"/>
              </a:xfrm>
              <a:prstGeom prst="rect">
                <a:avLst/>
              </a:prstGeom>
              <a:blipFill>
                <a:blip r:embed="rId6"/>
                <a:stretch>
                  <a:fillRect l="-1779" t="-2703" r="-1423" b="-351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 descr="Imagen que contiene persona&#10;&#10;Descripción generada automáticamente">
            <a:extLst>
              <a:ext uri="{FF2B5EF4-FFF2-40B4-BE49-F238E27FC236}">
                <a16:creationId xmlns:a16="http://schemas.microsoft.com/office/drawing/2014/main" id="{A9D5F061-BA2F-43F0-B9DB-FE6264471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098" y="3976627"/>
            <a:ext cx="5126500" cy="6193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13</a:t>
            </a:fld>
            <a:endParaRPr sz="11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4155FE-984A-4A82-BFEA-F584B21FABBE}"/>
              </a:ext>
            </a:extLst>
          </p:cNvPr>
          <p:cNvSpPr txBox="1"/>
          <p:nvPr/>
        </p:nvSpPr>
        <p:spPr>
          <a:xfrm>
            <a:off x="1935126" y="596881"/>
            <a:ext cx="6485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Selection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movement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policy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</a:t>
            </a:r>
            <a:r>
              <a:rPr lang="es-MX" sz="1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positions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2BB78B6-2A9B-4EF8-A86B-FE95C964AD22}"/>
                  </a:ext>
                </a:extLst>
              </p:cNvPr>
              <p:cNvSpPr txBox="1"/>
              <p:nvPr/>
            </p:nvSpPr>
            <p:spPr>
              <a:xfrm>
                <a:off x="1430252" y="1530503"/>
                <a:ext cx="6990734" cy="208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dirty="0">
                    <a:latin typeface="Century Gothic" panose="020B0502020202020204" pitchFamily="34" charset="0"/>
                  </a:rPr>
                  <a:t>Is </a:t>
                </a:r>
                <a:r>
                  <a:rPr lang="es-MX" dirty="0" err="1">
                    <a:latin typeface="Century Gothic" panose="020B0502020202020204" pitchFamily="34" charset="0"/>
                  </a:rPr>
                  <a:t>chosen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based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on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past</a:t>
                </a:r>
                <a:r>
                  <a:rPr lang="es-MX" dirty="0">
                    <a:latin typeface="Century Gothic" panose="020B0502020202020204" pitchFamily="34" charset="0"/>
                  </a:rPr>
                  <a:t> positions </a:t>
                </a:r>
                <a:r>
                  <a:rPr lang="es-MX" dirty="0" err="1">
                    <a:latin typeface="Century Gothic" panose="020B0502020202020204" pitchFamily="34" charset="0"/>
                  </a:rPr>
                  <a:t>that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were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visited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by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each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</a:t>
                </a:r>
                <a:r>
                  <a:rPr lang="es-MX" dirty="0">
                    <a:latin typeface="Century Gothic" panose="020B0502020202020204" pitchFamily="34" charset="0"/>
                  </a:rPr>
                  <a:t> and </a:t>
                </a:r>
                <a:r>
                  <a:rPr lang="es-MX" dirty="0" err="1">
                    <a:latin typeface="Century Gothic" panose="020B0502020202020204" pitchFamily="34" charset="0"/>
                  </a:rPr>
                  <a:t>is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denoted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by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𝑆𝑜𝑐𝑖𝑒𝑡𝑦</m:t>
                        </m:r>
                      </m:sup>
                    </m:sSubSup>
                    <m:r>
                      <a:rPr lang="ar-A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dirty="0" err="1">
                    <a:latin typeface="Century Gothic" panose="020B0502020202020204" pitchFamily="34" charset="0"/>
                  </a:rPr>
                  <a:t>It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would</a:t>
                </a:r>
                <a:r>
                  <a:rPr lang="es-MX" dirty="0">
                    <a:latin typeface="Century Gothic" panose="020B0502020202020204" pitchFamily="34" charset="0"/>
                  </a:rPr>
                  <a:t> be normal </a:t>
                </a:r>
                <a:r>
                  <a:rPr lang="es-MX" dirty="0" err="1">
                    <a:latin typeface="Century Gothic" panose="020B0502020202020204" pitchFamily="34" charset="0"/>
                  </a:rPr>
                  <a:t>for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each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to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generate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this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movement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policy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based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on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𝑃𝑎𝑠𝑡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, </a:t>
                </a:r>
                <a:r>
                  <a:rPr lang="es-MX" dirty="0" err="1">
                    <a:latin typeface="Century Gothic" panose="020B0502020202020204" pitchFamily="34" charset="0"/>
                  </a:rPr>
                  <a:t>but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because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members</a:t>
                </a:r>
                <a:r>
                  <a:rPr lang="es-MX" dirty="0">
                    <a:latin typeface="Century Gothic" panose="020B0502020202020204" pitchFamily="34" charset="0"/>
                  </a:rPr>
                  <a:t> are </a:t>
                </a:r>
                <a:r>
                  <a:rPr lang="es-MX" dirty="0" err="1">
                    <a:latin typeface="Century Gothic" panose="020B0502020202020204" pitchFamily="34" charset="0"/>
                  </a:rPr>
                  <a:t>lawless</a:t>
                </a:r>
                <a:r>
                  <a:rPr lang="es-MX" dirty="0">
                    <a:latin typeface="Century Gothic" panose="020B0502020202020204" pitchFamily="34" charset="0"/>
                  </a:rPr>
                  <a:t>, </a:t>
                </a:r>
                <a:r>
                  <a:rPr lang="es-MX" dirty="0" err="1">
                    <a:latin typeface="Century Gothic" panose="020B0502020202020204" pitchFamily="34" charset="0"/>
                  </a:rPr>
                  <a:t>they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may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select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any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past</a:t>
                </a:r>
                <a:r>
                  <a:rPr lang="es-MX" dirty="0">
                    <a:latin typeface="Century Gothic" panose="020B0502020202020204" pitchFamily="34" charset="0"/>
                  </a:rPr>
                  <a:t> position (</a:t>
                </a:r>
                <a:r>
                  <a:rPr lang="es-MX" dirty="0" err="1">
                    <a:latin typeface="Century Gothic" panose="020B0502020202020204" pitchFamily="34" charset="0"/>
                  </a:rPr>
                  <a:t>or</a:t>
                </a:r>
                <a:r>
                  <a:rPr lang="es-MX" dirty="0">
                    <a:latin typeface="Century Gothic" panose="020B0502020202020204" pitchFamily="34" charset="0"/>
                  </a:rPr>
                  <a:t> a </a:t>
                </a:r>
                <a:r>
                  <a:rPr lang="es-MX" dirty="0" err="1">
                    <a:latin typeface="Century Gothic" panose="020B0502020202020204" pitchFamily="34" charset="0"/>
                  </a:rPr>
                  <a:t>number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of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them</a:t>
                </a:r>
                <a:r>
                  <a:rPr lang="es-MX" dirty="0">
                    <a:latin typeface="Century Gothic" panose="020B0502020202020204" pitchFamily="34" charset="0"/>
                  </a:rPr>
                  <a:t>) </a:t>
                </a:r>
                <a:r>
                  <a:rPr lang="es-MX" dirty="0" err="1">
                    <a:latin typeface="Century Gothic" panose="020B0502020202020204" pitchFamily="34" charset="0"/>
                  </a:rPr>
                  <a:t>to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generate</a:t>
                </a:r>
                <a:r>
                  <a:rPr lang="es-MX" dirty="0">
                    <a:latin typeface="Century Gothic" panose="020B0502020202020204" pitchFamily="34" charset="0"/>
                  </a:rPr>
                  <a:t> a </a:t>
                </a:r>
                <a:r>
                  <a:rPr lang="es-MX" dirty="0" err="1">
                    <a:latin typeface="Century Gothic" panose="020B0502020202020204" pitchFamily="34" charset="0"/>
                  </a:rPr>
                  <a:t>movement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policy</a:t>
                </a:r>
                <a:r>
                  <a:rPr lang="es-MX" dirty="0">
                    <a:latin typeface="Century Gothic" panose="020B0502020202020204" pitchFamily="34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2BB78B6-2A9B-4EF8-A86B-FE95C964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52" y="1530503"/>
                <a:ext cx="6990734" cy="2082493"/>
              </a:xfrm>
              <a:prstGeom prst="rect">
                <a:avLst/>
              </a:prstGeom>
              <a:blipFill>
                <a:blip r:embed="rId3"/>
                <a:stretch>
                  <a:fillRect l="-175" t="-5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61315B1-29EE-410B-A4D2-E2549D882EC9}"/>
                  </a:ext>
                </a:extLst>
              </p:cNvPr>
              <p:cNvSpPr/>
              <p:nvPr/>
            </p:nvSpPr>
            <p:spPr>
              <a:xfrm>
                <a:off x="1839433" y="700436"/>
                <a:ext cx="60711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Internal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Irregularity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Index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for</a:t>
                </a:r>
                <a:r>
                  <a:rPr lang="es-MX" dirty="0">
                    <a:latin typeface="Century Gothic" panose="020B0502020202020204" pitchFamily="34" charset="0"/>
                  </a:rPr>
                  <a:t> a </a:t>
                </a:r>
                <a:r>
                  <a:rPr lang="es-MX" dirty="0" err="1">
                    <a:latin typeface="Century Gothic" panose="020B0502020202020204" pitchFamily="34" charset="0"/>
                  </a:rPr>
                  <a:t>member</a:t>
                </a:r>
                <a:r>
                  <a:rPr lang="es-MX" dirty="0">
                    <a:latin typeface="Century Gothic" panose="020B0502020202020204" pitchFamily="34" charset="0"/>
                  </a:rPr>
                  <a:t> in </a:t>
                </a:r>
                <a:r>
                  <a:rPr lang="es-MX" dirty="0" err="1">
                    <a:latin typeface="Century Gothic" panose="020B0502020202020204" pitchFamily="34" charset="0"/>
                  </a:rPr>
                  <a:t>iteration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 err="1">
                    <a:latin typeface="Century Gothic" panose="020B0502020202020204" pitchFamily="34" charset="0"/>
                  </a:rPr>
                  <a:t>is</a:t>
                </a:r>
                <a:r>
                  <a:rPr lang="es-MX" dirty="0"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latin typeface="Century Gothic" panose="020B0502020202020204" pitchFamily="34" charset="0"/>
                  </a:rPr>
                  <a:t>defined</a:t>
                </a:r>
                <a:r>
                  <a:rPr lang="es-MX" dirty="0">
                    <a:latin typeface="Century Gothic" panose="020B0502020202020204" pitchFamily="34" charset="0"/>
                  </a:rPr>
                  <a:t> as </a:t>
                </a:r>
                <a:r>
                  <a:rPr lang="es-MX" dirty="0" err="1">
                    <a:latin typeface="Century Gothic" panose="020B0502020202020204" pitchFamily="34" charset="0"/>
                  </a:rPr>
                  <a:t>follows</a:t>
                </a:r>
                <a:endParaRPr lang="es-MX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61315B1-29EE-410B-A4D2-E2549D882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33" y="700436"/>
                <a:ext cx="6071191" cy="523220"/>
              </a:xfrm>
              <a:prstGeom prst="rect">
                <a:avLst/>
              </a:prstGeom>
              <a:blipFill>
                <a:blip r:embed="rId2"/>
                <a:stretch>
                  <a:fillRect l="-201" t="-2326" b="-104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145C85BF-EC27-421B-A859-F59CF37EA395}"/>
              </a:ext>
            </a:extLst>
          </p:cNvPr>
          <p:cNvSpPr/>
          <p:nvPr/>
        </p:nvSpPr>
        <p:spPr>
          <a:xfrm>
            <a:off x="2286000" y="2048530"/>
            <a:ext cx="5039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For this movement we could chose different types of  complex equation or only use a normal distribution.</a:t>
            </a:r>
            <a:endParaRPr lang="es-MX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48AA5AB-22E5-425A-BADB-32358D62320D}"/>
                  </a:ext>
                </a:extLst>
              </p:cNvPr>
              <p:cNvSpPr txBox="1"/>
              <p:nvPr/>
            </p:nvSpPr>
            <p:spPr>
              <a:xfrm>
                <a:off x="3196138" y="1587697"/>
                <a:ext cx="3357779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))]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48AA5AB-22E5-425A-BADB-32358D62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138" y="1587697"/>
                <a:ext cx="3357779" cy="319318"/>
              </a:xfrm>
              <a:prstGeom prst="rect">
                <a:avLst/>
              </a:prstGeom>
              <a:blipFill>
                <a:blip r:embed="rId3"/>
                <a:stretch>
                  <a:fillRect l="-907" r="-907" b="-301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ersona&#10;&#10;Descripción generada automáticamente">
            <a:extLst>
              <a:ext uri="{FF2B5EF4-FFF2-40B4-BE49-F238E27FC236}">
                <a16:creationId xmlns:a16="http://schemas.microsoft.com/office/drawing/2014/main" id="{8833B1C0-4728-4292-8D7B-C8C9E809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874" y="3989120"/>
            <a:ext cx="5156940" cy="6193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B2C9C48-5790-4DD9-A1FD-C0FF937BCD68}"/>
              </a:ext>
            </a:extLst>
          </p:cNvPr>
          <p:cNvSpPr/>
          <p:nvPr/>
        </p:nvSpPr>
        <p:spPr>
          <a:xfrm>
            <a:off x="1839433" y="2850313"/>
            <a:ext cx="58798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This index can be used in the scenarios presented for the Externa Irregularity index, which are to use it like a probability, or use it as follows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n-US" dirty="0">
              <a:solidFill>
                <a:srgbClr val="404040"/>
              </a:solidFill>
              <a:latin typeface="Noto Sans Symbols"/>
            </a:endParaRPr>
          </a:p>
        </p:txBody>
      </p:sp>
      <p:sp>
        <p:nvSpPr>
          <p:cNvPr id="10" name="Google Shape;302;p43">
            <a:extLst>
              <a:ext uri="{FF2B5EF4-FFF2-40B4-BE49-F238E27FC236}">
                <a16:creationId xmlns:a16="http://schemas.microsoft.com/office/drawing/2014/main" id="{1329CCB9-856D-44EE-BB68-66AE3D492D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14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5307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1697360" y="590836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en" sz="2400" dirty="0"/>
              <a:t>Combination rule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Google Shape;318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97360" y="1428750"/>
                <a:ext cx="6686550" cy="2833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254000" indent="-247650">
                  <a:spcBef>
                    <a:spcPts val="0"/>
                  </a:spcBef>
                  <a:buSzPts val="1500"/>
                  <a:buFont typeface="Noto Sans Symbols"/>
                  <a:buChar char="➢"/>
                </a:pP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After choosing </a:t>
                </a:r>
                <a:r>
                  <a:rPr lang="es-MX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movement</a:t>
                </a: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policies</a:t>
                </a: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𝑆𝑜𝑐𝑖𝑒𝑡𝑦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𝑃𝑎𝑠𝑡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each member must combine these policies to </a:t>
                </a:r>
                <a:r>
                  <a:rPr lang="es-MX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move</a:t>
                </a: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s-MX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past</a:t>
                </a: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toward a new position, so he/she requires a combination rule.</a:t>
                </a:r>
              </a:p>
              <a:p>
                <a:pPr marL="254000" lvl="0" indent="-247650" algn="l" rtl="0">
                  <a:spcBef>
                    <a:spcPts val="800"/>
                  </a:spcBef>
                  <a:spcAft>
                    <a:spcPts val="0"/>
                  </a:spcAft>
                  <a:buSzPts val="1500"/>
                  <a:buChar char="➢"/>
                </a:pPr>
                <a:r>
                  <a:rPr lang="es-MX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We can use rules as:</a:t>
                </a:r>
              </a:p>
              <a:p>
                <a:pPr marL="558800" lvl="1" indent="-222250" algn="l" rtl="0">
                  <a:spcBef>
                    <a:spcPts val="800"/>
                  </a:spcBef>
                  <a:spcAft>
                    <a:spcPts val="0"/>
                  </a:spcAft>
                  <a:buSzPts val="1500"/>
                  <a:buChar char="○"/>
                </a:pPr>
                <a:r>
                  <a:rPr lang="es-MX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Elitism</a:t>
                </a:r>
              </a:p>
              <a:p>
                <a:pPr marL="558800" lvl="1" indent="-222250" algn="l" rtl="0">
                  <a:spcBef>
                    <a:spcPts val="800"/>
                  </a:spcBef>
                  <a:spcAft>
                    <a:spcPts val="0"/>
                  </a:spcAft>
                  <a:buSzPts val="1500"/>
                  <a:buChar char="○"/>
                </a:pPr>
                <a:r>
                  <a:rPr lang="es-MX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Crossover</a:t>
                </a:r>
              </a:p>
              <a:p>
                <a:pPr marL="558800" lvl="1" indent="-222250" algn="l" rtl="0">
                  <a:spcBef>
                    <a:spcPts val="800"/>
                  </a:spcBef>
                  <a:spcAft>
                    <a:spcPts val="0"/>
                  </a:spcAft>
                  <a:buSzPts val="1500"/>
                  <a:buChar char="○"/>
                </a:pPr>
                <a:r>
                  <a:rPr lang="es-MX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Sequential </a:t>
                </a:r>
              </a:p>
              <a:p>
                <a:pPr marL="558800" lvl="1" indent="-222250" algn="l" rtl="0">
                  <a:spcBef>
                    <a:spcPts val="800"/>
                  </a:spcBef>
                  <a:spcAft>
                    <a:spcPts val="0"/>
                  </a:spcAft>
                  <a:buSzPts val="1500"/>
                  <a:buChar char="○"/>
                </a:pPr>
                <a:r>
                  <a:rPr lang="es-MX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Any other combination which agree us </a:t>
                </a:r>
                <a:r>
                  <a:rPr lang="es-MX" sz="1400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to</a:t>
                </a:r>
                <a:r>
                  <a:rPr lang="es-MX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explore better our solution space S.</a:t>
                </a:r>
              </a:p>
            </p:txBody>
          </p:sp>
        </mc:Choice>
        <mc:Fallback xmlns="">
          <p:sp>
            <p:nvSpPr>
              <p:cNvPr id="318" name="Google Shape;318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97360" y="1428750"/>
                <a:ext cx="6686550" cy="2833217"/>
              </a:xfrm>
              <a:prstGeom prst="rect">
                <a:avLst/>
              </a:prstGeom>
              <a:blipFill>
                <a:blip r:embed="rId3"/>
                <a:stretch>
                  <a:fillRect l="-729" t="-17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Google Shape;319;p4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15</a:t>
            </a:fld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title"/>
          </p:nvPr>
        </p:nvSpPr>
        <p:spPr>
          <a:xfrm>
            <a:off x="1308628" y="24745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en" sz="2000" b="1" dirty="0"/>
              <a:t>Algorithm</a:t>
            </a:r>
            <a:endParaRPr sz="2000" b="1" dirty="0"/>
          </a:p>
        </p:txBody>
      </p:sp>
      <p:sp>
        <p:nvSpPr>
          <p:cNvPr id="325" name="Google Shape;325;p4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16</a:t>
            </a:fld>
            <a:endParaRPr sz="1100"/>
          </a:p>
        </p:txBody>
      </p:sp>
      <p:pic>
        <p:nvPicPr>
          <p:cNvPr id="326" name="Google Shape;326;p46" descr="Anarchic Society Optimization (ASO) Algorithm | SpringerLi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348" y="864680"/>
            <a:ext cx="6574294" cy="40236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801C3B1-6C05-44FB-912D-2E91C79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36" y="26475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168DBA"/>
                </a:solidFill>
                <a:effectLst/>
                <a:latin typeface="Century Gothic" panose="020B0502020202020204" pitchFamily="34" charset="0"/>
              </a:rPr>
              <a:t>PSO as a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168DBA"/>
                </a:solidFill>
                <a:effectLst/>
                <a:latin typeface="Century Gothic" panose="020B0502020202020204" pitchFamily="34" charset="0"/>
              </a:rPr>
              <a:t>special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168DBA"/>
                </a:solidFill>
                <a:effectLst/>
                <a:latin typeface="Century Gothic" panose="020B0502020202020204" pitchFamily="34" charset="0"/>
              </a:rPr>
              <a:t> case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168DBA"/>
                </a:solidFill>
                <a:effectLst/>
                <a:latin typeface="Century Gothic" panose="020B0502020202020204" pitchFamily="34" charset="0"/>
              </a:rPr>
              <a:t>of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168DBA"/>
                </a:solidFill>
                <a:effectLst/>
                <a:latin typeface="Century Gothic" panose="020B0502020202020204" pitchFamily="34" charset="0"/>
              </a:rPr>
              <a:t> ASO</a:t>
            </a: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MX" altLang="es-MX" sz="28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C8FD3E-73AA-4B18-9F5F-0AC51B6A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81" y="1052450"/>
            <a:ext cx="5130062" cy="38515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325;p46">
            <a:extLst>
              <a:ext uri="{FF2B5EF4-FFF2-40B4-BE49-F238E27FC236}">
                <a16:creationId xmlns:a16="http://schemas.microsoft.com/office/drawing/2014/main" id="{3BFFCD20-14E7-493A-B453-96710015A9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17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4548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400" y="1130526"/>
            <a:ext cx="4139833" cy="318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Google Shape;333;p47"/>
              <p:cNvSpPr txBox="1"/>
              <p:nvPr/>
            </p:nvSpPr>
            <p:spPr>
              <a:xfrm>
                <a:off x="886789" y="2161418"/>
                <a:ext cx="3000000" cy="155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08000" lvl="0" indent="-457200">
                  <a:lnSpc>
                    <a:spcPct val="115000"/>
                  </a:lnSpc>
                  <a:spcBef>
                    <a:spcPts val="1200"/>
                  </a:spcBef>
                  <a:buSzPts val="2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𝑋</m:t>
                        </m:r>
                      </m:e>
                      <m:sub>
                        <m: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𝐾</m:t>
                        </m:r>
                      </m:e>
                    </m:d>
                    <m:r>
                      <a:rPr lang="ar-AE" sz="2000" i="1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</m:oMath>
                </a14:m>
                <a:r>
                  <a:rPr lang="es-MX" sz="20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: </a:t>
                </a:r>
                <a:r>
                  <a:rPr lang="en-US" sz="20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Position</a:t>
                </a:r>
              </a:p>
              <a:p>
                <a:pPr marL="508000" lvl="0" indent="-457200">
                  <a:lnSpc>
                    <a:spcPct val="115000"/>
                  </a:lnSpc>
                  <a:buSzPts val="2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𝑉</m:t>
                        </m:r>
                      </m:e>
                      <m:sub>
                        <m: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𝐾</m:t>
                        </m:r>
                      </m:e>
                    </m:d>
                  </m:oMath>
                </a14:m>
                <a:r>
                  <a:rPr lang="es-MX" sz="20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 : </a:t>
                </a:r>
                <a:r>
                  <a:rPr lang="en-US" sz="20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Velocity</a:t>
                </a:r>
                <a:endParaRPr sz="2000" dirty="0"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mc:Choice>
        <mc:Fallback xmlns="">
          <p:sp>
            <p:nvSpPr>
              <p:cNvPr id="333" name="Google Shape;333;p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89" y="2161418"/>
                <a:ext cx="3000000" cy="1553400"/>
              </a:xfrm>
              <a:prstGeom prst="rect">
                <a:avLst/>
              </a:prstGeom>
              <a:blipFill>
                <a:blip r:embed="rId4"/>
                <a:stretch>
                  <a:fillRect l="-1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214;p30">
            <a:extLst>
              <a:ext uri="{FF2B5EF4-FFF2-40B4-BE49-F238E27FC236}">
                <a16:creationId xmlns:a16="http://schemas.microsoft.com/office/drawing/2014/main" id="{D865A181-7699-4B87-9001-C610171680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18</a:t>
            </a:fld>
            <a:endParaRPr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70" y="2050014"/>
            <a:ext cx="4115044" cy="2753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9" name="Google Shape;339;p48"/>
          <p:cNvSpPr txBox="1"/>
          <p:nvPr/>
        </p:nvSpPr>
        <p:spPr>
          <a:xfrm>
            <a:off x="1846702" y="495450"/>
            <a:ext cx="3607800" cy="20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The d-dimensional vectors  Pbest and Gbest  are defined similarly as in ASO.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14;p30">
            <a:extLst>
              <a:ext uri="{FF2B5EF4-FFF2-40B4-BE49-F238E27FC236}">
                <a16:creationId xmlns:a16="http://schemas.microsoft.com/office/drawing/2014/main" id="{4134FF04-A6FE-4AE9-9A2B-E353B3FE29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19</a:t>
            </a:fld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571254" y="576838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INTRODUCTION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Anarchy?</a:t>
            </a:r>
            <a:endParaRPr sz="2000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1228650" y="2098054"/>
            <a:ext cx="6686700" cy="231583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Anarchic is derived from the Greek word </a:t>
            </a:r>
            <a:r>
              <a:rPr lang="en" i="1" dirty="0">
                <a:solidFill>
                  <a:srgbClr val="3F3F3F"/>
                </a:solidFill>
              </a:rPr>
              <a:t>anarkos </a:t>
            </a:r>
            <a:r>
              <a:rPr lang="en" dirty="0">
                <a:solidFill>
                  <a:srgbClr val="3F3F3F"/>
                </a:solidFill>
              </a:rPr>
              <a:t>meaning “no boss” and Anarchia means “lack of government”.</a:t>
            </a:r>
            <a:endParaRPr dirty="0">
              <a:solidFill>
                <a:srgbClr val="3F3F3F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According to the view of Anarchists, a society can be managed without the need of the central government and only based on individuals or volunteer groups.  </a:t>
            </a:r>
            <a:endParaRPr dirty="0">
              <a:solidFill>
                <a:srgbClr val="3F3F3F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In this case, individuals or groups will be able to determine the right direction without being ordered by a ruling power and only based on their others’ previous experiences.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5122" name="Picture 2" descr="The Anarchy Comics And Cartoons | The Cartoonist Group">
            <a:extLst>
              <a:ext uri="{FF2B5EF4-FFF2-40B4-BE49-F238E27FC236}">
                <a16:creationId xmlns:a16="http://schemas.microsoft.com/office/drawing/2014/main" id="{58433266-314C-4974-A684-7623E92F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78" y="614854"/>
            <a:ext cx="1681416" cy="14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14;p30">
            <a:extLst>
              <a:ext uri="{FF2B5EF4-FFF2-40B4-BE49-F238E27FC236}">
                <a16:creationId xmlns:a16="http://schemas.microsoft.com/office/drawing/2014/main" id="{28187176-EF4B-447F-AEF1-C88C8E2F70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9918" y="5829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>
            <a:spLocks noGrp="1"/>
          </p:cNvSpPr>
          <p:nvPr>
            <p:ph type="title"/>
          </p:nvPr>
        </p:nvSpPr>
        <p:spPr>
          <a:xfrm>
            <a:off x="1770119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The new velocity of each particle is calculated as follows: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Google Shape;345;p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37541" y="2967322"/>
                <a:ext cx="3757200" cy="28332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s-MX" sz="1600" i="1" dirty="0">
                    <a:solidFill>
                      <a:schemeClr val="tx1"/>
                    </a:solidFill>
                  </a:rPr>
                  <a:t>Where</a:t>
                </a:r>
                <a:r>
                  <a:rPr lang="es-MX" sz="1600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0" indent="-355600"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ar-AE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MX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dk1"/>
                    </a:solidFill>
                  </a:rPr>
                  <a:t> </a:t>
                </a:r>
                <a:r>
                  <a:rPr lang="el-GR" sz="1600" dirty="0">
                    <a:solidFill>
                      <a:schemeClr val="dk1"/>
                    </a:solidFill>
                  </a:rPr>
                  <a:t>: </a:t>
                </a:r>
                <a:r>
                  <a:rPr lang="es-MX" sz="1600" dirty="0">
                    <a:solidFill>
                      <a:schemeClr val="dk1"/>
                    </a:solidFill>
                  </a:rPr>
                  <a:t>acceleration coefficients</a:t>
                </a: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l-GR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l-GR" sz="1600" dirty="0">
                    <a:solidFill>
                      <a:schemeClr val="dk1"/>
                    </a:solidFill>
                  </a:rPr>
                  <a:t>: </a:t>
                </a:r>
                <a:r>
                  <a:rPr lang="es-MX" sz="1600" dirty="0">
                    <a:solidFill>
                      <a:schemeClr val="dk1"/>
                    </a:solidFill>
                  </a:rPr>
                  <a:t>inertia factor</a:t>
                </a:r>
              </a:p>
              <a:p>
                <a:pPr lvl="0" indent="-355600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MX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MX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MX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>
                    <a:solidFill>
                      <a:schemeClr val="dk1"/>
                    </a:solidFill>
                  </a:rPr>
                  <a:t> : given probability distribution over the interval (0,1)  in iteration k 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45" name="Google Shape;345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7541" y="2967322"/>
                <a:ext cx="3757200" cy="2833200"/>
              </a:xfrm>
              <a:prstGeom prst="rect">
                <a:avLst/>
              </a:prstGeom>
              <a:blipFill>
                <a:blip r:embed="rId3"/>
                <a:stretch>
                  <a:fillRect l="-14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6" name="Google Shape;346;p49" title="Equations (2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803" y="1926100"/>
            <a:ext cx="3893211" cy="7353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214;p30">
            <a:extLst>
              <a:ext uri="{FF2B5EF4-FFF2-40B4-BE49-F238E27FC236}">
                <a16:creationId xmlns:a16="http://schemas.microsoft.com/office/drawing/2014/main" id="{FCF55F10-136D-4FEA-B961-BE8706F9B1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20</a:t>
            </a:fld>
            <a:endParaRPr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Finally, the position of each particle is updated using the following equation: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basic steps of the standard PSO are presented en 4 steps: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Step 1</a:t>
            </a:r>
            <a:r>
              <a:rPr lang="en" dirty="0">
                <a:solidFill>
                  <a:schemeClr val="tx1"/>
                </a:solidFill>
              </a:rPr>
              <a:t>: Initialize a population of particles with random positions and velocities.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Step 2</a:t>
            </a:r>
            <a:r>
              <a:rPr lang="en" dirty="0">
                <a:solidFill>
                  <a:schemeClr val="tx1"/>
                </a:solidFill>
              </a:rPr>
              <a:t>: Determine P-best and G-best in the current iteration.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Step 3</a:t>
            </a:r>
            <a:r>
              <a:rPr lang="en" dirty="0">
                <a:solidFill>
                  <a:schemeClr val="tx1"/>
                </a:solidFill>
              </a:rPr>
              <a:t>: Update the velocity and position of each particle in the newest iteration according to Equations (5) and (6).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Step 4</a:t>
            </a:r>
            <a:r>
              <a:rPr lang="en" dirty="0">
                <a:solidFill>
                  <a:schemeClr val="tx1"/>
                </a:solidFill>
              </a:rPr>
              <a:t>: If the stopping criterion is met, then stop; otherwise, go to Step 2.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B47430-EA75-419E-A05F-B820D9C68740}"/>
                  </a:ext>
                </a:extLst>
              </p:cNvPr>
              <p:cNvSpPr txBox="1"/>
              <p:nvPr/>
            </p:nvSpPr>
            <p:spPr>
              <a:xfrm>
                <a:off x="3423683" y="1722343"/>
                <a:ext cx="3375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B47430-EA75-419E-A05F-B820D9C6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83" y="1722343"/>
                <a:ext cx="3375091" cy="307777"/>
              </a:xfrm>
              <a:prstGeom prst="rect">
                <a:avLst/>
              </a:prstGeom>
              <a:blipFill>
                <a:blip r:embed="rId3"/>
                <a:stretch>
                  <a:fillRect l="-1266" r="-2170" b="-4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14;p30">
            <a:extLst>
              <a:ext uri="{FF2B5EF4-FFF2-40B4-BE49-F238E27FC236}">
                <a16:creationId xmlns:a16="http://schemas.microsoft.com/office/drawing/2014/main" id="{7A6DE67C-35C4-4A8A-84CF-8849120841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21</a:t>
            </a:fld>
            <a:endParaRPr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Let us define the following velocities: </a:t>
            </a:r>
            <a:endParaRPr sz="2000" dirty="0"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67" y="1344919"/>
            <a:ext cx="4022766" cy="13704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1" name="Google Shape;361;p51"/>
          <p:cNvSpPr txBox="1"/>
          <p:nvPr/>
        </p:nvSpPr>
        <p:spPr>
          <a:xfrm>
            <a:off x="1204256" y="3239627"/>
            <a:ext cx="3112563" cy="1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latin typeface="Century Gothic"/>
                <a:ea typeface="Century Gothic"/>
                <a:cs typeface="Century Gothic"/>
                <a:sym typeface="Century Gothic"/>
              </a:rPr>
              <a:t>Consider the following movement policies and combination rule.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556" y="3332318"/>
            <a:ext cx="4022766" cy="13430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214;p30">
            <a:extLst>
              <a:ext uri="{FF2B5EF4-FFF2-40B4-BE49-F238E27FC236}">
                <a16:creationId xmlns:a16="http://schemas.microsoft.com/office/drawing/2014/main" id="{8FC6AFE9-55E9-48C3-ADF1-E3D90F49A3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22</a:t>
            </a:fld>
            <a:endParaRPr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>
            <a:spLocks noGrp="1"/>
          </p:cNvSpPr>
          <p:nvPr>
            <p:ph type="title"/>
          </p:nvPr>
        </p:nvSpPr>
        <p:spPr>
          <a:xfrm>
            <a:off x="1837244" y="70983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The new position of member i after applying the above movement policies is similar to the case moves with velocity </a:t>
            </a:r>
            <a:endParaRPr sz="1600" dirty="0"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1941900" y="2471025"/>
            <a:ext cx="6686700" cy="66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Thus, we have </a:t>
            </a:r>
            <a:endParaRPr sz="1600" dirty="0"/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47" y="1670425"/>
            <a:ext cx="3634916" cy="371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0" name="Google Shape;3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085" y="3505926"/>
            <a:ext cx="3220040" cy="4295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214;p30">
            <a:extLst>
              <a:ext uri="{FF2B5EF4-FFF2-40B4-BE49-F238E27FC236}">
                <a16:creationId xmlns:a16="http://schemas.microsoft.com/office/drawing/2014/main" id="{690B9706-4E5D-4B07-911F-3807F3A1F0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23</a:t>
            </a:fld>
            <a:endParaRPr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A2415-0D2D-4523-8265-001E24F0DE8A}"/>
              </a:ext>
            </a:extLst>
          </p:cNvPr>
          <p:cNvSpPr/>
          <p:nvPr/>
        </p:nvSpPr>
        <p:spPr>
          <a:xfrm>
            <a:off x="1765004" y="733649"/>
            <a:ext cx="5975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68DBA"/>
                </a:solidFill>
                <a:latin typeface="Century Gothic" panose="020B0502020202020204" pitchFamily="34" charset="0"/>
              </a:rPr>
              <a:t>Advantages of Anarchic Society Optimization (ASO)</a:t>
            </a:r>
            <a:br>
              <a:rPr lang="en-US" sz="2400" dirty="0">
                <a:latin typeface="Century Gothic" panose="020B0502020202020204" pitchFamily="34" charset="0"/>
              </a:rPr>
            </a:br>
            <a:endParaRPr lang="es-MX" sz="2400" dirty="0"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B5ED93-66D4-4371-8847-57A2E1D74457}"/>
              </a:ext>
            </a:extLst>
          </p:cNvPr>
          <p:cNvSpPr txBox="1"/>
          <p:nvPr/>
        </p:nvSpPr>
        <p:spPr>
          <a:xfrm>
            <a:off x="1552355" y="1933978"/>
            <a:ext cx="5826641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8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3F3F3F"/>
                </a:solidFill>
                <a:latin typeface="Century Gothic" panose="020B0502020202020204" pitchFamily="34" charset="0"/>
              </a:rPr>
              <a:t>The algorithm is proposed in a very general way, which allows adaptability to various continuous and discrete problems.</a:t>
            </a:r>
          </a:p>
          <a:p>
            <a:pPr marL="342900" indent="-342900" fontAlgn="base">
              <a:spcBef>
                <a:spcPts val="800"/>
              </a:spcBef>
              <a:buFont typeface="+mj-lt"/>
              <a:buAutoNum type="arabicPeriod"/>
            </a:pPr>
            <a:endParaRPr lang="en-US" sz="1600" dirty="0">
              <a:solidFill>
                <a:srgbClr val="353535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rgbClr val="3F3F3F"/>
                </a:solidFill>
                <a:latin typeface="Century Gothic" panose="020B0502020202020204" pitchFamily="34" charset="0"/>
              </a:rPr>
              <a:t>Under certain conditions where theoretically, verified by a mathematical analysis converges to the global maximum</a:t>
            </a:r>
            <a:endParaRPr lang="en-US" sz="1600" dirty="0">
              <a:solidFill>
                <a:srgbClr val="353535"/>
              </a:solidFill>
              <a:latin typeface="Century Gothic" panose="020B0502020202020204" pitchFamily="34" charset="0"/>
            </a:endParaRPr>
          </a:p>
          <a:p>
            <a:endParaRPr lang="es-MX" dirty="0"/>
          </a:p>
        </p:txBody>
      </p:sp>
      <p:sp>
        <p:nvSpPr>
          <p:cNvPr id="6" name="Google Shape;325;p46">
            <a:extLst>
              <a:ext uri="{FF2B5EF4-FFF2-40B4-BE49-F238E27FC236}">
                <a16:creationId xmlns:a16="http://schemas.microsoft.com/office/drawing/2014/main" id="{61408D5F-6F92-4254-956C-568F7238F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24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77452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>
            <a:spLocks noGrp="1"/>
          </p:cNvSpPr>
          <p:nvPr>
            <p:ph type="title"/>
          </p:nvPr>
        </p:nvSpPr>
        <p:spPr>
          <a:xfrm>
            <a:off x="1833669" y="6023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Hybrid Flow-Shop Scheduling Problem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6"/>
          <p:cNvSpPr txBox="1">
            <a:spLocks noGrp="1"/>
          </p:cNvSpPr>
          <p:nvPr>
            <p:ph type="body" idx="1"/>
          </p:nvPr>
        </p:nvSpPr>
        <p:spPr>
          <a:xfrm>
            <a:off x="1377675" y="1334375"/>
            <a:ext cx="6686700" cy="7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problem is to find a schedule which optimizes a given objective function. The HFS problem is, in most cases, NP-Hard.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6"/>
          <p:cNvSpPr txBox="1"/>
          <p:nvPr/>
        </p:nvSpPr>
        <p:spPr>
          <a:xfrm>
            <a:off x="1377675" y="2167775"/>
            <a:ext cx="7139700" cy="19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There’s an environment in which a set of </a:t>
            </a:r>
            <a:r>
              <a:rPr lang="en" sz="15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</a:t>
            </a: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jobs are to be processed in a series of </a:t>
            </a:r>
            <a:r>
              <a:rPr lang="en" sz="15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stages. With the next considerations:</a:t>
            </a:r>
            <a:endParaRPr sz="15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entury Gothic"/>
              <a:buAutoNum type="arabicPeriod"/>
            </a:pP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number of processing stages m ≥ 2</a:t>
            </a:r>
            <a:endParaRPr sz="15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entury Gothic"/>
              <a:buAutoNum type="arabicPeriod"/>
            </a:pP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stage k has M</a:t>
            </a:r>
            <a:r>
              <a:rPr lang="en" sz="1500" baseline="30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(k)</a:t>
            </a: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≥ 1 machines in parallel and in at least one of the stages M</a:t>
            </a:r>
            <a:r>
              <a:rPr lang="en" sz="1500" baseline="30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(k)</a:t>
            </a: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1</a:t>
            </a:r>
            <a:endParaRPr sz="15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entury Gothic"/>
              <a:buAutoNum type="arabicPeriod"/>
            </a:pPr>
            <a:r>
              <a:rPr lang="en" sz="15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jobs are processed following the same production flow: stage 1, stage 2,. . . , stage m.</a:t>
            </a:r>
            <a:endParaRPr sz="15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14;p30">
            <a:extLst>
              <a:ext uri="{FF2B5EF4-FFF2-40B4-BE49-F238E27FC236}">
                <a16:creationId xmlns:a16="http://schemas.microsoft.com/office/drawing/2014/main" id="{4C8FDA2F-A5A8-41A8-A0A2-A0E6B3051D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25</a:t>
            </a:fld>
            <a:endParaRPr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61950"/>
            <a:ext cx="8096250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Google Shape;214;p30">
            <a:extLst>
              <a:ext uri="{FF2B5EF4-FFF2-40B4-BE49-F238E27FC236}">
                <a16:creationId xmlns:a16="http://schemas.microsoft.com/office/drawing/2014/main" id="{C6CFDBEF-E9CF-4B82-BFAD-C5B0FE7C2B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950" y="573192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26</a:t>
            </a:fld>
            <a:endParaRPr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of the ASO to the Hybrid Flow-Shop Scheduling Problem</a:t>
            </a:r>
            <a:endParaRPr sz="2000"/>
          </a:p>
        </p:txBody>
      </p:sp>
      <p:sp>
        <p:nvSpPr>
          <p:cNvPr id="407" name="Google Shape;407;p58"/>
          <p:cNvSpPr txBox="1">
            <a:spLocks noGrp="1"/>
          </p:cNvSpPr>
          <p:nvPr>
            <p:ph type="body" idx="1"/>
          </p:nvPr>
        </p:nvSpPr>
        <p:spPr>
          <a:xfrm>
            <a:off x="1641925" y="1349800"/>
            <a:ext cx="6686700" cy="2011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/>
              <a:t>For this example, consider the next parameters:</a:t>
            </a:r>
            <a:endParaRPr sz="1500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n = 10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m = 2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M = 3 for the first stage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jobs 1, 4 and 8 with order 4→8→1 are assigned to machine 1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jobs 2 and 3 with order 2→3 are assigned to machine 2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jobs 9, 10, 5, 7 and 6 with order 9→10→5→7→6 are assigned to machine 3.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75" y="3703063"/>
            <a:ext cx="3314700" cy="1019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9" name="Google Shape;409;p58"/>
          <p:cNvSpPr txBox="1"/>
          <p:nvPr/>
        </p:nvSpPr>
        <p:spPr>
          <a:xfrm>
            <a:off x="1543925" y="3899013"/>
            <a:ext cx="17964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Chromosome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0" name="Google Shape;410;p58"/>
          <p:cNvCxnSpPr/>
          <p:nvPr/>
        </p:nvCxnSpPr>
        <p:spPr>
          <a:xfrm rot="10800000" flipH="1">
            <a:off x="3492725" y="4203663"/>
            <a:ext cx="1113600" cy="90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214;p30">
            <a:extLst>
              <a:ext uri="{FF2B5EF4-FFF2-40B4-BE49-F238E27FC236}">
                <a16:creationId xmlns:a16="http://schemas.microsoft.com/office/drawing/2014/main" id="{CF3F93B2-4DDD-43D3-839C-613D792B66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27</a:t>
            </a:fld>
            <a:endParaRPr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Movement Policy based on current position</a:t>
            </a:r>
            <a:endParaRPr sz="2000"/>
          </a:p>
        </p:txBody>
      </p:sp>
      <p:sp>
        <p:nvSpPr>
          <p:cNvPr id="416" name="Google Shape;416;p59"/>
          <p:cNvSpPr txBox="1">
            <a:spLocks noGrp="1"/>
          </p:cNvSpPr>
          <p:nvPr>
            <p:ph type="body" idx="1"/>
          </p:nvPr>
        </p:nvSpPr>
        <p:spPr>
          <a:xfrm>
            <a:off x="3796150" y="2477063"/>
            <a:ext cx="2340600" cy="51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</a:rPr>
              <a:t>Member</a:t>
            </a:r>
            <a:r>
              <a:rPr lang="en" sz="1500" dirty="0"/>
              <a:t> </a:t>
            </a:r>
            <a:r>
              <a:rPr lang="en" dirty="0"/>
              <a:t>	</a:t>
            </a:r>
            <a:endParaRPr dirty="0"/>
          </a:p>
        </p:txBody>
      </p:sp>
      <p:pic>
        <p:nvPicPr>
          <p:cNvPr id="418" name="Google Shape;4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762" y="3224445"/>
            <a:ext cx="3428475" cy="13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85928B-F5D6-4785-87EB-F0D092F3B16D}"/>
                  </a:ext>
                </a:extLst>
              </p:cNvPr>
              <p:cNvSpPr txBox="1"/>
              <p:nvPr/>
            </p:nvSpPr>
            <p:spPr>
              <a:xfrm>
                <a:off x="4780981" y="2616797"/>
                <a:ext cx="52899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s-MX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MX" sz="15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885928B-F5D6-4785-87EB-F0D092F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81" y="2616797"/>
                <a:ext cx="528991" cy="230832"/>
              </a:xfrm>
              <a:prstGeom prst="rect">
                <a:avLst/>
              </a:prstGeom>
              <a:blipFill>
                <a:blip r:embed="rId4"/>
                <a:stretch>
                  <a:fillRect l="-6897" r="-1149" b="-210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F773997-7A3C-4DFE-9253-95CBE3540EFC}"/>
                  </a:ext>
                </a:extLst>
              </p:cNvPr>
              <p:cNvSpPr txBox="1"/>
              <p:nvPr/>
            </p:nvSpPr>
            <p:spPr>
              <a:xfrm>
                <a:off x="3444640" y="1428683"/>
                <a:ext cx="2254720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𝐹𝐼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F773997-7A3C-4DFE-9253-95CBE354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40" y="1428683"/>
                <a:ext cx="2254720" cy="607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14;p30">
            <a:extLst>
              <a:ext uri="{FF2B5EF4-FFF2-40B4-BE49-F238E27FC236}">
                <a16:creationId xmlns:a16="http://schemas.microsoft.com/office/drawing/2014/main" id="{C7201757-0249-49A2-9E6B-3A5FBECEE4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28</a:t>
            </a:fld>
            <a:endParaRPr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>
            <a:spLocks noGrp="1"/>
          </p:cNvSpPr>
          <p:nvPr>
            <p:ph type="body" idx="1"/>
          </p:nvPr>
        </p:nvSpPr>
        <p:spPr>
          <a:xfrm>
            <a:off x="771725" y="463300"/>
            <a:ext cx="3331800" cy="11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l" rtl="0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" dirty="0"/>
              <a:t>Randomly choose a machine </a:t>
            </a:r>
            <a:r>
              <a:rPr lang="es-MX" dirty="0"/>
              <a:t>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" dirty="0"/>
              <a:t>Randomly choose two jobs for machine 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" dirty="0"/>
              <a:t>Swap chosen jobs</a:t>
            </a:r>
            <a:endParaRPr dirty="0"/>
          </a:p>
        </p:txBody>
      </p:sp>
      <p:sp>
        <p:nvSpPr>
          <p:cNvPr id="425" name="Google Shape;425;p60"/>
          <p:cNvSpPr txBox="1"/>
          <p:nvPr/>
        </p:nvSpPr>
        <p:spPr>
          <a:xfrm>
            <a:off x="5636600" y="753750"/>
            <a:ext cx="11832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entury Gothic"/>
                <a:ea typeface="Century Gothic"/>
                <a:cs typeface="Century Gothic"/>
                <a:sym typeface="Century Gothic"/>
              </a:rPr>
              <a:t>Member</a:t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60"/>
          <p:cNvSpPr txBox="1">
            <a:spLocks noGrp="1"/>
          </p:cNvSpPr>
          <p:nvPr>
            <p:ph type="body" idx="1"/>
          </p:nvPr>
        </p:nvSpPr>
        <p:spPr>
          <a:xfrm>
            <a:off x="771725" y="3365775"/>
            <a:ext cx="3478500" cy="11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l" rtl="0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" dirty="0"/>
              <a:t>Randomly choose one job j1 and one machine t, where job j1 does not belong to machine 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" dirty="0"/>
              <a:t>Choose randomly a valid position k in machine t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" dirty="0"/>
              <a:t>Transfer job j1 to machine t at position k</a:t>
            </a:r>
            <a:endParaRPr dirty="0"/>
          </a:p>
        </p:txBody>
      </p:sp>
      <p:sp>
        <p:nvSpPr>
          <p:cNvPr id="428" name="Google Shape;428;p60"/>
          <p:cNvSpPr txBox="1">
            <a:spLocks noGrp="1"/>
          </p:cNvSpPr>
          <p:nvPr>
            <p:ph type="body" idx="1"/>
          </p:nvPr>
        </p:nvSpPr>
        <p:spPr>
          <a:xfrm>
            <a:off x="771725" y="1769180"/>
            <a:ext cx="3478500" cy="11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l" rtl="0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 dirty="0"/>
              <a:t>Randomly choose two machines t1 and t2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 dirty="0"/>
              <a:t>Randomly choose one job for machine t1 and one job for machine t2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 dirty="0"/>
              <a:t>Swap </a:t>
            </a:r>
            <a:r>
              <a:rPr lang="es-MX" dirty="0" err="1"/>
              <a:t>chosen</a:t>
            </a:r>
            <a:r>
              <a:rPr lang="es-MX" dirty="0"/>
              <a:t> </a:t>
            </a:r>
            <a:r>
              <a:rPr lang="en" dirty="0"/>
              <a:t>jobs</a:t>
            </a:r>
            <a:endParaRPr dirty="0"/>
          </a:p>
        </p:txBody>
      </p:sp>
      <p:pic>
        <p:nvPicPr>
          <p:cNvPr id="429" name="Google Shape;4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21503"/>
            <a:ext cx="3864751" cy="118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6FB588-C39F-4C01-B9E2-0914C99BB737}"/>
                  </a:ext>
                </a:extLst>
              </p:cNvPr>
              <p:cNvSpPr txBox="1"/>
              <p:nvPr/>
            </p:nvSpPr>
            <p:spPr>
              <a:xfrm>
                <a:off x="6662944" y="851334"/>
                <a:ext cx="52899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sz="1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MX" sz="1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6FB588-C39F-4C01-B9E2-0914C99B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44" y="851334"/>
                <a:ext cx="528991" cy="230832"/>
              </a:xfrm>
              <a:prstGeom prst="rect">
                <a:avLst/>
              </a:prstGeom>
              <a:blipFill>
                <a:blip r:embed="rId4"/>
                <a:stretch>
                  <a:fillRect l="-6897" r="-1149" b="-210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14;p30">
            <a:extLst>
              <a:ext uri="{FF2B5EF4-FFF2-40B4-BE49-F238E27FC236}">
                <a16:creationId xmlns:a16="http://schemas.microsoft.com/office/drawing/2014/main" id="{DE5B9EDA-E436-4E92-A67A-3969F4ADF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29</a:t>
            </a:fld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1941909" y="583825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Anarchy, defined as a system in which participants can seize and defend resources without regulation from above, is not chaos but rather a spontaneous order. 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Under anarchy, each contestant balances between productive exploitation of the current resource base and fighting to acquire or defend resources.</a:t>
            </a:r>
            <a:endParaRPr sz="1500" dirty="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167" y="2571750"/>
            <a:ext cx="4275924" cy="23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p30">
            <a:extLst>
              <a:ext uri="{FF2B5EF4-FFF2-40B4-BE49-F238E27FC236}">
                <a16:creationId xmlns:a16="http://schemas.microsoft.com/office/drawing/2014/main" id="{7B41CE23-37B2-4FCF-9380-FF67657BA0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Movement Policy based on other members</a:t>
            </a:r>
            <a:endParaRPr sz="2000"/>
          </a:p>
        </p:txBody>
      </p:sp>
      <p:pic>
        <p:nvPicPr>
          <p:cNvPr id="435" name="Google Shape;4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325" y="1020950"/>
            <a:ext cx="3626685" cy="2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7" name="Google Shape;437;p61"/>
          <p:cNvSpPr txBox="1">
            <a:spLocks noGrp="1"/>
          </p:cNvSpPr>
          <p:nvPr>
            <p:ph type="title"/>
          </p:nvPr>
        </p:nvSpPr>
        <p:spPr>
          <a:xfrm>
            <a:off x="1944694" y="3639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Movement Policy based on Previous Positions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5372B2A-702C-4BE3-9BFC-2E6D637B154E}"/>
                  </a:ext>
                </a:extLst>
              </p:cNvPr>
              <p:cNvSpPr/>
              <p:nvPr/>
            </p:nvSpPr>
            <p:spPr>
              <a:xfrm>
                <a:off x="1237901" y="2114503"/>
                <a:ext cx="211808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𝐸𝐼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r>
                            <a:rPr lang="es-MX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5372B2A-702C-4BE3-9BFC-2E6D637B1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01" y="2114503"/>
                <a:ext cx="2118080" cy="348813"/>
              </a:xfrm>
              <a:prstGeom prst="rect">
                <a:avLst/>
              </a:prstGeom>
              <a:blipFill>
                <a:blip r:embed="rId4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4107CC-2E1C-4FAE-AD91-FD697C711D30}"/>
                  </a:ext>
                </a:extLst>
              </p:cNvPr>
              <p:cNvSpPr txBox="1"/>
              <p:nvPr/>
            </p:nvSpPr>
            <p:spPr>
              <a:xfrm>
                <a:off x="3231524" y="4280365"/>
                <a:ext cx="3357779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))]</m:t>
                          </m:r>
                        </m:sup>
                      </m:sSup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4107CC-2E1C-4FAE-AD91-FD697C71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24" y="4280365"/>
                <a:ext cx="3357779" cy="319318"/>
              </a:xfrm>
              <a:prstGeom prst="rect">
                <a:avLst/>
              </a:prstGeom>
              <a:blipFill>
                <a:blip r:embed="rId5"/>
                <a:stretch>
                  <a:fillRect l="-907" r="-907" b="-301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14;p30">
            <a:extLst>
              <a:ext uri="{FF2B5EF4-FFF2-40B4-BE49-F238E27FC236}">
                <a16:creationId xmlns:a16="http://schemas.microsoft.com/office/drawing/2014/main" id="{F434889C-7F36-44B1-B8A3-A91DB746AE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30</a:t>
            </a:fld>
            <a:endParaRPr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>
            <a:spLocks noGrp="1"/>
          </p:cNvSpPr>
          <p:nvPr>
            <p:ph type="title"/>
          </p:nvPr>
        </p:nvSpPr>
        <p:spPr>
          <a:xfrm>
            <a:off x="1944694" y="47607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44" name="Google Shape;444;p62"/>
          <p:cNvSpPr txBox="1">
            <a:spLocks noGrp="1"/>
          </p:cNvSpPr>
          <p:nvPr>
            <p:ph type="body" idx="1"/>
          </p:nvPr>
        </p:nvSpPr>
        <p:spPr>
          <a:xfrm>
            <a:off x="1596925" y="1255200"/>
            <a:ext cx="6686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All algorithms are coded in C++ and run with an Intel Pentium IV Core 2 Duo 2.5 GHz processor on 1024 MB RAM under a Windows operating system.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Google Shape;446;p62"/>
              <p:cNvSpPr txBox="1"/>
              <p:nvPr/>
            </p:nvSpPr>
            <p:spPr>
              <a:xfrm>
                <a:off x="1596925" y="3099037"/>
                <a:ext cx="6538500" cy="1674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Where:</a:t>
                </a:r>
                <a:endParaRPr sz="1500" dirty="0">
                  <a:solidFill>
                    <a:schemeClr val="tx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dirty="0">
                  <a:solidFill>
                    <a:srgbClr val="3F3F3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s-MX" sz="1500" i="1">
                        <a:latin typeface="Cambria Math" panose="02040503050406030204" pitchFamily="18" charset="0"/>
                      </a:rPr>
                      <m:t>𝑅𝑃𝐷</m:t>
                    </m:r>
                  </m:oMath>
                </a14:m>
                <a:r>
                  <a:rPr lang="en" sz="1500" dirty="0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</a:t>
                </a:r>
                <a:r>
                  <a:rPr lang="es-MX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- Relative Percentage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s-MX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- </a:t>
                </a:r>
                <a:r>
                  <a:rPr lang="es-MX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Average of the objective values of the solutions obtained by the algorithm A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s-MX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ar-AE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AE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- </a:t>
                </a:r>
                <a:r>
                  <a:rPr lang="es-MX" sz="1500" dirty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Best average objective value obtained by the four algorithms</a:t>
                </a:r>
              </a:p>
            </p:txBody>
          </p:sp>
        </mc:Choice>
        <mc:Fallback xmlns="">
          <p:sp>
            <p:nvSpPr>
              <p:cNvPr id="446" name="Google Shape;446;p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25" y="3099037"/>
                <a:ext cx="6538500" cy="1674982"/>
              </a:xfrm>
              <a:prstGeom prst="rect">
                <a:avLst/>
              </a:prstGeom>
              <a:blipFill>
                <a:blip r:embed="rId3"/>
                <a:stretch>
                  <a:fillRect l="-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F5C3201-6E31-4444-BE08-21CE45E05D0C}"/>
                  </a:ext>
                </a:extLst>
              </p:cNvPr>
              <p:cNvSpPr txBox="1"/>
              <p:nvPr/>
            </p:nvSpPr>
            <p:spPr>
              <a:xfrm>
                <a:off x="3420108" y="2393147"/>
                <a:ext cx="2303784" cy="528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𝑅𝑃𝐷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F5C3201-6E31-4444-BE08-21CE45E0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08" y="2393147"/>
                <a:ext cx="2303784" cy="52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14;p30">
            <a:extLst>
              <a:ext uri="{FF2B5EF4-FFF2-40B4-BE49-F238E27FC236}">
                <a16:creationId xmlns:a16="http://schemas.microsoft.com/office/drawing/2014/main" id="{08DA2858-5332-474A-A888-33ECC78CD2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31</a:t>
            </a:fld>
            <a:endParaRPr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20" y="283983"/>
            <a:ext cx="3819525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2" name="Google Shape;45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119" y="2247896"/>
            <a:ext cx="382905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214;p30">
            <a:extLst>
              <a:ext uri="{FF2B5EF4-FFF2-40B4-BE49-F238E27FC236}">
                <a16:creationId xmlns:a16="http://schemas.microsoft.com/office/drawing/2014/main" id="{C9395FEC-22FE-4FFC-9135-51CB3DD701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32</a:t>
            </a:fld>
            <a:endParaRPr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>
            <a:spLocks noGrp="1"/>
          </p:cNvSpPr>
          <p:nvPr>
            <p:ph type="ctrTitle"/>
          </p:nvPr>
        </p:nvSpPr>
        <p:spPr>
          <a:xfrm>
            <a:off x="1722385" y="1179777"/>
            <a:ext cx="6686400" cy="16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other applications</a:t>
            </a:r>
            <a:endParaRPr dirty="0"/>
          </a:p>
        </p:txBody>
      </p:sp>
      <p:sp>
        <p:nvSpPr>
          <p:cNvPr id="3" name="Google Shape;214;p30">
            <a:extLst>
              <a:ext uri="{FF2B5EF4-FFF2-40B4-BE49-F238E27FC236}">
                <a16:creationId xmlns:a16="http://schemas.microsoft.com/office/drawing/2014/main" id="{1F721307-A76C-4A78-AD40-FB6BA1887C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8430" y="338018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33</a:t>
            </a:fld>
            <a:endParaRPr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>
            <a:spLocks noGrp="1"/>
          </p:cNvSpPr>
          <p:nvPr>
            <p:ph type="title"/>
          </p:nvPr>
        </p:nvSpPr>
        <p:spPr>
          <a:xfrm>
            <a:off x="1622368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Optimization of operations of single and continuous multi-reservoir systems</a:t>
            </a:r>
            <a:endParaRPr sz="2000" dirty="0"/>
          </a:p>
        </p:txBody>
      </p:sp>
      <p:pic>
        <p:nvPicPr>
          <p:cNvPr id="463" name="Google Shape;4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99" y="1232962"/>
            <a:ext cx="3831419" cy="2677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 descr="Imagen que contiene texto, mapa, esquiando, pájaro&#10;&#10;Descripción generada automáticamente">
            <a:extLst>
              <a:ext uri="{FF2B5EF4-FFF2-40B4-BE49-F238E27FC236}">
                <a16:creationId xmlns:a16="http://schemas.microsoft.com/office/drawing/2014/main" id="{362542B4-BA52-4EF4-83C8-D15CBD43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68" y="2571749"/>
            <a:ext cx="2999377" cy="2168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873CB3-E2D9-473D-A718-A774439DC449}"/>
              </a:ext>
            </a:extLst>
          </p:cNvPr>
          <p:cNvSpPr txBox="1"/>
          <p:nvPr/>
        </p:nvSpPr>
        <p:spPr>
          <a:xfrm>
            <a:off x="1499191" y="419986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Global </a:t>
            </a:r>
            <a:r>
              <a:rPr lang="es-MX" dirty="0" err="1"/>
              <a:t>optimum</a:t>
            </a:r>
            <a:r>
              <a:rPr lang="es-MX" dirty="0"/>
              <a:t> 	1.213</a:t>
            </a:r>
          </a:p>
          <a:p>
            <a:r>
              <a:rPr lang="es-MX" dirty="0"/>
              <a:t>ASO		1.254</a:t>
            </a:r>
          </a:p>
          <a:p>
            <a:r>
              <a:rPr lang="es-MX" dirty="0"/>
              <a:t>GA		1.535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5933D-24B5-4680-9693-FF87062F5C9F}"/>
              </a:ext>
            </a:extLst>
          </p:cNvPr>
          <p:cNvSpPr txBox="1"/>
          <p:nvPr/>
        </p:nvSpPr>
        <p:spPr>
          <a:xfrm>
            <a:off x="6083864" y="163070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ASO	93.88%</a:t>
            </a:r>
          </a:p>
          <a:p>
            <a:r>
              <a:rPr lang="es-MX" dirty="0"/>
              <a:t>GA	91.86%</a:t>
            </a:r>
          </a:p>
        </p:txBody>
      </p:sp>
      <p:sp>
        <p:nvSpPr>
          <p:cNvPr id="8" name="Google Shape;214;p30">
            <a:extLst>
              <a:ext uri="{FF2B5EF4-FFF2-40B4-BE49-F238E27FC236}">
                <a16:creationId xmlns:a16="http://schemas.microsoft.com/office/drawing/2014/main" id="{8A336550-2CBB-4536-B688-4F0FC85B99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34</a:t>
            </a:fld>
            <a:endParaRPr sz="11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1646981" y="240447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Anarchic Society Optimization Based PID Control of an Automatic Voltage Regulator (AVR) System</a:t>
            </a:r>
            <a:endParaRPr sz="2000" dirty="0"/>
          </a:p>
        </p:txBody>
      </p:sp>
      <p:sp>
        <p:nvSpPr>
          <p:cNvPr id="5" name="Google Shape;214;p30">
            <a:extLst>
              <a:ext uri="{FF2B5EF4-FFF2-40B4-BE49-F238E27FC236}">
                <a16:creationId xmlns:a16="http://schemas.microsoft.com/office/drawing/2014/main" id="{11D72789-486E-4071-A570-AE6F0BB92D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35</a:t>
            </a:fld>
            <a:endParaRPr sz="1100" dirty="0"/>
          </a:p>
        </p:txBody>
      </p:sp>
      <p:pic>
        <p:nvPicPr>
          <p:cNvPr id="6" name="Google Shape;482;p68">
            <a:extLst>
              <a:ext uri="{FF2B5EF4-FFF2-40B4-BE49-F238E27FC236}">
                <a16:creationId xmlns:a16="http://schemas.microsoft.com/office/drawing/2014/main" id="{51EFE701-9F65-482A-8DF8-62573993D9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1268"/>
          <a:stretch/>
        </p:blipFill>
        <p:spPr>
          <a:xfrm>
            <a:off x="2509284" y="1228279"/>
            <a:ext cx="4541939" cy="2686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3F55A9C-E69E-4454-BC87-B09C2DD5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04" y="4226524"/>
            <a:ext cx="3990975" cy="600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>
            <a:spLocks noGrp="1"/>
          </p:cNvSpPr>
          <p:nvPr>
            <p:ph type="title"/>
          </p:nvPr>
        </p:nvSpPr>
        <p:spPr>
          <a:xfrm>
            <a:off x="1710777" y="446818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Performance </a:t>
            </a:r>
            <a:r>
              <a:rPr lang="es-MX" sz="2400" dirty="0" err="1"/>
              <a:t>improvement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n" sz="2400" dirty="0"/>
              <a:t>Cloud Security</a:t>
            </a:r>
            <a:endParaRPr sz="2400" dirty="0"/>
          </a:p>
        </p:txBody>
      </p:sp>
      <p:sp>
        <p:nvSpPr>
          <p:cNvPr id="3" name="Google Shape;214;p30">
            <a:extLst>
              <a:ext uri="{FF2B5EF4-FFF2-40B4-BE49-F238E27FC236}">
                <a16:creationId xmlns:a16="http://schemas.microsoft.com/office/drawing/2014/main" id="{EA4409D5-1CF2-4DD0-B9EF-B08F3ACEDC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36</a:t>
            </a:fld>
            <a:endParaRPr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FF836C-5648-4E3F-963F-2DB78CB8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81" y="1584251"/>
            <a:ext cx="5567371" cy="2810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>
            <a:spLocks noGrp="1"/>
          </p:cNvSpPr>
          <p:nvPr>
            <p:ph type="title"/>
          </p:nvPr>
        </p:nvSpPr>
        <p:spPr>
          <a:xfrm>
            <a:off x="1636349" y="384380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7BBA40-83C0-44B4-AE92-5FE20DE59F63}"/>
              </a:ext>
            </a:extLst>
          </p:cNvPr>
          <p:cNvSpPr txBox="1"/>
          <p:nvPr/>
        </p:nvSpPr>
        <p:spPr>
          <a:xfrm>
            <a:off x="1095152" y="1100177"/>
            <a:ext cx="741089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Century Gothic" panose="020B0502020202020204" pitchFamily="34" charset="0"/>
              </a:rPr>
              <a:t>[1] A. </a:t>
            </a:r>
            <a:r>
              <a:rPr lang="es-MX" sz="1200" dirty="0" err="1">
                <a:latin typeface="Century Gothic" panose="020B0502020202020204" pitchFamily="34" charset="0"/>
              </a:rPr>
              <a:t>Ahmadi</a:t>
            </a:r>
            <a:r>
              <a:rPr lang="es-MX" sz="1200" dirty="0">
                <a:latin typeface="Century Gothic" panose="020B0502020202020204" pitchFamily="34" charset="0"/>
              </a:rPr>
              <a:t>, “</a:t>
            </a:r>
            <a:r>
              <a:rPr lang="es-MX" sz="1200" dirty="0" err="1">
                <a:latin typeface="Century Gothic" panose="020B0502020202020204" pitchFamily="34" charset="0"/>
              </a:rPr>
              <a:t>Anarchic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Society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Optimization</a:t>
            </a:r>
            <a:r>
              <a:rPr lang="es-MX" sz="1200" dirty="0">
                <a:latin typeface="Century Gothic" panose="020B0502020202020204" pitchFamily="34" charset="0"/>
              </a:rPr>
              <a:t>: A human-</a:t>
            </a:r>
            <a:r>
              <a:rPr lang="es-MX" sz="1200" dirty="0" err="1">
                <a:latin typeface="Century Gothic" panose="020B0502020202020204" pitchFamily="34" charset="0"/>
              </a:rPr>
              <a:t>inspired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method</a:t>
            </a:r>
            <a:r>
              <a:rPr lang="es-MX" sz="1200" dirty="0">
                <a:latin typeface="Century Gothic" panose="020B0502020202020204" pitchFamily="34" charset="0"/>
              </a:rPr>
              <a:t>”,</a:t>
            </a:r>
            <a:r>
              <a:rPr lang="en-US" sz="1200" dirty="0">
                <a:latin typeface="Century Gothic" panose="020B0502020202020204" pitchFamily="34" charset="0"/>
              </a:rPr>
              <a:t> Proceedings of the IEEE Congress on Evolutionary Computation, New Orleans, LA, </a:t>
            </a:r>
            <a:r>
              <a:rPr lang="es-MX" sz="1200" dirty="0">
                <a:latin typeface="Century Gothic" panose="020B0502020202020204" pitchFamily="34" charset="0"/>
              </a:rPr>
              <a:t>2011, pp. 2586-2592.</a:t>
            </a:r>
          </a:p>
          <a:p>
            <a:endParaRPr lang="es-MX" sz="1200" dirty="0">
              <a:latin typeface="Century Gothic" panose="020B0502020202020204" pitchFamily="34" charset="0"/>
            </a:endParaRPr>
          </a:p>
          <a:p>
            <a:r>
              <a:rPr lang="es-MX" sz="1200" dirty="0">
                <a:latin typeface="Century Gothic" panose="020B0502020202020204" pitchFamily="34" charset="0"/>
              </a:rPr>
              <a:t>[2] O. </a:t>
            </a:r>
            <a:r>
              <a:rPr lang="es-MX" sz="1200" dirty="0" err="1">
                <a:latin typeface="Century Gothic" panose="020B0502020202020204" pitchFamily="34" charset="0"/>
              </a:rPr>
              <a:t>Bozorg</a:t>
            </a:r>
            <a:r>
              <a:rPr lang="es-MX" sz="1200" dirty="0">
                <a:latin typeface="Century Gothic" panose="020B0502020202020204" pitchFamily="34" charset="0"/>
              </a:rPr>
              <a:t>-Haddad, </a:t>
            </a:r>
            <a:r>
              <a:rPr lang="es-MX" sz="1200" i="1" dirty="0" err="1">
                <a:latin typeface="Century Gothic" panose="020B0502020202020204" pitchFamily="34" charset="0"/>
              </a:rPr>
              <a:t>Advanced</a:t>
            </a:r>
            <a:r>
              <a:rPr lang="es-MX" sz="1200" i="1" dirty="0">
                <a:latin typeface="Century Gothic" panose="020B0502020202020204" pitchFamily="34" charset="0"/>
              </a:rPr>
              <a:t> </a:t>
            </a:r>
            <a:r>
              <a:rPr lang="es-MX" sz="1200" i="1" dirty="0" err="1">
                <a:latin typeface="Century Gothic" panose="020B0502020202020204" pitchFamily="34" charset="0"/>
              </a:rPr>
              <a:t>Optimization</a:t>
            </a:r>
            <a:r>
              <a:rPr lang="es-MX" sz="1200" i="1" dirty="0">
                <a:latin typeface="Century Gothic" panose="020B0502020202020204" pitchFamily="34" charset="0"/>
              </a:rPr>
              <a:t> </a:t>
            </a:r>
            <a:r>
              <a:rPr lang="es-MX" sz="1200" i="1" dirty="0" err="1">
                <a:latin typeface="Century Gothic" panose="020B0502020202020204" pitchFamily="34" charset="0"/>
              </a:rPr>
              <a:t>By</a:t>
            </a:r>
            <a:r>
              <a:rPr lang="es-MX" sz="1200" i="1" dirty="0">
                <a:latin typeface="Century Gothic" panose="020B0502020202020204" pitchFamily="34" charset="0"/>
              </a:rPr>
              <a:t> </a:t>
            </a:r>
            <a:r>
              <a:rPr lang="es-MX" sz="1200" i="1" dirty="0" err="1">
                <a:latin typeface="Century Gothic" panose="020B0502020202020204" pitchFamily="34" charset="0"/>
              </a:rPr>
              <a:t>Nature-Inspired</a:t>
            </a:r>
            <a:r>
              <a:rPr lang="es-MX" sz="1200" i="1" dirty="0">
                <a:latin typeface="Century Gothic" panose="020B0502020202020204" pitchFamily="34" charset="0"/>
              </a:rPr>
              <a:t> </a:t>
            </a:r>
            <a:r>
              <a:rPr lang="es-MX" sz="1200" i="1" dirty="0" err="1">
                <a:latin typeface="Century Gothic" panose="020B0502020202020204" pitchFamily="34" charset="0"/>
              </a:rPr>
              <a:t>Algorithms</a:t>
            </a:r>
            <a:r>
              <a:rPr lang="es-MX" sz="1200" i="1" dirty="0">
                <a:latin typeface="Century Gothic" panose="020B0502020202020204" pitchFamily="34" charset="0"/>
              </a:rPr>
              <a:t>, </a:t>
            </a:r>
            <a:r>
              <a:rPr lang="es-MX" sz="1200" dirty="0">
                <a:latin typeface="Century Gothic" panose="020B0502020202020204" pitchFamily="34" charset="0"/>
              </a:rPr>
              <a:t>in </a:t>
            </a:r>
            <a:r>
              <a:rPr lang="es-MX" sz="1200" dirty="0" err="1">
                <a:latin typeface="Century Gothic" panose="020B0502020202020204" pitchFamily="34" charset="0"/>
              </a:rPr>
              <a:t>Studies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of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Computational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Intelligence</a:t>
            </a:r>
            <a:r>
              <a:rPr lang="es-MX" sz="1200" dirty="0">
                <a:latin typeface="Century Gothic" panose="020B0502020202020204" pitchFamily="34" charset="0"/>
              </a:rPr>
              <a:t>, Vol. 720. 1st ed. </a:t>
            </a:r>
            <a:r>
              <a:rPr lang="es-MX" sz="1200" dirty="0" err="1">
                <a:latin typeface="Century Gothic" panose="020B0502020202020204" pitchFamily="34" charset="0"/>
              </a:rPr>
              <a:t>Singapore</a:t>
            </a:r>
            <a:r>
              <a:rPr lang="es-MX" sz="1200" dirty="0">
                <a:latin typeface="Century Gothic" panose="020B0502020202020204" pitchFamily="34" charset="0"/>
              </a:rPr>
              <a:t>: Springer, 2018.</a:t>
            </a:r>
          </a:p>
          <a:p>
            <a:endParaRPr lang="es-MX" sz="1200" dirty="0">
              <a:latin typeface="Century Gothic" panose="020B0502020202020204" pitchFamily="34" charset="0"/>
            </a:endParaRPr>
          </a:p>
          <a:p>
            <a:r>
              <a:rPr lang="es-MX" sz="1200" dirty="0">
                <a:latin typeface="Century Gothic" panose="020B0502020202020204" pitchFamily="34" charset="0"/>
              </a:rPr>
              <a:t>[3] A. </a:t>
            </a:r>
            <a:r>
              <a:rPr lang="es-MX" sz="1200" dirty="0" err="1">
                <a:latin typeface="Century Gothic" panose="020B0502020202020204" pitchFamily="34" charset="0"/>
              </a:rPr>
              <a:t>Bozorgi</a:t>
            </a:r>
            <a:r>
              <a:rPr lang="es-MX" sz="1200" dirty="0">
                <a:latin typeface="Century Gothic" panose="020B0502020202020204" pitchFamily="34" charset="0"/>
              </a:rPr>
              <a:t>, O. </a:t>
            </a:r>
            <a:r>
              <a:rPr lang="es-MX" sz="1200" dirty="0" err="1">
                <a:latin typeface="Century Gothic" panose="020B0502020202020204" pitchFamily="34" charset="0"/>
              </a:rPr>
              <a:t>Bozorg</a:t>
            </a:r>
            <a:r>
              <a:rPr lang="es-MX" sz="1200" dirty="0">
                <a:latin typeface="Century Gothic" panose="020B0502020202020204" pitchFamily="34" charset="0"/>
              </a:rPr>
              <a:t>-Haddad, M. </a:t>
            </a:r>
            <a:r>
              <a:rPr lang="es-MX" sz="1200" dirty="0" err="1">
                <a:latin typeface="Century Gothic" panose="020B0502020202020204" pitchFamily="34" charset="0"/>
              </a:rPr>
              <a:t>Rajabi</a:t>
            </a:r>
            <a:r>
              <a:rPr lang="es-MX" sz="1200" dirty="0">
                <a:latin typeface="Century Gothic" panose="020B0502020202020204" pitchFamily="34" charset="0"/>
              </a:rPr>
              <a:t>, M. </a:t>
            </a:r>
            <a:r>
              <a:rPr lang="es-MX" sz="1200" dirty="0" err="1">
                <a:latin typeface="Century Gothic" panose="020B0502020202020204" pitchFamily="34" charset="0"/>
              </a:rPr>
              <a:t>Latifi</a:t>
            </a:r>
            <a:r>
              <a:rPr lang="es-MX" sz="1200" dirty="0">
                <a:latin typeface="Century Gothic" panose="020B0502020202020204" pitchFamily="34" charset="0"/>
              </a:rPr>
              <a:t> and X. Chu, “</a:t>
            </a:r>
            <a:r>
              <a:rPr lang="en-US" sz="1200" dirty="0">
                <a:latin typeface="Century Gothic" panose="020B0502020202020204" pitchFamily="34" charset="0"/>
              </a:rPr>
              <a:t>Applications of the anarchic society optimization (ASO) algorithm for optimizing operations of single and </a:t>
            </a:r>
            <a:r>
              <a:rPr lang="es-MX" sz="1200" dirty="0" err="1">
                <a:latin typeface="Century Gothic" panose="020B0502020202020204" pitchFamily="34" charset="0"/>
              </a:rPr>
              <a:t>continuous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multi-reservoir</a:t>
            </a:r>
            <a:r>
              <a:rPr lang="es-MX" sz="1200" dirty="0">
                <a:latin typeface="Century Gothic" panose="020B0502020202020204" pitchFamily="34" charset="0"/>
              </a:rPr>
              <a:t> </a:t>
            </a:r>
            <a:r>
              <a:rPr lang="es-MX" sz="1200" dirty="0" err="1">
                <a:latin typeface="Century Gothic" panose="020B0502020202020204" pitchFamily="34" charset="0"/>
              </a:rPr>
              <a:t>systems</a:t>
            </a:r>
            <a:r>
              <a:rPr lang="es-MX" sz="1200" dirty="0">
                <a:latin typeface="Century Gothic" panose="020B0502020202020204" pitchFamily="34" charset="0"/>
              </a:rPr>
              <a:t>”, </a:t>
            </a:r>
            <a:r>
              <a:rPr lang="en-US" sz="1200" i="1" dirty="0">
                <a:latin typeface="Century Gothic" panose="020B0502020202020204" pitchFamily="34" charset="0"/>
              </a:rPr>
              <a:t>Journal of Water Supply: Research and Technology-Aqua, </a:t>
            </a:r>
            <a:r>
              <a:rPr lang="en-US" sz="1200" dirty="0">
                <a:latin typeface="Century Gothic" panose="020B0502020202020204" pitchFamily="34" charset="0"/>
              </a:rPr>
              <a:t>vol. 66, no. 7, pp. 556-573, November 2017.</a:t>
            </a:r>
          </a:p>
          <a:p>
            <a:endParaRPr lang="es-MX" sz="1200" i="1" dirty="0">
              <a:latin typeface="Century Gothic" panose="020B0502020202020204" pitchFamily="34" charset="0"/>
            </a:endParaRPr>
          </a:p>
          <a:p>
            <a:r>
              <a:rPr lang="es-MX" sz="1200" dirty="0">
                <a:latin typeface="Century Gothic" panose="020B0502020202020204" pitchFamily="34" charset="0"/>
              </a:rPr>
              <a:t>[4] H. </a:t>
            </a:r>
            <a:r>
              <a:rPr lang="es-MX" sz="1200" dirty="0" err="1">
                <a:latin typeface="Century Gothic" panose="020B0502020202020204" pitchFamily="34" charset="0"/>
              </a:rPr>
              <a:t>Shayeghi</a:t>
            </a:r>
            <a:r>
              <a:rPr lang="es-MX" sz="1200" dirty="0">
                <a:latin typeface="Century Gothic" panose="020B0502020202020204" pitchFamily="34" charset="0"/>
              </a:rPr>
              <a:t>, “</a:t>
            </a:r>
            <a:r>
              <a:rPr lang="en-US" sz="1200" dirty="0">
                <a:latin typeface="Century Gothic" panose="020B0502020202020204" pitchFamily="34" charset="0"/>
              </a:rPr>
              <a:t>Anarchic Society Optimization Based PID Control of an Automatic Voltage Regulator (AVR) System</a:t>
            </a:r>
            <a:r>
              <a:rPr lang="es-MX" sz="1200" dirty="0">
                <a:latin typeface="Century Gothic" panose="020B0502020202020204" pitchFamily="34" charset="0"/>
              </a:rPr>
              <a:t>”, </a:t>
            </a:r>
            <a:r>
              <a:rPr lang="es-MX" sz="1200" i="1" dirty="0" err="1">
                <a:latin typeface="Century Gothic" panose="020B0502020202020204" pitchFamily="34" charset="0"/>
              </a:rPr>
              <a:t>Electrical</a:t>
            </a:r>
            <a:r>
              <a:rPr lang="es-MX" sz="1200" i="1" dirty="0">
                <a:latin typeface="Century Gothic" panose="020B0502020202020204" pitchFamily="34" charset="0"/>
              </a:rPr>
              <a:t> and Electronic </a:t>
            </a:r>
            <a:r>
              <a:rPr lang="es-MX" sz="1200" i="1" dirty="0" err="1">
                <a:latin typeface="Century Gothic" panose="020B0502020202020204" pitchFamily="34" charset="0"/>
              </a:rPr>
              <a:t>Engineering</a:t>
            </a:r>
            <a:r>
              <a:rPr lang="es-MX" sz="1200" dirty="0">
                <a:latin typeface="Century Gothic" panose="020B0502020202020204" pitchFamily="34" charset="0"/>
              </a:rPr>
              <a:t>, vol. 2, no. 4, pp.199-207, August 2012.</a:t>
            </a:r>
          </a:p>
          <a:p>
            <a:endParaRPr lang="es-MX" sz="1200" dirty="0">
              <a:latin typeface="Century Gothic" panose="020B0502020202020204" pitchFamily="34" charset="0"/>
            </a:endParaRPr>
          </a:p>
          <a:p>
            <a:r>
              <a:rPr lang="es-MX" sz="1200" dirty="0">
                <a:latin typeface="Century Gothic" panose="020B0502020202020204" pitchFamily="34" charset="0"/>
              </a:rPr>
              <a:t>[5] B. </a:t>
            </a:r>
            <a:r>
              <a:rPr lang="es-MX" sz="1200" dirty="0" err="1">
                <a:latin typeface="Century Gothic" panose="020B0502020202020204" pitchFamily="34" charset="0"/>
              </a:rPr>
              <a:t>Lanitha</a:t>
            </a:r>
            <a:r>
              <a:rPr lang="es-MX" sz="1200" dirty="0">
                <a:latin typeface="Century Gothic" panose="020B0502020202020204" pitchFamily="34" charset="0"/>
              </a:rPr>
              <a:t> and S. </a:t>
            </a:r>
            <a:r>
              <a:rPr lang="es-MX" sz="1200" dirty="0" err="1">
                <a:latin typeface="Century Gothic" panose="020B0502020202020204" pitchFamily="34" charset="0"/>
              </a:rPr>
              <a:t>Karthik</a:t>
            </a:r>
            <a:r>
              <a:rPr lang="es-MX" sz="1200" dirty="0">
                <a:latin typeface="Century Gothic" panose="020B0502020202020204" pitchFamily="34" charset="0"/>
              </a:rPr>
              <a:t>, “</a:t>
            </a:r>
            <a:r>
              <a:rPr lang="en-US" sz="1200" dirty="0">
                <a:latin typeface="Century Gothic" panose="020B0502020202020204" pitchFamily="34" charset="0"/>
              </a:rPr>
              <a:t>Performance improvement of cloud security with parallel anarchies society optimization algorithm for virtual machine selection in cloud computing”, </a:t>
            </a:r>
            <a:r>
              <a:rPr lang="en-US" sz="1200" i="1" dirty="0">
                <a:latin typeface="Century Gothic" panose="020B0502020202020204" pitchFamily="34" charset="0"/>
              </a:rPr>
              <a:t>Soft Computing, </a:t>
            </a:r>
            <a:r>
              <a:rPr lang="en-US" sz="1200" dirty="0">
                <a:latin typeface="Century Gothic" panose="020B0502020202020204" pitchFamily="34" charset="0"/>
              </a:rPr>
              <a:t>April 2020.</a:t>
            </a:r>
          </a:p>
          <a:p>
            <a:endParaRPr lang="es-MX" dirty="0"/>
          </a:p>
        </p:txBody>
      </p:sp>
      <p:sp>
        <p:nvSpPr>
          <p:cNvPr id="4" name="Google Shape;325;p46">
            <a:extLst>
              <a:ext uri="{FF2B5EF4-FFF2-40B4-BE49-F238E27FC236}">
                <a16:creationId xmlns:a16="http://schemas.microsoft.com/office/drawing/2014/main" id="{6A37257F-4F66-475B-9663-5BAC2537A4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37</a:t>
            </a:fld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8CF79-4E2B-4B53-A12E-47710CA2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90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019994" y="4714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Socio-Inspired Algorithms</a:t>
            </a:r>
            <a:endParaRPr sz="2400"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1731531" y="1155150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Socio-inspired algorithms are one such very recent and upcoming class of optimization algorithms, which use the idea of simulating and mimicking social learning of humans (or social evolution). </a:t>
            </a:r>
            <a:endParaRPr dirty="0">
              <a:solidFill>
                <a:srgbClr val="3F3F3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Humans adapt to mannerisms and behaviours by observing/imitating other individuals which helps them improve their intelligence quickly and achieve shared goals. </a:t>
            </a:r>
            <a:endParaRPr dirty="0">
              <a:solidFill>
                <a:srgbClr val="3F3F3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6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3F3F3F"/>
                </a:solidFill>
              </a:rPr>
              <a:t>The tendency to cooperate and function together as a cohesive group adds to their collective intelligence. </a:t>
            </a:r>
            <a:endParaRPr sz="1800" dirty="0">
              <a:solidFill>
                <a:srgbClr val="3F3F3F"/>
              </a:solidFill>
            </a:endParaRPr>
          </a:p>
        </p:txBody>
      </p:sp>
      <p:pic>
        <p:nvPicPr>
          <p:cNvPr id="4098" name="Picture 2" descr="52 Loving Quotes About Family That Will Improve Your Relationships ...">
            <a:extLst>
              <a:ext uri="{FF2B5EF4-FFF2-40B4-BE49-F238E27FC236}">
                <a16:creationId xmlns:a16="http://schemas.microsoft.com/office/drawing/2014/main" id="{11BADD37-A2B6-41EA-AA88-572D0A09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833">
            <a:off x="6286796" y="3337984"/>
            <a:ext cx="2251347" cy="14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ciedad red - EcuRed">
            <a:extLst>
              <a:ext uri="{FF2B5EF4-FFF2-40B4-BE49-F238E27FC236}">
                <a16:creationId xmlns:a16="http://schemas.microsoft.com/office/drawing/2014/main" id="{E92641DD-07F4-4FB3-B4BE-DC56FE1B7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935">
            <a:off x="1789357" y="3430868"/>
            <a:ext cx="2839793" cy="15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14;p30">
            <a:extLst>
              <a:ext uri="{FF2B5EF4-FFF2-40B4-BE49-F238E27FC236}">
                <a16:creationId xmlns:a16="http://schemas.microsoft.com/office/drawing/2014/main" id="{E2387405-D223-44FA-9B1B-49CC27C102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behaviors of the Socio-Inspired Algorithms</a:t>
            </a:r>
            <a:endParaRPr sz="2400"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1944694" y="1428683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Cooperative interaction in order to improve their overall behavior.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Competition between the individuals in the pursuit to be the strongest or their self-goals.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Learning from others based on their behavior, or on the response of the self-behavior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Cooperation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Giving support to the fittest individual.</a:t>
            </a:r>
            <a:endParaRPr sz="1500" dirty="0">
              <a:solidFill>
                <a:srgbClr val="3F3F3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1500" dirty="0">
                <a:solidFill>
                  <a:srgbClr val="3F3F3F"/>
                </a:solidFill>
              </a:rPr>
              <a:t>Following of ideologies or beliefs to achieve their goals.</a:t>
            </a:r>
            <a:endParaRPr sz="1500" dirty="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14;p30">
            <a:extLst>
              <a:ext uri="{FF2B5EF4-FFF2-40B4-BE49-F238E27FC236}">
                <a16:creationId xmlns:a16="http://schemas.microsoft.com/office/drawing/2014/main" id="{191628A8-056F-420C-906A-A0A812E683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1912797" y="590836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en" sz="2400" dirty="0"/>
              <a:t>Anarchic Society Optimization (ASO)</a:t>
            </a:r>
            <a:endParaRPr sz="2400" dirty="0"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1165691" y="1551503"/>
            <a:ext cx="3948569" cy="325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92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ASO is an innovative optimization method inspired by a human society whose members behave anarchically to improve their situations.</a:t>
            </a:r>
            <a:endParaRPr sz="1100" dirty="0"/>
          </a:p>
          <a:p>
            <a:pPr marL="292100" lvl="0" indent="-285750" algn="l" rtl="0">
              <a:spcBef>
                <a:spcPts val="8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In ASO the members are fickle, and their unpredictability increases as their situation worsens.</a:t>
            </a:r>
            <a:endParaRPr sz="1100" dirty="0"/>
          </a:p>
          <a:p>
            <a:pPr marL="292100" lvl="0" indent="-285750" algn="l" rtl="0">
              <a:spcBef>
                <a:spcPts val="8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They also behave irrationally and adventurously, moving toward the inferior positions they have visited.</a:t>
            </a:r>
            <a:endParaRPr sz="1100"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  <p:pic>
        <p:nvPicPr>
          <p:cNvPr id="3074" name="Picture 2" descr="On Strategic Unpredictability - Modern War Institute">
            <a:extLst>
              <a:ext uri="{FF2B5EF4-FFF2-40B4-BE49-F238E27FC236}">
                <a16:creationId xmlns:a16="http://schemas.microsoft.com/office/drawing/2014/main" id="{01B484C7-149C-48AA-BCBD-0A451280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98" y="1846329"/>
            <a:ext cx="2908698" cy="21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1990484" y="732650"/>
            <a:ext cx="6686700" cy="283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92100" indent="-285750">
              <a:buSzPts val="1500"/>
              <a:buFont typeface="Wingdings" panose="05000000000000000000" pitchFamily="2" charset="2"/>
              <a:buChar char="Ø"/>
            </a:pPr>
            <a:r>
              <a:rPr lang="en" sz="1500" dirty="0"/>
              <a:t>Using these anarchic members, ASO is able to search the solution space perfectly and avoid falling into local optimum traps.</a:t>
            </a:r>
            <a:endParaRPr dirty="0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25" y="1519025"/>
            <a:ext cx="4071425" cy="3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p30">
            <a:extLst>
              <a:ext uri="{FF2B5EF4-FFF2-40B4-BE49-F238E27FC236}">
                <a16:creationId xmlns:a16="http://schemas.microsoft.com/office/drawing/2014/main" id="{B56F0FAB-F4C6-428D-B02F-7E20463F5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1701894" y="42625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en" sz="2400" dirty="0"/>
              <a:t>Basic Assumptions and Notation </a:t>
            </a:r>
            <a:endParaRPr sz="2400"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8"/>
              <p:cNvSpPr txBox="1"/>
              <p:nvPr/>
            </p:nvSpPr>
            <p:spPr>
              <a:xfrm>
                <a:off x="1825657" y="1077942"/>
                <a:ext cx="6816000" cy="36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1000"/>
                  </a:spcBef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Let S be a solution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i="1" dirty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ea typeface="Century Gothic"/>
                        <a:sym typeface="Century Gothic"/>
                      </a:rPr>
                      <m:t>f</m:t>
                    </m:r>
                    <m:r>
                      <a:rPr lang="es-MX" b="0" i="1" dirty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ea typeface="Century Gothic"/>
                        <a:sym typeface="Century Gothic"/>
                      </a:rPr>
                      <m:t> :</m:t>
                    </m:r>
                    <m:r>
                      <a:rPr lang="es-MX" b="0" i="1" dirty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ea typeface="Century Gothic"/>
                        <a:sym typeface="Century Gothic"/>
                      </a:rPr>
                      <m:t>𝑆</m:t>
                    </m:r>
                    <m:r>
                      <a:rPr lang="es-MX" b="0" i="1" dirty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ea typeface="Century Gothic"/>
                        <a:sym typeface="Century Gothic"/>
                      </a:rPr>
                      <m:t> → </m:t>
                    </m:r>
                    <m:r>
                      <a:rPr lang="es-MX" b="0" i="1" dirty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ea typeface="Century Gothic"/>
                        <a:sym typeface="Century Gothic"/>
                      </a:rPr>
                      <m:t>ℜ</m:t>
                    </m:r>
                    <m:r>
                      <a:rPr lang="es-MX" i="1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be a function needs to be minimized over.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Consider a society of N members searching within an unknown land, that is, the solution space, for the best place to live, that is, the global minimizer of f over S.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𝐾</m:t>
                        </m:r>
                      </m:e>
                    </m:d>
                    <m:r>
                      <a:rPr lang="es-MX" b="0" i="1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: Position of member i in iteration k.</a:t>
                </a: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𝐺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𝐾</m:t>
                        </m:r>
                      </m:e>
                    </m:d>
                    <m:r>
                      <a:rPr lang="es-MX" b="0" i="1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or</m:t>
                    </m:r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G</m:t>
                    </m:r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−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best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: The best global position visited by the whole society in the first k iterations. Every individual is aware of this position.</a:t>
                </a: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sSubSupPr>
                      <m:e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𝑘</m:t>
                        </m:r>
                      </m:sub>
                      <m:sup>
                        <m: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: Member who occupies the best position in the society in iteration k</a:t>
                </a: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P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404040"/>
                            </a:solidFill>
                            <a:highlight>
                              <a:srgbClr val="DEEFED"/>
                            </a:highlight>
                            <a:latin typeface="Cambria Math" panose="02040503050406030204" pitchFamily="18" charset="0"/>
                            <a:sym typeface="Century Gothic"/>
                          </a:rPr>
                          <m:t>𝐾</m:t>
                        </m:r>
                      </m:e>
                    </m:d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or</m:t>
                    </m:r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P</m:t>
                    </m:r>
                    <m: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−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rgbClr val="404040"/>
                        </a:solidFill>
                        <a:highlight>
                          <a:srgbClr val="DEEFED"/>
                        </a:highlight>
                        <a:latin typeface="Cambria Math" panose="02040503050406030204" pitchFamily="18" charset="0"/>
                        <a:sym typeface="Century Gothic"/>
                      </a:rPr>
                      <m:t>best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: The best personal position previously visited by member i in iteration k.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dirty="0"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mc:Choice>
        <mc:Fallback xmlns="">
          <p:sp>
            <p:nvSpPr>
              <p:cNvPr id="266" name="Google Shape;266;p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57" y="1077942"/>
                <a:ext cx="6816000" cy="3639300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AFD8-1B9B-4B4F-9DB0-E373C3C8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b="1" dirty="0" err="1"/>
              <a:t>Movement</a:t>
            </a:r>
            <a:r>
              <a:rPr lang="es-MX" sz="2000" b="1" dirty="0"/>
              <a:t> </a:t>
            </a:r>
            <a:r>
              <a:rPr lang="es-MX" sz="2000" b="1" dirty="0" err="1"/>
              <a:t>Policies</a:t>
            </a:r>
            <a:endParaRPr lang="es-MX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C742E1-9CCD-46C0-A8A9-8DA614BA2DCD}"/>
              </a:ext>
            </a:extLst>
          </p:cNvPr>
          <p:cNvSpPr txBox="1"/>
          <p:nvPr/>
        </p:nvSpPr>
        <p:spPr>
          <a:xfrm>
            <a:off x="1500713" y="1059991"/>
            <a:ext cx="6683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err="1">
                <a:latin typeface="Century Gothic" panose="020B0502020202020204" pitchFamily="34" charset="0"/>
              </a:rPr>
              <a:t>Each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member</a:t>
            </a:r>
            <a:r>
              <a:rPr lang="es-MX" sz="1500" dirty="0">
                <a:latin typeface="Century Gothic" panose="020B0502020202020204" pitchFamily="34" charset="0"/>
              </a:rPr>
              <a:t> has a </a:t>
            </a:r>
            <a:r>
              <a:rPr lang="es-MX" sz="1500" dirty="0" err="1">
                <a:latin typeface="Century Gothic" panose="020B0502020202020204" pitchFamily="34" charset="0"/>
              </a:rPr>
              <a:t>planning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procedure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to</a:t>
            </a:r>
            <a:r>
              <a:rPr lang="es-MX" sz="1500" dirty="0">
                <a:latin typeface="Century Gothic" panose="020B0502020202020204" pitchFamily="34" charset="0"/>
              </a:rPr>
              <a:t> decide </a:t>
            </a:r>
            <a:r>
              <a:rPr lang="es-MX" sz="1500" dirty="0" err="1">
                <a:latin typeface="Century Gothic" panose="020B0502020202020204" pitchFamily="34" charset="0"/>
              </a:rPr>
              <a:t>how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it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will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move</a:t>
            </a:r>
            <a:r>
              <a:rPr lang="es-MX" sz="1500" dirty="0">
                <a:latin typeface="Century Gothic" panose="020B0502020202020204" pitchFamily="34" charset="0"/>
              </a:rPr>
              <a:t> and </a:t>
            </a:r>
            <a:r>
              <a:rPr lang="es-MX" sz="1500" dirty="0" err="1">
                <a:latin typeface="Century Gothic" panose="020B0502020202020204" pitchFamily="34" charset="0"/>
              </a:rPr>
              <a:t>change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his</a:t>
            </a:r>
            <a:r>
              <a:rPr lang="es-MX" sz="1500" dirty="0">
                <a:latin typeface="Century Gothic" panose="020B0502020202020204" pitchFamily="34" charset="0"/>
              </a:rPr>
              <a:t>/</a:t>
            </a:r>
            <a:r>
              <a:rPr lang="es-MX" sz="1500" dirty="0" err="1">
                <a:latin typeface="Century Gothic" panose="020B0502020202020204" pitchFamily="34" charset="0"/>
              </a:rPr>
              <a:t>her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possition</a:t>
            </a:r>
            <a:r>
              <a:rPr lang="es-MX" sz="1500" dirty="0">
                <a:latin typeface="Century Gothic" panose="020B0502020202020204" pitchFamily="34" charset="0"/>
              </a:rPr>
              <a:t> in </a:t>
            </a:r>
            <a:r>
              <a:rPr lang="es-MX" sz="1500" dirty="0" err="1">
                <a:latin typeface="Century Gothic" panose="020B0502020202020204" pitchFamily="34" charset="0"/>
              </a:rPr>
              <a:t>the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next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iteration</a:t>
            </a:r>
            <a:endParaRPr lang="es-MX" sz="1500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D09AFE-52C9-4487-A078-04DA95F56A64}"/>
              </a:ext>
            </a:extLst>
          </p:cNvPr>
          <p:cNvSpPr txBox="1"/>
          <p:nvPr/>
        </p:nvSpPr>
        <p:spPr>
          <a:xfrm>
            <a:off x="1514229" y="3466264"/>
            <a:ext cx="61155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MX" sz="1500" dirty="0" err="1">
                <a:latin typeface="Century Gothic" panose="020B0502020202020204" pitchFamily="34" charset="0"/>
              </a:rPr>
              <a:t>Selection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of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movement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policy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based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on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the</a:t>
            </a:r>
            <a:r>
              <a:rPr lang="es-MX" sz="1500" dirty="0">
                <a:latin typeface="Century Gothic" panose="020B0502020202020204" pitchFamily="34" charset="0"/>
              </a:rPr>
              <a:t> </a:t>
            </a:r>
            <a:r>
              <a:rPr lang="es-MX" sz="1500" dirty="0" err="1">
                <a:latin typeface="Century Gothic" panose="020B0502020202020204" pitchFamily="34" charset="0"/>
              </a:rPr>
              <a:t>current</a:t>
            </a:r>
            <a:r>
              <a:rPr lang="es-MX" sz="1500" dirty="0">
                <a:latin typeface="Century Gothic" panose="020B0502020202020204" pitchFamily="34" charset="0"/>
              </a:rPr>
              <a:t>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8E1D4E6-3A2C-4C90-B0A1-6F5624BC571C}"/>
                  </a:ext>
                </a:extLst>
              </p:cNvPr>
              <p:cNvSpPr txBox="1"/>
              <p:nvPr/>
            </p:nvSpPr>
            <p:spPr>
              <a:xfrm>
                <a:off x="1826208" y="3875198"/>
                <a:ext cx="635827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500" dirty="0">
                    <a:latin typeface="Century Gothic" panose="020B0502020202020204" pitchFamily="34" charset="0"/>
                  </a:rPr>
                  <a:t>It’s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denoted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by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s-MX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sup>
                    </m:sSubSup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500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500" dirty="0" err="1">
                    <a:latin typeface="Century Gothic" panose="020B0502020202020204" pitchFamily="34" charset="0"/>
                  </a:rPr>
                  <a:t>Each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member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chose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its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own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neighbouring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method</a:t>
                </a:r>
                <a:endParaRPr lang="es-MX" sz="1500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500" dirty="0" err="1">
                    <a:latin typeface="Century Gothic" panose="020B0502020202020204" pitchFamily="34" charset="0"/>
                  </a:rPr>
                  <a:t>We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consider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the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flickness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:r>
                  <a:rPr lang="es-MX" sz="1500" dirty="0" err="1">
                    <a:latin typeface="Century Gothic" panose="020B0502020202020204" pitchFamily="34" charset="0"/>
                  </a:rPr>
                  <a:t>function</a:t>
                </a:r>
                <a:r>
                  <a:rPr lang="es-MX" sz="15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𝐹𝐼</m:t>
                        </m:r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5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8E1D4E6-3A2C-4C90-B0A1-6F5624BC5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08" y="3875198"/>
                <a:ext cx="6358270" cy="800219"/>
              </a:xfrm>
              <a:prstGeom prst="rect">
                <a:avLst/>
              </a:prstGeom>
              <a:blipFill>
                <a:blip r:embed="rId2"/>
                <a:stretch>
                  <a:fillRect l="-288" t="-763" b="-76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-Nearest Neighbor in Machine Learning">
            <a:extLst>
              <a:ext uri="{FF2B5EF4-FFF2-40B4-BE49-F238E27FC236}">
                <a16:creationId xmlns:a16="http://schemas.microsoft.com/office/drawing/2014/main" id="{C47DE1D7-BD76-44DB-BACD-B661F9BD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65" y="1921411"/>
            <a:ext cx="3455469" cy="130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14;p30">
            <a:extLst>
              <a:ext uri="{FF2B5EF4-FFF2-40B4-BE49-F238E27FC236}">
                <a16:creationId xmlns:a16="http://schemas.microsoft.com/office/drawing/2014/main" id="{D170EE03-3D8D-457B-A566-3B65105B80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1593" y="58382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9</a:t>
            </a:fld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921325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1922</Words>
  <Application>Microsoft Office PowerPoint</Application>
  <PresentationFormat>Presentación en pantalla (16:9)</PresentationFormat>
  <Paragraphs>209</Paragraphs>
  <Slides>38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Century Gothic</vt:lpstr>
      <vt:lpstr>Arial</vt:lpstr>
      <vt:lpstr>Noto Sans Symbols</vt:lpstr>
      <vt:lpstr>Cambria Math</vt:lpstr>
      <vt:lpstr>Wingdings</vt:lpstr>
      <vt:lpstr>Arial Narrow</vt:lpstr>
      <vt:lpstr>Simple Light</vt:lpstr>
      <vt:lpstr>Espiral</vt:lpstr>
      <vt:lpstr>Instituto Politécnico Nacional Escuela Superior de Cómputo</vt:lpstr>
      <vt:lpstr>INTRODUCTION  What is Anarchy?</vt:lpstr>
      <vt:lpstr>Presentación de PowerPoint</vt:lpstr>
      <vt:lpstr>Socio-Inspired Algorithms</vt:lpstr>
      <vt:lpstr>Some behaviors of the Socio-Inspired Algorithms</vt:lpstr>
      <vt:lpstr>Anarchic Society Optimization (ASO)</vt:lpstr>
      <vt:lpstr>Presentación de PowerPoint</vt:lpstr>
      <vt:lpstr>Basic Assumptions and Notation </vt:lpstr>
      <vt:lpstr>Movement Policies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Combination rule</vt:lpstr>
      <vt:lpstr>Algorithm</vt:lpstr>
      <vt:lpstr>Presentación de PowerPoint</vt:lpstr>
      <vt:lpstr>Presentación de PowerPoint</vt:lpstr>
      <vt:lpstr>Presentación de PowerPoint</vt:lpstr>
      <vt:lpstr>The new velocity of each particle is calculated as follows: </vt:lpstr>
      <vt:lpstr>Finally, the position of each particle is updated using the following equation: </vt:lpstr>
      <vt:lpstr>Let us define the following velocities: </vt:lpstr>
      <vt:lpstr>The new position of member i after applying the above movement policies is similar to the case moves with velocity </vt:lpstr>
      <vt:lpstr>Presentación de PowerPoint</vt:lpstr>
      <vt:lpstr>The Hybrid Flow-Shop Scheduling Problem </vt:lpstr>
      <vt:lpstr>Presentación de PowerPoint</vt:lpstr>
      <vt:lpstr>Application of the ASO to the Hybrid Flow-Shop Scheduling Problem</vt:lpstr>
      <vt:lpstr>Movement Policy based on current position</vt:lpstr>
      <vt:lpstr>Presentación de PowerPoint</vt:lpstr>
      <vt:lpstr>Movement Policy based on other members</vt:lpstr>
      <vt:lpstr>Results</vt:lpstr>
      <vt:lpstr>Presentación de PowerPoint</vt:lpstr>
      <vt:lpstr>Some other applications</vt:lpstr>
      <vt:lpstr>Optimization of operations of single and continuous multi-reservoir systems</vt:lpstr>
      <vt:lpstr>Anarchic Society Optimization Based PID Control of an Automatic Voltage Regulator (AVR) System</vt:lpstr>
      <vt:lpstr>Performance improvement of Cloud Security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 Escuela Superior de Cómputo</dc:title>
  <cp:lastModifiedBy>guillermo naranjo</cp:lastModifiedBy>
  <cp:revision>36</cp:revision>
  <dcterms:modified xsi:type="dcterms:W3CDTF">2021-06-08T22:04:55Z</dcterms:modified>
</cp:coreProperties>
</file>