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1" r:id="rId4"/>
    <p:sldId id="259" r:id="rId5"/>
    <p:sldId id="274" r:id="rId6"/>
    <p:sldId id="264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6" r:id="rId16"/>
    <p:sldId id="270" r:id="rId17"/>
    <p:sldId id="273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3950A-61EF-D04E-A396-265B599E6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5078E0-411A-1E8F-C309-BFDE0A3387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1D0BE-5B7D-927F-24AC-158D5C125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723B-C1AE-4765-A656-CF66CAD40CCD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5CCAB-33C2-EE1C-9D8E-04D4186D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992E3-1C70-E132-0262-FD55456BD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A661-CD07-42D2-A7CE-7535BDDFC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0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EC23B-0C72-FA3D-C992-92D888EAB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A05A11-D219-C8D6-0075-178AECD94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61F69-B577-BA70-17FD-D767093C0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723B-C1AE-4765-A656-CF66CAD40CCD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CB4D5-C30D-5A27-45C8-20545449E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B18FF-3A46-C30B-3E1A-DE948B482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A661-CD07-42D2-A7CE-7535BDDFC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CEC02E-039E-FE24-EC5B-F73DF3B52E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53E31B-71D0-9C76-1275-C544BD0DD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287B7-CA8C-3DF6-7993-8C6F264CB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723B-C1AE-4765-A656-CF66CAD40CCD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67350-8917-107A-9035-A3BF19D8C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A5297-99DF-98C8-3C06-F6CE37F60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A661-CD07-42D2-A7CE-7535BDDFC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82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C4E71-F554-786B-5F7D-C1B65402E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8579A-65BB-ACB4-533B-1A55EA3FE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5E409-0999-57D5-4A38-73E07F732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723B-C1AE-4765-A656-CF66CAD40CCD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9F3BE-BC1E-739E-7483-B3E994BEF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1CC95-534C-C079-F0A4-9A815E262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A661-CD07-42D2-A7CE-7535BDDFC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60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99FC8-FEA7-C382-C6FD-DD70A5605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DFA75-9AAE-197E-B999-B7E674C54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4B5F0-A302-8670-0C49-9BDD2490A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723B-C1AE-4765-A656-CF66CAD40CCD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BCCDB-5586-A362-82E4-AA10F36A8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607B9-D189-DF9E-1F0F-2C65834D5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A661-CD07-42D2-A7CE-7535BDDFC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8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CA73-98C8-B1C4-CCA2-17D2ED86F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23057-A11A-C1F7-D3EC-C67E1551C4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8F1F7-7820-3780-0FFA-2C8C4D597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447DC-9210-0792-A6DA-78EF42581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723B-C1AE-4765-A656-CF66CAD40CCD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DB8F4-4AE0-79AD-A2E8-6D91A149E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7C47B-3FFC-FAC5-D269-A4EAE2142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A661-CD07-42D2-A7CE-7535BDDFC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18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18BB7-A9C2-7D12-A55E-41B1D45F2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9CD99-9C11-7A7B-9D90-FB3BB4C8E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07C031-2E72-2615-B33C-03CCA4D41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45F4CF-963E-CA71-2CD6-0C72C92E7F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85C738-7A63-994C-ACE7-5642DD4F6D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659387-A54E-A7AF-7AB1-E1DEF1DBB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723B-C1AE-4765-A656-CF66CAD40CCD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C57B15-2A0C-8DF0-E0E5-41FEC1FD8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F0BDB7-4038-F163-D1F6-FB9F71577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A661-CD07-42D2-A7CE-7535BDDFC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78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7005A-9A91-F3BE-C571-3131223B9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83F03B-4CCF-6AF2-B9DA-83E6565E6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723B-C1AE-4765-A656-CF66CAD40CCD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BD142A-94AD-8D0F-7C45-01778F30B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B8F85-3982-04C3-8374-23113981B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A661-CD07-42D2-A7CE-7535BDDFC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81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B6E0D5-3F3D-3F23-A0F0-4BA60B84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723B-C1AE-4765-A656-CF66CAD40CCD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75EA3B-2B80-33F9-92FD-209F200C1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6CF16-0634-A596-DD45-6FD969D0D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A661-CD07-42D2-A7CE-7535BDDFC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22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70D5A-7DB7-33A3-408E-D53526826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06F50-B131-F979-0F5A-6BCB40140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B39E47-377C-8779-3DFE-2B6EE7A26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25FFA-01A0-447D-3FAA-A08BAEAF4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723B-C1AE-4765-A656-CF66CAD40CCD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82062-5BD1-06BC-0F1D-EF7DB147C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3531C-9914-82C1-E5E8-D2DD740A7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A661-CD07-42D2-A7CE-7535BDDFC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99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E789B-1F58-3442-12CE-9EED036DA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A41EE8-CC07-A829-134F-6C7A25F948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B4D182-A0E2-7649-F426-E2A0E3B1F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E5ACF-29A4-FAB0-C80C-3E0B528D2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723B-C1AE-4765-A656-CF66CAD40CCD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CA94D-5714-BEBB-FE1D-37F7D5DDE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1EBAD-0FEC-8ADE-5D9D-10C60CB55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A661-CD07-42D2-A7CE-7535BDDFC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6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73AF80-7BD5-59C8-C3DD-0E1CA51CC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95313-684B-3E81-AEAE-1BAD3B3E7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93722-6866-8CFB-CA0E-12AD55F586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B723B-C1AE-4765-A656-CF66CAD40CCD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03B12-1840-654C-C700-ABDD22D975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027FF-D167-87CE-495E-34521BC445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3A661-CD07-42D2-A7CE-7535BDDFC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9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1">
            <a:extLst>
              <a:ext uri="{FF2B5EF4-FFF2-40B4-BE49-F238E27FC236}">
                <a16:creationId xmlns:a16="http://schemas.microsoft.com/office/drawing/2014/main" id="{1868EBB0-851D-CB05-4EE9-B80350CD39A1}"/>
              </a:ext>
            </a:extLst>
          </p:cNvPr>
          <p:cNvSpPr/>
          <p:nvPr/>
        </p:nvSpPr>
        <p:spPr>
          <a:xfrm>
            <a:off x="2103120" y="1707316"/>
            <a:ext cx="8625840" cy="3688080"/>
          </a:xfrm>
          <a:prstGeom prst="round2DiagRect">
            <a:avLst>
              <a:gd name="adj1" fmla="val 0"/>
              <a:gd name="adj2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reflection blurRad="317500" stA="43000" endPos="5500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ABEE37-844A-1F9D-F6A5-FCA8650D8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1374" y="1391171"/>
            <a:ext cx="6471920" cy="2387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BOA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F20C6C-6658-D9BC-CC30-97A4C1D02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4537" y="5395396"/>
            <a:ext cx="3147237" cy="1055022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By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Onwupelu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miracle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79" y="361732"/>
            <a:ext cx="4457929" cy="118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7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9EC0B7-DBDE-4745-7B35-CE8EB2929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70" y="961655"/>
            <a:ext cx="6180470" cy="54119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10E545-D679-417D-FDDE-CD7E38529470}"/>
              </a:ext>
            </a:extLst>
          </p:cNvPr>
          <p:cNvSpPr txBox="1"/>
          <p:nvPr/>
        </p:nvSpPr>
        <p:spPr>
          <a:xfrm>
            <a:off x="3785191" y="170121"/>
            <a:ext cx="4486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PRODUCT ANALYSIS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AD3540-E0DA-4982-ABED-3CE033D25105}"/>
              </a:ext>
            </a:extLst>
          </p:cNvPr>
          <p:cNvSpPr/>
          <p:nvPr/>
        </p:nvSpPr>
        <p:spPr>
          <a:xfrm>
            <a:off x="7133300" y="1066800"/>
            <a:ext cx="4245900" cy="52120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33300" y="1586061"/>
            <a:ext cx="4074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The Bank received the highest number of complaints from customers who used saving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account(24,814)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7103536" y="3556000"/>
            <a:ext cx="4305428" cy="2032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CBA0DBC-F838-C9BF-AFDD-07A934D6C404}"/>
              </a:ext>
            </a:extLst>
          </p:cNvPr>
          <p:cNvSpPr txBox="1"/>
          <p:nvPr/>
        </p:nvSpPr>
        <p:spPr>
          <a:xfrm>
            <a:off x="553325" y="170121"/>
            <a:ext cx="4433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INSIGHTS: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26960" y="3992880"/>
            <a:ext cx="3525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The Customers faced issues with the banks products and services, savings account, checking their account and certificate of deposit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1EA0B9A-A09F-456E-B50E-4DBCA0C78852}"/>
              </a:ext>
            </a:extLst>
          </p:cNvPr>
          <p:cNvCxnSpPr>
            <a:cxnSpLocks/>
          </p:cNvCxnSpPr>
          <p:nvPr/>
        </p:nvCxnSpPr>
        <p:spPr>
          <a:xfrm flipH="1">
            <a:off x="6800607" y="1178560"/>
            <a:ext cx="7441" cy="4866640"/>
          </a:xfrm>
          <a:prstGeom prst="straightConnector1">
            <a:avLst/>
          </a:prstGeom>
          <a:ln w="25400">
            <a:solidFill>
              <a:srgbClr val="002060">
                <a:alpha val="29000"/>
              </a:srgbClr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14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087D9A-D048-4C3E-2F3D-BE361B3CF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192" y="727264"/>
            <a:ext cx="5305645" cy="58479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6FEA0C3-5CFE-E0F3-F422-D9B1A3F23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" y="945230"/>
            <a:ext cx="5384799" cy="5411973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162560" y="5049520"/>
            <a:ext cx="2804160" cy="166624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3680" y="5273040"/>
            <a:ext cx="25704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 services which involved taking loan by students they received all timely response</a:t>
            </a:r>
            <a:endParaRPr lang="en-US" sz="16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286240" y="5151120"/>
            <a:ext cx="2814320" cy="156464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258831" y="5344031"/>
            <a:ext cx="25704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 services which involved debt collection they have the least timely response rate.</a:t>
            </a:r>
            <a:endParaRPr lang="en-US" sz="16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75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205F22-7B05-8DEB-B6C7-76BB6ACE8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15168"/>
            <a:ext cx="5943600" cy="51765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2C92C0-302F-62DF-E431-B76EB995A564}"/>
              </a:ext>
            </a:extLst>
          </p:cNvPr>
          <p:cNvSpPr txBox="1"/>
          <p:nvPr/>
        </p:nvSpPr>
        <p:spPr>
          <a:xfrm>
            <a:off x="4310793" y="167318"/>
            <a:ext cx="466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Company’s response to complaints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675EE3-229A-C8DD-0771-6D7C5874E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84103"/>
            <a:ext cx="5943600" cy="4438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BA0DBC-F838-C9BF-AFDD-07A934D6C404}"/>
              </a:ext>
            </a:extLst>
          </p:cNvPr>
          <p:cNvSpPr txBox="1"/>
          <p:nvPr/>
        </p:nvSpPr>
        <p:spPr>
          <a:xfrm>
            <a:off x="553325" y="170121"/>
            <a:ext cx="4433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INSIGHTS: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619912" y="5018221"/>
            <a:ext cx="3725767" cy="1778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08542" y="5058762"/>
            <a:ext cx="350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company’s response to most of the complaints from customers was to ‘close with explanation’ but whenever they responded to complaints by ‘closing with non </a:t>
            </a:r>
            <a:r>
              <a:rPr lang="en-US" sz="1600" dirty="0" err="1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monetary’relief</a:t>
            </a:r>
            <a:r>
              <a:rPr lang="en-US" sz="16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they provide better timely response</a:t>
            </a:r>
            <a:endParaRPr lang="en-US" sz="16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50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4A91145-69DC-5847-8574-60CAC57E3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09" y="877674"/>
            <a:ext cx="6432697" cy="39179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69409BA-47E7-966C-B38F-50E3AC2EB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053" y="957418"/>
            <a:ext cx="5348177" cy="37584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444B3B-4992-F541-4E15-0B992344813B}"/>
              </a:ext>
            </a:extLst>
          </p:cNvPr>
          <p:cNvSpPr txBox="1"/>
          <p:nvPr/>
        </p:nvSpPr>
        <p:spPr>
          <a:xfrm>
            <a:off x="4448662" y="170121"/>
            <a:ext cx="3891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YEAR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BA0DBC-F838-C9BF-AFDD-07A934D6C404}"/>
              </a:ext>
            </a:extLst>
          </p:cNvPr>
          <p:cNvSpPr txBox="1"/>
          <p:nvPr/>
        </p:nvSpPr>
        <p:spPr>
          <a:xfrm>
            <a:off x="553325" y="170121"/>
            <a:ext cx="4433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INSIGHTS: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D203EA5-7A62-4EE3-BE97-B3D792DBDBD1}"/>
              </a:ext>
            </a:extLst>
          </p:cNvPr>
          <p:cNvGrpSpPr/>
          <p:nvPr/>
        </p:nvGrpSpPr>
        <p:grpSpPr>
          <a:xfrm>
            <a:off x="391522" y="4715879"/>
            <a:ext cx="11333118" cy="1877685"/>
            <a:chOff x="432162" y="3105337"/>
            <a:chExt cx="4017788" cy="291944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B51F280-C88C-465E-92DC-885371D95A1E}"/>
                </a:ext>
              </a:extLst>
            </p:cNvPr>
            <p:cNvGrpSpPr/>
            <p:nvPr/>
          </p:nvGrpSpPr>
          <p:grpSpPr>
            <a:xfrm>
              <a:off x="432162" y="3105337"/>
              <a:ext cx="4017788" cy="2919441"/>
              <a:chOff x="432162" y="3105337"/>
              <a:chExt cx="4017788" cy="2919441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0B1C089-1194-4B9A-8C0C-1073E5698F63}"/>
                  </a:ext>
                </a:extLst>
              </p:cNvPr>
              <p:cNvSpPr/>
              <p:nvPr/>
            </p:nvSpPr>
            <p:spPr>
              <a:xfrm>
                <a:off x="1923925" y="5500044"/>
                <a:ext cx="2526025" cy="524734"/>
              </a:xfrm>
              <a:prstGeom prst="ellipse">
                <a:avLst/>
              </a:prstGeom>
              <a:solidFill>
                <a:schemeClr val="tx1">
                  <a:alpha val="73000"/>
                </a:schemeClr>
              </a:solidFill>
              <a:ln>
                <a:noFill/>
              </a:ln>
              <a:effectLst>
                <a:softEdge rad="1651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3F223311-DC41-42F4-8FC6-1C82542842FB}"/>
                  </a:ext>
                </a:extLst>
              </p:cNvPr>
              <p:cNvGrpSpPr/>
              <p:nvPr/>
            </p:nvGrpSpPr>
            <p:grpSpPr>
              <a:xfrm>
                <a:off x="432162" y="3105337"/>
                <a:ext cx="3668404" cy="2754091"/>
                <a:chOff x="2344051" y="4143821"/>
                <a:chExt cx="3035272" cy="2278760"/>
              </a:xfrm>
            </p:grpSpPr>
            <p:sp>
              <p:nvSpPr>
                <p:cNvPr id="13" name="Freeform: Shape 20">
                  <a:extLst>
                    <a:ext uri="{FF2B5EF4-FFF2-40B4-BE49-F238E27FC236}">
                      <a16:creationId xmlns:a16="http://schemas.microsoft.com/office/drawing/2014/main" id="{F62779BB-4598-428C-90B1-EC952A261F07}"/>
                    </a:ext>
                  </a:extLst>
                </p:cNvPr>
                <p:cNvSpPr/>
                <p:nvPr/>
              </p:nvSpPr>
              <p:spPr>
                <a:xfrm flipV="1">
                  <a:off x="2344051" y="4143821"/>
                  <a:ext cx="1175672" cy="587836"/>
                </a:xfrm>
                <a:custGeom>
                  <a:avLst/>
                  <a:gdLst>
                    <a:gd name="connsiteX0" fmla="*/ 0 w 1625600"/>
                    <a:gd name="connsiteY0" fmla="*/ 0 h 812800"/>
                    <a:gd name="connsiteX1" fmla="*/ 1625600 w 1625600"/>
                    <a:gd name="connsiteY1" fmla="*/ 0 h 812800"/>
                    <a:gd name="connsiteX2" fmla="*/ 812800 w 1625600"/>
                    <a:gd name="connsiteY2" fmla="*/ 812800 h 812800"/>
                    <a:gd name="connsiteX3" fmla="*/ 0 w 1625600"/>
                    <a:gd name="connsiteY3" fmla="*/ 0 h 812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25600" h="812800">
                      <a:moveTo>
                        <a:pt x="0" y="0"/>
                      </a:moveTo>
                      <a:lnTo>
                        <a:pt x="1625600" y="0"/>
                      </a:lnTo>
                      <a:cubicBezTo>
                        <a:pt x="1625600" y="448897"/>
                        <a:pt x="1261697" y="812800"/>
                        <a:pt x="812800" y="812800"/>
                      </a:cubicBezTo>
                      <a:cubicBezTo>
                        <a:pt x="363903" y="812800"/>
                        <a:pt x="0" y="44889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995E409-FBA6-4E03-BC9D-9F4932A71E13}"/>
                    </a:ext>
                  </a:extLst>
                </p:cNvPr>
                <p:cNvSpPr/>
                <p:nvPr/>
              </p:nvSpPr>
              <p:spPr>
                <a:xfrm>
                  <a:off x="2720946" y="4332524"/>
                  <a:ext cx="2658377" cy="2090057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" name="Freeform: Shape 19">
                  <a:extLst>
                    <a:ext uri="{FF2B5EF4-FFF2-40B4-BE49-F238E27FC236}">
                      <a16:creationId xmlns:a16="http://schemas.microsoft.com/office/drawing/2014/main" id="{4E86B1A2-F639-452F-A971-6B44D8A91C80}"/>
                    </a:ext>
                  </a:extLst>
                </p:cNvPr>
                <p:cNvSpPr/>
                <p:nvPr/>
              </p:nvSpPr>
              <p:spPr>
                <a:xfrm>
                  <a:off x="2344051" y="4731009"/>
                  <a:ext cx="1175672" cy="373641"/>
                </a:xfrm>
                <a:custGeom>
                  <a:avLst/>
                  <a:gdLst>
                    <a:gd name="connsiteX0" fmla="*/ 0 w 1625600"/>
                    <a:gd name="connsiteY0" fmla="*/ 0 h 812800"/>
                    <a:gd name="connsiteX1" fmla="*/ 1625600 w 1625600"/>
                    <a:gd name="connsiteY1" fmla="*/ 0 h 812800"/>
                    <a:gd name="connsiteX2" fmla="*/ 812800 w 1625600"/>
                    <a:gd name="connsiteY2" fmla="*/ 812800 h 812800"/>
                    <a:gd name="connsiteX3" fmla="*/ 0 w 1625600"/>
                    <a:gd name="connsiteY3" fmla="*/ 0 h 812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25600" h="812800">
                      <a:moveTo>
                        <a:pt x="0" y="0"/>
                      </a:moveTo>
                      <a:lnTo>
                        <a:pt x="1625600" y="0"/>
                      </a:lnTo>
                      <a:cubicBezTo>
                        <a:pt x="1625600" y="448897"/>
                        <a:pt x="1261697" y="812800"/>
                        <a:pt x="812800" y="812800"/>
                      </a:cubicBezTo>
                      <a:cubicBezTo>
                        <a:pt x="363903" y="812800"/>
                        <a:pt x="0" y="44889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58F1CEA-210A-4AE8-92C0-F14FA8616BA6}"/>
                </a:ext>
              </a:extLst>
            </p:cNvPr>
            <p:cNvSpPr txBox="1"/>
            <p:nvPr/>
          </p:nvSpPr>
          <p:spPr>
            <a:xfrm>
              <a:off x="646351" y="3165961"/>
              <a:ext cx="489067" cy="1100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4000" b="1" dirty="0">
                <a:solidFill>
                  <a:schemeClr val="bg1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832E8C-56CC-406E-B036-576E81A42695}"/>
                </a:ext>
              </a:extLst>
            </p:cNvPr>
            <p:cNvSpPr txBox="1"/>
            <p:nvPr/>
          </p:nvSpPr>
          <p:spPr>
            <a:xfrm>
              <a:off x="887674" y="4411365"/>
              <a:ext cx="3148362" cy="1004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dirty="0" smtClean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The bank received the highest number of complaints in the year </a:t>
              </a:r>
              <a:r>
                <a:rPr lang="en-US" dirty="0" smtClean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2022(12,953) </a:t>
              </a:r>
              <a:r>
                <a:rPr lang="en-US" dirty="0" smtClean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and provided better timely response to its customers in the year 2019.</a:t>
              </a:r>
              <a:endPara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431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click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449B56-E6A0-CAD6-59B8-4F41E3667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755" y="866436"/>
            <a:ext cx="6268365" cy="53694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0FF5A1-82EE-0B7E-8B0F-B155E2CA1BCC}"/>
              </a:ext>
            </a:extLst>
          </p:cNvPr>
          <p:cNvSpPr txBox="1"/>
          <p:nvPr/>
        </p:nvSpPr>
        <p:spPr>
          <a:xfrm>
            <a:off x="3973978" y="170121"/>
            <a:ext cx="4178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ISSUE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BA0DBC-F838-C9BF-AFDD-07A934D6C404}"/>
              </a:ext>
            </a:extLst>
          </p:cNvPr>
          <p:cNvSpPr txBox="1"/>
          <p:nvPr/>
        </p:nvSpPr>
        <p:spPr>
          <a:xfrm>
            <a:off x="553325" y="170121"/>
            <a:ext cx="4433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INSIGHTS: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42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4E1852D-5C35-41A2-B03E-79D9B0427BA1}"/>
              </a:ext>
            </a:extLst>
          </p:cNvPr>
          <p:cNvSpPr/>
          <p:nvPr/>
        </p:nvSpPr>
        <p:spPr>
          <a:xfrm>
            <a:off x="1473200" y="921655"/>
            <a:ext cx="9245600" cy="827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BE96A7-9F7A-4220-9513-88ECA04DF5E9}"/>
              </a:ext>
            </a:extLst>
          </p:cNvPr>
          <p:cNvSpPr/>
          <p:nvPr/>
        </p:nvSpPr>
        <p:spPr>
          <a:xfrm>
            <a:off x="1763486" y="573312"/>
            <a:ext cx="232228" cy="1611086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34000"/>
                </a:schemeClr>
              </a:gs>
              <a:gs pos="100000">
                <a:srgbClr val="878787">
                  <a:alpha val="69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C1F421-F7F8-404E-92E0-A300556D9C15}"/>
              </a:ext>
            </a:extLst>
          </p:cNvPr>
          <p:cNvSpPr/>
          <p:nvPr/>
        </p:nvSpPr>
        <p:spPr>
          <a:xfrm>
            <a:off x="1473200" y="457198"/>
            <a:ext cx="391886" cy="1611086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32075F2-15C2-43D2-8239-5CA3C5EC0DCB}"/>
              </a:ext>
            </a:extLst>
          </p:cNvPr>
          <p:cNvSpPr/>
          <p:nvPr/>
        </p:nvSpPr>
        <p:spPr>
          <a:xfrm>
            <a:off x="10210800" y="595084"/>
            <a:ext cx="232228" cy="1611086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34000"/>
                </a:schemeClr>
              </a:gs>
              <a:gs pos="100000">
                <a:srgbClr val="878787">
                  <a:alpha val="69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7D1CF6-942F-4DE8-B7F3-3AC2B7696B43}"/>
              </a:ext>
            </a:extLst>
          </p:cNvPr>
          <p:cNvSpPr/>
          <p:nvPr/>
        </p:nvSpPr>
        <p:spPr>
          <a:xfrm>
            <a:off x="10326914" y="471714"/>
            <a:ext cx="391886" cy="1611086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CE94DE-2CE8-4848-81A3-95FFB929C055}"/>
              </a:ext>
            </a:extLst>
          </p:cNvPr>
          <p:cNvSpPr txBox="1"/>
          <p:nvPr/>
        </p:nvSpPr>
        <p:spPr>
          <a:xfrm>
            <a:off x="4102688" y="1022432"/>
            <a:ext cx="5084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Banking issues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Cashing 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cheque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1D8BB61-99F3-4AC6-BC79-F3D5833B19E8}"/>
              </a:ext>
            </a:extLst>
          </p:cNvPr>
          <p:cNvGrpSpPr/>
          <p:nvPr/>
        </p:nvGrpSpPr>
        <p:grpSpPr>
          <a:xfrm>
            <a:off x="8062688" y="703940"/>
            <a:ext cx="1748974" cy="1262744"/>
            <a:chOff x="8011888" y="943428"/>
            <a:chExt cx="1748974" cy="126274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2608565-3C13-4A8E-BD72-EC2272F263E9}"/>
                </a:ext>
              </a:extLst>
            </p:cNvPr>
            <p:cNvGrpSpPr/>
            <p:nvPr/>
          </p:nvGrpSpPr>
          <p:grpSpPr>
            <a:xfrm>
              <a:off x="8011888" y="943428"/>
              <a:ext cx="1748974" cy="1262744"/>
              <a:chOff x="2235198" y="943428"/>
              <a:chExt cx="1748974" cy="1262744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D92C5C5-2846-4FED-B9F7-9B38219785DF}"/>
                  </a:ext>
                </a:extLst>
              </p:cNvPr>
              <p:cNvSpPr/>
              <p:nvPr/>
            </p:nvSpPr>
            <p:spPr>
              <a:xfrm>
                <a:off x="2308500" y="1047404"/>
                <a:ext cx="232228" cy="1008611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alpha val="34000"/>
                    </a:schemeClr>
                  </a:gs>
                  <a:gs pos="100000">
                    <a:srgbClr val="878787">
                      <a:alpha val="69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A6A509E-8E09-49DC-B2A6-97AD222ABDCA}"/>
                  </a:ext>
                </a:extLst>
              </p:cNvPr>
              <p:cNvSpPr/>
              <p:nvPr/>
            </p:nvSpPr>
            <p:spPr>
              <a:xfrm>
                <a:off x="3661228" y="1047404"/>
                <a:ext cx="232228" cy="1008611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alpha val="34000"/>
                    </a:schemeClr>
                  </a:gs>
                  <a:gs pos="100000">
                    <a:srgbClr val="878787">
                      <a:alpha val="69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37436205-230F-4BF1-B932-8A19F8113D5F}"/>
                  </a:ext>
                </a:extLst>
              </p:cNvPr>
              <p:cNvGrpSpPr/>
              <p:nvPr/>
            </p:nvGrpSpPr>
            <p:grpSpPr>
              <a:xfrm>
                <a:off x="2235198" y="943428"/>
                <a:ext cx="1748974" cy="1262744"/>
                <a:chOff x="2235198" y="943428"/>
                <a:chExt cx="1748974" cy="1262744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3DDC3049-26A8-4FF1-936F-AC4189FC7B83}"/>
                    </a:ext>
                  </a:extLst>
                </p:cNvPr>
                <p:cNvSpPr/>
                <p:nvPr/>
              </p:nvSpPr>
              <p:spPr>
                <a:xfrm>
                  <a:off x="2416629" y="943428"/>
                  <a:ext cx="1386114" cy="1262744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ight Triangle 11">
                  <a:extLst>
                    <a:ext uri="{FF2B5EF4-FFF2-40B4-BE49-F238E27FC236}">
                      <a16:creationId xmlns:a16="http://schemas.microsoft.com/office/drawing/2014/main" id="{6A0E2978-4D9A-4D40-8C3B-DC04EFB6752B}"/>
                    </a:ext>
                  </a:extLst>
                </p:cNvPr>
                <p:cNvSpPr/>
                <p:nvPr/>
              </p:nvSpPr>
              <p:spPr>
                <a:xfrm flipH="1">
                  <a:off x="2235199" y="943428"/>
                  <a:ext cx="181429" cy="217715"/>
                </a:xfrm>
                <a:prstGeom prst="rtTriangl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ight Triangle 12">
                  <a:extLst>
                    <a:ext uri="{FF2B5EF4-FFF2-40B4-BE49-F238E27FC236}">
                      <a16:creationId xmlns:a16="http://schemas.microsoft.com/office/drawing/2014/main" id="{362B5D2F-1DB7-463D-8DD0-3020F3B08670}"/>
                    </a:ext>
                  </a:extLst>
                </p:cNvPr>
                <p:cNvSpPr/>
                <p:nvPr/>
              </p:nvSpPr>
              <p:spPr>
                <a:xfrm>
                  <a:off x="3875310" y="1001488"/>
                  <a:ext cx="108862" cy="159655"/>
                </a:xfrm>
                <a:prstGeom prst="rtTriangl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ight Triangle 13">
                  <a:extLst>
                    <a:ext uri="{FF2B5EF4-FFF2-40B4-BE49-F238E27FC236}">
                      <a16:creationId xmlns:a16="http://schemas.microsoft.com/office/drawing/2014/main" id="{5A800E60-E9D7-438E-865B-899BAF828454}"/>
                    </a:ext>
                  </a:extLst>
                </p:cNvPr>
                <p:cNvSpPr/>
                <p:nvPr/>
              </p:nvSpPr>
              <p:spPr>
                <a:xfrm flipV="1">
                  <a:off x="3802742" y="1988456"/>
                  <a:ext cx="181429" cy="217715"/>
                </a:xfrm>
                <a:prstGeom prst="rtTriangl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ight Triangle 14">
                  <a:extLst>
                    <a:ext uri="{FF2B5EF4-FFF2-40B4-BE49-F238E27FC236}">
                      <a16:creationId xmlns:a16="http://schemas.microsoft.com/office/drawing/2014/main" id="{F57FFF6C-F88E-4F9B-9998-DA6BF76FEDED}"/>
                    </a:ext>
                  </a:extLst>
                </p:cNvPr>
                <p:cNvSpPr/>
                <p:nvPr/>
              </p:nvSpPr>
              <p:spPr>
                <a:xfrm flipH="1" flipV="1">
                  <a:off x="2235198" y="1988454"/>
                  <a:ext cx="181428" cy="217715"/>
                </a:xfrm>
                <a:prstGeom prst="rtTriangl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CFB2769-B8F0-4B6A-8C58-7D555447AC43}"/>
                </a:ext>
              </a:extLst>
            </p:cNvPr>
            <p:cNvSpPr txBox="1"/>
            <p:nvPr/>
          </p:nvSpPr>
          <p:spPr>
            <a:xfrm>
              <a:off x="8278596" y="1119334"/>
              <a:ext cx="12736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E0CE09C-6CC5-403C-90B2-EF8CF0115BCA}"/>
              </a:ext>
            </a:extLst>
          </p:cNvPr>
          <p:cNvSpPr/>
          <p:nvPr/>
        </p:nvSpPr>
        <p:spPr>
          <a:xfrm>
            <a:off x="1473200" y="2315027"/>
            <a:ext cx="9245600" cy="827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776DFBB-A48C-4508-B60F-36E205E5DA50}"/>
              </a:ext>
            </a:extLst>
          </p:cNvPr>
          <p:cNvSpPr/>
          <p:nvPr/>
        </p:nvSpPr>
        <p:spPr>
          <a:xfrm>
            <a:off x="1763486" y="1966684"/>
            <a:ext cx="232228" cy="1611086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34000"/>
                </a:schemeClr>
              </a:gs>
              <a:gs pos="100000">
                <a:srgbClr val="878787">
                  <a:alpha val="69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0006AA2-E965-48B9-AFBF-0A2DA4DFA17F}"/>
              </a:ext>
            </a:extLst>
          </p:cNvPr>
          <p:cNvSpPr/>
          <p:nvPr/>
        </p:nvSpPr>
        <p:spPr>
          <a:xfrm>
            <a:off x="1473200" y="1850570"/>
            <a:ext cx="391886" cy="1611086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F7C4FD5-5247-429A-B7F8-CF253498ECCC}"/>
              </a:ext>
            </a:extLst>
          </p:cNvPr>
          <p:cNvSpPr/>
          <p:nvPr/>
        </p:nvSpPr>
        <p:spPr>
          <a:xfrm>
            <a:off x="10210800" y="1988456"/>
            <a:ext cx="232228" cy="1611086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34000"/>
                </a:schemeClr>
              </a:gs>
              <a:gs pos="100000">
                <a:srgbClr val="878787">
                  <a:alpha val="69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0B11AA5-6337-4FA6-BE55-9CD4C14A335E}"/>
              </a:ext>
            </a:extLst>
          </p:cNvPr>
          <p:cNvSpPr/>
          <p:nvPr/>
        </p:nvSpPr>
        <p:spPr>
          <a:xfrm>
            <a:off x="10326914" y="1865086"/>
            <a:ext cx="391886" cy="1611086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BBAA32-B317-4045-894A-A410FA2B857C}"/>
              </a:ext>
            </a:extLst>
          </p:cNvPr>
          <p:cNvSpPr txBox="1"/>
          <p:nvPr/>
        </p:nvSpPr>
        <p:spPr>
          <a:xfrm>
            <a:off x="4102688" y="2395297"/>
            <a:ext cx="5084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Deposits &amp; Withdrawals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 Problem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614CFCB-CD6E-4B33-8535-9246243D8624}"/>
              </a:ext>
            </a:extLst>
          </p:cNvPr>
          <p:cNvGrpSpPr/>
          <p:nvPr/>
        </p:nvGrpSpPr>
        <p:grpSpPr>
          <a:xfrm>
            <a:off x="2328316" y="2097312"/>
            <a:ext cx="1748974" cy="1262744"/>
            <a:chOff x="2235198" y="943428"/>
            <a:chExt cx="1748974" cy="1262744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78DF212-A7FF-4821-AB0C-2AA855B56875}"/>
                </a:ext>
              </a:extLst>
            </p:cNvPr>
            <p:cNvSpPr/>
            <p:nvPr/>
          </p:nvSpPr>
          <p:spPr>
            <a:xfrm>
              <a:off x="2308500" y="1047404"/>
              <a:ext cx="232228" cy="1008611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34000"/>
                  </a:schemeClr>
                </a:gs>
                <a:gs pos="100000">
                  <a:srgbClr val="878787">
                    <a:alpha val="69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290868C-D58C-4CFA-B7C1-99F1EA447A3A}"/>
                </a:ext>
              </a:extLst>
            </p:cNvPr>
            <p:cNvSpPr/>
            <p:nvPr/>
          </p:nvSpPr>
          <p:spPr>
            <a:xfrm>
              <a:off x="3661228" y="1047404"/>
              <a:ext cx="232228" cy="1008611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34000"/>
                  </a:schemeClr>
                </a:gs>
                <a:gs pos="100000">
                  <a:srgbClr val="878787">
                    <a:alpha val="69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E58BA8A-1E23-462F-A081-9D6BC261483E}"/>
                </a:ext>
              </a:extLst>
            </p:cNvPr>
            <p:cNvGrpSpPr/>
            <p:nvPr/>
          </p:nvGrpSpPr>
          <p:grpSpPr>
            <a:xfrm>
              <a:off x="2235198" y="943428"/>
              <a:ext cx="1748974" cy="1262744"/>
              <a:chOff x="2235198" y="943428"/>
              <a:chExt cx="1748974" cy="1262744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FA440D4-8F8C-48AC-B3A8-9EE96229AC0A}"/>
                  </a:ext>
                </a:extLst>
              </p:cNvPr>
              <p:cNvSpPr/>
              <p:nvPr/>
            </p:nvSpPr>
            <p:spPr>
              <a:xfrm>
                <a:off x="2416629" y="943428"/>
                <a:ext cx="1386114" cy="126274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ight Triangle 35">
                <a:extLst>
                  <a:ext uri="{FF2B5EF4-FFF2-40B4-BE49-F238E27FC236}">
                    <a16:creationId xmlns:a16="http://schemas.microsoft.com/office/drawing/2014/main" id="{76507815-2D66-4AE7-9810-F94D93B11B82}"/>
                  </a:ext>
                </a:extLst>
              </p:cNvPr>
              <p:cNvSpPr/>
              <p:nvPr/>
            </p:nvSpPr>
            <p:spPr>
              <a:xfrm flipH="1">
                <a:off x="2235199" y="943428"/>
                <a:ext cx="181429" cy="217715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ight Triangle 36">
                <a:extLst>
                  <a:ext uri="{FF2B5EF4-FFF2-40B4-BE49-F238E27FC236}">
                    <a16:creationId xmlns:a16="http://schemas.microsoft.com/office/drawing/2014/main" id="{679E83ED-ED34-44B3-945C-D83BE85B865F}"/>
                  </a:ext>
                </a:extLst>
              </p:cNvPr>
              <p:cNvSpPr/>
              <p:nvPr/>
            </p:nvSpPr>
            <p:spPr>
              <a:xfrm>
                <a:off x="3802743" y="943428"/>
                <a:ext cx="181429" cy="217715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ight Triangle 37">
                <a:extLst>
                  <a:ext uri="{FF2B5EF4-FFF2-40B4-BE49-F238E27FC236}">
                    <a16:creationId xmlns:a16="http://schemas.microsoft.com/office/drawing/2014/main" id="{12A0068B-F0C4-4525-92A5-DC27BE957242}"/>
                  </a:ext>
                </a:extLst>
              </p:cNvPr>
              <p:cNvSpPr/>
              <p:nvPr/>
            </p:nvSpPr>
            <p:spPr>
              <a:xfrm flipV="1">
                <a:off x="3802742" y="1988456"/>
                <a:ext cx="181429" cy="217715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ight Triangle 38">
                <a:extLst>
                  <a:ext uri="{FF2B5EF4-FFF2-40B4-BE49-F238E27FC236}">
                    <a16:creationId xmlns:a16="http://schemas.microsoft.com/office/drawing/2014/main" id="{C079ECB6-59F5-4E89-9C6D-B1419FABC82E}"/>
                  </a:ext>
                </a:extLst>
              </p:cNvPr>
              <p:cNvSpPr/>
              <p:nvPr/>
            </p:nvSpPr>
            <p:spPr>
              <a:xfrm flipH="1" flipV="1">
                <a:off x="2235198" y="1988454"/>
                <a:ext cx="181428" cy="217715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B48C49B7-2CB1-4E64-ABAF-CBA2DA3C4689}"/>
              </a:ext>
            </a:extLst>
          </p:cNvPr>
          <p:cNvSpPr/>
          <p:nvPr/>
        </p:nvSpPr>
        <p:spPr>
          <a:xfrm>
            <a:off x="1468029" y="3740497"/>
            <a:ext cx="9245600" cy="827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28AB85D-CAC4-4376-A3A2-EC3D56BB3CE0}"/>
              </a:ext>
            </a:extLst>
          </p:cNvPr>
          <p:cNvSpPr/>
          <p:nvPr/>
        </p:nvSpPr>
        <p:spPr>
          <a:xfrm>
            <a:off x="1758315" y="3392154"/>
            <a:ext cx="232228" cy="1611086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34000"/>
                </a:schemeClr>
              </a:gs>
              <a:gs pos="100000">
                <a:srgbClr val="878787">
                  <a:alpha val="69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A194261-6983-44A7-ACE8-5BCC05C3AD9E}"/>
              </a:ext>
            </a:extLst>
          </p:cNvPr>
          <p:cNvSpPr/>
          <p:nvPr/>
        </p:nvSpPr>
        <p:spPr>
          <a:xfrm>
            <a:off x="1468029" y="3276040"/>
            <a:ext cx="391886" cy="1611086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EF0672A-5A66-4C1E-AF62-846BEAE9CBD9}"/>
              </a:ext>
            </a:extLst>
          </p:cNvPr>
          <p:cNvSpPr/>
          <p:nvPr/>
        </p:nvSpPr>
        <p:spPr>
          <a:xfrm>
            <a:off x="10205629" y="3413926"/>
            <a:ext cx="232228" cy="1611086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34000"/>
                </a:schemeClr>
              </a:gs>
              <a:gs pos="100000">
                <a:srgbClr val="878787">
                  <a:alpha val="69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8E2F6D9-B913-4F59-B5DB-893AE4D79D73}"/>
              </a:ext>
            </a:extLst>
          </p:cNvPr>
          <p:cNvSpPr/>
          <p:nvPr/>
        </p:nvSpPr>
        <p:spPr>
          <a:xfrm>
            <a:off x="10321743" y="3290556"/>
            <a:ext cx="391886" cy="1611086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A6D25B5-6F80-426E-85AF-25B810D38B5B}"/>
              </a:ext>
            </a:extLst>
          </p:cNvPr>
          <p:cNvSpPr txBox="1"/>
          <p:nvPr/>
        </p:nvSpPr>
        <p:spPr>
          <a:xfrm>
            <a:off x="4123524" y="3942728"/>
            <a:ext cx="5084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accessing account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making or receiving payment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914DEA7-8A5E-4B16-8A5D-7C0CE3E96D12}"/>
              </a:ext>
            </a:extLst>
          </p:cNvPr>
          <p:cNvGrpSpPr/>
          <p:nvPr/>
        </p:nvGrpSpPr>
        <p:grpSpPr>
          <a:xfrm>
            <a:off x="8060153" y="3522782"/>
            <a:ext cx="1748974" cy="1262744"/>
            <a:chOff x="8011888" y="943428"/>
            <a:chExt cx="1748974" cy="1262744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9E67BD3-4A14-432A-8D74-05CA726CE25B}"/>
                </a:ext>
              </a:extLst>
            </p:cNvPr>
            <p:cNvGrpSpPr/>
            <p:nvPr/>
          </p:nvGrpSpPr>
          <p:grpSpPr>
            <a:xfrm>
              <a:off x="8011888" y="943428"/>
              <a:ext cx="1748974" cy="1262744"/>
              <a:chOff x="2235198" y="943428"/>
              <a:chExt cx="1748974" cy="1262744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4845EBC0-220F-4E98-9985-A066C6BA14B6}"/>
                  </a:ext>
                </a:extLst>
              </p:cNvPr>
              <p:cNvSpPr/>
              <p:nvPr/>
            </p:nvSpPr>
            <p:spPr>
              <a:xfrm>
                <a:off x="2308500" y="1047404"/>
                <a:ext cx="232228" cy="1008611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alpha val="34000"/>
                    </a:schemeClr>
                  </a:gs>
                  <a:gs pos="100000">
                    <a:srgbClr val="878787">
                      <a:alpha val="69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12FC2FEB-075B-4DF5-A2AC-57334F88CA86}"/>
                  </a:ext>
                </a:extLst>
              </p:cNvPr>
              <p:cNvSpPr/>
              <p:nvPr/>
            </p:nvSpPr>
            <p:spPr>
              <a:xfrm>
                <a:off x="3661228" y="1047404"/>
                <a:ext cx="232228" cy="1008611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alpha val="34000"/>
                    </a:schemeClr>
                  </a:gs>
                  <a:gs pos="100000">
                    <a:srgbClr val="878787">
                      <a:alpha val="69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6925B8BA-6984-4718-A3FE-A7165D66E83D}"/>
                  </a:ext>
                </a:extLst>
              </p:cNvPr>
              <p:cNvGrpSpPr/>
              <p:nvPr/>
            </p:nvGrpSpPr>
            <p:grpSpPr>
              <a:xfrm>
                <a:off x="2235198" y="943428"/>
                <a:ext cx="1748974" cy="1262744"/>
                <a:chOff x="2235198" y="943428"/>
                <a:chExt cx="1748974" cy="1262744"/>
              </a:xfrm>
            </p:grpSpPr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D2B62ABA-0C8E-47F9-A75C-66541ECC36A6}"/>
                    </a:ext>
                  </a:extLst>
                </p:cNvPr>
                <p:cNvSpPr/>
                <p:nvPr/>
              </p:nvSpPr>
              <p:spPr>
                <a:xfrm>
                  <a:off x="2416629" y="943428"/>
                  <a:ext cx="1386114" cy="1262744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" name="Right Triangle 52">
                  <a:extLst>
                    <a:ext uri="{FF2B5EF4-FFF2-40B4-BE49-F238E27FC236}">
                      <a16:creationId xmlns:a16="http://schemas.microsoft.com/office/drawing/2014/main" id="{8E0EFADC-324F-490C-9C37-700E577EAD2D}"/>
                    </a:ext>
                  </a:extLst>
                </p:cNvPr>
                <p:cNvSpPr/>
                <p:nvPr/>
              </p:nvSpPr>
              <p:spPr>
                <a:xfrm flipH="1">
                  <a:off x="2235199" y="943428"/>
                  <a:ext cx="181429" cy="217715"/>
                </a:xfrm>
                <a:prstGeom prst="rtTriangl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ight Triangle 53">
                  <a:extLst>
                    <a:ext uri="{FF2B5EF4-FFF2-40B4-BE49-F238E27FC236}">
                      <a16:creationId xmlns:a16="http://schemas.microsoft.com/office/drawing/2014/main" id="{6DFBC46A-CA51-42AD-B775-0FCC7481C492}"/>
                    </a:ext>
                  </a:extLst>
                </p:cNvPr>
                <p:cNvSpPr/>
                <p:nvPr/>
              </p:nvSpPr>
              <p:spPr>
                <a:xfrm>
                  <a:off x="3802743" y="943428"/>
                  <a:ext cx="181429" cy="217715"/>
                </a:xfrm>
                <a:prstGeom prst="rtTriangl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ight Triangle 54">
                  <a:extLst>
                    <a:ext uri="{FF2B5EF4-FFF2-40B4-BE49-F238E27FC236}">
                      <a16:creationId xmlns:a16="http://schemas.microsoft.com/office/drawing/2014/main" id="{907D2A97-0C86-4595-B237-BB37EBDC1FA3}"/>
                    </a:ext>
                  </a:extLst>
                </p:cNvPr>
                <p:cNvSpPr/>
                <p:nvPr/>
              </p:nvSpPr>
              <p:spPr>
                <a:xfrm flipV="1">
                  <a:off x="3802742" y="1988456"/>
                  <a:ext cx="181429" cy="217715"/>
                </a:xfrm>
                <a:prstGeom prst="rtTriangl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ight Triangle 55">
                  <a:extLst>
                    <a:ext uri="{FF2B5EF4-FFF2-40B4-BE49-F238E27FC236}">
                      <a16:creationId xmlns:a16="http://schemas.microsoft.com/office/drawing/2014/main" id="{D333D639-A3AE-4B7D-A025-B2DE4DA1CEDD}"/>
                    </a:ext>
                  </a:extLst>
                </p:cNvPr>
                <p:cNvSpPr/>
                <p:nvPr/>
              </p:nvSpPr>
              <p:spPr>
                <a:xfrm flipH="1" flipV="1">
                  <a:off x="2235198" y="1988454"/>
                  <a:ext cx="181428" cy="217715"/>
                </a:xfrm>
                <a:prstGeom prst="rtTriangl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2645258-D92D-4921-8641-F94DAD553579}"/>
                </a:ext>
              </a:extLst>
            </p:cNvPr>
            <p:cNvSpPr txBox="1"/>
            <p:nvPr/>
          </p:nvSpPr>
          <p:spPr>
            <a:xfrm>
              <a:off x="8278596" y="1119334"/>
              <a:ext cx="12736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BC03E52F-0BB8-4BCD-9096-99822721D73E}"/>
              </a:ext>
            </a:extLst>
          </p:cNvPr>
          <p:cNvSpPr/>
          <p:nvPr/>
        </p:nvSpPr>
        <p:spPr>
          <a:xfrm>
            <a:off x="1468029" y="5133869"/>
            <a:ext cx="9245600" cy="827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0BCBBB8-D840-48FC-87B3-D2485C02384B}"/>
              </a:ext>
            </a:extLst>
          </p:cNvPr>
          <p:cNvSpPr/>
          <p:nvPr/>
        </p:nvSpPr>
        <p:spPr>
          <a:xfrm>
            <a:off x="1758315" y="4785526"/>
            <a:ext cx="232228" cy="1611086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34000"/>
                </a:schemeClr>
              </a:gs>
              <a:gs pos="100000">
                <a:srgbClr val="878787">
                  <a:alpha val="69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5C1953E-1B96-4383-84FA-34AF74743BEA}"/>
              </a:ext>
            </a:extLst>
          </p:cNvPr>
          <p:cNvSpPr/>
          <p:nvPr/>
        </p:nvSpPr>
        <p:spPr>
          <a:xfrm>
            <a:off x="1468029" y="4669412"/>
            <a:ext cx="391886" cy="1611086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6DE04DF-B3BE-4F93-949B-A4C77B49D326}"/>
              </a:ext>
            </a:extLst>
          </p:cNvPr>
          <p:cNvSpPr/>
          <p:nvPr/>
        </p:nvSpPr>
        <p:spPr>
          <a:xfrm>
            <a:off x="10205629" y="4807298"/>
            <a:ext cx="232228" cy="1611086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34000"/>
                </a:schemeClr>
              </a:gs>
              <a:gs pos="100000">
                <a:srgbClr val="878787">
                  <a:alpha val="69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70EC422-3479-427A-8C9E-B20EB6024203}"/>
              </a:ext>
            </a:extLst>
          </p:cNvPr>
          <p:cNvSpPr/>
          <p:nvPr/>
        </p:nvSpPr>
        <p:spPr>
          <a:xfrm>
            <a:off x="10321743" y="4683928"/>
            <a:ext cx="391886" cy="1611086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E7452B5-C36C-4544-B65B-5E4412B7F6A0}"/>
              </a:ext>
            </a:extLst>
          </p:cNvPr>
          <p:cNvSpPr txBox="1"/>
          <p:nvPr/>
        </p:nvSpPr>
        <p:spPr>
          <a:xfrm>
            <a:off x="4123524" y="5336100"/>
            <a:ext cx="5084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using a debit or ATM card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with renewal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66A430C-4509-4ADB-A39F-71441EE54997}"/>
              </a:ext>
            </a:extLst>
          </p:cNvPr>
          <p:cNvGrpSpPr/>
          <p:nvPr/>
        </p:nvGrpSpPr>
        <p:grpSpPr>
          <a:xfrm>
            <a:off x="2323145" y="4916154"/>
            <a:ext cx="1748974" cy="1262744"/>
            <a:chOff x="8011888" y="943428"/>
            <a:chExt cx="1748974" cy="1262744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C7D036B3-22CE-478E-94A1-27CB54EE6AE1}"/>
                </a:ext>
              </a:extLst>
            </p:cNvPr>
            <p:cNvGrpSpPr/>
            <p:nvPr/>
          </p:nvGrpSpPr>
          <p:grpSpPr>
            <a:xfrm>
              <a:off x="8011888" y="943428"/>
              <a:ext cx="1748974" cy="1262744"/>
              <a:chOff x="2235198" y="943428"/>
              <a:chExt cx="1748974" cy="1262744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74174058-0314-426B-8742-D8B1E4F3DEC3}"/>
                  </a:ext>
                </a:extLst>
              </p:cNvPr>
              <p:cNvSpPr/>
              <p:nvPr/>
            </p:nvSpPr>
            <p:spPr>
              <a:xfrm>
                <a:off x="2308500" y="1047404"/>
                <a:ext cx="232228" cy="1008611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alpha val="34000"/>
                    </a:schemeClr>
                  </a:gs>
                  <a:gs pos="100000">
                    <a:srgbClr val="878787">
                      <a:alpha val="69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24381509-1269-4A57-BCCC-53D45D7B9BCA}"/>
                  </a:ext>
                </a:extLst>
              </p:cNvPr>
              <p:cNvSpPr/>
              <p:nvPr/>
            </p:nvSpPr>
            <p:spPr>
              <a:xfrm>
                <a:off x="3661228" y="1047404"/>
                <a:ext cx="232228" cy="1008611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alpha val="34000"/>
                    </a:schemeClr>
                  </a:gs>
                  <a:gs pos="100000">
                    <a:srgbClr val="878787">
                      <a:alpha val="69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8B88CB83-5BE1-4AC9-83DE-6BD626A7297E}"/>
                  </a:ext>
                </a:extLst>
              </p:cNvPr>
              <p:cNvGrpSpPr/>
              <p:nvPr/>
            </p:nvGrpSpPr>
            <p:grpSpPr>
              <a:xfrm>
                <a:off x="2235198" y="943428"/>
                <a:ext cx="1748974" cy="1262744"/>
                <a:chOff x="2235198" y="943428"/>
                <a:chExt cx="1748974" cy="1262744"/>
              </a:xfrm>
            </p:grpSpPr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273745EA-7517-4CBC-849C-1E998F4CE778}"/>
                    </a:ext>
                  </a:extLst>
                </p:cNvPr>
                <p:cNvSpPr/>
                <p:nvPr/>
              </p:nvSpPr>
              <p:spPr>
                <a:xfrm>
                  <a:off x="2416629" y="943428"/>
                  <a:ext cx="1386114" cy="126274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Right Triangle 69">
                  <a:extLst>
                    <a:ext uri="{FF2B5EF4-FFF2-40B4-BE49-F238E27FC236}">
                      <a16:creationId xmlns:a16="http://schemas.microsoft.com/office/drawing/2014/main" id="{15603DA7-2D5A-47B1-A2CA-0E3795CD8E44}"/>
                    </a:ext>
                  </a:extLst>
                </p:cNvPr>
                <p:cNvSpPr/>
                <p:nvPr/>
              </p:nvSpPr>
              <p:spPr>
                <a:xfrm flipH="1">
                  <a:off x="2235198" y="943428"/>
                  <a:ext cx="181429" cy="217715"/>
                </a:xfrm>
                <a:prstGeom prst="rtTriangl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ight Triangle 70">
                  <a:extLst>
                    <a:ext uri="{FF2B5EF4-FFF2-40B4-BE49-F238E27FC236}">
                      <a16:creationId xmlns:a16="http://schemas.microsoft.com/office/drawing/2014/main" id="{F3885CD6-BFF1-4861-AAA6-4E931150D9DB}"/>
                    </a:ext>
                  </a:extLst>
                </p:cNvPr>
                <p:cNvSpPr/>
                <p:nvPr/>
              </p:nvSpPr>
              <p:spPr>
                <a:xfrm>
                  <a:off x="3802743" y="943428"/>
                  <a:ext cx="181429" cy="217715"/>
                </a:xfrm>
                <a:prstGeom prst="rtTriangl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Right Triangle 71">
                  <a:extLst>
                    <a:ext uri="{FF2B5EF4-FFF2-40B4-BE49-F238E27FC236}">
                      <a16:creationId xmlns:a16="http://schemas.microsoft.com/office/drawing/2014/main" id="{F11DE62F-871E-498C-B04E-B7E78EA06DE9}"/>
                    </a:ext>
                  </a:extLst>
                </p:cNvPr>
                <p:cNvSpPr/>
                <p:nvPr/>
              </p:nvSpPr>
              <p:spPr>
                <a:xfrm flipV="1">
                  <a:off x="3802742" y="1988456"/>
                  <a:ext cx="181429" cy="217715"/>
                </a:xfrm>
                <a:prstGeom prst="rtTriangl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Right Triangle 72">
                  <a:extLst>
                    <a:ext uri="{FF2B5EF4-FFF2-40B4-BE49-F238E27FC236}">
                      <a16:creationId xmlns:a16="http://schemas.microsoft.com/office/drawing/2014/main" id="{EDA12ADA-61D1-4CEA-BB94-F9CE7BEEFD29}"/>
                    </a:ext>
                  </a:extLst>
                </p:cNvPr>
                <p:cNvSpPr/>
                <p:nvPr/>
              </p:nvSpPr>
              <p:spPr>
                <a:xfrm flipH="1" flipV="1">
                  <a:off x="2235198" y="1988454"/>
                  <a:ext cx="181428" cy="217715"/>
                </a:xfrm>
                <a:prstGeom prst="rtTriangl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18DA30B-B59E-4255-B81F-7FC9DC00B69D}"/>
                </a:ext>
              </a:extLst>
            </p:cNvPr>
            <p:cNvSpPr txBox="1"/>
            <p:nvPr/>
          </p:nvSpPr>
          <p:spPr>
            <a:xfrm>
              <a:off x="8278596" y="1119334"/>
              <a:ext cx="12736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981403" y="121920"/>
            <a:ext cx="4149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 issues due to the main issue of Managing their account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98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5" presetClass="path" presetSubtype="0" fill="hold" nodeType="click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1667E-6 4.07407E-6 L -0.47343 4.07407E-6 " pathEditMode="relative" rAng="0" ptsTypes="AA" p14:bounceEnd="33000">
                                          <p:cBhvr>
                                            <p:cTn id="6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3672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35" presetClass="path" presetSubtype="0" fill="hold" nodeType="click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08333E-6 2.96296E-6 L -0.47344 2.96296E-6 " pathEditMode="relative" rAng="0" ptsTypes="AA" p14:bounceEnd="33000">
                                          <p:cBhvr>
                                            <p:cTn id="16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3672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9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63" presetClass="path" presetSubtype="0" fill="hold" nodeType="clickEffect" p14:presetBounceEnd="4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16667E-7 3.7037E-6 L 0.47135 3.7037E-6 " pathEditMode="relative" rAng="0" ptsTypes="AA" p14:bounceEnd="41000">
                                          <p:cBhvr>
                                            <p:cTn id="23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3568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/>
          <p:bldP spid="28" grpId="0"/>
          <p:bldP spid="45" grpId="0"/>
          <p:bldP spid="6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5" presetClass="pat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1667E-6 4.07407E-6 L -0.47343 4.07407E-6 " pathEditMode="relative" rAng="0" ptsTypes="AA">
                                          <p:cBhvr>
                                            <p:cTn id="6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3672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35" presetClass="pat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08333E-6 2.96296E-6 L -0.47344 2.96296E-6 " pathEditMode="relative" rAng="0" ptsTypes="AA">
                                          <p:cBhvr>
                                            <p:cTn id="16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3672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9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63" presetClass="pat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16667E-7 3.7037E-6 L 0.47135 3.7037E-6 " pathEditMode="relative" rAng="0" ptsTypes="AA">
                                          <p:cBhvr>
                                            <p:cTn id="23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3568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/>
          <p:bldP spid="28" grpId="0"/>
          <p:bldP spid="45" grpId="0"/>
          <p:bldP spid="62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D0E023-0C8B-DACD-DF31-7CEC20FD0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538" y="619124"/>
            <a:ext cx="5757752" cy="5619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D2F385-1C43-B605-A451-3672D1AF8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9530" y="4866639"/>
            <a:ext cx="4763386" cy="18091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569844-FC57-32F1-2281-115B7FB1E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487" y="801539"/>
            <a:ext cx="5699051" cy="525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84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AB4DCF0-C96E-4D9B-AA13-1092E7313B78}"/>
              </a:ext>
            </a:extLst>
          </p:cNvPr>
          <p:cNvGrpSpPr/>
          <p:nvPr/>
        </p:nvGrpSpPr>
        <p:grpSpPr>
          <a:xfrm>
            <a:off x="4204656" y="1279543"/>
            <a:ext cx="3739006" cy="2144377"/>
            <a:chOff x="5064614" y="3026163"/>
            <a:chExt cx="2066924" cy="293663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1ED9ED6-61F0-42D3-9EB0-0C5B545FBCEB}"/>
                </a:ext>
              </a:extLst>
            </p:cNvPr>
            <p:cNvSpPr/>
            <p:nvPr/>
          </p:nvSpPr>
          <p:spPr>
            <a:xfrm>
              <a:off x="5064614" y="3026163"/>
              <a:ext cx="2066924" cy="2936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542708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B47A7B4-DF51-4559-B4CB-59C445008863}"/>
                </a:ext>
              </a:extLst>
            </p:cNvPr>
            <p:cNvSpPr/>
            <p:nvPr/>
          </p:nvSpPr>
          <p:spPr>
            <a:xfrm>
              <a:off x="5068765" y="3026163"/>
              <a:ext cx="2062773" cy="91978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02</a:t>
              </a:r>
            </a:p>
          </p:txBody>
        </p:sp>
        <p:sp>
          <p:nvSpPr>
            <p:cNvPr id="10" name="Right Triangle 9">
              <a:extLst>
                <a:ext uri="{FF2B5EF4-FFF2-40B4-BE49-F238E27FC236}">
                  <a16:creationId xmlns:a16="http://schemas.microsoft.com/office/drawing/2014/main" id="{BA81D58D-830E-4F16-9871-3F7D2E8CA3B1}"/>
                </a:ext>
              </a:extLst>
            </p:cNvPr>
            <p:cNvSpPr/>
            <p:nvPr/>
          </p:nvSpPr>
          <p:spPr>
            <a:xfrm rot="5400000" flipV="1">
              <a:off x="6708785" y="3966371"/>
              <a:ext cx="443172" cy="402335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Triangle 10">
              <a:extLst>
                <a:ext uri="{FF2B5EF4-FFF2-40B4-BE49-F238E27FC236}">
                  <a16:creationId xmlns:a16="http://schemas.microsoft.com/office/drawing/2014/main" id="{3181D6FE-ED55-4E07-8ADC-68208D8A2E3B}"/>
                </a:ext>
              </a:extLst>
            </p:cNvPr>
            <p:cNvSpPr/>
            <p:nvPr/>
          </p:nvSpPr>
          <p:spPr>
            <a:xfrm flipV="1">
              <a:off x="5068764" y="3945952"/>
              <a:ext cx="443172" cy="402335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64BA2EC-D676-41EC-AEB7-56E7CA20668E}"/>
                </a:ext>
              </a:extLst>
            </p:cNvPr>
            <p:cNvSpPr txBox="1"/>
            <p:nvPr/>
          </p:nvSpPr>
          <p:spPr>
            <a:xfrm>
              <a:off x="5180875" y="4355573"/>
              <a:ext cx="1885949" cy="1182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Geographic Focus</a:t>
              </a:r>
              <a:r>
                <a:rPr lang="en-US" dirty="0"/>
                <a:t> → California has the highest complaints; prioritize localized customer support.</a:t>
              </a:r>
              <a:endParaRPr lang="en-US" sz="1600" dirty="0">
                <a:solidFill>
                  <a:srgbClr val="6F4F38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8333348-8A32-4EE8-82CC-DDB461B570F8}"/>
              </a:ext>
            </a:extLst>
          </p:cNvPr>
          <p:cNvGrpSpPr/>
          <p:nvPr/>
        </p:nvGrpSpPr>
        <p:grpSpPr>
          <a:xfrm>
            <a:off x="8258131" y="1279543"/>
            <a:ext cx="3659549" cy="2144377"/>
            <a:chOff x="8529249" y="3026162"/>
            <a:chExt cx="2069291" cy="2936634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D02912A-3AB7-4F87-B459-53439649E605}"/>
                </a:ext>
              </a:extLst>
            </p:cNvPr>
            <p:cNvGrpSpPr/>
            <p:nvPr/>
          </p:nvGrpSpPr>
          <p:grpSpPr>
            <a:xfrm>
              <a:off x="8529249" y="3026162"/>
              <a:ext cx="2069291" cy="2936634"/>
              <a:chOff x="6717600" y="2091918"/>
              <a:chExt cx="2069291" cy="2936634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0366D8DA-3B84-4F7A-8327-590AAA1E1A4F}"/>
                  </a:ext>
                </a:extLst>
              </p:cNvPr>
              <p:cNvGrpSpPr/>
              <p:nvPr/>
            </p:nvGrpSpPr>
            <p:grpSpPr>
              <a:xfrm>
                <a:off x="6717600" y="2091918"/>
                <a:ext cx="2066925" cy="2936634"/>
                <a:chOff x="7238991" y="2091918"/>
                <a:chExt cx="2066925" cy="2936634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BDFB2D14-45A1-4C87-98AC-22FCF9A89106}"/>
                    </a:ext>
                  </a:extLst>
                </p:cNvPr>
                <p:cNvGrpSpPr/>
                <p:nvPr/>
              </p:nvGrpSpPr>
              <p:grpSpPr>
                <a:xfrm>
                  <a:off x="7238991" y="2091918"/>
                  <a:ext cx="2066925" cy="2936634"/>
                  <a:chOff x="7119936" y="2091918"/>
                  <a:chExt cx="2066925" cy="2936634"/>
                </a:xfrm>
              </p:grpSpPr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5137A288-382A-430E-9EA3-F7A6C8157303}"/>
                      </a:ext>
                    </a:extLst>
                  </p:cNvPr>
                  <p:cNvSpPr/>
                  <p:nvPr/>
                </p:nvSpPr>
                <p:spPr>
                  <a:xfrm>
                    <a:off x="7119937" y="2091918"/>
                    <a:ext cx="2066924" cy="293663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 dirty="0">
                      <a:solidFill>
                        <a:srgbClr val="542708"/>
                      </a:solidFill>
                    </a:endParaRPr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F7BE7258-9209-46D0-8548-6136DB0D1DCF}"/>
                      </a:ext>
                    </a:extLst>
                  </p:cNvPr>
                  <p:cNvSpPr/>
                  <p:nvPr/>
                </p:nvSpPr>
                <p:spPr>
                  <a:xfrm>
                    <a:off x="7119936" y="2091918"/>
                    <a:ext cx="2062773" cy="91979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03</a:t>
                    </a:r>
                  </a:p>
                </p:txBody>
              </p:sp>
            </p:grpSp>
            <p:sp>
              <p:nvSpPr>
                <p:cNvPr id="31" name="Right Triangle 30">
                  <a:extLst>
                    <a:ext uri="{FF2B5EF4-FFF2-40B4-BE49-F238E27FC236}">
                      <a16:creationId xmlns:a16="http://schemas.microsoft.com/office/drawing/2014/main" id="{7D0B3B67-124A-4B11-A450-503BBB1E859E}"/>
                    </a:ext>
                  </a:extLst>
                </p:cNvPr>
                <p:cNvSpPr/>
                <p:nvPr/>
              </p:nvSpPr>
              <p:spPr>
                <a:xfrm flipV="1">
                  <a:off x="7245510" y="3011707"/>
                  <a:ext cx="443172" cy="402335"/>
                </a:xfrm>
                <a:prstGeom prst="rtTriangl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" name="Right Triangle 28">
                <a:extLst>
                  <a:ext uri="{FF2B5EF4-FFF2-40B4-BE49-F238E27FC236}">
                    <a16:creationId xmlns:a16="http://schemas.microsoft.com/office/drawing/2014/main" id="{842224C7-1C6C-4E19-BC7F-8684490A9F36}"/>
                  </a:ext>
                </a:extLst>
              </p:cNvPr>
              <p:cNvSpPr/>
              <p:nvPr/>
            </p:nvSpPr>
            <p:spPr>
              <a:xfrm rot="5400000" flipV="1">
                <a:off x="8364138" y="3032128"/>
                <a:ext cx="443172" cy="402335"/>
              </a:xfrm>
              <a:prstGeom prst="rt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BAF2373-86B7-4795-B7E5-EFE17C115ED6}"/>
                </a:ext>
              </a:extLst>
            </p:cNvPr>
            <p:cNvSpPr txBox="1"/>
            <p:nvPr/>
          </p:nvSpPr>
          <p:spPr>
            <a:xfrm>
              <a:off x="8696955" y="4265578"/>
              <a:ext cx="1752216" cy="12644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Monetary Relief Cases</a:t>
              </a:r>
              <a:r>
                <a:rPr lang="en-US" dirty="0"/>
                <a:t> → Streamline and prioritize handling to boost satisfaction.</a:t>
              </a:r>
              <a:endParaRPr lang="en-US" sz="1600" dirty="0">
                <a:solidFill>
                  <a:srgbClr val="6F4F3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AB4DCF0-C96E-4D9B-AA13-1092E7313B78}"/>
              </a:ext>
            </a:extLst>
          </p:cNvPr>
          <p:cNvGrpSpPr/>
          <p:nvPr/>
        </p:nvGrpSpPr>
        <p:grpSpPr>
          <a:xfrm>
            <a:off x="553503" y="1279543"/>
            <a:ext cx="3336685" cy="2310780"/>
            <a:chOff x="5064614" y="3026163"/>
            <a:chExt cx="2066925" cy="296050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1ED9ED6-61F0-42D3-9EB0-0C5B545FBCEB}"/>
                </a:ext>
              </a:extLst>
            </p:cNvPr>
            <p:cNvSpPr/>
            <p:nvPr/>
          </p:nvSpPr>
          <p:spPr>
            <a:xfrm>
              <a:off x="5064614" y="3026163"/>
              <a:ext cx="2066924" cy="2936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542708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B47A7B4-DF51-4559-B4CB-59C445008863}"/>
                </a:ext>
              </a:extLst>
            </p:cNvPr>
            <p:cNvSpPr/>
            <p:nvPr/>
          </p:nvSpPr>
          <p:spPr>
            <a:xfrm>
              <a:off x="5068765" y="3026163"/>
              <a:ext cx="2062773" cy="91978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rgbClr val="FDF0E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01</a:t>
              </a:r>
              <a:endParaRPr lang="en-US" sz="2800" b="1" dirty="0">
                <a:solidFill>
                  <a:srgbClr val="FDF0E7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Right Triangle 36">
              <a:extLst>
                <a:ext uri="{FF2B5EF4-FFF2-40B4-BE49-F238E27FC236}">
                  <a16:creationId xmlns:a16="http://schemas.microsoft.com/office/drawing/2014/main" id="{BA81D58D-830E-4F16-9871-3F7D2E8CA3B1}"/>
                </a:ext>
              </a:extLst>
            </p:cNvPr>
            <p:cNvSpPr/>
            <p:nvPr/>
          </p:nvSpPr>
          <p:spPr>
            <a:xfrm rot="5400000" flipV="1">
              <a:off x="6708786" y="3966372"/>
              <a:ext cx="443172" cy="402335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ight Triangle 37">
              <a:extLst>
                <a:ext uri="{FF2B5EF4-FFF2-40B4-BE49-F238E27FC236}">
                  <a16:creationId xmlns:a16="http://schemas.microsoft.com/office/drawing/2014/main" id="{3181D6FE-ED55-4E07-8ADC-68208D8A2E3B}"/>
                </a:ext>
              </a:extLst>
            </p:cNvPr>
            <p:cNvSpPr/>
            <p:nvPr/>
          </p:nvSpPr>
          <p:spPr>
            <a:xfrm flipV="1">
              <a:off x="5068764" y="3945952"/>
              <a:ext cx="443172" cy="402335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64BA2EC-D676-41EC-AEB7-56E7CA20668E}"/>
                </a:ext>
              </a:extLst>
            </p:cNvPr>
            <p:cNvSpPr txBox="1"/>
            <p:nvPr/>
          </p:nvSpPr>
          <p:spPr>
            <a:xfrm>
              <a:off x="5186187" y="4093957"/>
              <a:ext cx="1885949" cy="1892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Account Management Issues (61%)</a:t>
              </a:r>
              <a:r>
                <a:rPr lang="en-US" dirty="0"/>
                <a:t> → Improve app interface, usability, and add support features to reduce frustration.</a:t>
              </a:r>
              <a:endParaRPr lang="en-US" sz="1600" dirty="0">
                <a:solidFill>
                  <a:srgbClr val="6F4F3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CBA0DBC-F838-C9BF-AFDD-07A934D6C404}"/>
              </a:ext>
            </a:extLst>
          </p:cNvPr>
          <p:cNvSpPr txBox="1"/>
          <p:nvPr/>
        </p:nvSpPr>
        <p:spPr>
          <a:xfrm>
            <a:off x="3509885" y="281881"/>
            <a:ext cx="4433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RECOMMENDATIONS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AB4DCF0-C96E-4D9B-AA13-1092E7313B78}"/>
              </a:ext>
            </a:extLst>
          </p:cNvPr>
          <p:cNvGrpSpPr/>
          <p:nvPr/>
        </p:nvGrpSpPr>
        <p:grpSpPr>
          <a:xfrm>
            <a:off x="526025" y="3930644"/>
            <a:ext cx="3336685" cy="2292150"/>
            <a:chOff x="5064614" y="3026163"/>
            <a:chExt cx="2066925" cy="2936634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1ED9ED6-61F0-42D3-9EB0-0C5B545FBCEB}"/>
                </a:ext>
              </a:extLst>
            </p:cNvPr>
            <p:cNvSpPr/>
            <p:nvPr/>
          </p:nvSpPr>
          <p:spPr>
            <a:xfrm>
              <a:off x="5064614" y="3026163"/>
              <a:ext cx="2066924" cy="2936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542708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B47A7B4-DF51-4559-B4CB-59C445008863}"/>
                </a:ext>
              </a:extLst>
            </p:cNvPr>
            <p:cNvSpPr/>
            <p:nvPr/>
          </p:nvSpPr>
          <p:spPr>
            <a:xfrm>
              <a:off x="5068765" y="3026163"/>
              <a:ext cx="2062773" cy="91978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rgbClr val="FDF0E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04</a:t>
              </a:r>
              <a:endParaRPr lang="en-US" sz="2800" b="1" dirty="0">
                <a:solidFill>
                  <a:srgbClr val="FDF0E7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Right Triangle 42">
              <a:extLst>
                <a:ext uri="{FF2B5EF4-FFF2-40B4-BE49-F238E27FC236}">
                  <a16:creationId xmlns:a16="http://schemas.microsoft.com/office/drawing/2014/main" id="{BA81D58D-830E-4F16-9871-3F7D2E8CA3B1}"/>
                </a:ext>
              </a:extLst>
            </p:cNvPr>
            <p:cNvSpPr/>
            <p:nvPr/>
          </p:nvSpPr>
          <p:spPr>
            <a:xfrm rot="5400000" flipV="1">
              <a:off x="6708786" y="3966372"/>
              <a:ext cx="443172" cy="402335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ight Triangle 43">
              <a:extLst>
                <a:ext uri="{FF2B5EF4-FFF2-40B4-BE49-F238E27FC236}">
                  <a16:creationId xmlns:a16="http://schemas.microsoft.com/office/drawing/2014/main" id="{3181D6FE-ED55-4E07-8ADC-68208D8A2E3B}"/>
                </a:ext>
              </a:extLst>
            </p:cNvPr>
            <p:cNvSpPr/>
            <p:nvPr/>
          </p:nvSpPr>
          <p:spPr>
            <a:xfrm flipV="1">
              <a:off x="5068764" y="3945952"/>
              <a:ext cx="443172" cy="402335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4BA2EC-D676-41EC-AEB7-56E7CA20668E}"/>
                </a:ext>
              </a:extLst>
            </p:cNvPr>
            <p:cNvSpPr txBox="1"/>
            <p:nvPr/>
          </p:nvSpPr>
          <p:spPr>
            <a:xfrm>
              <a:off x="5186187" y="4093957"/>
              <a:ext cx="1885949" cy="1537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Self-Service Resources</a:t>
              </a:r>
              <a:r>
                <a:rPr lang="en-US" dirty="0"/>
                <a:t> → Provide guides and tools for common account issues to reduce minor complaints.</a:t>
              </a:r>
              <a:endParaRPr lang="en-US" sz="1600" dirty="0">
                <a:solidFill>
                  <a:srgbClr val="6F4F3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AB4DCF0-C96E-4D9B-AA13-1092E7313B78}"/>
              </a:ext>
            </a:extLst>
          </p:cNvPr>
          <p:cNvGrpSpPr/>
          <p:nvPr/>
        </p:nvGrpSpPr>
        <p:grpSpPr>
          <a:xfrm>
            <a:off x="4204655" y="3939959"/>
            <a:ext cx="3924677" cy="2292150"/>
            <a:chOff x="5064614" y="3026163"/>
            <a:chExt cx="2126205" cy="2936634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1ED9ED6-61F0-42D3-9EB0-0C5B545FBCEB}"/>
                </a:ext>
              </a:extLst>
            </p:cNvPr>
            <p:cNvSpPr/>
            <p:nvPr/>
          </p:nvSpPr>
          <p:spPr>
            <a:xfrm>
              <a:off x="5064614" y="3026163"/>
              <a:ext cx="2066924" cy="2936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542708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B47A7B4-DF51-4559-B4CB-59C445008863}"/>
                </a:ext>
              </a:extLst>
            </p:cNvPr>
            <p:cNvSpPr/>
            <p:nvPr/>
          </p:nvSpPr>
          <p:spPr>
            <a:xfrm>
              <a:off x="5068765" y="3026163"/>
              <a:ext cx="2062773" cy="91978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05</a:t>
              </a:r>
              <a:endPara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Right Triangle 48">
              <a:extLst>
                <a:ext uri="{FF2B5EF4-FFF2-40B4-BE49-F238E27FC236}">
                  <a16:creationId xmlns:a16="http://schemas.microsoft.com/office/drawing/2014/main" id="{BA81D58D-830E-4F16-9871-3F7D2E8CA3B1}"/>
                </a:ext>
              </a:extLst>
            </p:cNvPr>
            <p:cNvSpPr/>
            <p:nvPr/>
          </p:nvSpPr>
          <p:spPr>
            <a:xfrm rot="5400000" flipV="1">
              <a:off x="6708786" y="3966372"/>
              <a:ext cx="443172" cy="402335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ight Triangle 49">
              <a:extLst>
                <a:ext uri="{FF2B5EF4-FFF2-40B4-BE49-F238E27FC236}">
                  <a16:creationId xmlns:a16="http://schemas.microsoft.com/office/drawing/2014/main" id="{3181D6FE-ED55-4E07-8ADC-68208D8A2E3B}"/>
                </a:ext>
              </a:extLst>
            </p:cNvPr>
            <p:cNvSpPr/>
            <p:nvPr/>
          </p:nvSpPr>
          <p:spPr>
            <a:xfrm flipV="1">
              <a:off x="5068764" y="3945952"/>
              <a:ext cx="443172" cy="402335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64BA2EC-D676-41EC-AEB7-56E7CA20668E}"/>
                </a:ext>
              </a:extLst>
            </p:cNvPr>
            <p:cNvSpPr txBox="1"/>
            <p:nvPr/>
          </p:nvSpPr>
          <p:spPr>
            <a:xfrm>
              <a:off x="5068764" y="4231000"/>
              <a:ext cx="2122055" cy="1182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Transparency</a:t>
              </a:r>
              <a:r>
                <a:rPr lang="en-US" dirty="0"/>
                <a:t> → Offer public responses when closing complaints to show accountability.</a:t>
              </a:r>
              <a:endParaRPr lang="en-US" sz="1600" dirty="0">
                <a:solidFill>
                  <a:srgbClr val="6F4F3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AB4DCF0-C96E-4D9B-AA13-1092E7313B78}"/>
              </a:ext>
            </a:extLst>
          </p:cNvPr>
          <p:cNvGrpSpPr/>
          <p:nvPr/>
        </p:nvGrpSpPr>
        <p:grpSpPr>
          <a:xfrm>
            <a:off x="8269660" y="3930643"/>
            <a:ext cx="3643836" cy="2178041"/>
            <a:chOff x="5064614" y="3026163"/>
            <a:chExt cx="2066925" cy="2936634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1ED9ED6-61F0-42D3-9EB0-0C5B545FBCEB}"/>
                </a:ext>
              </a:extLst>
            </p:cNvPr>
            <p:cNvSpPr/>
            <p:nvPr/>
          </p:nvSpPr>
          <p:spPr>
            <a:xfrm>
              <a:off x="5064614" y="3026163"/>
              <a:ext cx="2066924" cy="2936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542708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B47A7B4-DF51-4559-B4CB-59C445008863}"/>
                </a:ext>
              </a:extLst>
            </p:cNvPr>
            <p:cNvSpPr/>
            <p:nvPr/>
          </p:nvSpPr>
          <p:spPr>
            <a:xfrm>
              <a:off x="5068765" y="3026163"/>
              <a:ext cx="2062773" cy="91978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rgbClr val="FDF0E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06</a:t>
              </a:r>
              <a:endParaRPr lang="en-US" sz="2800" b="1" dirty="0">
                <a:solidFill>
                  <a:srgbClr val="FDF0E7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Right Triangle 54">
              <a:extLst>
                <a:ext uri="{FF2B5EF4-FFF2-40B4-BE49-F238E27FC236}">
                  <a16:creationId xmlns:a16="http://schemas.microsoft.com/office/drawing/2014/main" id="{BA81D58D-830E-4F16-9871-3F7D2E8CA3B1}"/>
                </a:ext>
              </a:extLst>
            </p:cNvPr>
            <p:cNvSpPr/>
            <p:nvPr/>
          </p:nvSpPr>
          <p:spPr>
            <a:xfrm rot="5400000" flipV="1">
              <a:off x="6708786" y="3966372"/>
              <a:ext cx="443172" cy="402335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ight Triangle 55">
              <a:extLst>
                <a:ext uri="{FF2B5EF4-FFF2-40B4-BE49-F238E27FC236}">
                  <a16:creationId xmlns:a16="http://schemas.microsoft.com/office/drawing/2014/main" id="{3181D6FE-ED55-4E07-8ADC-68208D8A2E3B}"/>
                </a:ext>
              </a:extLst>
            </p:cNvPr>
            <p:cNvSpPr/>
            <p:nvPr/>
          </p:nvSpPr>
          <p:spPr>
            <a:xfrm flipV="1">
              <a:off x="5068764" y="3945952"/>
              <a:ext cx="443172" cy="402335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64BA2EC-D676-41EC-AEB7-56E7CA20668E}"/>
                </a:ext>
              </a:extLst>
            </p:cNvPr>
            <p:cNvSpPr txBox="1"/>
            <p:nvPr/>
          </p:nvSpPr>
          <p:spPr>
            <a:xfrm>
              <a:off x="5199651" y="4376751"/>
              <a:ext cx="1885949" cy="1182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Proactive Support</a:t>
              </a:r>
              <a:r>
                <a:rPr lang="en-US" dirty="0"/>
                <a:t> → Use predictive tools to anticipate and prevent recurring issues.</a:t>
              </a:r>
              <a:endParaRPr lang="en-US" sz="1600" dirty="0">
                <a:solidFill>
                  <a:srgbClr val="6F4F3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636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665985" y="2312416"/>
            <a:ext cx="5382760" cy="3459664"/>
            <a:chOff x="3271382" y="2624405"/>
            <a:chExt cx="5382760" cy="345966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0C64E8E-C0C8-4716-8A04-5EC3620415BA}"/>
                </a:ext>
              </a:extLst>
            </p:cNvPr>
            <p:cNvSpPr/>
            <p:nvPr/>
          </p:nvSpPr>
          <p:spPr>
            <a:xfrm>
              <a:off x="5452170" y="3341391"/>
              <a:ext cx="3201972" cy="1540854"/>
            </a:xfrm>
            <a:custGeom>
              <a:avLst/>
              <a:gdLst>
                <a:gd name="connsiteX0" fmla="*/ 0 w 3657600"/>
                <a:gd name="connsiteY0" fmla="*/ 182880 h 1702191"/>
                <a:gd name="connsiteX1" fmla="*/ 2630659 w 3657600"/>
                <a:gd name="connsiteY1" fmla="*/ 1702191 h 1702191"/>
                <a:gd name="connsiteX2" fmla="*/ 3657600 w 3657600"/>
                <a:gd name="connsiteY2" fmla="*/ 1589649 h 1702191"/>
                <a:gd name="connsiteX3" fmla="*/ 942536 w 3657600"/>
                <a:gd name="connsiteY3" fmla="*/ 0 h 1702191"/>
                <a:gd name="connsiteX4" fmla="*/ 0 w 3657600"/>
                <a:gd name="connsiteY4" fmla="*/ 182880 h 1702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702191">
                  <a:moveTo>
                    <a:pt x="0" y="182880"/>
                  </a:moveTo>
                  <a:lnTo>
                    <a:pt x="2630659" y="1702191"/>
                  </a:lnTo>
                  <a:lnTo>
                    <a:pt x="3657600" y="1589649"/>
                  </a:lnTo>
                  <a:lnTo>
                    <a:pt x="942536" y="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901CB8D-2F28-4DB9-ABDD-65BBEEF9494D}"/>
                </a:ext>
              </a:extLst>
            </p:cNvPr>
            <p:cNvSpPr/>
            <p:nvPr/>
          </p:nvSpPr>
          <p:spPr>
            <a:xfrm>
              <a:off x="3960479" y="4716239"/>
              <a:ext cx="1670730" cy="855731"/>
            </a:xfrm>
            <a:custGeom>
              <a:avLst/>
              <a:gdLst>
                <a:gd name="connsiteX0" fmla="*/ 0 w 3657600"/>
                <a:gd name="connsiteY0" fmla="*/ 182880 h 1702191"/>
                <a:gd name="connsiteX1" fmla="*/ 2630659 w 3657600"/>
                <a:gd name="connsiteY1" fmla="*/ 1702191 h 1702191"/>
                <a:gd name="connsiteX2" fmla="*/ 3657600 w 3657600"/>
                <a:gd name="connsiteY2" fmla="*/ 1589649 h 1702191"/>
                <a:gd name="connsiteX3" fmla="*/ 942536 w 3657600"/>
                <a:gd name="connsiteY3" fmla="*/ 0 h 1702191"/>
                <a:gd name="connsiteX4" fmla="*/ 0 w 3657600"/>
                <a:gd name="connsiteY4" fmla="*/ 182880 h 1702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702191">
                  <a:moveTo>
                    <a:pt x="0" y="182880"/>
                  </a:moveTo>
                  <a:lnTo>
                    <a:pt x="2630659" y="1702191"/>
                  </a:lnTo>
                  <a:lnTo>
                    <a:pt x="3657600" y="1589649"/>
                  </a:lnTo>
                  <a:lnTo>
                    <a:pt x="942536" y="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Block Arc 4">
              <a:extLst>
                <a:ext uri="{FF2B5EF4-FFF2-40B4-BE49-F238E27FC236}">
                  <a16:creationId xmlns:a16="http://schemas.microsoft.com/office/drawing/2014/main" id="{13CAAD57-8152-43AC-A633-FB8AA12752AC}"/>
                </a:ext>
              </a:extLst>
            </p:cNvPr>
            <p:cNvSpPr/>
            <p:nvPr/>
          </p:nvSpPr>
          <p:spPr>
            <a:xfrm>
              <a:off x="4907069" y="2624405"/>
              <a:ext cx="3459664" cy="3459664"/>
            </a:xfrm>
            <a:prstGeom prst="blockArc">
              <a:avLst>
                <a:gd name="adj1" fmla="val 10725279"/>
                <a:gd name="adj2" fmla="val 126682"/>
                <a:gd name="adj3" fmla="val 5864"/>
              </a:avLst>
            </a:prstGeom>
            <a:ln w="457200">
              <a:solidFill>
                <a:schemeClr val="accent1">
                  <a:lumMod val="50000"/>
                </a:schemeClr>
              </a:solidFill>
            </a:ln>
            <a:scene3d>
              <a:camera prst="isometricLeftDown"/>
              <a:lightRig rig="glow" dir="t"/>
            </a:scene3d>
            <a:sp3d prstMaterial="powder">
              <a:bevelT w="215900" h="889000" prst="angle"/>
              <a:contourClr>
                <a:srgbClr val="0070C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Block Arc 5">
              <a:extLst>
                <a:ext uri="{FF2B5EF4-FFF2-40B4-BE49-F238E27FC236}">
                  <a16:creationId xmlns:a16="http://schemas.microsoft.com/office/drawing/2014/main" id="{A3A33D64-7FE8-49EC-B7E4-63E5B72C2C0C}"/>
                </a:ext>
              </a:extLst>
            </p:cNvPr>
            <p:cNvSpPr/>
            <p:nvPr/>
          </p:nvSpPr>
          <p:spPr>
            <a:xfrm>
              <a:off x="4213954" y="3656900"/>
              <a:ext cx="2422947" cy="2422947"/>
            </a:xfrm>
            <a:prstGeom prst="blockArc">
              <a:avLst>
                <a:gd name="adj1" fmla="val 10725279"/>
                <a:gd name="adj2" fmla="val 126682"/>
                <a:gd name="adj3" fmla="val 5864"/>
              </a:avLst>
            </a:prstGeom>
            <a:ln w="511175">
              <a:solidFill>
                <a:schemeClr val="accent1">
                  <a:lumMod val="20000"/>
                  <a:lumOff val="80000"/>
                </a:schemeClr>
              </a:solidFill>
            </a:ln>
            <a:scene3d>
              <a:camera prst="isometricLeftDown"/>
              <a:lightRig rig="glow" dir="t"/>
            </a:scene3d>
            <a:sp3d prstMaterial="powder">
              <a:bevelT w="215900" h="762000" prst="angle"/>
              <a:contourClr>
                <a:srgbClr val="0070C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id="{D4AFAC7B-BC05-4D35-ABE9-084349E50074}"/>
                </a:ext>
              </a:extLst>
            </p:cNvPr>
            <p:cNvSpPr/>
            <p:nvPr/>
          </p:nvSpPr>
          <p:spPr>
            <a:xfrm>
              <a:off x="3671453" y="4413340"/>
              <a:ext cx="1670729" cy="1670729"/>
            </a:xfrm>
            <a:prstGeom prst="blockArc">
              <a:avLst>
                <a:gd name="adj1" fmla="val 10725279"/>
                <a:gd name="adj2" fmla="val 126682"/>
                <a:gd name="adj3" fmla="val 5864"/>
              </a:avLst>
            </a:prstGeom>
            <a:ln w="492125">
              <a:solidFill>
                <a:schemeClr val="accent1">
                  <a:lumMod val="50000"/>
                </a:schemeClr>
              </a:solidFill>
            </a:ln>
            <a:scene3d>
              <a:camera prst="isometricLeftDown"/>
              <a:lightRig rig="glow" dir="t"/>
            </a:scene3d>
            <a:sp3d prstMaterial="powder">
              <a:bevelT w="215900" h="685800" prst="angle"/>
              <a:contourClr>
                <a:srgbClr val="0070C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Block Arc 7">
              <a:extLst>
                <a:ext uri="{FF2B5EF4-FFF2-40B4-BE49-F238E27FC236}">
                  <a16:creationId xmlns:a16="http://schemas.microsoft.com/office/drawing/2014/main" id="{A7063E33-B9AD-4917-AD5B-35FCF6EFEAE9}"/>
                </a:ext>
              </a:extLst>
            </p:cNvPr>
            <p:cNvSpPr/>
            <p:nvPr/>
          </p:nvSpPr>
          <p:spPr>
            <a:xfrm>
              <a:off x="3271382" y="5430296"/>
              <a:ext cx="649550" cy="649551"/>
            </a:xfrm>
            <a:prstGeom prst="blockArc">
              <a:avLst>
                <a:gd name="adj1" fmla="val 10725279"/>
                <a:gd name="adj2" fmla="val 126682"/>
                <a:gd name="adj3" fmla="val 5864"/>
              </a:avLst>
            </a:prstGeom>
            <a:ln w="444500">
              <a:solidFill>
                <a:schemeClr val="accent1">
                  <a:lumMod val="20000"/>
                  <a:lumOff val="80000"/>
                </a:schemeClr>
              </a:solidFill>
            </a:ln>
            <a:scene3d>
              <a:camera prst="isometricLeftDown"/>
              <a:lightRig rig="glow" dir="t"/>
            </a:scene3d>
            <a:sp3d prstMaterial="powder">
              <a:bevelT w="215900" h="850900" prst="angle"/>
              <a:contourClr>
                <a:srgbClr val="0070C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474720" y="39624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CONCLUSION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8720" y="1849120"/>
            <a:ext cx="674624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Sora Light"/>
                <a:sym typeface="Sora Light"/>
              </a:rPr>
              <a:t>This analysis provides valuable insights into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Sora Light"/>
                <a:sym typeface="Sora Light"/>
              </a:rPr>
              <a:t>Bank of America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Sora Light"/>
                <a:sym typeface="Sora Light"/>
              </a:rPr>
              <a:t>customer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Sora Light"/>
                <a:sym typeface="Sora Light"/>
              </a:rPr>
              <a:t>complaints,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Sora Light"/>
                <a:sym typeface="Sora Light"/>
              </a:rPr>
              <a:t>operational efficiency, and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Sora Light"/>
                <a:sym typeface="Sora Light"/>
              </a:rPr>
              <a:t>their response to complaints.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Sora Light"/>
                <a:sym typeface="Sora Light"/>
              </a:rPr>
              <a:t>Data-driven decision-making is essential for stakeholders to improve performance and maintain a competitive edge in the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Sora Light"/>
                <a:sym typeface="Sora Light"/>
              </a:rPr>
              <a:t>Financial services world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Sora Light"/>
                <a:sym typeface="Sora Light"/>
              </a:rPr>
              <a:t>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Sora Light"/>
              <a:sym typeface="Sora Ligh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48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89;p5">
            <a:extLst>
              <a:ext uri="{FF2B5EF4-FFF2-40B4-BE49-F238E27FC236}">
                <a16:creationId xmlns:a16="http://schemas.microsoft.com/office/drawing/2014/main" id="{76F76AED-F665-9FE1-6C68-5B786709BE59}"/>
              </a:ext>
            </a:extLst>
          </p:cNvPr>
          <p:cNvSpPr/>
          <p:nvPr/>
        </p:nvSpPr>
        <p:spPr>
          <a:xfrm>
            <a:off x="2081048" y="1187684"/>
            <a:ext cx="8480731" cy="4805377"/>
          </a:xfrm>
          <a:custGeom>
            <a:avLst/>
            <a:gdLst/>
            <a:ahLst/>
            <a:cxnLst/>
            <a:rect l="l" t="t" r="r" b="b"/>
            <a:pathLst>
              <a:path w="3875314" h="4513943" extrusionOk="0">
                <a:moveTo>
                  <a:pt x="1669143" y="0"/>
                </a:moveTo>
                <a:lnTo>
                  <a:pt x="188686" y="1074057"/>
                </a:lnTo>
                <a:lnTo>
                  <a:pt x="0" y="4513943"/>
                </a:lnTo>
                <a:lnTo>
                  <a:pt x="3875314" y="3396343"/>
                </a:lnTo>
                <a:lnTo>
                  <a:pt x="1669143" y="3367314"/>
                </a:lnTo>
                <a:cubicBezTo>
                  <a:pt x="1664305" y="2249714"/>
                  <a:pt x="1659466" y="1132114"/>
                  <a:pt x="1669143" y="0"/>
                </a:cubicBezTo>
                <a:close/>
              </a:path>
            </a:pathLst>
          </a:custGeom>
          <a:gradFill>
            <a:gsLst>
              <a:gs pos="0">
                <a:srgbClr val="EAEAEA">
                  <a:alpha val="25882"/>
                </a:srgbClr>
              </a:gs>
              <a:gs pos="13000">
                <a:srgbClr val="EAEAEA">
                  <a:alpha val="25882"/>
                </a:srgbClr>
              </a:gs>
              <a:gs pos="98000">
                <a:srgbClr val="000000">
                  <a:alpha val="36862"/>
                </a:srgbClr>
              </a:gs>
              <a:gs pos="100000">
                <a:srgbClr val="000000">
                  <a:alpha val="3686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90;p5">
            <a:extLst>
              <a:ext uri="{FF2B5EF4-FFF2-40B4-BE49-F238E27FC236}">
                <a16:creationId xmlns:a16="http://schemas.microsoft.com/office/drawing/2014/main" id="{AF29AD0C-4210-89B1-833C-2525EFA28020}"/>
              </a:ext>
            </a:extLst>
          </p:cNvPr>
          <p:cNvSpPr/>
          <p:nvPr/>
        </p:nvSpPr>
        <p:spPr>
          <a:xfrm>
            <a:off x="9942786" y="843280"/>
            <a:ext cx="1650499" cy="4811286"/>
          </a:xfrm>
          <a:custGeom>
            <a:avLst/>
            <a:gdLst/>
            <a:ahLst/>
            <a:cxnLst/>
            <a:rect l="l" t="t" r="r" b="b"/>
            <a:pathLst>
              <a:path w="817418" h="3463636" extrusionOk="0">
                <a:moveTo>
                  <a:pt x="0" y="0"/>
                </a:moveTo>
                <a:lnTo>
                  <a:pt x="621125" y="0"/>
                </a:lnTo>
                <a:cubicBezTo>
                  <a:pt x="729535" y="0"/>
                  <a:pt x="817418" y="87883"/>
                  <a:pt x="817418" y="196293"/>
                </a:cubicBezTo>
                <a:lnTo>
                  <a:pt x="817418" y="3267343"/>
                </a:lnTo>
                <a:cubicBezTo>
                  <a:pt x="817418" y="3375753"/>
                  <a:pt x="729535" y="3463636"/>
                  <a:pt x="621125" y="3463636"/>
                </a:cubicBezTo>
                <a:lnTo>
                  <a:pt x="0" y="34636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91;p5">
            <a:extLst>
              <a:ext uri="{FF2B5EF4-FFF2-40B4-BE49-F238E27FC236}">
                <a16:creationId xmlns:a16="http://schemas.microsoft.com/office/drawing/2014/main" id="{D89E926C-76CF-F732-8412-A27B743B4263}"/>
              </a:ext>
            </a:extLst>
          </p:cNvPr>
          <p:cNvSpPr/>
          <p:nvPr/>
        </p:nvSpPr>
        <p:spPr>
          <a:xfrm>
            <a:off x="3352801" y="5538952"/>
            <a:ext cx="5286702" cy="328689"/>
          </a:xfrm>
          <a:custGeom>
            <a:avLst/>
            <a:gdLst/>
            <a:ahLst/>
            <a:cxnLst/>
            <a:rect l="l" t="t" r="r" b="b"/>
            <a:pathLst>
              <a:path w="1103086" h="174172" extrusionOk="0">
                <a:moveTo>
                  <a:pt x="58058" y="0"/>
                </a:moveTo>
                <a:lnTo>
                  <a:pt x="1045028" y="0"/>
                </a:lnTo>
                <a:cubicBezTo>
                  <a:pt x="1077093" y="0"/>
                  <a:pt x="1103086" y="25993"/>
                  <a:pt x="1103086" y="58058"/>
                </a:cubicBezTo>
                <a:lnTo>
                  <a:pt x="1103086" y="174172"/>
                </a:lnTo>
                <a:lnTo>
                  <a:pt x="0" y="174172"/>
                </a:lnTo>
                <a:lnTo>
                  <a:pt x="0" y="58058"/>
                </a:lnTo>
                <a:cubicBezTo>
                  <a:pt x="0" y="25993"/>
                  <a:pt x="25993" y="0"/>
                  <a:pt x="58058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92;p5">
            <a:extLst>
              <a:ext uri="{FF2B5EF4-FFF2-40B4-BE49-F238E27FC236}">
                <a16:creationId xmlns:a16="http://schemas.microsoft.com/office/drawing/2014/main" id="{32D3DDD6-ACFF-43CE-CFE1-356A68AE2319}"/>
              </a:ext>
            </a:extLst>
          </p:cNvPr>
          <p:cNvSpPr/>
          <p:nvPr/>
        </p:nvSpPr>
        <p:spPr>
          <a:xfrm>
            <a:off x="978195" y="843280"/>
            <a:ext cx="8964591" cy="4943329"/>
          </a:xfrm>
          <a:custGeom>
            <a:avLst/>
            <a:gdLst/>
            <a:ahLst/>
            <a:cxnLst/>
            <a:rect l="l" t="t" r="r" b="b"/>
            <a:pathLst>
              <a:path w="1856509" h="3463636" extrusionOk="0">
                <a:moveTo>
                  <a:pt x="196293" y="0"/>
                </a:moveTo>
                <a:lnTo>
                  <a:pt x="1856509" y="0"/>
                </a:lnTo>
                <a:lnTo>
                  <a:pt x="1856509" y="3463636"/>
                </a:lnTo>
                <a:lnTo>
                  <a:pt x="1590634" y="3463636"/>
                </a:lnTo>
                <a:lnTo>
                  <a:pt x="1590634" y="3347522"/>
                </a:lnTo>
                <a:cubicBezTo>
                  <a:pt x="1590634" y="3315457"/>
                  <a:pt x="1564641" y="3289464"/>
                  <a:pt x="1532576" y="3289464"/>
                </a:cubicBezTo>
                <a:lnTo>
                  <a:pt x="545606" y="3289464"/>
                </a:lnTo>
                <a:cubicBezTo>
                  <a:pt x="513541" y="3289464"/>
                  <a:pt x="487548" y="3315457"/>
                  <a:pt x="487548" y="3347522"/>
                </a:cubicBezTo>
                <a:lnTo>
                  <a:pt x="487548" y="3463636"/>
                </a:lnTo>
                <a:lnTo>
                  <a:pt x="196293" y="3463636"/>
                </a:lnTo>
                <a:cubicBezTo>
                  <a:pt x="87883" y="3463636"/>
                  <a:pt x="0" y="3375753"/>
                  <a:pt x="0" y="3267343"/>
                </a:cubicBezTo>
                <a:lnTo>
                  <a:pt x="0" y="196293"/>
                </a:lnTo>
                <a:cubicBezTo>
                  <a:pt x="0" y="87883"/>
                  <a:pt x="87883" y="0"/>
                  <a:pt x="19629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930419-5F88-F2AA-1795-A69466126C0C}"/>
              </a:ext>
            </a:extLst>
          </p:cNvPr>
          <p:cNvSpPr txBox="1"/>
          <p:nvPr/>
        </p:nvSpPr>
        <p:spPr>
          <a:xfrm>
            <a:off x="1330658" y="1106652"/>
            <a:ext cx="8060702" cy="3934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Bank of America (</a:t>
            </a:r>
            <a:r>
              <a:rPr lang="en-US" sz="1800" kern="1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BoA</a:t>
            </a:r>
            <a:r>
              <a:rPr lang="en-US" sz="1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), a U.S.-based financial institution, has amassed many customer complaints throughout the years. To tackle this, </a:t>
            </a:r>
            <a:r>
              <a:rPr lang="en-US" sz="1800" kern="1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BoA</a:t>
            </a:r>
            <a:r>
              <a:rPr lang="en-US" sz="1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has chosen to examine consumer grievances concerning its financial offerings from 2017 to 2023. A detailed dataset has been provided, which included up-to-date information about every complaint, such as submission and receipt dates, related products and issues, and the responses from </a:t>
            </a:r>
            <a:r>
              <a:rPr lang="en-US" sz="1800" kern="1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BoA</a:t>
            </a:r>
            <a:r>
              <a:rPr lang="en-US" sz="1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The </a:t>
            </a:r>
            <a:r>
              <a:rPr lang="en-US" sz="1800" kern="1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BoA</a:t>
            </a:r>
            <a:r>
              <a:rPr lang="en-US" sz="1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invites analysts and policymakers to examine the dataset to reveal insights and formulate strategies for responding to customer complaints more efficiently.</a:t>
            </a:r>
          </a:p>
        </p:txBody>
      </p:sp>
    </p:spTree>
    <p:extLst>
      <p:ext uri="{BB962C8B-B14F-4D97-AF65-F5344CB8AC3E}">
        <p14:creationId xmlns:p14="http://schemas.microsoft.com/office/powerpoint/2010/main" val="54144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97572" y="885837"/>
            <a:ext cx="9196552" cy="4621953"/>
            <a:chOff x="1597572" y="885837"/>
            <a:chExt cx="9196552" cy="462195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41B68F9-7118-4A88-8F05-A4452353D819}"/>
                </a:ext>
              </a:extLst>
            </p:cNvPr>
            <p:cNvGrpSpPr/>
            <p:nvPr/>
          </p:nvGrpSpPr>
          <p:grpSpPr>
            <a:xfrm>
              <a:off x="1597572" y="1617941"/>
              <a:ext cx="9196552" cy="3889849"/>
              <a:chOff x="3549280" y="1603803"/>
              <a:chExt cx="2180492" cy="3889849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8752F510-8DBF-4355-AACD-356E8906F6A2}"/>
                  </a:ext>
                </a:extLst>
              </p:cNvPr>
              <p:cNvSpPr/>
              <p:nvPr/>
            </p:nvSpPr>
            <p:spPr>
              <a:xfrm>
                <a:off x="3549280" y="1603803"/>
                <a:ext cx="2180492" cy="388984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dist="1524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5A49875-0021-431D-BCD4-734FFF714FEA}"/>
                  </a:ext>
                </a:extLst>
              </p:cNvPr>
              <p:cNvSpPr/>
              <p:nvPr/>
            </p:nvSpPr>
            <p:spPr>
              <a:xfrm>
                <a:off x="3619365" y="1662215"/>
                <a:ext cx="2032532" cy="2702259"/>
              </a:xfrm>
              <a:custGeom>
                <a:avLst/>
                <a:gdLst>
                  <a:gd name="connsiteX0" fmla="*/ 2 w 1835836"/>
                  <a:gd name="connsiteY0" fmla="*/ 1737363 h 2440751"/>
                  <a:gd name="connsiteX1" fmla="*/ 1835836 w 1835836"/>
                  <a:gd name="connsiteY1" fmla="*/ 1737363 h 2440751"/>
                  <a:gd name="connsiteX2" fmla="*/ 1605997 w 1835836"/>
                  <a:gd name="connsiteY2" fmla="*/ 2089057 h 2440751"/>
                  <a:gd name="connsiteX3" fmla="*/ 1147758 w 1835836"/>
                  <a:gd name="connsiteY3" fmla="*/ 2089057 h 2440751"/>
                  <a:gd name="connsiteX4" fmla="*/ 917919 w 1835836"/>
                  <a:gd name="connsiteY4" fmla="*/ 2440751 h 2440751"/>
                  <a:gd name="connsiteX5" fmla="*/ 688080 w 1835836"/>
                  <a:gd name="connsiteY5" fmla="*/ 2089057 h 2440751"/>
                  <a:gd name="connsiteX6" fmla="*/ 229841 w 1835836"/>
                  <a:gd name="connsiteY6" fmla="*/ 2089057 h 2440751"/>
                  <a:gd name="connsiteX7" fmla="*/ 2 w 1835836"/>
                  <a:gd name="connsiteY7" fmla="*/ 1737363 h 2440751"/>
                  <a:gd name="connsiteX8" fmla="*/ 289566 w 1835836"/>
                  <a:gd name="connsiteY8" fmla="*/ 0 h 2440751"/>
                  <a:gd name="connsiteX9" fmla="*/ 1546270 w 1835836"/>
                  <a:gd name="connsiteY9" fmla="*/ 0 h 2440751"/>
                  <a:gd name="connsiteX10" fmla="*/ 1835836 w 1835836"/>
                  <a:gd name="connsiteY10" fmla="*/ 289566 h 2440751"/>
                  <a:gd name="connsiteX11" fmla="*/ 1835836 w 1835836"/>
                  <a:gd name="connsiteY11" fmla="*/ 1737362 h 2440751"/>
                  <a:gd name="connsiteX12" fmla="*/ 0 w 1835836"/>
                  <a:gd name="connsiteY12" fmla="*/ 1737362 h 2440751"/>
                  <a:gd name="connsiteX13" fmla="*/ 0 w 1835836"/>
                  <a:gd name="connsiteY13" fmla="*/ 289566 h 2440751"/>
                  <a:gd name="connsiteX14" fmla="*/ 289566 w 1835836"/>
                  <a:gd name="connsiteY14" fmla="*/ 0 h 2440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835836" h="2440751">
                    <a:moveTo>
                      <a:pt x="2" y="1737363"/>
                    </a:moveTo>
                    <a:lnTo>
                      <a:pt x="1835836" y="1737363"/>
                    </a:lnTo>
                    <a:cubicBezTo>
                      <a:pt x="1835836" y="1931598"/>
                      <a:pt x="1732934" y="2089057"/>
                      <a:pt x="1605997" y="2089057"/>
                    </a:cubicBezTo>
                    <a:lnTo>
                      <a:pt x="1147758" y="2089057"/>
                    </a:lnTo>
                    <a:cubicBezTo>
                      <a:pt x="1020821" y="2089057"/>
                      <a:pt x="917919" y="2246516"/>
                      <a:pt x="917919" y="2440751"/>
                    </a:cubicBezTo>
                    <a:cubicBezTo>
                      <a:pt x="917919" y="2246516"/>
                      <a:pt x="815017" y="2089057"/>
                      <a:pt x="688080" y="2089057"/>
                    </a:cubicBezTo>
                    <a:lnTo>
                      <a:pt x="229841" y="2089057"/>
                    </a:lnTo>
                    <a:cubicBezTo>
                      <a:pt x="102904" y="2089057"/>
                      <a:pt x="2" y="1931598"/>
                      <a:pt x="2" y="1737363"/>
                    </a:cubicBezTo>
                    <a:close/>
                    <a:moveTo>
                      <a:pt x="289566" y="0"/>
                    </a:moveTo>
                    <a:lnTo>
                      <a:pt x="1546270" y="0"/>
                    </a:lnTo>
                    <a:cubicBezTo>
                      <a:pt x="1706193" y="0"/>
                      <a:pt x="1835836" y="129643"/>
                      <a:pt x="1835836" y="289566"/>
                    </a:cubicBezTo>
                    <a:lnTo>
                      <a:pt x="1835836" y="1737362"/>
                    </a:lnTo>
                    <a:lnTo>
                      <a:pt x="0" y="1737362"/>
                    </a:lnTo>
                    <a:lnTo>
                      <a:pt x="0" y="289566"/>
                    </a:lnTo>
                    <a:cubicBezTo>
                      <a:pt x="0" y="129643"/>
                      <a:pt x="129643" y="0"/>
                      <a:pt x="289566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innerShdw blurRad="63500" dist="254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C837EC2-186E-4FEB-A0CF-FE221C157CC4}"/>
                  </a:ext>
                </a:extLst>
              </p:cNvPr>
              <p:cNvSpPr txBox="1"/>
              <p:nvPr/>
            </p:nvSpPr>
            <p:spPr>
              <a:xfrm>
                <a:off x="3642790" y="1864776"/>
                <a:ext cx="1970774" cy="1805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US" b="1" kern="100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OBJECTIVE</a:t>
                </a: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US" kern="100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The primary aim of this report is to analyze the data, identify patterns, and propose informed, data-driven recommendations that </a:t>
                </a:r>
                <a:r>
                  <a:rPr lang="en-US" kern="100" dirty="0" err="1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BoA</a:t>
                </a:r>
                <a:r>
                  <a:rPr lang="en-US" kern="100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can implement to effectively address and reduce customer complaints. </a:t>
                </a:r>
              </a:p>
            </p:txBody>
          </p:sp>
        </p:grp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745DB61-5BAE-4E08-9E4B-48F6982EF6C3}"/>
                </a:ext>
              </a:extLst>
            </p:cNvPr>
            <p:cNvSpPr/>
            <p:nvPr/>
          </p:nvSpPr>
          <p:spPr>
            <a:xfrm>
              <a:off x="5098240" y="885837"/>
              <a:ext cx="325445" cy="32544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innerShdw blurRad="63500" dist="254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03B5095-F549-4595-BB84-438DA8D05223}"/>
                </a:ext>
              </a:extLst>
            </p:cNvPr>
            <p:cNvSpPr/>
            <p:nvPr/>
          </p:nvSpPr>
          <p:spPr>
            <a:xfrm>
              <a:off x="5623112" y="885837"/>
              <a:ext cx="325445" cy="32544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innerShdw blurRad="63500" dist="254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D67DC0B-A8C7-4381-A7B5-B0F6363083C9}"/>
                </a:ext>
              </a:extLst>
            </p:cNvPr>
            <p:cNvSpPr/>
            <p:nvPr/>
          </p:nvSpPr>
          <p:spPr>
            <a:xfrm>
              <a:off x="6147984" y="885837"/>
              <a:ext cx="325445" cy="32544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innerShdw blurRad="63500" dist="254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F908447-D1E6-4C95-8836-0761B4DEDDCC}"/>
                </a:ext>
              </a:extLst>
            </p:cNvPr>
            <p:cNvSpPr/>
            <p:nvPr/>
          </p:nvSpPr>
          <p:spPr>
            <a:xfrm>
              <a:off x="6672855" y="885837"/>
              <a:ext cx="325445" cy="32544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innerShdw blurRad="63500" dist="254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CE91B06-74B5-4217-8B9C-22AB9AE2095C}"/>
              </a:ext>
            </a:extLst>
          </p:cNvPr>
          <p:cNvCxnSpPr/>
          <p:nvPr/>
        </p:nvCxnSpPr>
        <p:spPr>
          <a:xfrm>
            <a:off x="2102280" y="1034513"/>
            <a:ext cx="231824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35DA01C-4886-4CC9-B977-898FCABF805A}"/>
              </a:ext>
            </a:extLst>
          </p:cNvPr>
          <p:cNvCxnSpPr/>
          <p:nvPr/>
        </p:nvCxnSpPr>
        <p:spPr>
          <a:xfrm>
            <a:off x="7742995" y="1031257"/>
            <a:ext cx="231824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76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D71D1D3-0C14-1D1E-EE08-B2D4CAB615A2}"/>
              </a:ext>
            </a:extLst>
          </p:cNvPr>
          <p:cNvGrpSpPr/>
          <p:nvPr/>
        </p:nvGrpSpPr>
        <p:grpSpPr>
          <a:xfrm>
            <a:off x="1366345" y="1408387"/>
            <a:ext cx="10363200" cy="4319642"/>
            <a:chOff x="2131109" y="1357459"/>
            <a:chExt cx="7929782" cy="289181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26C36CE-8159-DFDE-5FA0-42654A11F5BD}"/>
                </a:ext>
              </a:extLst>
            </p:cNvPr>
            <p:cNvSpPr txBox="1"/>
            <p:nvPr/>
          </p:nvSpPr>
          <p:spPr>
            <a:xfrm>
              <a:off x="3885098" y="2438051"/>
              <a:ext cx="609420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</a:rPr>
                <a:t>A dashboard is where you bring multiple worksheets together. Instead of showing one chart, you’re now telling a complete story across several visuals. 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: Rounded Corners 13">
              <a:extLst>
                <a:ext uri="{FF2B5EF4-FFF2-40B4-BE49-F238E27FC236}">
                  <a16:creationId xmlns:a16="http://schemas.microsoft.com/office/drawing/2014/main" id="{C24C11A9-9EB9-231C-5146-C0826D6A158F}"/>
                </a:ext>
              </a:extLst>
            </p:cNvPr>
            <p:cNvSpPr/>
            <p:nvPr/>
          </p:nvSpPr>
          <p:spPr>
            <a:xfrm>
              <a:off x="2131109" y="1357459"/>
              <a:ext cx="7929782" cy="2891811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" name="Rectangle: Rounded Corners 16">
              <a:extLst>
                <a:ext uri="{FF2B5EF4-FFF2-40B4-BE49-F238E27FC236}">
                  <a16:creationId xmlns:a16="http://schemas.microsoft.com/office/drawing/2014/main" id="{CD443F47-8177-5A63-D6E2-E7B4159C9758}"/>
                </a:ext>
              </a:extLst>
            </p:cNvPr>
            <p:cNvSpPr/>
            <p:nvPr/>
          </p:nvSpPr>
          <p:spPr>
            <a:xfrm>
              <a:off x="2383511" y="1603519"/>
              <a:ext cx="7018992" cy="2342496"/>
            </a:xfrm>
            <a:prstGeom prst="roundRect">
              <a:avLst/>
            </a:prstGeom>
            <a:gradFill>
              <a:gsLst>
                <a:gs pos="5600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/>
                <a:t>Stories help you control the narrative. They guide your audience through your analysis, step by step.” </a:t>
              </a:r>
              <a:endParaRPr lang="en-US" dirty="0"/>
            </a:p>
          </p:txBody>
        </p:sp>
        <p:sp>
          <p:nvSpPr>
            <p:cNvPr id="8" name="Rectangle: Top Corners Rounded 15">
              <a:extLst>
                <a:ext uri="{FF2B5EF4-FFF2-40B4-BE49-F238E27FC236}">
                  <a16:creationId xmlns:a16="http://schemas.microsoft.com/office/drawing/2014/main" id="{6B41707F-F861-221D-8994-187766B44C13}"/>
                </a:ext>
              </a:extLst>
            </p:cNvPr>
            <p:cNvSpPr/>
            <p:nvPr/>
          </p:nvSpPr>
          <p:spPr>
            <a:xfrm rot="5400000">
              <a:off x="1487062" y="2484654"/>
              <a:ext cx="2249184" cy="580228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F81893E-487C-C616-FDFB-348258039F12}"/>
                </a:ext>
              </a:extLst>
            </p:cNvPr>
            <p:cNvSpPr txBox="1"/>
            <p:nvPr/>
          </p:nvSpPr>
          <p:spPr>
            <a:xfrm>
              <a:off x="3048897" y="2134796"/>
              <a:ext cx="6094206" cy="9305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  <a:spcAft>
                  <a:spcPts val="800"/>
                </a:spcAft>
              </a:pPr>
              <a:r>
                <a:rPr lang="en-US" b="1" kern="100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DATA METHODOLOGY</a:t>
              </a:r>
              <a:endParaRPr lang="en-US" kern="1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50000"/>
                </a:lnSpc>
                <a:spcAft>
                  <a:spcPts val="800"/>
                </a:spcAft>
              </a:pPr>
              <a:r>
                <a:rPr lang="en-US" kern="100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The dataset was cleaned with python, duplicates were eliminated, </a:t>
              </a:r>
              <a:r>
                <a:rPr lang="en-US" kern="100" dirty="0" smtClean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null values were removed </a:t>
              </a:r>
              <a:r>
                <a:rPr lang="en-US" kern="100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and  analysis were carried out with python using its libraries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25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3285DDFC-F1BC-4A7F-B018-BDCBEB2CC05E}"/>
              </a:ext>
            </a:extLst>
          </p:cNvPr>
          <p:cNvGrpSpPr/>
          <p:nvPr/>
        </p:nvGrpSpPr>
        <p:grpSpPr>
          <a:xfrm rot="4310456">
            <a:off x="5210786" y="4148692"/>
            <a:ext cx="1430121" cy="837680"/>
            <a:chOff x="5159696" y="5035103"/>
            <a:chExt cx="1430121" cy="83768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D738C02-D1BE-45E1-9EB0-46901190A94D}"/>
                </a:ext>
              </a:extLst>
            </p:cNvPr>
            <p:cNvSpPr/>
            <p:nvPr/>
          </p:nvSpPr>
          <p:spPr>
            <a:xfrm rot="19413298">
              <a:off x="5159696" y="5411456"/>
              <a:ext cx="1430121" cy="1760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ight Triangle 79">
              <a:extLst>
                <a:ext uri="{FF2B5EF4-FFF2-40B4-BE49-F238E27FC236}">
                  <a16:creationId xmlns:a16="http://schemas.microsoft.com/office/drawing/2014/main" id="{108F4621-0EBD-42D5-BD93-3F6CFD3D24EA}"/>
                </a:ext>
              </a:extLst>
            </p:cNvPr>
            <p:cNvSpPr/>
            <p:nvPr/>
          </p:nvSpPr>
          <p:spPr>
            <a:xfrm rot="5734655">
              <a:off x="5948280" y="5169198"/>
              <a:ext cx="194582" cy="21424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ight Triangle 80">
              <a:extLst>
                <a:ext uri="{FF2B5EF4-FFF2-40B4-BE49-F238E27FC236}">
                  <a16:creationId xmlns:a16="http://schemas.microsoft.com/office/drawing/2014/main" id="{8A58849F-1DDD-49B5-B31A-415F46205CC8}"/>
                </a:ext>
              </a:extLst>
            </p:cNvPr>
            <p:cNvSpPr/>
            <p:nvPr/>
          </p:nvSpPr>
          <p:spPr>
            <a:xfrm rot="5734655">
              <a:off x="5731541" y="5325774"/>
              <a:ext cx="194582" cy="21424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ight Triangle 81">
              <a:extLst>
                <a:ext uri="{FF2B5EF4-FFF2-40B4-BE49-F238E27FC236}">
                  <a16:creationId xmlns:a16="http://schemas.microsoft.com/office/drawing/2014/main" id="{83448CD9-7510-4E4F-B7E5-11E887A59786}"/>
                </a:ext>
              </a:extLst>
            </p:cNvPr>
            <p:cNvSpPr/>
            <p:nvPr/>
          </p:nvSpPr>
          <p:spPr>
            <a:xfrm rot="5734655">
              <a:off x="5505750" y="5497072"/>
              <a:ext cx="194582" cy="21424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ight Triangle 82">
              <a:extLst>
                <a:ext uri="{FF2B5EF4-FFF2-40B4-BE49-F238E27FC236}">
                  <a16:creationId xmlns:a16="http://schemas.microsoft.com/office/drawing/2014/main" id="{B83C25AB-1DA4-4F84-A64B-6F06FC2F5964}"/>
                </a:ext>
              </a:extLst>
            </p:cNvPr>
            <p:cNvSpPr/>
            <p:nvPr/>
          </p:nvSpPr>
          <p:spPr>
            <a:xfrm rot="5734655">
              <a:off x="5279959" y="5668369"/>
              <a:ext cx="194582" cy="21424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ight Triangle 83">
              <a:extLst>
                <a:ext uri="{FF2B5EF4-FFF2-40B4-BE49-F238E27FC236}">
                  <a16:creationId xmlns:a16="http://schemas.microsoft.com/office/drawing/2014/main" id="{76EA01B0-CE9D-4EB3-B2F5-DF2C1380FB5C}"/>
                </a:ext>
              </a:extLst>
            </p:cNvPr>
            <p:cNvSpPr/>
            <p:nvPr/>
          </p:nvSpPr>
          <p:spPr>
            <a:xfrm rot="5734655">
              <a:off x="6153998" y="5025271"/>
              <a:ext cx="194582" cy="21424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81E0C08-3584-4690-BAAF-69F077C8693E}"/>
              </a:ext>
            </a:extLst>
          </p:cNvPr>
          <p:cNvGrpSpPr/>
          <p:nvPr/>
        </p:nvGrpSpPr>
        <p:grpSpPr>
          <a:xfrm rot="218524">
            <a:off x="5213890" y="2963484"/>
            <a:ext cx="1430121" cy="837680"/>
            <a:chOff x="5159696" y="5035103"/>
            <a:chExt cx="1430121" cy="83768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77626F1-0BF4-4A28-A956-9B37AF4341D5}"/>
                </a:ext>
              </a:extLst>
            </p:cNvPr>
            <p:cNvSpPr/>
            <p:nvPr/>
          </p:nvSpPr>
          <p:spPr>
            <a:xfrm rot="19413298">
              <a:off x="5159696" y="5411456"/>
              <a:ext cx="1430121" cy="1760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ight Triangle 86">
              <a:extLst>
                <a:ext uri="{FF2B5EF4-FFF2-40B4-BE49-F238E27FC236}">
                  <a16:creationId xmlns:a16="http://schemas.microsoft.com/office/drawing/2014/main" id="{B7069837-630C-4E11-A163-42C0E5CDFECB}"/>
                </a:ext>
              </a:extLst>
            </p:cNvPr>
            <p:cNvSpPr/>
            <p:nvPr/>
          </p:nvSpPr>
          <p:spPr>
            <a:xfrm rot="5734655">
              <a:off x="5948280" y="5169198"/>
              <a:ext cx="194582" cy="21424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ight Triangle 87">
              <a:extLst>
                <a:ext uri="{FF2B5EF4-FFF2-40B4-BE49-F238E27FC236}">
                  <a16:creationId xmlns:a16="http://schemas.microsoft.com/office/drawing/2014/main" id="{208E0B31-DB8E-4479-883F-AC5A29A1163C}"/>
                </a:ext>
              </a:extLst>
            </p:cNvPr>
            <p:cNvSpPr/>
            <p:nvPr/>
          </p:nvSpPr>
          <p:spPr>
            <a:xfrm rot="5734655">
              <a:off x="5731541" y="5325774"/>
              <a:ext cx="194582" cy="21424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ight Triangle 88">
              <a:extLst>
                <a:ext uri="{FF2B5EF4-FFF2-40B4-BE49-F238E27FC236}">
                  <a16:creationId xmlns:a16="http://schemas.microsoft.com/office/drawing/2014/main" id="{C3FCE464-431A-403C-A6DE-16D46E5C4AA7}"/>
                </a:ext>
              </a:extLst>
            </p:cNvPr>
            <p:cNvSpPr/>
            <p:nvPr/>
          </p:nvSpPr>
          <p:spPr>
            <a:xfrm rot="5734655">
              <a:off x="5505750" y="5497072"/>
              <a:ext cx="194582" cy="21424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ight Triangle 89">
              <a:extLst>
                <a:ext uri="{FF2B5EF4-FFF2-40B4-BE49-F238E27FC236}">
                  <a16:creationId xmlns:a16="http://schemas.microsoft.com/office/drawing/2014/main" id="{0FF5469E-38AC-4072-A510-46CB7DDBDF64}"/>
                </a:ext>
              </a:extLst>
            </p:cNvPr>
            <p:cNvSpPr/>
            <p:nvPr/>
          </p:nvSpPr>
          <p:spPr>
            <a:xfrm rot="5734655">
              <a:off x="5279959" y="5668369"/>
              <a:ext cx="194582" cy="21424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ight Triangle 90">
              <a:extLst>
                <a:ext uri="{FF2B5EF4-FFF2-40B4-BE49-F238E27FC236}">
                  <a16:creationId xmlns:a16="http://schemas.microsoft.com/office/drawing/2014/main" id="{1E8008A7-7138-4A15-BB8A-E624A7D84BD9}"/>
                </a:ext>
              </a:extLst>
            </p:cNvPr>
            <p:cNvSpPr/>
            <p:nvPr/>
          </p:nvSpPr>
          <p:spPr>
            <a:xfrm rot="5734655">
              <a:off x="6153998" y="5025271"/>
              <a:ext cx="194582" cy="21424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3A68D443-E0AD-47C5-8E1E-2ECFC17DA090}"/>
              </a:ext>
            </a:extLst>
          </p:cNvPr>
          <p:cNvGrpSpPr/>
          <p:nvPr/>
        </p:nvGrpSpPr>
        <p:grpSpPr>
          <a:xfrm rot="4310456">
            <a:off x="5228373" y="1957266"/>
            <a:ext cx="1430121" cy="837680"/>
            <a:chOff x="5159696" y="5035103"/>
            <a:chExt cx="1430121" cy="83768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558E7A97-2B79-4CCD-8E33-AA8C2252719F}"/>
                </a:ext>
              </a:extLst>
            </p:cNvPr>
            <p:cNvSpPr/>
            <p:nvPr/>
          </p:nvSpPr>
          <p:spPr>
            <a:xfrm rot="19413298">
              <a:off x="5159696" y="5411456"/>
              <a:ext cx="1430121" cy="1760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ight Triangle 93">
              <a:extLst>
                <a:ext uri="{FF2B5EF4-FFF2-40B4-BE49-F238E27FC236}">
                  <a16:creationId xmlns:a16="http://schemas.microsoft.com/office/drawing/2014/main" id="{61DEF37D-5AD9-43BA-AED3-621C50CF48C9}"/>
                </a:ext>
              </a:extLst>
            </p:cNvPr>
            <p:cNvSpPr/>
            <p:nvPr/>
          </p:nvSpPr>
          <p:spPr>
            <a:xfrm rot="5734655">
              <a:off x="5948280" y="5169198"/>
              <a:ext cx="194582" cy="21424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ight Triangle 94">
              <a:extLst>
                <a:ext uri="{FF2B5EF4-FFF2-40B4-BE49-F238E27FC236}">
                  <a16:creationId xmlns:a16="http://schemas.microsoft.com/office/drawing/2014/main" id="{F99DDA40-CB43-4EE0-8225-DCC98F000753}"/>
                </a:ext>
              </a:extLst>
            </p:cNvPr>
            <p:cNvSpPr/>
            <p:nvPr/>
          </p:nvSpPr>
          <p:spPr>
            <a:xfrm rot="5734655">
              <a:off x="5731541" y="5325774"/>
              <a:ext cx="194582" cy="21424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ight Triangle 95">
              <a:extLst>
                <a:ext uri="{FF2B5EF4-FFF2-40B4-BE49-F238E27FC236}">
                  <a16:creationId xmlns:a16="http://schemas.microsoft.com/office/drawing/2014/main" id="{ACE40E92-7A61-4BA9-A888-95F88FD51D41}"/>
                </a:ext>
              </a:extLst>
            </p:cNvPr>
            <p:cNvSpPr/>
            <p:nvPr/>
          </p:nvSpPr>
          <p:spPr>
            <a:xfrm rot="5734655">
              <a:off x="5505750" y="5497072"/>
              <a:ext cx="194582" cy="21424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ight Triangle 96">
              <a:extLst>
                <a:ext uri="{FF2B5EF4-FFF2-40B4-BE49-F238E27FC236}">
                  <a16:creationId xmlns:a16="http://schemas.microsoft.com/office/drawing/2014/main" id="{6EDBC201-560C-4A32-9D0F-FA785AF71833}"/>
                </a:ext>
              </a:extLst>
            </p:cNvPr>
            <p:cNvSpPr/>
            <p:nvPr/>
          </p:nvSpPr>
          <p:spPr>
            <a:xfrm rot="5734655">
              <a:off x="5279959" y="5668369"/>
              <a:ext cx="194582" cy="21424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ight Triangle 97">
              <a:extLst>
                <a:ext uri="{FF2B5EF4-FFF2-40B4-BE49-F238E27FC236}">
                  <a16:creationId xmlns:a16="http://schemas.microsoft.com/office/drawing/2014/main" id="{6819941D-D698-4418-99F3-0B8CAD7F37B8}"/>
                </a:ext>
              </a:extLst>
            </p:cNvPr>
            <p:cNvSpPr/>
            <p:nvPr/>
          </p:nvSpPr>
          <p:spPr>
            <a:xfrm rot="5734655">
              <a:off x="6153998" y="5025271"/>
              <a:ext cx="194582" cy="21424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7E49F43-3A50-49D6-8DCF-0321683B4B15}"/>
              </a:ext>
            </a:extLst>
          </p:cNvPr>
          <p:cNvGrpSpPr/>
          <p:nvPr/>
        </p:nvGrpSpPr>
        <p:grpSpPr>
          <a:xfrm>
            <a:off x="1546456" y="1228086"/>
            <a:ext cx="3847232" cy="1395722"/>
            <a:chOff x="1546456" y="1228086"/>
            <a:chExt cx="3847232" cy="1395722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100C9D56-18D1-4C26-9E8E-724BCF82CFF9}"/>
                </a:ext>
              </a:extLst>
            </p:cNvPr>
            <p:cNvSpPr/>
            <p:nvPr/>
          </p:nvSpPr>
          <p:spPr>
            <a:xfrm rot="429712">
              <a:off x="1639303" y="1228086"/>
              <a:ext cx="3077766" cy="730714"/>
            </a:xfrm>
            <a:prstGeom prst="rect">
              <a:avLst/>
            </a:prstGeom>
            <a:solidFill>
              <a:schemeClr val="tx1">
                <a:alpha val="31000"/>
              </a:schemeClr>
            </a:solidFill>
            <a:ln>
              <a:noFill/>
            </a:ln>
            <a:effectLst>
              <a:softEdge rad="139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BDF59B71-8F84-40A0-94DC-84DD2C558A68}"/>
                </a:ext>
              </a:extLst>
            </p:cNvPr>
            <p:cNvSpPr/>
            <p:nvPr/>
          </p:nvSpPr>
          <p:spPr>
            <a:xfrm>
              <a:off x="1546456" y="1366928"/>
              <a:ext cx="3847232" cy="12568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89F59E8D-C558-41D3-A7A2-4405783F043D}"/>
                </a:ext>
              </a:extLst>
            </p:cNvPr>
            <p:cNvSpPr/>
            <p:nvPr/>
          </p:nvSpPr>
          <p:spPr>
            <a:xfrm>
              <a:off x="4136807" y="1366928"/>
              <a:ext cx="1256880" cy="125688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D8023591-A286-454C-A314-6733EF776E25}"/>
                </a:ext>
              </a:extLst>
            </p:cNvPr>
            <p:cNvSpPr/>
            <p:nvPr/>
          </p:nvSpPr>
          <p:spPr>
            <a:xfrm>
              <a:off x="4297832" y="1527953"/>
              <a:ext cx="934830" cy="93483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923E3E9-1291-44AC-A785-86FC3D0B22A8}"/>
                </a:ext>
              </a:extLst>
            </p:cNvPr>
            <p:cNvSpPr txBox="1"/>
            <p:nvPr/>
          </p:nvSpPr>
          <p:spPr>
            <a:xfrm>
              <a:off x="4318258" y="1703934"/>
              <a:ext cx="812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solidFill>
                    <a:srgbClr val="5C4033"/>
                  </a:solidFill>
                  <a:latin typeface="Century Gothic" panose="020B0502020202020204" pitchFamily="34" charset="0"/>
                </a:rPr>
                <a:t>01</a:t>
              </a:r>
              <a:endParaRPr lang="en-US" sz="3600" dirty="0">
                <a:solidFill>
                  <a:srgbClr val="5C403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EFF9985-3976-4223-91B5-4E3B4DDFD6B4}"/>
                </a:ext>
              </a:extLst>
            </p:cNvPr>
            <p:cNvSpPr txBox="1"/>
            <p:nvPr/>
          </p:nvSpPr>
          <p:spPr>
            <a:xfrm>
              <a:off x="1627726" y="1584599"/>
              <a:ext cx="2168070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62,516</a:t>
              </a:r>
            </a:p>
            <a:p>
              <a:pPr lvl="0"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Complaints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72D6D64-672D-4EBE-9F9F-F7C90DEAE2D4}"/>
              </a:ext>
            </a:extLst>
          </p:cNvPr>
          <p:cNvGrpSpPr/>
          <p:nvPr/>
        </p:nvGrpSpPr>
        <p:grpSpPr>
          <a:xfrm>
            <a:off x="6233689" y="2145721"/>
            <a:ext cx="3847232" cy="1430411"/>
            <a:chOff x="6232543" y="2144676"/>
            <a:chExt cx="3847232" cy="1430411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857A53A1-0044-4B09-AEDE-31879FF5B15D}"/>
                </a:ext>
              </a:extLst>
            </p:cNvPr>
            <p:cNvSpPr/>
            <p:nvPr/>
          </p:nvSpPr>
          <p:spPr>
            <a:xfrm rot="21164160">
              <a:off x="6823073" y="2144676"/>
              <a:ext cx="3077766" cy="730714"/>
            </a:xfrm>
            <a:prstGeom prst="rect">
              <a:avLst/>
            </a:prstGeom>
            <a:solidFill>
              <a:schemeClr val="tx1">
                <a:alpha val="31000"/>
              </a:schemeClr>
            </a:solidFill>
            <a:ln>
              <a:noFill/>
            </a:ln>
            <a:effectLst>
              <a:softEdge rad="139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E962BC0E-C21C-4A24-9037-A1300FBB7696}"/>
                </a:ext>
              </a:extLst>
            </p:cNvPr>
            <p:cNvSpPr/>
            <p:nvPr/>
          </p:nvSpPr>
          <p:spPr>
            <a:xfrm>
              <a:off x="6232543" y="2318207"/>
              <a:ext cx="3847232" cy="12568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35C3396E-5C6B-41B6-848C-159F44D50BC7}"/>
                </a:ext>
              </a:extLst>
            </p:cNvPr>
            <p:cNvSpPr/>
            <p:nvPr/>
          </p:nvSpPr>
          <p:spPr>
            <a:xfrm>
              <a:off x="6268379" y="2318207"/>
              <a:ext cx="1256880" cy="125688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F147959C-BDC8-4B06-B485-BF60B7D0F277}"/>
                </a:ext>
              </a:extLst>
            </p:cNvPr>
            <p:cNvSpPr/>
            <p:nvPr/>
          </p:nvSpPr>
          <p:spPr>
            <a:xfrm>
              <a:off x="6429404" y="2479232"/>
              <a:ext cx="934830" cy="93483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31DBE2E-809B-4613-BF53-21A5A8EBEF8C}"/>
                </a:ext>
              </a:extLst>
            </p:cNvPr>
            <p:cNvSpPr txBox="1"/>
            <p:nvPr/>
          </p:nvSpPr>
          <p:spPr>
            <a:xfrm>
              <a:off x="6461959" y="2623808"/>
              <a:ext cx="812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solidFill>
                    <a:srgbClr val="5C4033"/>
                  </a:solidFill>
                  <a:latin typeface="Century Gothic" panose="020B0502020202020204" pitchFamily="34" charset="0"/>
                </a:rPr>
                <a:t>03</a:t>
              </a:r>
              <a:endParaRPr lang="en-US" sz="3600" dirty="0">
                <a:solidFill>
                  <a:srgbClr val="5C403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E54DD62-82DA-4556-ABB9-1BD5E9FB8C3C}"/>
                </a:ext>
              </a:extLst>
            </p:cNvPr>
            <p:cNvSpPr txBox="1"/>
            <p:nvPr/>
          </p:nvSpPr>
          <p:spPr>
            <a:xfrm>
              <a:off x="7643498" y="2476005"/>
              <a:ext cx="216807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51</a:t>
              </a:r>
            </a:p>
            <a:p>
              <a:pPr lvl="0"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State</a:t>
              </a:r>
              <a:r>
                <a:rPr lang="en-US" dirty="0" smtClean="0">
                  <a:solidFill>
                    <a:srgbClr val="6F4F3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US" dirty="0">
                <a:solidFill>
                  <a:srgbClr val="6F4F38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61F97FD-7E50-41F6-94D6-47EE1E3AB293}"/>
              </a:ext>
            </a:extLst>
          </p:cNvPr>
          <p:cNvGrpSpPr/>
          <p:nvPr/>
        </p:nvGrpSpPr>
        <p:grpSpPr>
          <a:xfrm>
            <a:off x="1546456" y="3119081"/>
            <a:ext cx="3847232" cy="1407856"/>
            <a:chOff x="1546456" y="3121698"/>
            <a:chExt cx="3847232" cy="1407856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D7FB4E2C-E97C-4AD0-8E29-D6AF35E5FAE3}"/>
                </a:ext>
              </a:extLst>
            </p:cNvPr>
            <p:cNvSpPr/>
            <p:nvPr/>
          </p:nvSpPr>
          <p:spPr>
            <a:xfrm rot="429712">
              <a:off x="1639303" y="3121698"/>
              <a:ext cx="3077766" cy="730714"/>
            </a:xfrm>
            <a:prstGeom prst="rect">
              <a:avLst/>
            </a:prstGeom>
            <a:solidFill>
              <a:schemeClr val="tx1">
                <a:alpha val="31000"/>
              </a:schemeClr>
            </a:solidFill>
            <a:ln>
              <a:noFill/>
            </a:ln>
            <a:effectLst>
              <a:softEdge rad="139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4412E983-9871-4A99-8541-B41C31563BE9}"/>
                </a:ext>
              </a:extLst>
            </p:cNvPr>
            <p:cNvSpPr/>
            <p:nvPr/>
          </p:nvSpPr>
          <p:spPr>
            <a:xfrm>
              <a:off x="1546456" y="3272674"/>
              <a:ext cx="3847232" cy="12568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7CC332A-E19C-410A-B06F-C2D540ABF0F9}"/>
                </a:ext>
              </a:extLst>
            </p:cNvPr>
            <p:cNvSpPr/>
            <p:nvPr/>
          </p:nvSpPr>
          <p:spPr>
            <a:xfrm>
              <a:off x="4136807" y="3272674"/>
              <a:ext cx="1256880" cy="125688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FE83A19-FF44-4F45-BB27-9C6E604D4C35}"/>
                </a:ext>
              </a:extLst>
            </p:cNvPr>
            <p:cNvSpPr/>
            <p:nvPr/>
          </p:nvSpPr>
          <p:spPr>
            <a:xfrm>
              <a:off x="4297832" y="3433699"/>
              <a:ext cx="934830" cy="93483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FE8524D-8D49-4749-848A-B0A9E608F5D2}"/>
                </a:ext>
              </a:extLst>
            </p:cNvPr>
            <p:cNvSpPr txBox="1"/>
            <p:nvPr/>
          </p:nvSpPr>
          <p:spPr>
            <a:xfrm>
              <a:off x="4285793" y="3549384"/>
              <a:ext cx="812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solidFill>
                    <a:srgbClr val="5C4033"/>
                  </a:solidFill>
                  <a:latin typeface="Century Gothic" panose="020B0502020202020204" pitchFamily="34" charset="0"/>
                </a:rPr>
                <a:t>02</a:t>
              </a:r>
              <a:endParaRPr lang="en-US" sz="3600" dirty="0">
                <a:solidFill>
                  <a:srgbClr val="5C403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8FB8040-61EF-4DC6-AAA0-E083F44A7BE6}"/>
                </a:ext>
              </a:extLst>
            </p:cNvPr>
            <p:cNvSpPr txBox="1"/>
            <p:nvPr/>
          </p:nvSpPr>
          <p:spPr>
            <a:xfrm>
              <a:off x="1762967" y="3329225"/>
              <a:ext cx="2359479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  <a:p>
              <a:pPr lvl="0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Complaint Submission channel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103802" y="460593"/>
            <a:ext cx="3927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KEY INSIGHTS AT A 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GLANCE(KPIs)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96707" y="4196425"/>
            <a:ext cx="3847232" cy="1471897"/>
            <a:chOff x="6196707" y="4196425"/>
            <a:chExt cx="3847232" cy="147189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111485D-E666-4762-8FE5-29DC2DB8E5EE}"/>
                </a:ext>
              </a:extLst>
            </p:cNvPr>
            <p:cNvGrpSpPr/>
            <p:nvPr/>
          </p:nvGrpSpPr>
          <p:grpSpPr>
            <a:xfrm>
              <a:off x="6196707" y="4196425"/>
              <a:ext cx="3847232" cy="1471897"/>
              <a:chOff x="6196707" y="4196425"/>
              <a:chExt cx="3847232" cy="1471897"/>
            </a:xfrm>
          </p:grpSpPr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72634514-9190-4B04-B669-4874F79A0BC9}"/>
                  </a:ext>
                </a:extLst>
              </p:cNvPr>
              <p:cNvSpPr/>
              <p:nvPr/>
            </p:nvSpPr>
            <p:spPr>
              <a:xfrm rot="21164160">
                <a:off x="6798549" y="4196425"/>
                <a:ext cx="3077766" cy="730714"/>
              </a:xfrm>
              <a:prstGeom prst="rect">
                <a:avLst/>
              </a:prstGeom>
              <a:solidFill>
                <a:schemeClr val="tx1">
                  <a:alpha val="31000"/>
                </a:schemeClr>
              </a:solidFill>
              <a:ln>
                <a:noFill/>
              </a:ln>
              <a:effectLst>
                <a:softEdge rad="139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6B61648A-9927-4F33-A3D8-9BCF323A3E50}"/>
                  </a:ext>
                </a:extLst>
              </p:cNvPr>
              <p:cNvSpPr/>
              <p:nvPr/>
            </p:nvSpPr>
            <p:spPr>
              <a:xfrm>
                <a:off x="6196707" y="4411442"/>
                <a:ext cx="3847232" cy="125688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9E2B9244-B060-49E3-BFBF-5054353E6E17}"/>
                  </a:ext>
                </a:extLst>
              </p:cNvPr>
              <p:cNvSpPr/>
              <p:nvPr/>
            </p:nvSpPr>
            <p:spPr>
              <a:xfrm>
                <a:off x="6232543" y="4411442"/>
                <a:ext cx="1256880" cy="1256880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663F0F05-4353-4A60-87B1-A53FAD941621}"/>
                  </a:ext>
                </a:extLst>
              </p:cNvPr>
              <p:cNvSpPr/>
              <p:nvPr/>
            </p:nvSpPr>
            <p:spPr>
              <a:xfrm>
                <a:off x="6393568" y="4572467"/>
                <a:ext cx="934830" cy="93483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78F4C11-499E-479B-BC9D-951339A6A76A}"/>
                  </a:ext>
                </a:extLst>
              </p:cNvPr>
              <p:cNvSpPr txBox="1"/>
              <p:nvPr/>
            </p:nvSpPr>
            <p:spPr>
              <a:xfrm>
                <a:off x="6424674" y="4716716"/>
                <a:ext cx="812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 smtClean="0">
                    <a:solidFill>
                      <a:srgbClr val="5C4033"/>
                    </a:solidFill>
                    <a:latin typeface="Century Gothic" panose="020B0502020202020204" pitchFamily="34" charset="0"/>
                  </a:rPr>
                  <a:t>04</a:t>
                </a:r>
                <a:endParaRPr lang="en-US" sz="3600" dirty="0">
                  <a:solidFill>
                    <a:srgbClr val="5C403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7F1745E-519A-402A-972D-8B39272F9AF0}"/>
                  </a:ext>
                </a:extLst>
              </p:cNvPr>
              <p:cNvSpPr txBox="1"/>
              <p:nvPr/>
            </p:nvSpPr>
            <p:spPr>
              <a:xfrm>
                <a:off x="7603139" y="4699355"/>
                <a:ext cx="2168070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</a:p>
              <a:p>
                <a:pPr lvl="0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Products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" name="Straight Connector 2"/>
            <p:cNvCxnSpPr/>
            <p:nvPr/>
          </p:nvCxnSpPr>
          <p:spPr>
            <a:xfrm>
              <a:off x="8608489" y="4481920"/>
              <a:ext cx="0" cy="1079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8775629" y="4699932"/>
              <a:ext cx="92332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76</a:t>
              </a:r>
            </a:p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Issues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985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D79377-1B45-618D-82FF-AB018EF21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348" y="936833"/>
            <a:ext cx="5334000" cy="52006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D737EF-5D45-DE0A-9F39-2C094C4D8617}"/>
              </a:ext>
            </a:extLst>
          </p:cNvPr>
          <p:cNvSpPr txBox="1"/>
          <p:nvPr/>
        </p:nvSpPr>
        <p:spPr>
          <a:xfrm>
            <a:off x="4020879" y="284237"/>
            <a:ext cx="4486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TIMELY RESPONSE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BA0DBC-F838-C9BF-AFDD-07A934D6C404}"/>
              </a:ext>
            </a:extLst>
          </p:cNvPr>
          <p:cNvSpPr txBox="1"/>
          <p:nvPr/>
        </p:nvSpPr>
        <p:spPr>
          <a:xfrm>
            <a:off x="602023" y="284237"/>
            <a:ext cx="4433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INSIGHTS: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532179" y="936833"/>
            <a:ext cx="4876800" cy="5200650"/>
            <a:chOff x="1911675" y="956554"/>
            <a:chExt cx="3441052" cy="5428809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8D57D91-423E-7DAF-43BC-D713D98B9B64}"/>
                </a:ext>
              </a:extLst>
            </p:cNvPr>
            <p:cNvSpPr/>
            <p:nvPr/>
          </p:nvSpPr>
          <p:spPr>
            <a:xfrm>
              <a:off x="1911675" y="956554"/>
              <a:ext cx="3441051" cy="542880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6EFC1A6-F002-CA7E-B430-703FD9BAB3C1}"/>
                </a:ext>
              </a:extLst>
            </p:cNvPr>
            <p:cNvSpPr/>
            <p:nvPr/>
          </p:nvSpPr>
          <p:spPr>
            <a:xfrm>
              <a:off x="1915925" y="6156154"/>
              <a:ext cx="3432551" cy="11054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reeform: Shape 21">
              <a:extLst>
                <a:ext uri="{FF2B5EF4-FFF2-40B4-BE49-F238E27FC236}">
                  <a16:creationId xmlns:a16="http://schemas.microsoft.com/office/drawing/2014/main" id="{0243E71F-BE3B-AB38-5020-5C08423CAEF8}"/>
                </a:ext>
              </a:extLst>
            </p:cNvPr>
            <p:cNvSpPr/>
            <p:nvPr/>
          </p:nvSpPr>
          <p:spPr>
            <a:xfrm rot="16200000" flipH="1">
              <a:off x="1545006" y="1766339"/>
              <a:ext cx="4237541" cy="3377900"/>
            </a:xfrm>
            <a:custGeom>
              <a:avLst/>
              <a:gdLst>
                <a:gd name="connsiteX0" fmla="*/ 0 w 1427871"/>
                <a:gd name="connsiteY0" fmla="*/ 5752514 h 6466449"/>
                <a:gd name="connsiteX1" fmla="*/ 0 w 1427871"/>
                <a:gd name="connsiteY1" fmla="*/ 0 h 6466449"/>
                <a:gd name="connsiteX2" fmla="*/ 168820 w 1427871"/>
                <a:gd name="connsiteY2" fmla="*/ 0 h 6466449"/>
                <a:gd name="connsiteX3" fmla="*/ 168820 w 1427871"/>
                <a:gd name="connsiteY3" fmla="*/ 907367 h 6466449"/>
                <a:gd name="connsiteX4" fmla="*/ 260259 w 1427871"/>
                <a:gd name="connsiteY4" fmla="*/ 998806 h 6466449"/>
                <a:gd name="connsiteX5" fmla="*/ 260258 w 1427871"/>
                <a:gd name="connsiteY5" fmla="*/ 998807 h 6466449"/>
                <a:gd name="connsiteX6" fmla="*/ 351697 w 1427871"/>
                <a:gd name="connsiteY6" fmla="*/ 907368 h 6466449"/>
                <a:gd name="connsiteX7" fmla="*/ 351697 w 1427871"/>
                <a:gd name="connsiteY7" fmla="*/ 0 h 6466449"/>
                <a:gd name="connsiteX8" fmla="*/ 488856 w 1427871"/>
                <a:gd name="connsiteY8" fmla="*/ 0 h 6466449"/>
                <a:gd name="connsiteX9" fmla="*/ 488856 w 1427871"/>
                <a:gd name="connsiteY9" fmla="*/ 628358 h 6466449"/>
                <a:gd name="connsiteX10" fmla="*/ 580295 w 1427871"/>
                <a:gd name="connsiteY10" fmla="*/ 719797 h 6466449"/>
                <a:gd name="connsiteX11" fmla="*/ 580294 w 1427871"/>
                <a:gd name="connsiteY11" fmla="*/ 719798 h 6466449"/>
                <a:gd name="connsiteX12" fmla="*/ 671733 w 1427871"/>
                <a:gd name="connsiteY12" fmla="*/ 628359 h 6466449"/>
                <a:gd name="connsiteX13" fmla="*/ 671733 w 1427871"/>
                <a:gd name="connsiteY13" fmla="*/ 0 h 6466449"/>
                <a:gd name="connsiteX14" fmla="*/ 845824 w 1427871"/>
                <a:gd name="connsiteY14" fmla="*/ 0 h 6466449"/>
                <a:gd name="connsiteX15" fmla="*/ 845824 w 1427871"/>
                <a:gd name="connsiteY15" fmla="*/ 841717 h 6466449"/>
                <a:gd name="connsiteX16" fmla="*/ 937263 w 1427871"/>
                <a:gd name="connsiteY16" fmla="*/ 933156 h 6466449"/>
                <a:gd name="connsiteX17" fmla="*/ 937262 w 1427871"/>
                <a:gd name="connsiteY17" fmla="*/ 933157 h 6466449"/>
                <a:gd name="connsiteX18" fmla="*/ 1028701 w 1427871"/>
                <a:gd name="connsiteY18" fmla="*/ 841718 h 6466449"/>
                <a:gd name="connsiteX19" fmla="*/ 1028701 w 1427871"/>
                <a:gd name="connsiteY19" fmla="*/ 0 h 6466449"/>
                <a:gd name="connsiteX20" fmla="*/ 1115748 w 1427871"/>
                <a:gd name="connsiteY20" fmla="*/ 0 h 6466449"/>
                <a:gd name="connsiteX21" fmla="*/ 1115748 w 1427871"/>
                <a:gd name="connsiteY21" fmla="*/ 409136 h 6466449"/>
                <a:gd name="connsiteX22" fmla="*/ 1207187 w 1427871"/>
                <a:gd name="connsiteY22" fmla="*/ 500575 h 6466449"/>
                <a:gd name="connsiteX23" fmla="*/ 1207186 w 1427871"/>
                <a:gd name="connsiteY23" fmla="*/ 500576 h 6466449"/>
                <a:gd name="connsiteX24" fmla="*/ 1298625 w 1427871"/>
                <a:gd name="connsiteY24" fmla="*/ 409137 h 6466449"/>
                <a:gd name="connsiteX25" fmla="*/ 1298625 w 1427871"/>
                <a:gd name="connsiteY25" fmla="*/ 0 h 6466449"/>
                <a:gd name="connsiteX26" fmla="*/ 1427871 w 1427871"/>
                <a:gd name="connsiteY26" fmla="*/ 0 h 6466449"/>
                <a:gd name="connsiteX27" fmla="*/ 1427870 w 1427871"/>
                <a:gd name="connsiteY27" fmla="*/ 5752514 h 6466449"/>
                <a:gd name="connsiteX28" fmla="*/ 713935 w 1427871"/>
                <a:gd name="connsiteY28" fmla="*/ 6466449 h 6466449"/>
                <a:gd name="connsiteX29" fmla="*/ 0 w 1427871"/>
                <a:gd name="connsiteY29" fmla="*/ 5752514 h 6466449"/>
                <a:gd name="connsiteX0" fmla="*/ 0 w 1427871"/>
                <a:gd name="connsiteY0" fmla="*/ 5784358 h 6498293"/>
                <a:gd name="connsiteX1" fmla="*/ 0 w 1427871"/>
                <a:gd name="connsiteY1" fmla="*/ 31844 h 6498293"/>
                <a:gd name="connsiteX2" fmla="*/ 168820 w 1427871"/>
                <a:gd name="connsiteY2" fmla="*/ 31844 h 6498293"/>
                <a:gd name="connsiteX3" fmla="*/ 168820 w 1427871"/>
                <a:gd name="connsiteY3" fmla="*/ 939211 h 6498293"/>
                <a:gd name="connsiteX4" fmla="*/ 260259 w 1427871"/>
                <a:gd name="connsiteY4" fmla="*/ 1030650 h 6498293"/>
                <a:gd name="connsiteX5" fmla="*/ 260258 w 1427871"/>
                <a:gd name="connsiteY5" fmla="*/ 1030651 h 6498293"/>
                <a:gd name="connsiteX6" fmla="*/ 351697 w 1427871"/>
                <a:gd name="connsiteY6" fmla="*/ 939212 h 6498293"/>
                <a:gd name="connsiteX7" fmla="*/ 351697 w 1427871"/>
                <a:gd name="connsiteY7" fmla="*/ 31844 h 6498293"/>
                <a:gd name="connsiteX8" fmla="*/ 488856 w 1427871"/>
                <a:gd name="connsiteY8" fmla="*/ 31844 h 6498293"/>
                <a:gd name="connsiteX9" fmla="*/ 488856 w 1427871"/>
                <a:gd name="connsiteY9" fmla="*/ 660202 h 6498293"/>
                <a:gd name="connsiteX10" fmla="*/ 580295 w 1427871"/>
                <a:gd name="connsiteY10" fmla="*/ 751641 h 6498293"/>
                <a:gd name="connsiteX11" fmla="*/ 580294 w 1427871"/>
                <a:gd name="connsiteY11" fmla="*/ 751642 h 6498293"/>
                <a:gd name="connsiteX12" fmla="*/ 671733 w 1427871"/>
                <a:gd name="connsiteY12" fmla="*/ 660203 h 6498293"/>
                <a:gd name="connsiteX13" fmla="*/ 671733 w 1427871"/>
                <a:gd name="connsiteY13" fmla="*/ 31844 h 6498293"/>
                <a:gd name="connsiteX14" fmla="*/ 845824 w 1427871"/>
                <a:gd name="connsiteY14" fmla="*/ 31844 h 6498293"/>
                <a:gd name="connsiteX15" fmla="*/ 845824 w 1427871"/>
                <a:gd name="connsiteY15" fmla="*/ 873561 h 6498293"/>
                <a:gd name="connsiteX16" fmla="*/ 937263 w 1427871"/>
                <a:gd name="connsiteY16" fmla="*/ 965000 h 6498293"/>
                <a:gd name="connsiteX17" fmla="*/ 937262 w 1427871"/>
                <a:gd name="connsiteY17" fmla="*/ 965001 h 6498293"/>
                <a:gd name="connsiteX18" fmla="*/ 1028701 w 1427871"/>
                <a:gd name="connsiteY18" fmla="*/ 873562 h 6498293"/>
                <a:gd name="connsiteX19" fmla="*/ 1028701 w 1427871"/>
                <a:gd name="connsiteY19" fmla="*/ 31844 h 6498293"/>
                <a:gd name="connsiteX20" fmla="*/ 1115748 w 1427871"/>
                <a:gd name="connsiteY20" fmla="*/ 31844 h 6498293"/>
                <a:gd name="connsiteX21" fmla="*/ 1115748 w 1427871"/>
                <a:gd name="connsiteY21" fmla="*/ 440980 h 6498293"/>
                <a:gd name="connsiteX22" fmla="*/ 1207187 w 1427871"/>
                <a:gd name="connsiteY22" fmla="*/ 532419 h 6498293"/>
                <a:gd name="connsiteX23" fmla="*/ 1207186 w 1427871"/>
                <a:gd name="connsiteY23" fmla="*/ 532420 h 6498293"/>
                <a:gd name="connsiteX24" fmla="*/ 1298625 w 1427871"/>
                <a:gd name="connsiteY24" fmla="*/ 440981 h 6498293"/>
                <a:gd name="connsiteX25" fmla="*/ 1298625 w 1427871"/>
                <a:gd name="connsiteY25" fmla="*/ 31844 h 6498293"/>
                <a:gd name="connsiteX26" fmla="*/ 1427871 w 1427871"/>
                <a:gd name="connsiteY26" fmla="*/ 31844 h 6498293"/>
                <a:gd name="connsiteX27" fmla="*/ 1427870 w 1427871"/>
                <a:gd name="connsiteY27" fmla="*/ 5784358 h 6498293"/>
                <a:gd name="connsiteX28" fmla="*/ 713935 w 1427871"/>
                <a:gd name="connsiteY28" fmla="*/ 6498293 h 6498293"/>
                <a:gd name="connsiteX29" fmla="*/ 0 w 1427871"/>
                <a:gd name="connsiteY29" fmla="*/ 5784358 h 6498293"/>
                <a:gd name="connsiteX0" fmla="*/ 0 w 1427871"/>
                <a:gd name="connsiteY0" fmla="*/ 5795495 h 6509430"/>
                <a:gd name="connsiteX1" fmla="*/ 0 w 1427871"/>
                <a:gd name="connsiteY1" fmla="*/ 42981 h 6509430"/>
                <a:gd name="connsiteX2" fmla="*/ 168820 w 1427871"/>
                <a:gd name="connsiteY2" fmla="*/ 42981 h 6509430"/>
                <a:gd name="connsiteX3" fmla="*/ 168820 w 1427871"/>
                <a:gd name="connsiteY3" fmla="*/ 950348 h 6509430"/>
                <a:gd name="connsiteX4" fmla="*/ 260259 w 1427871"/>
                <a:gd name="connsiteY4" fmla="*/ 1041787 h 6509430"/>
                <a:gd name="connsiteX5" fmla="*/ 260258 w 1427871"/>
                <a:gd name="connsiteY5" fmla="*/ 1041788 h 6509430"/>
                <a:gd name="connsiteX6" fmla="*/ 351697 w 1427871"/>
                <a:gd name="connsiteY6" fmla="*/ 950349 h 6509430"/>
                <a:gd name="connsiteX7" fmla="*/ 351697 w 1427871"/>
                <a:gd name="connsiteY7" fmla="*/ 42981 h 6509430"/>
                <a:gd name="connsiteX8" fmla="*/ 488856 w 1427871"/>
                <a:gd name="connsiteY8" fmla="*/ 42981 h 6509430"/>
                <a:gd name="connsiteX9" fmla="*/ 488856 w 1427871"/>
                <a:gd name="connsiteY9" fmla="*/ 671339 h 6509430"/>
                <a:gd name="connsiteX10" fmla="*/ 580295 w 1427871"/>
                <a:gd name="connsiteY10" fmla="*/ 762778 h 6509430"/>
                <a:gd name="connsiteX11" fmla="*/ 580294 w 1427871"/>
                <a:gd name="connsiteY11" fmla="*/ 762779 h 6509430"/>
                <a:gd name="connsiteX12" fmla="*/ 671733 w 1427871"/>
                <a:gd name="connsiteY12" fmla="*/ 671340 h 6509430"/>
                <a:gd name="connsiteX13" fmla="*/ 671733 w 1427871"/>
                <a:gd name="connsiteY13" fmla="*/ 42981 h 6509430"/>
                <a:gd name="connsiteX14" fmla="*/ 845824 w 1427871"/>
                <a:gd name="connsiteY14" fmla="*/ 42981 h 6509430"/>
                <a:gd name="connsiteX15" fmla="*/ 845824 w 1427871"/>
                <a:gd name="connsiteY15" fmla="*/ 884698 h 6509430"/>
                <a:gd name="connsiteX16" fmla="*/ 937263 w 1427871"/>
                <a:gd name="connsiteY16" fmla="*/ 976137 h 6509430"/>
                <a:gd name="connsiteX17" fmla="*/ 937262 w 1427871"/>
                <a:gd name="connsiteY17" fmla="*/ 976138 h 6509430"/>
                <a:gd name="connsiteX18" fmla="*/ 1028701 w 1427871"/>
                <a:gd name="connsiteY18" fmla="*/ 884699 h 6509430"/>
                <a:gd name="connsiteX19" fmla="*/ 1028701 w 1427871"/>
                <a:gd name="connsiteY19" fmla="*/ 42981 h 6509430"/>
                <a:gd name="connsiteX20" fmla="*/ 1115748 w 1427871"/>
                <a:gd name="connsiteY20" fmla="*/ 42981 h 6509430"/>
                <a:gd name="connsiteX21" fmla="*/ 1115748 w 1427871"/>
                <a:gd name="connsiteY21" fmla="*/ 452117 h 6509430"/>
                <a:gd name="connsiteX22" fmla="*/ 1207187 w 1427871"/>
                <a:gd name="connsiteY22" fmla="*/ 543556 h 6509430"/>
                <a:gd name="connsiteX23" fmla="*/ 1207186 w 1427871"/>
                <a:gd name="connsiteY23" fmla="*/ 543557 h 6509430"/>
                <a:gd name="connsiteX24" fmla="*/ 1298625 w 1427871"/>
                <a:gd name="connsiteY24" fmla="*/ 452118 h 6509430"/>
                <a:gd name="connsiteX25" fmla="*/ 1298625 w 1427871"/>
                <a:gd name="connsiteY25" fmla="*/ 42981 h 6509430"/>
                <a:gd name="connsiteX26" fmla="*/ 1427871 w 1427871"/>
                <a:gd name="connsiteY26" fmla="*/ 42981 h 6509430"/>
                <a:gd name="connsiteX27" fmla="*/ 1427870 w 1427871"/>
                <a:gd name="connsiteY27" fmla="*/ 5795495 h 6509430"/>
                <a:gd name="connsiteX28" fmla="*/ 713935 w 1427871"/>
                <a:gd name="connsiteY28" fmla="*/ 6509430 h 6509430"/>
                <a:gd name="connsiteX29" fmla="*/ 0 w 1427871"/>
                <a:gd name="connsiteY29" fmla="*/ 5795495 h 6509430"/>
                <a:gd name="connsiteX0" fmla="*/ 0 w 1427871"/>
                <a:gd name="connsiteY0" fmla="*/ 5797736 h 6511671"/>
                <a:gd name="connsiteX1" fmla="*/ 0 w 1427871"/>
                <a:gd name="connsiteY1" fmla="*/ 45222 h 6511671"/>
                <a:gd name="connsiteX2" fmla="*/ 168820 w 1427871"/>
                <a:gd name="connsiteY2" fmla="*/ 45222 h 6511671"/>
                <a:gd name="connsiteX3" fmla="*/ 168820 w 1427871"/>
                <a:gd name="connsiteY3" fmla="*/ 952589 h 6511671"/>
                <a:gd name="connsiteX4" fmla="*/ 260259 w 1427871"/>
                <a:gd name="connsiteY4" fmla="*/ 1044028 h 6511671"/>
                <a:gd name="connsiteX5" fmla="*/ 260258 w 1427871"/>
                <a:gd name="connsiteY5" fmla="*/ 1044029 h 6511671"/>
                <a:gd name="connsiteX6" fmla="*/ 351697 w 1427871"/>
                <a:gd name="connsiteY6" fmla="*/ 952590 h 6511671"/>
                <a:gd name="connsiteX7" fmla="*/ 351697 w 1427871"/>
                <a:gd name="connsiteY7" fmla="*/ 45222 h 6511671"/>
                <a:gd name="connsiteX8" fmla="*/ 488856 w 1427871"/>
                <a:gd name="connsiteY8" fmla="*/ 45222 h 6511671"/>
                <a:gd name="connsiteX9" fmla="*/ 488856 w 1427871"/>
                <a:gd name="connsiteY9" fmla="*/ 673580 h 6511671"/>
                <a:gd name="connsiteX10" fmla="*/ 580295 w 1427871"/>
                <a:gd name="connsiteY10" fmla="*/ 765019 h 6511671"/>
                <a:gd name="connsiteX11" fmla="*/ 580294 w 1427871"/>
                <a:gd name="connsiteY11" fmla="*/ 765020 h 6511671"/>
                <a:gd name="connsiteX12" fmla="*/ 671733 w 1427871"/>
                <a:gd name="connsiteY12" fmla="*/ 673581 h 6511671"/>
                <a:gd name="connsiteX13" fmla="*/ 671733 w 1427871"/>
                <a:gd name="connsiteY13" fmla="*/ 45222 h 6511671"/>
                <a:gd name="connsiteX14" fmla="*/ 845824 w 1427871"/>
                <a:gd name="connsiteY14" fmla="*/ 45222 h 6511671"/>
                <a:gd name="connsiteX15" fmla="*/ 845824 w 1427871"/>
                <a:gd name="connsiteY15" fmla="*/ 886939 h 6511671"/>
                <a:gd name="connsiteX16" fmla="*/ 937263 w 1427871"/>
                <a:gd name="connsiteY16" fmla="*/ 978378 h 6511671"/>
                <a:gd name="connsiteX17" fmla="*/ 937262 w 1427871"/>
                <a:gd name="connsiteY17" fmla="*/ 978379 h 6511671"/>
                <a:gd name="connsiteX18" fmla="*/ 1028701 w 1427871"/>
                <a:gd name="connsiteY18" fmla="*/ 886940 h 6511671"/>
                <a:gd name="connsiteX19" fmla="*/ 1028701 w 1427871"/>
                <a:gd name="connsiteY19" fmla="*/ 45222 h 6511671"/>
                <a:gd name="connsiteX20" fmla="*/ 1115748 w 1427871"/>
                <a:gd name="connsiteY20" fmla="*/ 45222 h 6511671"/>
                <a:gd name="connsiteX21" fmla="*/ 1115748 w 1427871"/>
                <a:gd name="connsiteY21" fmla="*/ 454358 h 6511671"/>
                <a:gd name="connsiteX22" fmla="*/ 1207187 w 1427871"/>
                <a:gd name="connsiteY22" fmla="*/ 545797 h 6511671"/>
                <a:gd name="connsiteX23" fmla="*/ 1207186 w 1427871"/>
                <a:gd name="connsiteY23" fmla="*/ 545798 h 6511671"/>
                <a:gd name="connsiteX24" fmla="*/ 1298625 w 1427871"/>
                <a:gd name="connsiteY24" fmla="*/ 454359 h 6511671"/>
                <a:gd name="connsiteX25" fmla="*/ 1298625 w 1427871"/>
                <a:gd name="connsiteY25" fmla="*/ 45222 h 6511671"/>
                <a:gd name="connsiteX26" fmla="*/ 1427871 w 1427871"/>
                <a:gd name="connsiteY26" fmla="*/ 45222 h 6511671"/>
                <a:gd name="connsiteX27" fmla="*/ 1427870 w 1427871"/>
                <a:gd name="connsiteY27" fmla="*/ 5797736 h 6511671"/>
                <a:gd name="connsiteX28" fmla="*/ 713935 w 1427871"/>
                <a:gd name="connsiteY28" fmla="*/ 6511671 h 6511671"/>
                <a:gd name="connsiteX29" fmla="*/ 0 w 1427871"/>
                <a:gd name="connsiteY29" fmla="*/ 5797736 h 6511671"/>
                <a:gd name="connsiteX0" fmla="*/ 0 w 1427871"/>
                <a:gd name="connsiteY0" fmla="*/ 5797736 h 6511671"/>
                <a:gd name="connsiteX1" fmla="*/ 0 w 1427871"/>
                <a:gd name="connsiteY1" fmla="*/ 45222 h 6511671"/>
                <a:gd name="connsiteX2" fmla="*/ 168820 w 1427871"/>
                <a:gd name="connsiteY2" fmla="*/ 45222 h 6511671"/>
                <a:gd name="connsiteX3" fmla="*/ 168820 w 1427871"/>
                <a:gd name="connsiteY3" fmla="*/ 952589 h 6511671"/>
                <a:gd name="connsiteX4" fmla="*/ 260259 w 1427871"/>
                <a:gd name="connsiteY4" fmla="*/ 1044028 h 6511671"/>
                <a:gd name="connsiteX5" fmla="*/ 260258 w 1427871"/>
                <a:gd name="connsiteY5" fmla="*/ 1044029 h 6511671"/>
                <a:gd name="connsiteX6" fmla="*/ 351697 w 1427871"/>
                <a:gd name="connsiteY6" fmla="*/ 952590 h 6511671"/>
                <a:gd name="connsiteX7" fmla="*/ 351697 w 1427871"/>
                <a:gd name="connsiteY7" fmla="*/ 45222 h 6511671"/>
                <a:gd name="connsiteX8" fmla="*/ 488856 w 1427871"/>
                <a:gd name="connsiteY8" fmla="*/ 45222 h 6511671"/>
                <a:gd name="connsiteX9" fmla="*/ 488856 w 1427871"/>
                <a:gd name="connsiteY9" fmla="*/ 673580 h 6511671"/>
                <a:gd name="connsiteX10" fmla="*/ 580295 w 1427871"/>
                <a:gd name="connsiteY10" fmla="*/ 765019 h 6511671"/>
                <a:gd name="connsiteX11" fmla="*/ 580294 w 1427871"/>
                <a:gd name="connsiteY11" fmla="*/ 765020 h 6511671"/>
                <a:gd name="connsiteX12" fmla="*/ 671733 w 1427871"/>
                <a:gd name="connsiteY12" fmla="*/ 673581 h 6511671"/>
                <a:gd name="connsiteX13" fmla="*/ 671733 w 1427871"/>
                <a:gd name="connsiteY13" fmla="*/ 45222 h 6511671"/>
                <a:gd name="connsiteX14" fmla="*/ 845824 w 1427871"/>
                <a:gd name="connsiteY14" fmla="*/ 45222 h 6511671"/>
                <a:gd name="connsiteX15" fmla="*/ 845824 w 1427871"/>
                <a:gd name="connsiteY15" fmla="*/ 886939 h 6511671"/>
                <a:gd name="connsiteX16" fmla="*/ 937263 w 1427871"/>
                <a:gd name="connsiteY16" fmla="*/ 978378 h 6511671"/>
                <a:gd name="connsiteX17" fmla="*/ 937262 w 1427871"/>
                <a:gd name="connsiteY17" fmla="*/ 978379 h 6511671"/>
                <a:gd name="connsiteX18" fmla="*/ 1028701 w 1427871"/>
                <a:gd name="connsiteY18" fmla="*/ 886940 h 6511671"/>
                <a:gd name="connsiteX19" fmla="*/ 1028701 w 1427871"/>
                <a:gd name="connsiteY19" fmla="*/ 45222 h 6511671"/>
                <a:gd name="connsiteX20" fmla="*/ 1115748 w 1427871"/>
                <a:gd name="connsiteY20" fmla="*/ 45222 h 6511671"/>
                <a:gd name="connsiteX21" fmla="*/ 1115748 w 1427871"/>
                <a:gd name="connsiteY21" fmla="*/ 454358 h 6511671"/>
                <a:gd name="connsiteX22" fmla="*/ 1207187 w 1427871"/>
                <a:gd name="connsiteY22" fmla="*/ 545797 h 6511671"/>
                <a:gd name="connsiteX23" fmla="*/ 1207186 w 1427871"/>
                <a:gd name="connsiteY23" fmla="*/ 545798 h 6511671"/>
                <a:gd name="connsiteX24" fmla="*/ 1298625 w 1427871"/>
                <a:gd name="connsiteY24" fmla="*/ 454359 h 6511671"/>
                <a:gd name="connsiteX25" fmla="*/ 1298625 w 1427871"/>
                <a:gd name="connsiteY25" fmla="*/ 45222 h 6511671"/>
                <a:gd name="connsiteX26" fmla="*/ 1427871 w 1427871"/>
                <a:gd name="connsiteY26" fmla="*/ 45222 h 6511671"/>
                <a:gd name="connsiteX27" fmla="*/ 1427870 w 1427871"/>
                <a:gd name="connsiteY27" fmla="*/ 5797736 h 6511671"/>
                <a:gd name="connsiteX28" fmla="*/ 713935 w 1427871"/>
                <a:gd name="connsiteY28" fmla="*/ 6511671 h 6511671"/>
                <a:gd name="connsiteX29" fmla="*/ 0 w 1427871"/>
                <a:gd name="connsiteY29" fmla="*/ 5797736 h 6511671"/>
                <a:gd name="connsiteX0" fmla="*/ 0 w 1427871"/>
                <a:gd name="connsiteY0" fmla="*/ 5797736 h 6511671"/>
                <a:gd name="connsiteX1" fmla="*/ 0 w 1427871"/>
                <a:gd name="connsiteY1" fmla="*/ 45222 h 6511671"/>
                <a:gd name="connsiteX2" fmla="*/ 168820 w 1427871"/>
                <a:gd name="connsiteY2" fmla="*/ 45222 h 6511671"/>
                <a:gd name="connsiteX3" fmla="*/ 168820 w 1427871"/>
                <a:gd name="connsiteY3" fmla="*/ 952589 h 6511671"/>
                <a:gd name="connsiteX4" fmla="*/ 260259 w 1427871"/>
                <a:gd name="connsiteY4" fmla="*/ 1044028 h 6511671"/>
                <a:gd name="connsiteX5" fmla="*/ 260258 w 1427871"/>
                <a:gd name="connsiteY5" fmla="*/ 1044029 h 6511671"/>
                <a:gd name="connsiteX6" fmla="*/ 351697 w 1427871"/>
                <a:gd name="connsiteY6" fmla="*/ 952590 h 6511671"/>
                <a:gd name="connsiteX7" fmla="*/ 351697 w 1427871"/>
                <a:gd name="connsiteY7" fmla="*/ 45222 h 6511671"/>
                <a:gd name="connsiteX8" fmla="*/ 488856 w 1427871"/>
                <a:gd name="connsiteY8" fmla="*/ 45222 h 6511671"/>
                <a:gd name="connsiteX9" fmla="*/ 488856 w 1427871"/>
                <a:gd name="connsiteY9" fmla="*/ 673580 h 6511671"/>
                <a:gd name="connsiteX10" fmla="*/ 580295 w 1427871"/>
                <a:gd name="connsiteY10" fmla="*/ 765019 h 6511671"/>
                <a:gd name="connsiteX11" fmla="*/ 580294 w 1427871"/>
                <a:gd name="connsiteY11" fmla="*/ 765020 h 6511671"/>
                <a:gd name="connsiteX12" fmla="*/ 671733 w 1427871"/>
                <a:gd name="connsiteY12" fmla="*/ 673581 h 6511671"/>
                <a:gd name="connsiteX13" fmla="*/ 671733 w 1427871"/>
                <a:gd name="connsiteY13" fmla="*/ 45222 h 6511671"/>
                <a:gd name="connsiteX14" fmla="*/ 845824 w 1427871"/>
                <a:gd name="connsiteY14" fmla="*/ 45222 h 6511671"/>
                <a:gd name="connsiteX15" fmla="*/ 845824 w 1427871"/>
                <a:gd name="connsiteY15" fmla="*/ 886939 h 6511671"/>
                <a:gd name="connsiteX16" fmla="*/ 937263 w 1427871"/>
                <a:gd name="connsiteY16" fmla="*/ 978378 h 6511671"/>
                <a:gd name="connsiteX17" fmla="*/ 937262 w 1427871"/>
                <a:gd name="connsiteY17" fmla="*/ 978379 h 6511671"/>
                <a:gd name="connsiteX18" fmla="*/ 1028701 w 1427871"/>
                <a:gd name="connsiteY18" fmla="*/ 886940 h 6511671"/>
                <a:gd name="connsiteX19" fmla="*/ 1028701 w 1427871"/>
                <a:gd name="connsiteY19" fmla="*/ 45222 h 6511671"/>
                <a:gd name="connsiteX20" fmla="*/ 1115748 w 1427871"/>
                <a:gd name="connsiteY20" fmla="*/ 45222 h 6511671"/>
                <a:gd name="connsiteX21" fmla="*/ 1115748 w 1427871"/>
                <a:gd name="connsiteY21" fmla="*/ 454358 h 6511671"/>
                <a:gd name="connsiteX22" fmla="*/ 1207187 w 1427871"/>
                <a:gd name="connsiteY22" fmla="*/ 545797 h 6511671"/>
                <a:gd name="connsiteX23" fmla="*/ 1207186 w 1427871"/>
                <a:gd name="connsiteY23" fmla="*/ 545798 h 6511671"/>
                <a:gd name="connsiteX24" fmla="*/ 1298625 w 1427871"/>
                <a:gd name="connsiteY24" fmla="*/ 454359 h 6511671"/>
                <a:gd name="connsiteX25" fmla="*/ 1298625 w 1427871"/>
                <a:gd name="connsiteY25" fmla="*/ 45222 h 6511671"/>
                <a:gd name="connsiteX26" fmla="*/ 1427871 w 1427871"/>
                <a:gd name="connsiteY26" fmla="*/ 45222 h 6511671"/>
                <a:gd name="connsiteX27" fmla="*/ 1427870 w 1427871"/>
                <a:gd name="connsiteY27" fmla="*/ 5797736 h 6511671"/>
                <a:gd name="connsiteX28" fmla="*/ 713935 w 1427871"/>
                <a:gd name="connsiteY28" fmla="*/ 6511671 h 6511671"/>
                <a:gd name="connsiteX29" fmla="*/ 0 w 1427871"/>
                <a:gd name="connsiteY29" fmla="*/ 5797736 h 6511671"/>
                <a:gd name="connsiteX0" fmla="*/ 0 w 1427871"/>
                <a:gd name="connsiteY0" fmla="*/ 5797736 h 6511671"/>
                <a:gd name="connsiteX1" fmla="*/ 0 w 1427871"/>
                <a:gd name="connsiteY1" fmla="*/ 45222 h 6511671"/>
                <a:gd name="connsiteX2" fmla="*/ 168820 w 1427871"/>
                <a:gd name="connsiteY2" fmla="*/ 45222 h 6511671"/>
                <a:gd name="connsiteX3" fmla="*/ 168820 w 1427871"/>
                <a:gd name="connsiteY3" fmla="*/ 952589 h 6511671"/>
                <a:gd name="connsiteX4" fmla="*/ 260259 w 1427871"/>
                <a:gd name="connsiteY4" fmla="*/ 1044028 h 6511671"/>
                <a:gd name="connsiteX5" fmla="*/ 260258 w 1427871"/>
                <a:gd name="connsiteY5" fmla="*/ 1044029 h 6511671"/>
                <a:gd name="connsiteX6" fmla="*/ 351697 w 1427871"/>
                <a:gd name="connsiteY6" fmla="*/ 952590 h 6511671"/>
                <a:gd name="connsiteX7" fmla="*/ 351697 w 1427871"/>
                <a:gd name="connsiteY7" fmla="*/ 45222 h 6511671"/>
                <a:gd name="connsiteX8" fmla="*/ 488856 w 1427871"/>
                <a:gd name="connsiteY8" fmla="*/ 45222 h 6511671"/>
                <a:gd name="connsiteX9" fmla="*/ 488856 w 1427871"/>
                <a:gd name="connsiteY9" fmla="*/ 673580 h 6511671"/>
                <a:gd name="connsiteX10" fmla="*/ 580295 w 1427871"/>
                <a:gd name="connsiteY10" fmla="*/ 765019 h 6511671"/>
                <a:gd name="connsiteX11" fmla="*/ 580294 w 1427871"/>
                <a:gd name="connsiteY11" fmla="*/ 765020 h 6511671"/>
                <a:gd name="connsiteX12" fmla="*/ 671733 w 1427871"/>
                <a:gd name="connsiteY12" fmla="*/ 673581 h 6511671"/>
                <a:gd name="connsiteX13" fmla="*/ 671733 w 1427871"/>
                <a:gd name="connsiteY13" fmla="*/ 45222 h 6511671"/>
                <a:gd name="connsiteX14" fmla="*/ 845824 w 1427871"/>
                <a:gd name="connsiteY14" fmla="*/ 45222 h 6511671"/>
                <a:gd name="connsiteX15" fmla="*/ 845824 w 1427871"/>
                <a:gd name="connsiteY15" fmla="*/ 886939 h 6511671"/>
                <a:gd name="connsiteX16" fmla="*/ 937263 w 1427871"/>
                <a:gd name="connsiteY16" fmla="*/ 978378 h 6511671"/>
                <a:gd name="connsiteX17" fmla="*/ 937262 w 1427871"/>
                <a:gd name="connsiteY17" fmla="*/ 978379 h 6511671"/>
                <a:gd name="connsiteX18" fmla="*/ 1028701 w 1427871"/>
                <a:gd name="connsiteY18" fmla="*/ 886940 h 6511671"/>
                <a:gd name="connsiteX19" fmla="*/ 1028701 w 1427871"/>
                <a:gd name="connsiteY19" fmla="*/ 45222 h 6511671"/>
                <a:gd name="connsiteX20" fmla="*/ 1115748 w 1427871"/>
                <a:gd name="connsiteY20" fmla="*/ 45222 h 6511671"/>
                <a:gd name="connsiteX21" fmla="*/ 1115748 w 1427871"/>
                <a:gd name="connsiteY21" fmla="*/ 454358 h 6511671"/>
                <a:gd name="connsiteX22" fmla="*/ 1207187 w 1427871"/>
                <a:gd name="connsiteY22" fmla="*/ 545797 h 6511671"/>
                <a:gd name="connsiteX23" fmla="*/ 1207186 w 1427871"/>
                <a:gd name="connsiteY23" fmla="*/ 545798 h 6511671"/>
                <a:gd name="connsiteX24" fmla="*/ 1298625 w 1427871"/>
                <a:gd name="connsiteY24" fmla="*/ 454359 h 6511671"/>
                <a:gd name="connsiteX25" fmla="*/ 1298625 w 1427871"/>
                <a:gd name="connsiteY25" fmla="*/ 45222 h 6511671"/>
                <a:gd name="connsiteX26" fmla="*/ 1427871 w 1427871"/>
                <a:gd name="connsiteY26" fmla="*/ 45222 h 6511671"/>
                <a:gd name="connsiteX27" fmla="*/ 1427870 w 1427871"/>
                <a:gd name="connsiteY27" fmla="*/ 5797736 h 6511671"/>
                <a:gd name="connsiteX28" fmla="*/ 713935 w 1427871"/>
                <a:gd name="connsiteY28" fmla="*/ 6511671 h 6511671"/>
                <a:gd name="connsiteX29" fmla="*/ 0 w 1427871"/>
                <a:gd name="connsiteY29" fmla="*/ 5797736 h 6511671"/>
                <a:gd name="connsiteX0" fmla="*/ 0 w 1427871"/>
                <a:gd name="connsiteY0" fmla="*/ 5797736 h 6511671"/>
                <a:gd name="connsiteX1" fmla="*/ 0 w 1427871"/>
                <a:gd name="connsiteY1" fmla="*/ 45222 h 6511671"/>
                <a:gd name="connsiteX2" fmla="*/ 168820 w 1427871"/>
                <a:gd name="connsiteY2" fmla="*/ 45222 h 6511671"/>
                <a:gd name="connsiteX3" fmla="*/ 168820 w 1427871"/>
                <a:gd name="connsiteY3" fmla="*/ 952589 h 6511671"/>
                <a:gd name="connsiteX4" fmla="*/ 260259 w 1427871"/>
                <a:gd name="connsiteY4" fmla="*/ 1044028 h 6511671"/>
                <a:gd name="connsiteX5" fmla="*/ 260258 w 1427871"/>
                <a:gd name="connsiteY5" fmla="*/ 1044029 h 6511671"/>
                <a:gd name="connsiteX6" fmla="*/ 351697 w 1427871"/>
                <a:gd name="connsiteY6" fmla="*/ 952590 h 6511671"/>
                <a:gd name="connsiteX7" fmla="*/ 351697 w 1427871"/>
                <a:gd name="connsiteY7" fmla="*/ 45222 h 6511671"/>
                <a:gd name="connsiteX8" fmla="*/ 488856 w 1427871"/>
                <a:gd name="connsiteY8" fmla="*/ 45222 h 6511671"/>
                <a:gd name="connsiteX9" fmla="*/ 488856 w 1427871"/>
                <a:gd name="connsiteY9" fmla="*/ 673580 h 6511671"/>
                <a:gd name="connsiteX10" fmla="*/ 580295 w 1427871"/>
                <a:gd name="connsiteY10" fmla="*/ 765019 h 6511671"/>
                <a:gd name="connsiteX11" fmla="*/ 580294 w 1427871"/>
                <a:gd name="connsiteY11" fmla="*/ 765020 h 6511671"/>
                <a:gd name="connsiteX12" fmla="*/ 671733 w 1427871"/>
                <a:gd name="connsiteY12" fmla="*/ 673581 h 6511671"/>
                <a:gd name="connsiteX13" fmla="*/ 671733 w 1427871"/>
                <a:gd name="connsiteY13" fmla="*/ 45222 h 6511671"/>
                <a:gd name="connsiteX14" fmla="*/ 845824 w 1427871"/>
                <a:gd name="connsiteY14" fmla="*/ 45222 h 6511671"/>
                <a:gd name="connsiteX15" fmla="*/ 845824 w 1427871"/>
                <a:gd name="connsiteY15" fmla="*/ 886939 h 6511671"/>
                <a:gd name="connsiteX16" fmla="*/ 937263 w 1427871"/>
                <a:gd name="connsiteY16" fmla="*/ 978378 h 6511671"/>
                <a:gd name="connsiteX17" fmla="*/ 937262 w 1427871"/>
                <a:gd name="connsiteY17" fmla="*/ 978379 h 6511671"/>
                <a:gd name="connsiteX18" fmla="*/ 1028701 w 1427871"/>
                <a:gd name="connsiteY18" fmla="*/ 886940 h 6511671"/>
                <a:gd name="connsiteX19" fmla="*/ 1028701 w 1427871"/>
                <a:gd name="connsiteY19" fmla="*/ 45222 h 6511671"/>
                <a:gd name="connsiteX20" fmla="*/ 1115748 w 1427871"/>
                <a:gd name="connsiteY20" fmla="*/ 45222 h 6511671"/>
                <a:gd name="connsiteX21" fmla="*/ 1115748 w 1427871"/>
                <a:gd name="connsiteY21" fmla="*/ 454358 h 6511671"/>
                <a:gd name="connsiteX22" fmla="*/ 1207187 w 1427871"/>
                <a:gd name="connsiteY22" fmla="*/ 545797 h 6511671"/>
                <a:gd name="connsiteX23" fmla="*/ 1207186 w 1427871"/>
                <a:gd name="connsiteY23" fmla="*/ 545798 h 6511671"/>
                <a:gd name="connsiteX24" fmla="*/ 1298625 w 1427871"/>
                <a:gd name="connsiteY24" fmla="*/ 454359 h 6511671"/>
                <a:gd name="connsiteX25" fmla="*/ 1298625 w 1427871"/>
                <a:gd name="connsiteY25" fmla="*/ 45222 h 6511671"/>
                <a:gd name="connsiteX26" fmla="*/ 1427871 w 1427871"/>
                <a:gd name="connsiteY26" fmla="*/ 45222 h 6511671"/>
                <a:gd name="connsiteX27" fmla="*/ 1427870 w 1427871"/>
                <a:gd name="connsiteY27" fmla="*/ 5797736 h 6511671"/>
                <a:gd name="connsiteX28" fmla="*/ 713935 w 1427871"/>
                <a:gd name="connsiteY28" fmla="*/ 6511671 h 6511671"/>
                <a:gd name="connsiteX29" fmla="*/ 0 w 1427871"/>
                <a:gd name="connsiteY29" fmla="*/ 5797736 h 6511671"/>
                <a:gd name="connsiteX0" fmla="*/ 0 w 1427871"/>
                <a:gd name="connsiteY0" fmla="*/ 5797736 h 6511671"/>
                <a:gd name="connsiteX1" fmla="*/ 0 w 1427871"/>
                <a:gd name="connsiteY1" fmla="*/ 45222 h 6511671"/>
                <a:gd name="connsiteX2" fmla="*/ 168820 w 1427871"/>
                <a:gd name="connsiteY2" fmla="*/ 45222 h 6511671"/>
                <a:gd name="connsiteX3" fmla="*/ 168820 w 1427871"/>
                <a:gd name="connsiteY3" fmla="*/ 952589 h 6511671"/>
                <a:gd name="connsiteX4" fmla="*/ 260259 w 1427871"/>
                <a:gd name="connsiteY4" fmla="*/ 1044028 h 6511671"/>
                <a:gd name="connsiteX5" fmla="*/ 260258 w 1427871"/>
                <a:gd name="connsiteY5" fmla="*/ 1044029 h 6511671"/>
                <a:gd name="connsiteX6" fmla="*/ 351697 w 1427871"/>
                <a:gd name="connsiteY6" fmla="*/ 952590 h 6511671"/>
                <a:gd name="connsiteX7" fmla="*/ 351697 w 1427871"/>
                <a:gd name="connsiteY7" fmla="*/ 45222 h 6511671"/>
                <a:gd name="connsiteX8" fmla="*/ 488856 w 1427871"/>
                <a:gd name="connsiteY8" fmla="*/ 45222 h 6511671"/>
                <a:gd name="connsiteX9" fmla="*/ 488856 w 1427871"/>
                <a:gd name="connsiteY9" fmla="*/ 673580 h 6511671"/>
                <a:gd name="connsiteX10" fmla="*/ 580295 w 1427871"/>
                <a:gd name="connsiteY10" fmla="*/ 765019 h 6511671"/>
                <a:gd name="connsiteX11" fmla="*/ 580294 w 1427871"/>
                <a:gd name="connsiteY11" fmla="*/ 765020 h 6511671"/>
                <a:gd name="connsiteX12" fmla="*/ 671733 w 1427871"/>
                <a:gd name="connsiteY12" fmla="*/ 673581 h 6511671"/>
                <a:gd name="connsiteX13" fmla="*/ 671733 w 1427871"/>
                <a:gd name="connsiteY13" fmla="*/ 45222 h 6511671"/>
                <a:gd name="connsiteX14" fmla="*/ 845824 w 1427871"/>
                <a:gd name="connsiteY14" fmla="*/ 45222 h 6511671"/>
                <a:gd name="connsiteX15" fmla="*/ 845824 w 1427871"/>
                <a:gd name="connsiteY15" fmla="*/ 886939 h 6511671"/>
                <a:gd name="connsiteX16" fmla="*/ 937263 w 1427871"/>
                <a:gd name="connsiteY16" fmla="*/ 978378 h 6511671"/>
                <a:gd name="connsiteX17" fmla="*/ 937262 w 1427871"/>
                <a:gd name="connsiteY17" fmla="*/ 978379 h 6511671"/>
                <a:gd name="connsiteX18" fmla="*/ 1028701 w 1427871"/>
                <a:gd name="connsiteY18" fmla="*/ 886940 h 6511671"/>
                <a:gd name="connsiteX19" fmla="*/ 1028701 w 1427871"/>
                <a:gd name="connsiteY19" fmla="*/ 45222 h 6511671"/>
                <a:gd name="connsiteX20" fmla="*/ 1115748 w 1427871"/>
                <a:gd name="connsiteY20" fmla="*/ 45222 h 6511671"/>
                <a:gd name="connsiteX21" fmla="*/ 1115748 w 1427871"/>
                <a:gd name="connsiteY21" fmla="*/ 454358 h 6511671"/>
                <a:gd name="connsiteX22" fmla="*/ 1207187 w 1427871"/>
                <a:gd name="connsiteY22" fmla="*/ 545797 h 6511671"/>
                <a:gd name="connsiteX23" fmla="*/ 1207186 w 1427871"/>
                <a:gd name="connsiteY23" fmla="*/ 545798 h 6511671"/>
                <a:gd name="connsiteX24" fmla="*/ 1298625 w 1427871"/>
                <a:gd name="connsiteY24" fmla="*/ 454359 h 6511671"/>
                <a:gd name="connsiteX25" fmla="*/ 1298625 w 1427871"/>
                <a:gd name="connsiteY25" fmla="*/ 45222 h 6511671"/>
                <a:gd name="connsiteX26" fmla="*/ 1427871 w 1427871"/>
                <a:gd name="connsiteY26" fmla="*/ 45222 h 6511671"/>
                <a:gd name="connsiteX27" fmla="*/ 1427870 w 1427871"/>
                <a:gd name="connsiteY27" fmla="*/ 5797736 h 6511671"/>
                <a:gd name="connsiteX28" fmla="*/ 713935 w 1427871"/>
                <a:gd name="connsiteY28" fmla="*/ 6511671 h 6511671"/>
                <a:gd name="connsiteX29" fmla="*/ 0 w 1427871"/>
                <a:gd name="connsiteY29" fmla="*/ 5797736 h 6511671"/>
                <a:gd name="connsiteX0" fmla="*/ 0 w 1427871"/>
                <a:gd name="connsiteY0" fmla="*/ 5797736 h 6511671"/>
                <a:gd name="connsiteX1" fmla="*/ 0 w 1427871"/>
                <a:gd name="connsiteY1" fmla="*/ 45222 h 6511671"/>
                <a:gd name="connsiteX2" fmla="*/ 168820 w 1427871"/>
                <a:gd name="connsiteY2" fmla="*/ 45222 h 6511671"/>
                <a:gd name="connsiteX3" fmla="*/ 168820 w 1427871"/>
                <a:gd name="connsiteY3" fmla="*/ 952589 h 6511671"/>
                <a:gd name="connsiteX4" fmla="*/ 260259 w 1427871"/>
                <a:gd name="connsiteY4" fmla="*/ 1044028 h 6511671"/>
                <a:gd name="connsiteX5" fmla="*/ 260258 w 1427871"/>
                <a:gd name="connsiteY5" fmla="*/ 1044029 h 6511671"/>
                <a:gd name="connsiteX6" fmla="*/ 351697 w 1427871"/>
                <a:gd name="connsiteY6" fmla="*/ 952590 h 6511671"/>
                <a:gd name="connsiteX7" fmla="*/ 351697 w 1427871"/>
                <a:gd name="connsiteY7" fmla="*/ 45222 h 6511671"/>
                <a:gd name="connsiteX8" fmla="*/ 488856 w 1427871"/>
                <a:gd name="connsiteY8" fmla="*/ 45222 h 6511671"/>
                <a:gd name="connsiteX9" fmla="*/ 488856 w 1427871"/>
                <a:gd name="connsiteY9" fmla="*/ 673580 h 6511671"/>
                <a:gd name="connsiteX10" fmla="*/ 580295 w 1427871"/>
                <a:gd name="connsiteY10" fmla="*/ 765019 h 6511671"/>
                <a:gd name="connsiteX11" fmla="*/ 580294 w 1427871"/>
                <a:gd name="connsiteY11" fmla="*/ 765020 h 6511671"/>
                <a:gd name="connsiteX12" fmla="*/ 671733 w 1427871"/>
                <a:gd name="connsiteY12" fmla="*/ 673581 h 6511671"/>
                <a:gd name="connsiteX13" fmla="*/ 671733 w 1427871"/>
                <a:gd name="connsiteY13" fmla="*/ 45222 h 6511671"/>
                <a:gd name="connsiteX14" fmla="*/ 845824 w 1427871"/>
                <a:gd name="connsiteY14" fmla="*/ 45222 h 6511671"/>
                <a:gd name="connsiteX15" fmla="*/ 845824 w 1427871"/>
                <a:gd name="connsiteY15" fmla="*/ 886939 h 6511671"/>
                <a:gd name="connsiteX16" fmla="*/ 937263 w 1427871"/>
                <a:gd name="connsiteY16" fmla="*/ 978378 h 6511671"/>
                <a:gd name="connsiteX17" fmla="*/ 937262 w 1427871"/>
                <a:gd name="connsiteY17" fmla="*/ 978379 h 6511671"/>
                <a:gd name="connsiteX18" fmla="*/ 1028701 w 1427871"/>
                <a:gd name="connsiteY18" fmla="*/ 886940 h 6511671"/>
                <a:gd name="connsiteX19" fmla="*/ 1028701 w 1427871"/>
                <a:gd name="connsiteY19" fmla="*/ 45222 h 6511671"/>
                <a:gd name="connsiteX20" fmla="*/ 1115748 w 1427871"/>
                <a:gd name="connsiteY20" fmla="*/ 45222 h 6511671"/>
                <a:gd name="connsiteX21" fmla="*/ 1115748 w 1427871"/>
                <a:gd name="connsiteY21" fmla="*/ 454358 h 6511671"/>
                <a:gd name="connsiteX22" fmla="*/ 1207187 w 1427871"/>
                <a:gd name="connsiteY22" fmla="*/ 545797 h 6511671"/>
                <a:gd name="connsiteX23" fmla="*/ 1207186 w 1427871"/>
                <a:gd name="connsiteY23" fmla="*/ 545798 h 6511671"/>
                <a:gd name="connsiteX24" fmla="*/ 1298625 w 1427871"/>
                <a:gd name="connsiteY24" fmla="*/ 454359 h 6511671"/>
                <a:gd name="connsiteX25" fmla="*/ 1298625 w 1427871"/>
                <a:gd name="connsiteY25" fmla="*/ 45222 h 6511671"/>
                <a:gd name="connsiteX26" fmla="*/ 1427871 w 1427871"/>
                <a:gd name="connsiteY26" fmla="*/ 45222 h 6511671"/>
                <a:gd name="connsiteX27" fmla="*/ 1427870 w 1427871"/>
                <a:gd name="connsiteY27" fmla="*/ 5797736 h 6511671"/>
                <a:gd name="connsiteX28" fmla="*/ 713935 w 1427871"/>
                <a:gd name="connsiteY28" fmla="*/ 6511671 h 6511671"/>
                <a:gd name="connsiteX29" fmla="*/ 0 w 1427871"/>
                <a:gd name="connsiteY29" fmla="*/ 5797736 h 6511671"/>
                <a:gd name="connsiteX0" fmla="*/ 0 w 1427871"/>
                <a:gd name="connsiteY0" fmla="*/ 5797736 h 6511671"/>
                <a:gd name="connsiteX1" fmla="*/ 0 w 1427871"/>
                <a:gd name="connsiteY1" fmla="*/ 45222 h 6511671"/>
                <a:gd name="connsiteX2" fmla="*/ 168820 w 1427871"/>
                <a:gd name="connsiteY2" fmla="*/ 45222 h 6511671"/>
                <a:gd name="connsiteX3" fmla="*/ 168820 w 1427871"/>
                <a:gd name="connsiteY3" fmla="*/ 952589 h 6511671"/>
                <a:gd name="connsiteX4" fmla="*/ 260259 w 1427871"/>
                <a:gd name="connsiteY4" fmla="*/ 1044028 h 6511671"/>
                <a:gd name="connsiteX5" fmla="*/ 260258 w 1427871"/>
                <a:gd name="connsiteY5" fmla="*/ 1044029 h 6511671"/>
                <a:gd name="connsiteX6" fmla="*/ 351697 w 1427871"/>
                <a:gd name="connsiteY6" fmla="*/ 952590 h 6511671"/>
                <a:gd name="connsiteX7" fmla="*/ 351697 w 1427871"/>
                <a:gd name="connsiteY7" fmla="*/ 45222 h 6511671"/>
                <a:gd name="connsiteX8" fmla="*/ 488856 w 1427871"/>
                <a:gd name="connsiteY8" fmla="*/ 45222 h 6511671"/>
                <a:gd name="connsiteX9" fmla="*/ 488856 w 1427871"/>
                <a:gd name="connsiteY9" fmla="*/ 673580 h 6511671"/>
                <a:gd name="connsiteX10" fmla="*/ 580295 w 1427871"/>
                <a:gd name="connsiteY10" fmla="*/ 765019 h 6511671"/>
                <a:gd name="connsiteX11" fmla="*/ 580294 w 1427871"/>
                <a:gd name="connsiteY11" fmla="*/ 765020 h 6511671"/>
                <a:gd name="connsiteX12" fmla="*/ 671733 w 1427871"/>
                <a:gd name="connsiteY12" fmla="*/ 673581 h 6511671"/>
                <a:gd name="connsiteX13" fmla="*/ 671733 w 1427871"/>
                <a:gd name="connsiteY13" fmla="*/ 45222 h 6511671"/>
                <a:gd name="connsiteX14" fmla="*/ 845824 w 1427871"/>
                <a:gd name="connsiteY14" fmla="*/ 45222 h 6511671"/>
                <a:gd name="connsiteX15" fmla="*/ 845824 w 1427871"/>
                <a:gd name="connsiteY15" fmla="*/ 886939 h 6511671"/>
                <a:gd name="connsiteX16" fmla="*/ 937263 w 1427871"/>
                <a:gd name="connsiteY16" fmla="*/ 978378 h 6511671"/>
                <a:gd name="connsiteX17" fmla="*/ 937262 w 1427871"/>
                <a:gd name="connsiteY17" fmla="*/ 978379 h 6511671"/>
                <a:gd name="connsiteX18" fmla="*/ 1028701 w 1427871"/>
                <a:gd name="connsiteY18" fmla="*/ 886940 h 6511671"/>
                <a:gd name="connsiteX19" fmla="*/ 1028701 w 1427871"/>
                <a:gd name="connsiteY19" fmla="*/ 45222 h 6511671"/>
                <a:gd name="connsiteX20" fmla="*/ 1115748 w 1427871"/>
                <a:gd name="connsiteY20" fmla="*/ 45222 h 6511671"/>
                <a:gd name="connsiteX21" fmla="*/ 1115748 w 1427871"/>
                <a:gd name="connsiteY21" fmla="*/ 454358 h 6511671"/>
                <a:gd name="connsiteX22" fmla="*/ 1207187 w 1427871"/>
                <a:gd name="connsiteY22" fmla="*/ 545797 h 6511671"/>
                <a:gd name="connsiteX23" fmla="*/ 1207186 w 1427871"/>
                <a:gd name="connsiteY23" fmla="*/ 545798 h 6511671"/>
                <a:gd name="connsiteX24" fmla="*/ 1298625 w 1427871"/>
                <a:gd name="connsiteY24" fmla="*/ 454359 h 6511671"/>
                <a:gd name="connsiteX25" fmla="*/ 1298625 w 1427871"/>
                <a:gd name="connsiteY25" fmla="*/ 45222 h 6511671"/>
                <a:gd name="connsiteX26" fmla="*/ 1427871 w 1427871"/>
                <a:gd name="connsiteY26" fmla="*/ 45222 h 6511671"/>
                <a:gd name="connsiteX27" fmla="*/ 1427870 w 1427871"/>
                <a:gd name="connsiteY27" fmla="*/ 5797736 h 6511671"/>
                <a:gd name="connsiteX28" fmla="*/ 713935 w 1427871"/>
                <a:gd name="connsiteY28" fmla="*/ 6511671 h 6511671"/>
                <a:gd name="connsiteX29" fmla="*/ 0 w 1427871"/>
                <a:gd name="connsiteY29" fmla="*/ 5797736 h 6511671"/>
                <a:gd name="connsiteX0" fmla="*/ 0 w 1427871"/>
                <a:gd name="connsiteY0" fmla="*/ 5797736 h 6511671"/>
                <a:gd name="connsiteX1" fmla="*/ 0 w 1427871"/>
                <a:gd name="connsiteY1" fmla="*/ 45222 h 6511671"/>
                <a:gd name="connsiteX2" fmla="*/ 168820 w 1427871"/>
                <a:gd name="connsiteY2" fmla="*/ 45222 h 6511671"/>
                <a:gd name="connsiteX3" fmla="*/ 168820 w 1427871"/>
                <a:gd name="connsiteY3" fmla="*/ 952589 h 6511671"/>
                <a:gd name="connsiteX4" fmla="*/ 260259 w 1427871"/>
                <a:gd name="connsiteY4" fmla="*/ 1044028 h 6511671"/>
                <a:gd name="connsiteX5" fmla="*/ 260258 w 1427871"/>
                <a:gd name="connsiteY5" fmla="*/ 1044029 h 6511671"/>
                <a:gd name="connsiteX6" fmla="*/ 351697 w 1427871"/>
                <a:gd name="connsiteY6" fmla="*/ 952590 h 6511671"/>
                <a:gd name="connsiteX7" fmla="*/ 351697 w 1427871"/>
                <a:gd name="connsiteY7" fmla="*/ 45222 h 6511671"/>
                <a:gd name="connsiteX8" fmla="*/ 488856 w 1427871"/>
                <a:gd name="connsiteY8" fmla="*/ 45222 h 6511671"/>
                <a:gd name="connsiteX9" fmla="*/ 488856 w 1427871"/>
                <a:gd name="connsiteY9" fmla="*/ 673580 h 6511671"/>
                <a:gd name="connsiteX10" fmla="*/ 580295 w 1427871"/>
                <a:gd name="connsiteY10" fmla="*/ 765019 h 6511671"/>
                <a:gd name="connsiteX11" fmla="*/ 580294 w 1427871"/>
                <a:gd name="connsiteY11" fmla="*/ 765020 h 6511671"/>
                <a:gd name="connsiteX12" fmla="*/ 671733 w 1427871"/>
                <a:gd name="connsiteY12" fmla="*/ 673581 h 6511671"/>
                <a:gd name="connsiteX13" fmla="*/ 671733 w 1427871"/>
                <a:gd name="connsiteY13" fmla="*/ 45222 h 6511671"/>
                <a:gd name="connsiteX14" fmla="*/ 845824 w 1427871"/>
                <a:gd name="connsiteY14" fmla="*/ 45222 h 6511671"/>
                <a:gd name="connsiteX15" fmla="*/ 845824 w 1427871"/>
                <a:gd name="connsiteY15" fmla="*/ 886939 h 6511671"/>
                <a:gd name="connsiteX16" fmla="*/ 937263 w 1427871"/>
                <a:gd name="connsiteY16" fmla="*/ 978378 h 6511671"/>
                <a:gd name="connsiteX17" fmla="*/ 937262 w 1427871"/>
                <a:gd name="connsiteY17" fmla="*/ 978379 h 6511671"/>
                <a:gd name="connsiteX18" fmla="*/ 1028701 w 1427871"/>
                <a:gd name="connsiteY18" fmla="*/ 886940 h 6511671"/>
                <a:gd name="connsiteX19" fmla="*/ 1028701 w 1427871"/>
                <a:gd name="connsiteY19" fmla="*/ 45222 h 6511671"/>
                <a:gd name="connsiteX20" fmla="*/ 1115748 w 1427871"/>
                <a:gd name="connsiteY20" fmla="*/ 45222 h 6511671"/>
                <a:gd name="connsiteX21" fmla="*/ 1115748 w 1427871"/>
                <a:gd name="connsiteY21" fmla="*/ 454358 h 6511671"/>
                <a:gd name="connsiteX22" fmla="*/ 1207187 w 1427871"/>
                <a:gd name="connsiteY22" fmla="*/ 545797 h 6511671"/>
                <a:gd name="connsiteX23" fmla="*/ 1207186 w 1427871"/>
                <a:gd name="connsiteY23" fmla="*/ 545798 h 6511671"/>
                <a:gd name="connsiteX24" fmla="*/ 1298625 w 1427871"/>
                <a:gd name="connsiteY24" fmla="*/ 454359 h 6511671"/>
                <a:gd name="connsiteX25" fmla="*/ 1298625 w 1427871"/>
                <a:gd name="connsiteY25" fmla="*/ 45222 h 6511671"/>
                <a:gd name="connsiteX26" fmla="*/ 1427871 w 1427871"/>
                <a:gd name="connsiteY26" fmla="*/ 45222 h 6511671"/>
                <a:gd name="connsiteX27" fmla="*/ 1427870 w 1427871"/>
                <a:gd name="connsiteY27" fmla="*/ 5797736 h 6511671"/>
                <a:gd name="connsiteX28" fmla="*/ 713935 w 1427871"/>
                <a:gd name="connsiteY28" fmla="*/ 6511671 h 6511671"/>
                <a:gd name="connsiteX29" fmla="*/ 0 w 1427871"/>
                <a:gd name="connsiteY29" fmla="*/ 5797736 h 651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427871" h="6511671">
                  <a:moveTo>
                    <a:pt x="0" y="5797736"/>
                  </a:moveTo>
                  <a:lnTo>
                    <a:pt x="0" y="45222"/>
                  </a:lnTo>
                  <a:cubicBezTo>
                    <a:pt x="49449" y="-2549"/>
                    <a:pt x="95487" y="-26429"/>
                    <a:pt x="168820" y="45222"/>
                  </a:cubicBezTo>
                  <a:lnTo>
                    <a:pt x="168820" y="952589"/>
                  </a:lnTo>
                  <a:cubicBezTo>
                    <a:pt x="168820" y="1003089"/>
                    <a:pt x="209759" y="1044028"/>
                    <a:pt x="260259" y="1044028"/>
                  </a:cubicBezTo>
                  <a:lnTo>
                    <a:pt x="260258" y="1044029"/>
                  </a:lnTo>
                  <a:cubicBezTo>
                    <a:pt x="310758" y="1044029"/>
                    <a:pt x="351697" y="1003090"/>
                    <a:pt x="351697" y="952590"/>
                  </a:cubicBezTo>
                  <a:lnTo>
                    <a:pt x="351697" y="45222"/>
                  </a:lnTo>
                  <a:cubicBezTo>
                    <a:pt x="404241" y="-16193"/>
                    <a:pt x="449960" y="11103"/>
                    <a:pt x="488856" y="45222"/>
                  </a:cubicBezTo>
                  <a:lnTo>
                    <a:pt x="488856" y="673580"/>
                  </a:lnTo>
                  <a:cubicBezTo>
                    <a:pt x="488856" y="724080"/>
                    <a:pt x="529795" y="765019"/>
                    <a:pt x="580295" y="765019"/>
                  </a:cubicBezTo>
                  <a:lnTo>
                    <a:pt x="580294" y="765020"/>
                  </a:lnTo>
                  <a:cubicBezTo>
                    <a:pt x="630794" y="765020"/>
                    <a:pt x="671733" y="724081"/>
                    <a:pt x="671733" y="673581"/>
                  </a:cubicBezTo>
                  <a:lnTo>
                    <a:pt x="671733" y="45222"/>
                  </a:lnTo>
                  <a:cubicBezTo>
                    <a:pt x="705879" y="-2545"/>
                    <a:pt x="801441" y="7690"/>
                    <a:pt x="845824" y="45222"/>
                  </a:cubicBezTo>
                  <a:lnTo>
                    <a:pt x="845824" y="886939"/>
                  </a:lnTo>
                  <a:cubicBezTo>
                    <a:pt x="845824" y="937439"/>
                    <a:pt x="886763" y="978378"/>
                    <a:pt x="937263" y="978378"/>
                  </a:cubicBezTo>
                  <a:lnTo>
                    <a:pt x="937262" y="978379"/>
                  </a:lnTo>
                  <a:cubicBezTo>
                    <a:pt x="987762" y="978379"/>
                    <a:pt x="1028701" y="937440"/>
                    <a:pt x="1028701" y="886940"/>
                  </a:cubicBezTo>
                  <a:lnTo>
                    <a:pt x="1028701" y="45222"/>
                  </a:lnTo>
                  <a:cubicBezTo>
                    <a:pt x="1040657" y="11102"/>
                    <a:pt x="1096967" y="-5958"/>
                    <a:pt x="1115748" y="45222"/>
                  </a:cubicBezTo>
                  <a:lnTo>
                    <a:pt x="1115748" y="454358"/>
                  </a:lnTo>
                  <a:cubicBezTo>
                    <a:pt x="1115748" y="504858"/>
                    <a:pt x="1156687" y="545797"/>
                    <a:pt x="1207187" y="545797"/>
                  </a:cubicBezTo>
                  <a:lnTo>
                    <a:pt x="1207186" y="545798"/>
                  </a:lnTo>
                  <a:cubicBezTo>
                    <a:pt x="1257686" y="545798"/>
                    <a:pt x="1298625" y="504859"/>
                    <a:pt x="1298625" y="454359"/>
                  </a:cubicBezTo>
                  <a:lnTo>
                    <a:pt x="1298625" y="45222"/>
                  </a:lnTo>
                  <a:cubicBezTo>
                    <a:pt x="1355355" y="-12781"/>
                    <a:pt x="1395025" y="867"/>
                    <a:pt x="1427871" y="45222"/>
                  </a:cubicBezTo>
                  <a:cubicBezTo>
                    <a:pt x="1427871" y="1962727"/>
                    <a:pt x="1427870" y="3880231"/>
                    <a:pt x="1427870" y="5797736"/>
                  </a:cubicBezTo>
                  <a:cubicBezTo>
                    <a:pt x="1427870" y="6192031"/>
                    <a:pt x="1108230" y="6511671"/>
                    <a:pt x="713935" y="6511671"/>
                  </a:cubicBezTo>
                  <a:cubicBezTo>
                    <a:pt x="319640" y="6511671"/>
                    <a:pt x="0" y="6192031"/>
                    <a:pt x="0" y="5797736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483366" y="1891862"/>
            <a:ext cx="2974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</a:rPr>
              <a:t>From the chart, we can see that 93.8% customers received timely response.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7409793" y="3005959"/>
            <a:ext cx="3626069" cy="1051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483366" y="3184634"/>
            <a:ext cx="2974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</a:rPr>
              <a:t>This shows that BOA are doing a great job in delivering timely response to customers complaint.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72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8D27B6-1963-C383-E0FA-0451405FB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95" y="3743407"/>
            <a:ext cx="5328683" cy="28886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CDEA9E-48D0-BC6A-CFCA-0522D233B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895" y="1073779"/>
            <a:ext cx="5156058" cy="25838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BA0DBC-F838-C9BF-AFDD-07A934D6C404}"/>
              </a:ext>
            </a:extLst>
          </p:cNvPr>
          <p:cNvSpPr txBox="1"/>
          <p:nvPr/>
        </p:nvSpPr>
        <p:spPr>
          <a:xfrm>
            <a:off x="665085" y="382772"/>
            <a:ext cx="4433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INSIGHTS: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F27664-4C97-8F6B-D4FB-50722C408C1C}"/>
              </a:ext>
            </a:extLst>
          </p:cNvPr>
          <p:cNvSpPr txBox="1"/>
          <p:nvPr/>
        </p:nvSpPr>
        <p:spPr>
          <a:xfrm>
            <a:off x="2881973" y="378131"/>
            <a:ext cx="427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REQUEST CHANEL ANALYSIS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487292" y="1199720"/>
            <a:ext cx="5002425" cy="5323000"/>
            <a:chOff x="6487292" y="1199720"/>
            <a:chExt cx="5002425" cy="5323000"/>
          </a:xfrm>
        </p:grpSpPr>
        <p:sp>
          <p:nvSpPr>
            <p:cNvPr id="8" name="Rectangle: Diagonal Corners Rounded 13">
              <a:extLst>
                <a:ext uri="{FF2B5EF4-FFF2-40B4-BE49-F238E27FC236}">
                  <a16:creationId xmlns:a16="http://schemas.microsoft.com/office/drawing/2014/main" id="{8E0D32BF-C012-BDA3-EFF1-B1578521D2EF}"/>
                </a:ext>
              </a:extLst>
            </p:cNvPr>
            <p:cNvSpPr/>
            <p:nvPr/>
          </p:nvSpPr>
          <p:spPr>
            <a:xfrm>
              <a:off x="6614161" y="1199720"/>
              <a:ext cx="4632960" cy="4906440"/>
            </a:xfrm>
            <a:prstGeom prst="round2Diag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6FF4FDD-93A9-1140-089A-6B0D104DB925}"/>
                </a:ext>
              </a:extLst>
            </p:cNvPr>
            <p:cNvGrpSpPr/>
            <p:nvPr/>
          </p:nvGrpSpPr>
          <p:grpSpPr>
            <a:xfrm>
              <a:off x="6487292" y="5699760"/>
              <a:ext cx="5002425" cy="822960"/>
              <a:chOff x="2377440" y="3327400"/>
              <a:chExt cx="2424420" cy="1503680"/>
            </a:xfrm>
          </p:grpSpPr>
          <p:sp>
            <p:nvSpPr>
              <p:cNvPr id="10" name="Freeform: Shape 14">
                <a:extLst>
                  <a:ext uri="{FF2B5EF4-FFF2-40B4-BE49-F238E27FC236}">
                    <a16:creationId xmlns:a16="http://schemas.microsoft.com/office/drawing/2014/main" id="{75D2836B-830D-80AE-B9DF-0936125F130A}"/>
                  </a:ext>
                </a:extLst>
              </p:cNvPr>
              <p:cNvSpPr/>
              <p:nvPr/>
            </p:nvSpPr>
            <p:spPr>
              <a:xfrm flipV="1">
                <a:off x="2377440" y="3347720"/>
                <a:ext cx="2424420" cy="1483360"/>
              </a:xfrm>
              <a:custGeom>
                <a:avLst/>
                <a:gdLst>
                  <a:gd name="connsiteX0" fmla="*/ 0 w 2424420"/>
                  <a:gd name="connsiteY0" fmla="*/ 1483360 h 1483360"/>
                  <a:gd name="connsiteX1" fmla="*/ 872739 w 2424420"/>
                  <a:gd name="connsiteY1" fmla="*/ 1483360 h 1483360"/>
                  <a:gd name="connsiteX2" fmla="*/ 873632 w 2424420"/>
                  <a:gd name="connsiteY2" fmla="*/ 1474510 h 1483360"/>
                  <a:gd name="connsiteX3" fmla="*/ 1212210 w 2424420"/>
                  <a:gd name="connsiteY3" fmla="*/ 1198560 h 1483360"/>
                  <a:gd name="connsiteX4" fmla="*/ 1550789 w 2424420"/>
                  <a:gd name="connsiteY4" fmla="*/ 1474510 h 1483360"/>
                  <a:gd name="connsiteX5" fmla="*/ 1551681 w 2424420"/>
                  <a:gd name="connsiteY5" fmla="*/ 1483360 h 1483360"/>
                  <a:gd name="connsiteX6" fmla="*/ 2424420 w 2424420"/>
                  <a:gd name="connsiteY6" fmla="*/ 1483360 h 1483360"/>
                  <a:gd name="connsiteX7" fmla="*/ 2424420 w 2424420"/>
                  <a:gd name="connsiteY7" fmla="*/ 247232 h 1483360"/>
                  <a:gd name="connsiteX8" fmla="*/ 2177188 w 2424420"/>
                  <a:gd name="connsiteY8" fmla="*/ 0 h 1483360"/>
                  <a:gd name="connsiteX9" fmla="*/ 247232 w 2424420"/>
                  <a:gd name="connsiteY9" fmla="*/ 0 h 1483360"/>
                  <a:gd name="connsiteX10" fmla="*/ 0 w 2424420"/>
                  <a:gd name="connsiteY10" fmla="*/ 247232 h 1483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24420" h="1483360">
                    <a:moveTo>
                      <a:pt x="0" y="1483360"/>
                    </a:moveTo>
                    <a:lnTo>
                      <a:pt x="872739" y="1483360"/>
                    </a:lnTo>
                    <a:lnTo>
                      <a:pt x="873632" y="1474510"/>
                    </a:lnTo>
                    <a:cubicBezTo>
                      <a:pt x="905857" y="1317025"/>
                      <a:pt x="1045199" y="1198560"/>
                      <a:pt x="1212210" y="1198560"/>
                    </a:cubicBezTo>
                    <a:cubicBezTo>
                      <a:pt x="1379221" y="1198560"/>
                      <a:pt x="1518563" y="1317025"/>
                      <a:pt x="1550789" y="1474510"/>
                    </a:cubicBezTo>
                    <a:lnTo>
                      <a:pt x="1551681" y="1483360"/>
                    </a:lnTo>
                    <a:lnTo>
                      <a:pt x="2424420" y="1483360"/>
                    </a:lnTo>
                    <a:lnTo>
                      <a:pt x="2424420" y="247232"/>
                    </a:lnTo>
                    <a:cubicBezTo>
                      <a:pt x="2424420" y="110690"/>
                      <a:pt x="2313730" y="0"/>
                      <a:pt x="2177188" y="0"/>
                    </a:cubicBezTo>
                    <a:lnTo>
                      <a:pt x="247232" y="0"/>
                    </a:lnTo>
                    <a:cubicBezTo>
                      <a:pt x="110690" y="0"/>
                      <a:pt x="0" y="110690"/>
                      <a:pt x="0" y="247232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50800" dist="76200" dir="2700000" algn="tl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  <a:scene3d>
                <a:camera prst="orthographicFront"/>
                <a:lightRig rig="threePt" dir="t"/>
              </a:scene3d>
              <a:sp3d>
                <a:bevelT w="107950" h="25400" prst="convex"/>
                <a:bevelB w="127000" h="25400" prst="convex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5">
                <a:extLst>
                  <a:ext uri="{FF2B5EF4-FFF2-40B4-BE49-F238E27FC236}">
                    <a16:creationId xmlns:a16="http://schemas.microsoft.com/office/drawing/2014/main" id="{1B5EDCD5-EFDC-6DEA-3EB5-998AF1388977}"/>
                  </a:ext>
                </a:extLst>
              </p:cNvPr>
              <p:cNvSpPr/>
              <p:nvPr/>
            </p:nvSpPr>
            <p:spPr>
              <a:xfrm flipV="1">
                <a:off x="2377440" y="3347720"/>
                <a:ext cx="2424420" cy="1483360"/>
              </a:xfrm>
              <a:custGeom>
                <a:avLst/>
                <a:gdLst>
                  <a:gd name="connsiteX0" fmla="*/ 0 w 2424420"/>
                  <a:gd name="connsiteY0" fmla="*/ 1483360 h 1483360"/>
                  <a:gd name="connsiteX1" fmla="*/ 186050 w 2424420"/>
                  <a:gd name="connsiteY1" fmla="*/ 1483360 h 1483360"/>
                  <a:gd name="connsiteX2" fmla="*/ 186050 w 2424420"/>
                  <a:gd name="connsiteY2" fmla="*/ 386356 h 1483360"/>
                  <a:gd name="connsiteX3" fmla="*/ 455566 w 2424420"/>
                  <a:gd name="connsiteY3" fmla="*/ 116840 h 1483360"/>
                  <a:gd name="connsiteX4" fmla="*/ 1968854 w 2424420"/>
                  <a:gd name="connsiteY4" fmla="*/ 116840 h 1483360"/>
                  <a:gd name="connsiteX5" fmla="*/ 2238370 w 2424420"/>
                  <a:gd name="connsiteY5" fmla="*/ 386356 h 1483360"/>
                  <a:gd name="connsiteX6" fmla="*/ 2238370 w 2424420"/>
                  <a:gd name="connsiteY6" fmla="*/ 1483360 h 1483360"/>
                  <a:gd name="connsiteX7" fmla="*/ 2424420 w 2424420"/>
                  <a:gd name="connsiteY7" fmla="*/ 1483360 h 1483360"/>
                  <a:gd name="connsiteX8" fmla="*/ 2424420 w 2424420"/>
                  <a:gd name="connsiteY8" fmla="*/ 247232 h 1483360"/>
                  <a:gd name="connsiteX9" fmla="*/ 2177188 w 2424420"/>
                  <a:gd name="connsiteY9" fmla="*/ 0 h 1483360"/>
                  <a:gd name="connsiteX10" fmla="*/ 247232 w 2424420"/>
                  <a:gd name="connsiteY10" fmla="*/ 0 h 1483360"/>
                  <a:gd name="connsiteX11" fmla="*/ 0 w 2424420"/>
                  <a:gd name="connsiteY11" fmla="*/ 247232 h 1483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24420" h="1483360">
                    <a:moveTo>
                      <a:pt x="0" y="1483360"/>
                    </a:moveTo>
                    <a:lnTo>
                      <a:pt x="186050" y="1483360"/>
                    </a:lnTo>
                    <a:lnTo>
                      <a:pt x="186050" y="386356"/>
                    </a:lnTo>
                    <a:cubicBezTo>
                      <a:pt x="186050" y="237506"/>
                      <a:pt x="306716" y="116840"/>
                      <a:pt x="455566" y="116840"/>
                    </a:cubicBezTo>
                    <a:lnTo>
                      <a:pt x="1968854" y="116840"/>
                    </a:lnTo>
                    <a:cubicBezTo>
                      <a:pt x="2117704" y="116840"/>
                      <a:pt x="2238370" y="237506"/>
                      <a:pt x="2238370" y="386356"/>
                    </a:cubicBezTo>
                    <a:lnTo>
                      <a:pt x="2238370" y="1483360"/>
                    </a:lnTo>
                    <a:lnTo>
                      <a:pt x="2424420" y="1483360"/>
                    </a:lnTo>
                    <a:lnTo>
                      <a:pt x="2424420" y="247232"/>
                    </a:lnTo>
                    <a:cubicBezTo>
                      <a:pt x="2424420" y="110690"/>
                      <a:pt x="2313730" y="0"/>
                      <a:pt x="2177188" y="0"/>
                    </a:cubicBezTo>
                    <a:lnTo>
                      <a:pt x="247232" y="0"/>
                    </a:lnTo>
                    <a:cubicBezTo>
                      <a:pt x="110690" y="0"/>
                      <a:pt x="0" y="110690"/>
                      <a:pt x="0" y="247232"/>
                    </a:cubicBezTo>
                    <a:close/>
                  </a:path>
                </a:pathLst>
              </a:custGeom>
              <a:solidFill>
                <a:srgbClr val="5C4033">
                  <a:alpha val="40000"/>
                </a:srgb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565150" h="114300" prst="angle"/>
                <a:bevelB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6">
                <a:extLst>
                  <a:ext uri="{FF2B5EF4-FFF2-40B4-BE49-F238E27FC236}">
                    <a16:creationId xmlns:a16="http://schemas.microsoft.com/office/drawing/2014/main" id="{61375394-6C49-FD88-39B9-A9001FC6BD32}"/>
                  </a:ext>
                </a:extLst>
              </p:cNvPr>
              <p:cNvSpPr/>
              <p:nvPr/>
            </p:nvSpPr>
            <p:spPr>
              <a:xfrm>
                <a:off x="2454900" y="3327400"/>
                <a:ext cx="2245360" cy="1452880"/>
              </a:xfrm>
              <a:custGeom>
                <a:avLst/>
                <a:gdLst>
                  <a:gd name="connsiteX0" fmla="*/ 0 w 2245360"/>
                  <a:gd name="connsiteY0" fmla="*/ 0 h 1452880"/>
                  <a:gd name="connsiteX1" fmla="*/ 20320 w 2245360"/>
                  <a:gd name="connsiteY1" fmla="*/ 1310640 h 1452880"/>
                  <a:gd name="connsiteX2" fmla="*/ 254000 w 2245360"/>
                  <a:gd name="connsiteY2" fmla="*/ 1452880 h 1452880"/>
                  <a:gd name="connsiteX3" fmla="*/ 2072640 w 2245360"/>
                  <a:gd name="connsiteY3" fmla="*/ 1432560 h 1452880"/>
                  <a:gd name="connsiteX4" fmla="*/ 2245360 w 2245360"/>
                  <a:gd name="connsiteY4" fmla="*/ 1259840 h 1452880"/>
                  <a:gd name="connsiteX5" fmla="*/ 2245360 w 2245360"/>
                  <a:gd name="connsiteY5" fmla="*/ 20320 h 1452880"/>
                  <a:gd name="connsiteX0" fmla="*/ 0 w 2245360"/>
                  <a:gd name="connsiteY0" fmla="*/ 0 h 1452880"/>
                  <a:gd name="connsiteX1" fmla="*/ 20320 w 2245360"/>
                  <a:gd name="connsiteY1" fmla="*/ 1310640 h 1452880"/>
                  <a:gd name="connsiteX2" fmla="*/ 254000 w 2245360"/>
                  <a:gd name="connsiteY2" fmla="*/ 1452880 h 1452880"/>
                  <a:gd name="connsiteX3" fmla="*/ 2072640 w 2245360"/>
                  <a:gd name="connsiteY3" fmla="*/ 1432560 h 1452880"/>
                  <a:gd name="connsiteX4" fmla="*/ 2245360 w 2245360"/>
                  <a:gd name="connsiteY4" fmla="*/ 1259840 h 1452880"/>
                  <a:gd name="connsiteX5" fmla="*/ 2245360 w 2245360"/>
                  <a:gd name="connsiteY5" fmla="*/ 20320 h 1452880"/>
                  <a:gd name="connsiteX0" fmla="*/ 0 w 2245360"/>
                  <a:gd name="connsiteY0" fmla="*/ 0 h 1452880"/>
                  <a:gd name="connsiteX1" fmla="*/ 20320 w 2245360"/>
                  <a:gd name="connsiteY1" fmla="*/ 1310640 h 1452880"/>
                  <a:gd name="connsiteX2" fmla="*/ 254000 w 2245360"/>
                  <a:gd name="connsiteY2" fmla="*/ 1452880 h 1452880"/>
                  <a:gd name="connsiteX3" fmla="*/ 2072640 w 2245360"/>
                  <a:gd name="connsiteY3" fmla="*/ 1432560 h 1452880"/>
                  <a:gd name="connsiteX4" fmla="*/ 2245360 w 2245360"/>
                  <a:gd name="connsiteY4" fmla="*/ 1259840 h 1452880"/>
                  <a:gd name="connsiteX5" fmla="*/ 2245360 w 2245360"/>
                  <a:gd name="connsiteY5" fmla="*/ 20320 h 1452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45360" h="1452880">
                    <a:moveTo>
                      <a:pt x="0" y="0"/>
                    </a:moveTo>
                    <a:lnTo>
                      <a:pt x="20320" y="1310640"/>
                    </a:lnTo>
                    <a:cubicBezTo>
                      <a:pt x="98213" y="1358053"/>
                      <a:pt x="74507" y="1405467"/>
                      <a:pt x="254000" y="1452880"/>
                    </a:cubicBezTo>
                    <a:lnTo>
                      <a:pt x="2072640" y="1432560"/>
                    </a:lnTo>
                    <a:cubicBezTo>
                      <a:pt x="2221653" y="1374987"/>
                      <a:pt x="2187787" y="1317413"/>
                      <a:pt x="2245360" y="1259840"/>
                    </a:cubicBezTo>
                    <a:lnTo>
                      <a:pt x="2245360" y="20320"/>
                    </a:lnTo>
                  </a:path>
                </a:pathLst>
              </a:custGeom>
              <a:noFill/>
              <a:ln>
                <a:solidFill>
                  <a:srgbClr val="FFFFFF">
                    <a:alpha val="80000"/>
                  </a:srgb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6918960" y="1452880"/>
              <a:ext cx="39116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The company received the highest number of complaints via </a:t>
              </a: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web(45,423) </a:t>
              </a: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and just very few used email</a:t>
              </a:r>
            </a:p>
            <a:p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endParaRPr lang="en-U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V="1">
              <a:off x="6847840" y="3068320"/>
              <a:ext cx="4074160" cy="1016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959600" y="4023750"/>
              <a:ext cx="38303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We can also see that the customers who submitted their complaints via email all received timely response.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469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352B02-0594-0718-46A2-E4ED7FA2B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CE8B8B0-814C-2C5B-1A7B-5688575B2348}"/>
              </a:ext>
            </a:extLst>
          </p:cNvPr>
          <p:cNvSpPr txBox="1"/>
          <p:nvPr/>
        </p:nvSpPr>
        <p:spPr>
          <a:xfrm>
            <a:off x="3566160" y="382772"/>
            <a:ext cx="6601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STATE COMPLAIN VOLUME AND TIMELY RESPONSE RATES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56F4DE-A515-4237-06F9-A8DB2E00C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34" y="1047557"/>
            <a:ext cx="4948866" cy="26202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7E372A-6CB3-AEB4-2F5F-E8517A42C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09" y="3854081"/>
            <a:ext cx="5339671" cy="28049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BA0DBC-F838-C9BF-AFDD-07A934D6C404}"/>
              </a:ext>
            </a:extLst>
          </p:cNvPr>
          <p:cNvSpPr txBox="1"/>
          <p:nvPr/>
        </p:nvSpPr>
        <p:spPr>
          <a:xfrm>
            <a:off x="665085" y="382772"/>
            <a:ext cx="4433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INSIGHTS: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764077" y="1047557"/>
            <a:ext cx="6052003" cy="5453849"/>
            <a:chOff x="5764077" y="1047557"/>
            <a:chExt cx="6052003" cy="545384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13E1415-0FD7-4ECA-978B-816357B5819B}"/>
                </a:ext>
              </a:extLst>
            </p:cNvPr>
            <p:cNvGrpSpPr/>
            <p:nvPr/>
          </p:nvGrpSpPr>
          <p:grpSpPr>
            <a:xfrm>
              <a:off x="5764077" y="1047557"/>
              <a:ext cx="6052003" cy="5453849"/>
              <a:chOff x="5254171" y="2587172"/>
              <a:chExt cx="1683658" cy="1683657"/>
            </a:xfrm>
            <a:effectLst/>
          </p:grpSpPr>
          <p:sp>
            <p:nvSpPr>
              <p:cNvPr id="11" name="Rectangle: Rounded Corners 49">
                <a:extLst>
                  <a:ext uri="{FF2B5EF4-FFF2-40B4-BE49-F238E27FC236}">
                    <a16:creationId xmlns:a16="http://schemas.microsoft.com/office/drawing/2014/main" id="{B03F145D-78D4-4348-91A0-5233E1F1E44E}"/>
                  </a:ext>
                </a:extLst>
              </p:cNvPr>
              <p:cNvSpPr/>
              <p:nvPr/>
            </p:nvSpPr>
            <p:spPr>
              <a:xfrm>
                <a:off x="5254172" y="2587172"/>
                <a:ext cx="1683657" cy="1683657"/>
              </a:xfrm>
              <a:prstGeom prst="roundRect">
                <a:avLst>
                  <a:gd name="adj" fmla="val 11495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50">
                <a:extLst>
                  <a:ext uri="{FF2B5EF4-FFF2-40B4-BE49-F238E27FC236}">
                    <a16:creationId xmlns:a16="http://schemas.microsoft.com/office/drawing/2014/main" id="{5C4D85FC-AD2E-460A-B9A7-FA8C81494486}"/>
                  </a:ext>
                </a:extLst>
              </p:cNvPr>
              <p:cNvSpPr/>
              <p:nvPr/>
            </p:nvSpPr>
            <p:spPr>
              <a:xfrm>
                <a:off x="5254171" y="3429000"/>
                <a:ext cx="1683657" cy="841829"/>
              </a:xfrm>
              <a:custGeom>
                <a:avLst/>
                <a:gdLst>
                  <a:gd name="connsiteX0" fmla="*/ 0 w 1683657"/>
                  <a:gd name="connsiteY0" fmla="*/ 0 h 841829"/>
                  <a:gd name="connsiteX1" fmla="*/ 1683657 w 1683657"/>
                  <a:gd name="connsiteY1" fmla="*/ 0 h 841829"/>
                  <a:gd name="connsiteX2" fmla="*/ 1683657 w 1683657"/>
                  <a:gd name="connsiteY2" fmla="*/ 648293 h 841829"/>
                  <a:gd name="connsiteX3" fmla="*/ 1490121 w 1683657"/>
                  <a:gd name="connsiteY3" fmla="*/ 841829 h 841829"/>
                  <a:gd name="connsiteX4" fmla="*/ 193536 w 1683657"/>
                  <a:gd name="connsiteY4" fmla="*/ 841829 h 841829"/>
                  <a:gd name="connsiteX5" fmla="*/ 0 w 1683657"/>
                  <a:gd name="connsiteY5" fmla="*/ 648293 h 841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83657" h="841829">
                    <a:moveTo>
                      <a:pt x="0" y="0"/>
                    </a:moveTo>
                    <a:lnTo>
                      <a:pt x="1683657" y="0"/>
                    </a:lnTo>
                    <a:lnTo>
                      <a:pt x="1683657" y="648293"/>
                    </a:lnTo>
                    <a:cubicBezTo>
                      <a:pt x="1683657" y="755180"/>
                      <a:pt x="1597008" y="841829"/>
                      <a:pt x="1490121" y="841829"/>
                    </a:cubicBezTo>
                    <a:lnTo>
                      <a:pt x="193536" y="841829"/>
                    </a:lnTo>
                    <a:cubicBezTo>
                      <a:pt x="86649" y="841829"/>
                      <a:pt x="0" y="755180"/>
                      <a:pt x="0" y="648293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91904BCB-3427-41A1-8778-66DA9DEDFC11}"/>
                  </a:ext>
                </a:extLst>
              </p:cNvPr>
              <p:cNvGrpSpPr/>
              <p:nvPr/>
            </p:nvGrpSpPr>
            <p:grpSpPr>
              <a:xfrm>
                <a:off x="5353958" y="2686958"/>
                <a:ext cx="1484085" cy="1484084"/>
                <a:chOff x="8091714" y="3008086"/>
                <a:chExt cx="1683658" cy="1683657"/>
              </a:xfrm>
            </p:grpSpPr>
            <p:sp>
              <p:nvSpPr>
                <p:cNvPr id="14" name="Rectangle: Rounded Corners 52">
                  <a:extLst>
                    <a:ext uri="{FF2B5EF4-FFF2-40B4-BE49-F238E27FC236}">
                      <a16:creationId xmlns:a16="http://schemas.microsoft.com/office/drawing/2014/main" id="{ADB6204D-7FB0-49B1-A838-5967219AB47D}"/>
                    </a:ext>
                  </a:extLst>
                </p:cNvPr>
                <p:cNvSpPr/>
                <p:nvPr/>
              </p:nvSpPr>
              <p:spPr>
                <a:xfrm>
                  <a:off x="8091715" y="3008086"/>
                  <a:ext cx="1683657" cy="1683657"/>
                </a:xfrm>
                <a:prstGeom prst="roundRect">
                  <a:avLst>
                    <a:gd name="adj" fmla="val 11495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Freeform: Shape 53">
                  <a:extLst>
                    <a:ext uri="{FF2B5EF4-FFF2-40B4-BE49-F238E27FC236}">
                      <a16:creationId xmlns:a16="http://schemas.microsoft.com/office/drawing/2014/main" id="{484F036D-59E0-433A-A165-E2456C284A6F}"/>
                    </a:ext>
                  </a:extLst>
                </p:cNvPr>
                <p:cNvSpPr/>
                <p:nvPr/>
              </p:nvSpPr>
              <p:spPr>
                <a:xfrm>
                  <a:off x="8091714" y="3899843"/>
                  <a:ext cx="1683657" cy="791899"/>
                </a:xfrm>
                <a:custGeom>
                  <a:avLst/>
                  <a:gdLst>
                    <a:gd name="connsiteX0" fmla="*/ 0 w 1683657"/>
                    <a:gd name="connsiteY0" fmla="*/ 0 h 841829"/>
                    <a:gd name="connsiteX1" fmla="*/ 1683657 w 1683657"/>
                    <a:gd name="connsiteY1" fmla="*/ 0 h 841829"/>
                    <a:gd name="connsiteX2" fmla="*/ 1683657 w 1683657"/>
                    <a:gd name="connsiteY2" fmla="*/ 648293 h 841829"/>
                    <a:gd name="connsiteX3" fmla="*/ 1490121 w 1683657"/>
                    <a:gd name="connsiteY3" fmla="*/ 841829 h 841829"/>
                    <a:gd name="connsiteX4" fmla="*/ 193536 w 1683657"/>
                    <a:gd name="connsiteY4" fmla="*/ 841829 h 841829"/>
                    <a:gd name="connsiteX5" fmla="*/ 0 w 1683657"/>
                    <a:gd name="connsiteY5" fmla="*/ 648293 h 8418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83657" h="841829">
                      <a:moveTo>
                        <a:pt x="0" y="0"/>
                      </a:moveTo>
                      <a:lnTo>
                        <a:pt x="1683657" y="0"/>
                      </a:lnTo>
                      <a:lnTo>
                        <a:pt x="1683657" y="648293"/>
                      </a:lnTo>
                      <a:cubicBezTo>
                        <a:pt x="1683657" y="755180"/>
                        <a:pt x="1597008" y="841829"/>
                        <a:pt x="1490121" y="841829"/>
                      </a:cubicBezTo>
                      <a:lnTo>
                        <a:pt x="193536" y="841829"/>
                      </a:lnTo>
                      <a:cubicBezTo>
                        <a:pt x="86649" y="841829"/>
                        <a:pt x="0" y="755180"/>
                        <a:pt x="0" y="64829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" name="TextBox 2"/>
            <p:cNvSpPr txBox="1"/>
            <p:nvPr/>
          </p:nvSpPr>
          <p:spPr>
            <a:xfrm>
              <a:off x="6470244" y="1818640"/>
              <a:ext cx="442976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Wingdings" panose="05000000000000000000" pitchFamily="2" charset="2"/>
                <a:buChar char="v"/>
              </a:pP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The Company received the highest number of complaints from </a:t>
              </a: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California(13,709) </a:t>
              </a: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and this could probably be due to the population at California</a:t>
              </a:r>
              <a:endParaRPr lang="en-U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flipV="1">
              <a:off x="6532880" y="3591194"/>
              <a:ext cx="4714240" cy="544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532880" y="4051096"/>
              <a:ext cx="461264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The Customers in South Dakota received all timely response to their complaints this could probably be because they used the most effective Submission channel and their low population density.</a:t>
              </a:r>
              <a:endParaRPr lang="en-U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244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7C9B95-3F0B-96AC-E9FB-2EE26551D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05" y="1422400"/>
            <a:ext cx="6231255" cy="419608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F56D6A8B-C4DC-4B60-AB68-8CCCFD8D0B5B}"/>
              </a:ext>
            </a:extLst>
          </p:cNvPr>
          <p:cNvGrpSpPr/>
          <p:nvPr/>
        </p:nvGrpSpPr>
        <p:grpSpPr>
          <a:xfrm>
            <a:off x="7203015" y="1249679"/>
            <a:ext cx="3848863" cy="3933269"/>
            <a:chOff x="1011853" y="1195894"/>
            <a:chExt cx="3066757" cy="4670332"/>
          </a:xfrm>
        </p:grpSpPr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A78599E0-0877-4EA4-884B-8B467688672E}"/>
                </a:ext>
              </a:extLst>
            </p:cNvPr>
            <p:cNvSpPr/>
            <p:nvPr/>
          </p:nvSpPr>
          <p:spPr>
            <a:xfrm>
              <a:off x="1011853" y="1195894"/>
              <a:ext cx="3066757" cy="4670332"/>
            </a:xfrm>
            <a:custGeom>
              <a:avLst/>
              <a:gdLst>
                <a:gd name="connsiteX0" fmla="*/ 0 w 3066757"/>
                <a:gd name="connsiteY0" fmla="*/ 0 h 4121833"/>
                <a:gd name="connsiteX1" fmla="*/ 3066757 w 3066757"/>
                <a:gd name="connsiteY1" fmla="*/ 0 h 4121833"/>
                <a:gd name="connsiteX2" fmla="*/ 3066757 w 3066757"/>
                <a:gd name="connsiteY2" fmla="*/ 4121833 h 4121833"/>
                <a:gd name="connsiteX3" fmla="*/ 0 w 3066757"/>
                <a:gd name="connsiteY3" fmla="*/ 4121833 h 4121833"/>
                <a:gd name="connsiteX4" fmla="*/ 0 w 3066757"/>
                <a:gd name="connsiteY4" fmla="*/ 0 h 4121833"/>
                <a:gd name="connsiteX0" fmla="*/ 0 w 3066757"/>
                <a:gd name="connsiteY0" fmla="*/ 593969 h 4715802"/>
                <a:gd name="connsiteX1" fmla="*/ 3066757 w 3066757"/>
                <a:gd name="connsiteY1" fmla="*/ 593969 h 4715802"/>
                <a:gd name="connsiteX2" fmla="*/ 3066757 w 3066757"/>
                <a:gd name="connsiteY2" fmla="*/ 4715802 h 4715802"/>
                <a:gd name="connsiteX3" fmla="*/ 0 w 3066757"/>
                <a:gd name="connsiteY3" fmla="*/ 4715802 h 4715802"/>
                <a:gd name="connsiteX4" fmla="*/ 0 w 3066757"/>
                <a:gd name="connsiteY4" fmla="*/ 593969 h 4715802"/>
                <a:gd name="connsiteX0" fmla="*/ 0 w 3066757"/>
                <a:gd name="connsiteY0" fmla="*/ 467381 h 4589214"/>
                <a:gd name="connsiteX1" fmla="*/ 3066757 w 3066757"/>
                <a:gd name="connsiteY1" fmla="*/ 467381 h 4589214"/>
                <a:gd name="connsiteX2" fmla="*/ 3066757 w 3066757"/>
                <a:gd name="connsiteY2" fmla="*/ 4589214 h 4589214"/>
                <a:gd name="connsiteX3" fmla="*/ 0 w 3066757"/>
                <a:gd name="connsiteY3" fmla="*/ 4589214 h 4589214"/>
                <a:gd name="connsiteX4" fmla="*/ 0 w 3066757"/>
                <a:gd name="connsiteY4" fmla="*/ 467381 h 4589214"/>
                <a:gd name="connsiteX0" fmla="*/ 0 w 3066757"/>
                <a:gd name="connsiteY0" fmla="*/ 557921 h 4679754"/>
                <a:gd name="connsiteX1" fmla="*/ 3066757 w 3066757"/>
                <a:gd name="connsiteY1" fmla="*/ 557921 h 4679754"/>
                <a:gd name="connsiteX2" fmla="*/ 3066757 w 3066757"/>
                <a:gd name="connsiteY2" fmla="*/ 4679754 h 4679754"/>
                <a:gd name="connsiteX3" fmla="*/ 0 w 3066757"/>
                <a:gd name="connsiteY3" fmla="*/ 4679754 h 4679754"/>
                <a:gd name="connsiteX4" fmla="*/ 0 w 3066757"/>
                <a:gd name="connsiteY4" fmla="*/ 557921 h 4679754"/>
                <a:gd name="connsiteX0" fmla="*/ 0 w 3066757"/>
                <a:gd name="connsiteY0" fmla="*/ 266343 h 4388176"/>
                <a:gd name="connsiteX1" fmla="*/ 2376267 w 3066757"/>
                <a:gd name="connsiteY1" fmla="*/ 392952 h 4388176"/>
                <a:gd name="connsiteX2" fmla="*/ 3066757 w 3066757"/>
                <a:gd name="connsiteY2" fmla="*/ 266343 h 4388176"/>
                <a:gd name="connsiteX3" fmla="*/ 3066757 w 3066757"/>
                <a:gd name="connsiteY3" fmla="*/ 4388176 h 4388176"/>
                <a:gd name="connsiteX4" fmla="*/ 0 w 3066757"/>
                <a:gd name="connsiteY4" fmla="*/ 4388176 h 4388176"/>
                <a:gd name="connsiteX5" fmla="*/ 0 w 3066757"/>
                <a:gd name="connsiteY5" fmla="*/ 266343 h 4388176"/>
                <a:gd name="connsiteX0" fmla="*/ 0 w 3066757"/>
                <a:gd name="connsiteY0" fmla="*/ 515038 h 4636871"/>
                <a:gd name="connsiteX1" fmla="*/ 2376267 w 3066757"/>
                <a:gd name="connsiteY1" fmla="*/ 641647 h 4636871"/>
                <a:gd name="connsiteX2" fmla="*/ 3066757 w 3066757"/>
                <a:gd name="connsiteY2" fmla="*/ 515038 h 4636871"/>
                <a:gd name="connsiteX3" fmla="*/ 3066757 w 3066757"/>
                <a:gd name="connsiteY3" fmla="*/ 4636871 h 4636871"/>
                <a:gd name="connsiteX4" fmla="*/ 0 w 3066757"/>
                <a:gd name="connsiteY4" fmla="*/ 4636871 h 4636871"/>
                <a:gd name="connsiteX5" fmla="*/ 0 w 3066757"/>
                <a:gd name="connsiteY5" fmla="*/ 515038 h 4636871"/>
                <a:gd name="connsiteX0" fmla="*/ 0 w 3066757"/>
                <a:gd name="connsiteY0" fmla="*/ 480288 h 4602121"/>
                <a:gd name="connsiteX1" fmla="*/ 2376267 w 3066757"/>
                <a:gd name="connsiteY1" fmla="*/ 606897 h 4602121"/>
                <a:gd name="connsiteX2" fmla="*/ 3066757 w 3066757"/>
                <a:gd name="connsiteY2" fmla="*/ 480288 h 4602121"/>
                <a:gd name="connsiteX3" fmla="*/ 3066757 w 3066757"/>
                <a:gd name="connsiteY3" fmla="*/ 4602121 h 4602121"/>
                <a:gd name="connsiteX4" fmla="*/ 0 w 3066757"/>
                <a:gd name="connsiteY4" fmla="*/ 4602121 h 4602121"/>
                <a:gd name="connsiteX5" fmla="*/ 0 w 3066757"/>
                <a:gd name="connsiteY5" fmla="*/ 480288 h 4602121"/>
                <a:gd name="connsiteX0" fmla="*/ 0 w 3071302"/>
                <a:gd name="connsiteY0" fmla="*/ 480288 h 4602121"/>
                <a:gd name="connsiteX1" fmla="*/ 2376267 w 3071302"/>
                <a:gd name="connsiteY1" fmla="*/ 606897 h 4602121"/>
                <a:gd name="connsiteX2" fmla="*/ 3066757 w 3071302"/>
                <a:gd name="connsiteY2" fmla="*/ 480288 h 4602121"/>
                <a:gd name="connsiteX3" fmla="*/ 3066757 w 3071302"/>
                <a:gd name="connsiteY3" fmla="*/ 4602121 h 4602121"/>
                <a:gd name="connsiteX4" fmla="*/ 0 w 3071302"/>
                <a:gd name="connsiteY4" fmla="*/ 4602121 h 4602121"/>
                <a:gd name="connsiteX5" fmla="*/ 0 w 3071302"/>
                <a:gd name="connsiteY5" fmla="*/ 480288 h 4602121"/>
                <a:gd name="connsiteX0" fmla="*/ 0 w 3069043"/>
                <a:gd name="connsiteY0" fmla="*/ 480288 h 4602121"/>
                <a:gd name="connsiteX1" fmla="*/ 2376267 w 3069043"/>
                <a:gd name="connsiteY1" fmla="*/ 606897 h 4602121"/>
                <a:gd name="connsiteX2" fmla="*/ 3066757 w 3069043"/>
                <a:gd name="connsiteY2" fmla="*/ 480288 h 4602121"/>
                <a:gd name="connsiteX3" fmla="*/ 3066757 w 3069043"/>
                <a:gd name="connsiteY3" fmla="*/ 4602121 h 4602121"/>
                <a:gd name="connsiteX4" fmla="*/ 0 w 3069043"/>
                <a:gd name="connsiteY4" fmla="*/ 4602121 h 4602121"/>
                <a:gd name="connsiteX5" fmla="*/ 0 w 3069043"/>
                <a:gd name="connsiteY5" fmla="*/ 480288 h 4602121"/>
                <a:gd name="connsiteX0" fmla="*/ 0 w 3069242"/>
                <a:gd name="connsiteY0" fmla="*/ 480288 h 4602121"/>
                <a:gd name="connsiteX1" fmla="*/ 2376267 w 3069242"/>
                <a:gd name="connsiteY1" fmla="*/ 606897 h 4602121"/>
                <a:gd name="connsiteX2" fmla="*/ 3066757 w 3069242"/>
                <a:gd name="connsiteY2" fmla="*/ 480288 h 4602121"/>
                <a:gd name="connsiteX3" fmla="*/ 3066757 w 3069242"/>
                <a:gd name="connsiteY3" fmla="*/ 4602121 h 4602121"/>
                <a:gd name="connsiteX4" fmla="*/ 0 w 3069242"/>
                <a:gd name="connsiteY4" fmla="*/ 4602121 h 4602121"/>
                <a:gd name="connsiteX5" fmla="*/ 0 w 3069242"/>
                <a:gd name="connsiteY5" fmla="*/ 480288 h 4602121"/>
                <a:gd name="connsiteX0" fmla="*/ 0 w 3066757"/>
                <a:gd name="connsiteY0" fmla="*/ 480288 h 4602121"/>
                <a:gd name="connsiteX1" fmla="*/ 2376267 w 3066757"/>
                <a:gd name="connsiteY1" fmla="*/ 606897 h 4602121"/>
                <a:gd name="connsiteX2" fmla="*/ 3066757 w 3066757"/>
                <a:gd name="connsiteY2" fmla="*/ 480288 h 4602121"/>
                <a:gd name="connsiteX3" fmla="*/ 3066757 w 3066757"/>
                <a:gd name="connsiteY3" fmla="*/ 4602121 h 4602121"/>
                <a:gd name="connsiteX4" fmla="*/ 0 w 3066757"/>
                <a:gd name="connsiteY4" fmla="*/ 4602121 h 4602121"/>
                <a:gd name="connsiteX5" fmla="*/ 0 w 3066757"/>
                <a:gd name="connsiteY5" fmla="*/ 480288 h 4602121"/>
                <a:gd name="connsiteX0" fmla="*/ 0 w 3066757"/>
                <a:gd name="connsiteY0" fmla="*/ 480288 h 4602121"/>
                <a:gd name="connsiteX1" fmla="*/ 2376267 w 3066757"/>
                <a:gd name="connsiteY1" fmla="*/ 606897 h 4602121"/>
                <a:gd name="connsiteX2" fmla="*/ 3066757 w 3066757"/>
                <a:gd name="connsiteY2" fmla="*/ 480288 h 4602121"/>
                <a:gd name="connsiteX3" fmla="*/ 3066757 w 3066757"/>
                <a:gd name="connsiteY3" fmla="*/ 4602121 h 4602121"/>
                <a:gd name="connsiteX4" fmla="*/ 0 w 3066757"/>
                <a:gd name="connsiteY4" fmla="*/ 4602121 h 4602121"/>
                <a:gd name="connsiteX5" fmla="*/ 0 w 3066757"/>
                <a:gd name="connsiteY5" fmla="*/ 480288 h 4602121"/>
                <a:gd name="connsiteX0" fmla="*/ 0 w 3066757"/>
                <a:gd name="connsiteY0" fmla="*/ 480288 h 4602121"/>
                <a:gd name="connsiteX1" fmla="*/ 2376267 w 3066757"/>
                <a:gd name="connsiteY1" fmla="*/ 606897 h 4602121"/>
                <a:gd name="connsiteX2" fmla="*/ 3066757 w 3066757"/>
                <a:gd name="connsiteY2" fmla="*/ 480288 h 4602121"/>
                <a:gd name="connsiteX3" fmla="*/ 3066757 w 3066757"/>
                <a:gd name="connsiteY3" fmla="*/ 4602121 h 4602121"/>
                <a:gd name="connsiteX4" fmla="*/ 0 w 3066757"/>
                <a:gd name="connsiteY4" fmla="*/ 4602121 h 4602121"/>
                <a:gd name="connsiteX5" fmla="*/ 0 w 3066757"/>
                <a:gd name="connsiteY5" fmla="*/ 480288 h 4602121"/>
                <a:gd name="connsiteX0" fmla="*/ 0 w 3066757"/>
                <a:gd name="connsiteY0" fmla="*/ 487964 h 4609797"/>
                <a:gd name="connsiteX1" fmla="*/ 2376267 w 3066757"/>
                <a:gd name="connsiteY1" fmla="*/ 614573 h 4609797"/>
                <a:gd name="connsiteX2" fmla="*/ 3066757 w 3066757"/>
                <a:gd name="connsiteY2" fmla="*/ 487964 h 4609797"/>
                <a:gd name="connsiteX3" fmla="*/ 3066757 w 3066757"/>
                <a:gd name="connsiteY3" fmla="*/ 4609797 h 4609797"/>
                <a:gd name="connsiteX4" fmla="*/ 0 w 3066757"/>
                <a:gd name="connsiteY4" fmla="*/ 4609797 h 4609797"/>
                <a:gd name="connsiteX5" fmla="*/ 0 w 3066757"/>
                <a:gd name="connsiteY5" fmla="*/ 487964 h 4609797"/>
                <a:gd name="connsiteX0" fmla="*/ 0 w 3066757"/>
                <a:gd name="connsiteY0" fmla="*/ 253834 h 4375667"/>
                <a:gd name="connsiteX1" fmla="*/ 2376267 w 3066757"/>
                <a:gd name="connsiteY1" fmla="*/ 380443 h 4375667"/>
                <a:gd name="connsiteX2" fmla="*/ 3066757 w 3066757"/>
                <a:gd name="connsiteY2" fmla="*/ 253834 h 4375667"/>
                <a:gd name="connsiteX3" fmla="*/ 3066757 w 3066757"/>
                <a:gd name="connsiteY3" fmla="*/ 4375667 h 4375667"/>
                <a:gd name="connsiteX4" fmla="*/ 0 w 3066757"/>
                <a:gd name="connsiteY4" fmla="*/ 4375667 h 4375667"/>
                <a:gd name="connsiteX5" fmla="*/ 0 w 3066757"/>
                <a:gd name="connsiteY5" fmla="*/ 253834 h 4375667"/>
                <a:gd name="connsiteX0" fmla="*/ 0 w 3066757"/>
                <a:gd name="connsiteY0" fmla="*/ 494997 h 4616830"/>
                <a:gd name="connsiteX1" fmla="*/ 2376267 w 3066757"/>
                <a:gd name="connsiteY1" fmla="*/ 621606 h 4616830"/>
                <a:gd name="connsiteX2" fmla="*/ 3066757 w 3066757"/>
                <a:gd name="connsiteY2" fmla="*/ 494997 h 4616830"/>
                <a:gd name="connsiteX3" fmla="*/ 3066757 w 3066757"/>
                <a:gd name="connsiteY3" fmla="*/ 4616830 h 4616830"/>
                <a:gd name="connsiteX4" fmla="*/ 0 w 3066757"/>
                <a:gd name="connsiteY4" fmla="*/ 4616830 h 4616830"/>
                <a:gd name="connsiteX5" fmla="*/ 0 w 3066757"/>
                <a:gd name="connsiteY5" fmla="*/ 494997 h 4616830"/>
                <a:gd name="connsiteX0" fmla="*/ 0 w 3066757"/>
                <a:gd name="connsiteY0" fmla="*/ 481777 h 4603610"/>
                <a:gd name="connsiteX1" fmla="*/ 2376267 w 3066757"/>
                <a:gd name="connsiteY1" fmla="*/ 608386 h 4603610"/>
                <a:gd name="connsiteX2" fmla="*/ 3066757 w 3066757"/>
                <a:gd name="connsiteY2" fmla="*/ 481777 h 4603610"/>
                <a:gd name="connsiteX3" fmla="*/ 3066757 w 3066757"/>
                <a:gd name="connsiteY3" fmla="*/ 4603610 h 4603610"/>
                <a:gd name="connsiteX4" fmla="*/ 0 w 3066757"/>
                <a:gd name="connsiteY4" fmla="*/ 4603610 h 4603610"/>
                <a:gd name="connsiteX5" fmla="*/ 0 w 3066757"/>
                <a:gd name="connsiteY5" fmla="*/ 481777 h 4603610"/>
                <a:gd name="connsiteX0" fmla="*/ 0 w 3066757"/>
                <a:gd name="connsiteY0" fmla="*/ 481777 h 4603610"/>
                <a:gd name="connsiteX1" fmla="*/ 2376267 w 3066757"/>
                <a:gd name="connsiteY1" fmla="*/ 608386 h 4603610"/>
                <a:gd name="connsiteX2" fmla="*/ 3066757 w 3066757"/>
                <a:gd name="connsiteY2" fmla="*/ 481777 h 4603610"/>
                <a:gd name="connsiteX3" fmla="*/ 3066757 w 3066757"/>
                <a:gd name="connsiteY3" fmla="*/ 4603610 h 4603610"/>
                <a:gd name="connsiteX4" fmla="*/ 0 w 3066757"/>
                <a:gd name="connsiteY4" fmla="*/ 4603610 h 4603610"/>
                <a:gd name="connsiteX5" fmla="*/ 0 w 3066757"/>
                <a:gd name="connsiteY5" fmla="*/ 481777 h 4603610"/>
                <a:gd name="connsiteX0" fmla="*/ 0 w 3066757"/>
                <a:gd name="connsiteY0" fmla="*/ 479202 h 4601035"/>
                <a:gd name="connsiteX1" fmla="*/ 2376267 w 3066757"/>
                <a:gd name="connsiteY1" fmla="*/ 605811 h 4601035"/>
                <a:gd name="connsiteX2" fmla="*/ 3066757 w 3066757"/>
                <a:gd name="connsiteY2" fmla="*/ 479202 h 4601035"/>
                <a:gd name="connsiteX3" fmla="*/ 3066757 w 3066757"/>
                <a:gd name="connsiteY3" fmla="*/ 4601035 h 4601035"/>
                <a:gd name="connsiteX4" fmla="*/ 0 w 3066757"/>
                <a:gd name="connsiteY4" fmla="*/ 4601035 h 4601035"/>
                <a:gd name="connsiteX5" fmla="*/ 0 w 3066757"/>
                <a:gd name="connsiteY5" fmla="*/ 479202 h 4601035"/>
                <a:gd name="connsiteX0" fmla="*/ 0 w 3066757"/>
                <a:gd name="connsiteY0" fmla="*/ 484541 h 4606374"/>
                <a:gd name="connsiteX1" fmla="*/ 2376267 w 3066757"/>
                <a:gd name="connsiteY1" fmla="*/ 611150 h 4606374"/>
                <a:gd name="connsiteX2" fmla="*/ 3066757 w 3066757"/>
                <a:gd name="connsiteY2" fmla="*/ 484541 h 4606374"/>
                <a:gd name="connsiteX3" fmla="*/ 3066757 w 3066757"/>
                <a:gd name="connsiteY3" fmla="*/ 4606374 h 4606374"/>
                <a:gd name="connsiteX4" fmla="*/ 0 w 3066757"/>
                <a:gd name="connsiteY4" fmla="*/ 4606374 h 4606374"/>
                <a:gd name="connsiteX5" fmla="*/ 0 w 3066757"/>
                <a:gd name="connsiteY5" fmla="*/ 484541 h 4606374"/>
                <a:gd name="connsiteX0" fmla="*/ 0 w 3066757"/>
                <a:gd name="connsiteY0" fmla="*/ 548499 h 4670332"/>
                <a:gd name="connsiteX1" fmla="*/ 2376267 w 3066757"/>
                <a:gd name="connsiteY1" fmla="*/ 675108 h 4670332"/>
                <a:gd name="connsiteX2" fmla="*/ 3066757 w 3066757"/>
                <a:gd name="connsiteY2" fmla="*/ 548499 h 4670332"/>
                <a:gd name="connsiteX3" fmla="*/ 3066757 w 3066757"/>
                <a:gd name="connsiteY3" fmla="*/ 4670332 h 4670332"/>
                <a:gd name="connsiteX4" fmla="*/ 0 w 3066757"/>
                <a:gd name="connsiteY4" fmla="*/ 4670332 h 4670332"/>
                <a:gd name="connsiteX5" fmla="*/ 0 w 3066757"/>
                <a:gd name="connsiteY5" fmla="*/ 548499 h 4670332"/>
                <a:gd name="connsiteX0" fmla="*/ 0 w 3066757"/>
                <a:gd name="connsiteY0" fmla="*/ 548499 h 4670332"/>
                <a:gd name="connsiteX1" fmla="*/ 2376267 w 3066757"/>
                <a:gd name="connsiteY1" fmla="*/ 675108 h 4670332"/>
                <a:gd name="connsiteX2" fmla="*/ 3066757 w 3066757"/>
                <a:gd name="connsiteY2" fmla="*/ 548499 h 4670332"/>
                <a:gd name="connsiteX3" fmla="*/ 3066757 w 3066757"/>
                <a:gd name="connsiteY3" fmla="*/ 4670332 h 4670332"/>
                <a:gd name="connsiteX4" fmla="*/ 0 w 3066757"/>
                <a:gd name="connsiteY4" fmla="*/ 4670332 h 4670332"/>
                <a:gd name="connsiteX5" fmla="*/ 0 w 3066757"/>
                <a:gd name="connsiteY5" fmla="*/ 548499 h 4670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6757" h="4670332">
                  <a:moveTo>
                    <a:pt x="0" y="548499"/>
                  </a:moveTo>
                  <a:cubicBezTo>
                    <a:pt x="322580" y="-811155"/>
                    <a:pt x="1844373" y="800825"/>
                    <a:pt x="2376267" y="675108"/>
                  </a:cubicBezTo>
                  <a:cubicBezTo>
                    <a:pt x="2908161" y="549391"/>
                    <a:pt x="3063465" y="217489"/>
                    <a:pt x="3066757" y="548499"/>
                  </a:cubicBezTo>
                  <a:lnTo>
                    <a:pt x="3066757" y="4670332"/>
                  </a:lnTo>
                  <a:lnTo>
                    <a:pt x="0" y="4670332"/>
                  </a:lnTo>
                  <a:lnTo>
                    <a:pt x="0" y="54849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9" name="TextBox 25">
              <a:extLst>
                <a:ext uri="{FF2B5EF4-FFF2-40B4-BE49-F238E27FC236}">
                  <a16:creationId xmlns:a16="http://schemas.microsoft.com/office/drawing/2014/main" id="{8076B7E7-44EE-4E7F-B35B-9C70913217A0}"/>
                </a:ext>
              </a:extLst>
            </p:cNvPr>
            <p:cNvSpPr txBox="1"/>
            <p:nvPr/>
          </p:nvSpPr>
          <p:spPr>
            <a:xfrm>
              <a:off x="1093683" y="2328113"/>
              <a:ext cx="2903094" cy="2740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lvl="0" indent="-285750">
                <a:buFont typeface="Wingdings" panose="05000000000000000000" pitchFamily="2" charset="2"/>
                <a:buChar char="v"/>
              </a:pPr>
              <a:r>
                <a:rPr lang="en-US" dirty="0" smtClean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The Customers in Indiana had the highest number of people who received least timely response and it’s not that they didn’t get timely response but about 5.4% of the Customers from Indiana did not receive timely response.</a:t>
              </a:r>
              <a:endPara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Rectangle 4">
            <a:extLst>
              <a:ext uri="{FF2B5EF4-FFF2-40B4-BE49-F238E27FC236}">
                <a16:creationId xmlns:a16="http://schemas.microsoft.com/office/drawing/2014/main" id="{0CB4DE18-5470-496A-A659-31FFF0A2AD18}"/>
              </a:ext>
            </a:extLst>
          </p:cNvPr>
          <p:cNvSpPr/>
          <p:nvPr/>
        </p:nvSpPr>
        <p:spPr>
          <a:xfrm>
            <a:off x="7203014" y="4649747"/>
            <a:ext cx="3848863" cy="1094426"/>
          </a:xfrm>
          <a:custGeom>
            <a:avLst/>
            <a:gdLst>
              <a:gd name="connsiteX0" fmla="*/ 0 w 3066757"/>
              <a:gd name="connsiteY0" fmla="*/ 0 h 1041010"/>
              <a:gd name="connsiteX1" fmla="*/ 3066757 w 3066757"/>
              <a:gd name="connsiteY1" fmla="*/ 0 h 1041010"/>
              <a:gd name="connsiteX2" fmla="*/ 3066757 w 3066757"/>
              <a:gd name="connsiteY2" fmla="*/ 1041010 h 1041010"/>
              <a:gd name="connsiteX3" fmla="*/ 0 w 3066757"/>
              <a:gd name="connsiteY3" fmla="*/ 1041010 h 1041010"/>
              <a:gd name="connsiteX4" fmla="*/ 0 w 3066757"/>
              <a:gd name="connsiteY4" fmla="*/ 0 h 1041010"/>
              <a:gd name="connsiteX0" fmla="*/ 0 w 3066757"/>
              <a:gd name="connsiteY0" fmla="*/ 562707 h 1603717"/>
              <a:gd name="connsiteX1" fmla="*/ 3066757 w 3066757"/>
              <a:gd name="connsiteY1" fmla="*/ 562707 h 1603717"/>
              <a:gd name="connsiteX2" fmla="*/ 3066757 w 3066757"/>
              <a:gd name="connsiteY2" fmla="*/ 1603717 h 1603717"/>
              <a:gd name="connsiteX3" fmla="*/ 0 w 3066757"/>
              <a:gd name="connsiteY3" fmla="*/ 1603717 h 1603717"/>
              <a:gd name="connsiteX4" fmla="*/ 0 w 3066757"/>
              <a:gd name="connsiteY4" fmla="*/ 562707 h 1603717"/>
              <a:gd name="connsiteX0" fmla="*/ 0 w 3066757"/>
              <a:gd name="connsiteY0" fmla="*/ 419523 h 1460533"/>
              <a:gd name="connsiteX1" fmla="*/ 3066757 w 3066757"/>
              <a:gd name="connsiteY1" fmla="*/ 419523 h 1460533"/>
              <a:gd name="connsiteX2" fmla="*/ 3066757 w 3066757"/>
              <a:gd name="connsiteY2" fmla="*/ 1460533 h 1460533"/>
              <a:gd name="connsiteX3" fmla="*/ 0 w 3066757"/>
              <a:gd name="connsiteY3" fmla="*/ 1460533 h 1460533"/>
              <a:gd name="connsiteX4" fmla="*/ 0 w 3066757"/>
              <a:gd name="connsiteY4" fmla="*/ 419523 h 1460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6757" h="1460533">
                <a:moveTo>
                  <a:pt x="0" y="419523"/>
                </a:moveTo>
                <a:cubicBezTo>
                  <a:pt x="1134794" y="-846569"/>
                  <a:pt x="1594339" y="1235449"/>
                  <a:pt x="3066757" y="419523"/>
                </a:cubicBezTo>
                <a:lnTo>
                  <a:pt x="3066757" y="1460533"/>
                </a:lnTo>
                <a:lnTo>
                  <a:pt x="0" y="1460533"/>
                </a:lnTo>
                <a:lnTo>
                  <a:pt x="0" y="41952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80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729</Words>
  <Application>Microsoft Office PowerPoint</Application>
  <PresentationFormat>Widescreen</PresentationFormat>
  <Paragraphs>77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Aptos</vt:lpstr>
      <vt:lpstr>Arial</vt:lpstr>
      <vt:lpstr>Calibri</vt:lpstr>
      <vt:lpstr>Calibri Light</vt:lpstr>
      <vt:lpstr>Cambria</vt:lpstr>
      <vt:lpstr>Century Gothic</vt:lpstr>
      <vt:lpstr>Helvetica</vt:lpstr>
      <vt:lpstr>Open Sans</vt:lpstr>
      <vt:lpstr>Sora Light</vt:lpstr>
      <vt:lpstr>Times New Roman</vt:lpstr>
      <vt:lpstr>Wingdings</vt:lpstr>
      <vt:lpstr>Office Theme</vt:lpstr>
      <vt:lpstr>BOA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BOA Analysis</dc:title>
  <dc:creator>PC</dc:creator>
  <cp:lastModifiedBy>ADEKUNLE</cp:lastModifiedBy>
  <cp:revision>27</cp:revision>
  <dcterms:created xsi:type="dcterms:W3CDTF">2025-08-19T07:35:45Z</dcterms:created>
  <dcterms:modified xsi:type="dcterms:W3CDTF">2025-09-09T20:52:59Z</dcterms:modified>
</cp:coreProperties>
</file>