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4" r:id="rId6"/>
    <p:sldId id="260" r:id="rId7"/>
    <p:sldId id="261" r:id="rId8"/>
    <p:sldId id="258" r:id="rId9"/>
    <p:sldId id="275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  <p:sldId id="271" r:id="rId22"/>
    <p:sldId id="272" r:id="rId23"/>
    <p:sldId id="276" r:id="rId24"/>
    <p:sldId id="277" r:id="rId25"/>
    <p:sldId id="279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0FCC5-1115-4C1A-B9B3-5BB56476F6E2}" v="61" dt="2025-08-29T18:10:25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EDBAC-BC1C-42E4-8393-1D2ABF5F0D5F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E46D3-6332-4C64-863A-34F0AF265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3E46D3-6332-4C64-863A-34F0AF2656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13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79E5-EC85-D6A9-078D-8E61E69FF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FCAD4-D15D-7ACD-8F41-FF56FB590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B21C-9149-1D5F-B1F3-7D1E4518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2ABD-3A1F-2684-FC6F-A9B3C9EE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3CA1-7993-A002-349D-954EDDF6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4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0BBA-C39A-75B0-C806-258052E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3BB73-0E70-30F8-D687-9DB96FDFC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AC6ED-2C8E-C623-B6D4-BAA454F5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FF72-1E3A-4352-AF13-D6145014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F58B4-E818-A257-B4E7-9A9D54BE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46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91AF1-CC55-E889-5485-C7DD69229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73F7E-990B-9841-86F7-AA47DB740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C2A4-A9C0-0C8E-D8BE-85B0AC7E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58FD7-31B8-E3CF-DC7B-1DF8053D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B2BB-A218-2651-1A1C-E3E6A885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0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EED8-4250-BCD8-4949-48173EBC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B8D0-61B0-AECD-53DA-B5DD8F43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9D5DE-8C25-59DE-16F9-791EC929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5E6E-A282-B51A-5EEC-24660B30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D5B2-DACF-EA5D-0BE4-B79944F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FCDA-4502-8D43-97FA-164F3D8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F0F55-1A02-1CD6-1ABC-D47A54D3A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ED26-B3C4-738B-A9BC-D321EA05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91E16-CA7F-18C6-5E37-1DD882D0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B436-81EF-EE31-0FEE-8739646C7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6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0A76-83FF-0843-8EFD-C7C599A68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94F-991D-2EB2-80C1-31492888BB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14263-8676-B6A6-0129-34B61594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CBEB-5BEC-768A-7B25-87EB3F7C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ACD5B-55E6-59EC-C6F7-1DDDC164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E6D1-0DB2-1F40-F71C-6710B595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4BE-C763-A875-7939-DB9108F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B2D7-48A7-E5CB-7539-34388DFE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FD16A-5C3C-BE73-F309-10AFD7A4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73FEFD-048F-AC90-B069-34346C0F1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FCD81-5376-1300-B1DB-C0A22ED27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FFDA9-15F3-EDF0-0591-6C5302A8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B06A6-FDD1-BA56-87F8-ACA6AFB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AA637-B6BD-D061-B749-F5AE2179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46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613F-A170-B595-D689-0E634575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A009D-2739-402A-44C8-242F1EB71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8AEFA-8096-3415-2F17-C0CF1356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2458C-06D2-8D8A-2497-6ACADE36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6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3B9B3-0FB8-5EF9-BA09-A72C0EC5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BAC6B-29CC-8172-508C-5FCA5225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8209-3972-EA74-46B9-18A9290A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8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F55E4-2429-6C57-4850-955FD8B4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69C1A-390F-5300-894B-ED4D396D0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C7A57-A0D6-5562-F531-8756DCB14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9A2A7-E9CA-16F9-77D0-893081DB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FE2F8-94AB-90ED-C0D4-FEC3BB22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9E3BA-3683-28F0-96CB-39750B0A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1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5AAA-B831-8C5B-5794-F1190BBE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84BED-7E0A-ED65-7580-683CC44AE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4E87-77DA-147E-2990-C34C6A42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83526-56CB-F27A-1D59-A78D7DF3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79912-9832-D3A0-E84D-229B8F32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757FB-C897-07B9-E6B9-0560785A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F127F3-F1CE-1DB0-E77F-1F94507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8CA72-AC47-25C6-CCD9-9C4FC238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3D59-BF49-2B80-134D-80307F025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A1D125-08FD-4375-85A6-86E4A430F751}" type="datetimeFigureOut">
              <a:rPr lang="en-US" smtClean="0"/>
              <a:t>2025-09-05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B3187-2658-3A6C-5A5B-6B63F850B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EA406-1738-E0CA-29A6-62C08B8A5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228CD-C8BA-4CC2-9895-E32B9553E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5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B359-0333-93F1-B0B0-454CFC16B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MiniAnalyzers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7D2D0-AC10-7C04-ACEB-1AD04C3F5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</a:t>
            </a:r>
            <a:r>
              <a:rPr lang="en-US" dirty="0" err="1"/>
              <a:t>Vidli</a:t>
            </a:r>
            <a:r>
              <a:rPr lang="sk-SK" dirty="0"/>
              <a:t>č</a:t>
            </a:r>
            <a:r>
              <a:rPr lang="en-US" dirty="0"/>
              <a:t>ka</a:t>
            </a:r>
            <a:endParaRPr lang="sk-SK" dirty="0"/>
          </a:p>
          <a:p>
            <a:endParaRPr lang="sk-SK" dirty="0"/>
          </a:p>
          <a:p>
            <a:r>
              <a:rPr lang="en-US" sz="2000" i="1" dirty="0"/>
              <a:t>Small but practical set of Roslyn analyzers with a simple WPF UI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5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7208-BC39-768C-6B0B-125C6C27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952"/>
            <a:ext cx="10515600" cy="541801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Rules applied:</a:t>
            </a:r>
          </a:p>
          <a:p>
            <a:pPr lvl="1"/>
            <a:r>
              <a:rPr lang="en-US" dirty="0"/>
              <a:t>Minimum length rule with an allow list for common short names like id, </a:t>
            </a:r>
            <a:r>
              <a:rPr lang="en-US" dirty="0" err="1"/>
              <a:t>ct</a:t>
            </a:r>
            <a:r>
              <a:rPr lang="en-US" dirty="0"/>
              <a:t>, ok.</a:t>
            </a:r>
          </a:p>
          <a:p>
            <a:pPr lvl="1"/>
            <a:r>
              <a:rPr lang="en-US" dirty="0"/>
              <a:t>Token rule for common weak names such as </a:t>
            </a:r>
            <a:r>
              <a:rPr lang="en-US" dirty="0" err="1"/>
              <a:t>tmp</a:t>
            </a:r>
            <a:r>
              <a:rPr lang="en-US" dirty="0"/>
              <a:t>, data, foo.</a:t>
            </a:r>
          </a:p>
          <a:p>
            <a:pPr lvl="1"/>
            <a:r>
              <a:rPr lang="en-US" dirty="0"/>
              <a:t>Discard _ is ignored.</a:t>
            </a:r>
          </a:p>
          <a:p>
            <a:pPr lvl="1"/>
            <a:r>
              <a:rPr lang="en-US" dirty="0"/>
              <a:t>Classic for counters </a:t>
            </a:r>
            <a:r>
              <a:rPr lang="en-US" dirty="0" err="1"/>
              <a:t>i</a:t>
            </a:r>
            <a:r>
              <a:rPr lang="en-US" dirty="0"/>
              <a:t>, j, k allowed only when declared in the for initializer.</a:t>
            </a:r>
          </a:p>
          <a:p>
            <a:pPr lvl="1"/>
            <a:r>
              <a:rPr lang="en-US" dirty="0"/>
              <a:t>Special case for parameters named e when the type derives from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r>
              <a:rPr lang="en-US" dirty="0"/>
              <a:t>Type aware suggestions</a:t>
            </a:r>
          </a:p>
          <a:p>
            <a:pPr lvl="1"/>
            <a:r>
              <a:rPr lang="en-US" dirty="0"/>
              <a:t>If the type is bool, suggest a name starting with is, has, or can.</a:t>
            </a:r>
          </a:p>
          <a:p>
            <a:pPr lvl="1"/>
            <a:r>
              <a:rPr lang="en-US" dirty="0"/>
              <a:t>If the type is a collection or implements </a:t>
            </a:r>
            <a:r>
              <a:rPr lang="en-US" dirty="0" err="1"/>
              <a:t>IEnumerable</a:t>
            </a:r>
            <a:r>
              <a:rPr lang="en-US" dirty="0"/>
              <a:t>&lt;T&gt;, suggest a plural form.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3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C809-6637-41C4-B04D-53CA2AE5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FA6E-475B-E916-DFDC-E760CBF3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515600" cy="4677347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Step 1: Collect candidates:</a:t>
            </a:r>
          </a:p>
          <a:p>
            <a:pPr lvl="2"/>
            <a:r>
              <a:rPr lang="en-US" dirty="0"/>
              <a:t>From locals, fields (non-const), parameters, and foreach variables.</a:t>
            </a:r>
          </a:p>
          <a:p>
            <a:pPr lvl="1"/>
            <a:r>
              <a:rPr lang="en-US" dirty="0"/>
              <a:t>Step 2: Apply skips</a:t>
            </a:r>
          </a:p>
          <a:p>
            <a:pPr lvl="2"/>
            <a:r>
              <a:rPr lang="en-US" dirty="0"/>
              <a:t>Ignore _ discard.</a:t>
            </a:r>
          </a:p>
          <a:p>
            <a:pPr lvl="2"/>
            <a:r>
              <a:rPr lang="en-US" dirty="0"/>
              <a:t>Ignore </a:t>
            </a:r>
            <a:r>
              <a:rPr lang="en-US" dirty="0" err="1"/>
              <a:t>i</a:t>
            </a:r>
            <a:r>
              <a:rPr lang="en-US" dirty="0"/>
              <a:t>, j, k if in a for-loop initializer.</a:t>
            </a:r>
          </a:p>
          <a:p>
            <a:pPr lvl="2"/>
            <a:r>
              <a:rPr lang="en-US" dirty="0"/>
              <a:t>Ignore e if parameter type derives from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Step 3: Apply rules</a:t>
            </a:r>
          </a:p>
          <a:p>
            <a:pPr lvl="2"/>
            <a:r>
              <a:rPr lang="en-US" dirty="0"/>
              <a:t>Length rule: flag if shorter than </a:t>
            </a:r>
            <a:r>
              <a:rPr lang="en-US" dirty="0" err="1"/>
              <a:t>min_length</a:t>
            </a:r>
            <a:r>
              <a:rPr lang="en-US" dirty="0"/>
              <a:t> (unless in allow-list like id, </a:t>
            </a:r>
            <a:r>
              <a:rPr lang="en-US" dirty="0" err="1"/>
              <a:t>ct</a:t>
            </a:r>
            <a:r>
              <a:rPr lang="en-US" dirty="0"/>
              <a:t>, ok).</a:t>
            </a:r>
          </a:p>
          <a:p>
            <a:pPr lvl="2"/>
            <a:r>
              <a:rPr lang="en-US" dirty="0"/>
              <a:t>Token rule: flag if in known weak set (</a:t>
            </a:r>
            <a:r>
              <a:rPr lang="en-US" dirty="0" err="1"/>
              <a:t>tmp</a:t>
            </a:r>
            <a:r>
              <a:rPr lang="en-US" dirty="0"/>
              <a:t>, data, obj, …).</a:t>
            </a:r>
          </a:p>
          <a:p>
            <a:pPr lvl="1"/>
            <a:r>
              <a:rPr lang="en-US" dirty="0"/>
              <a:t>Step 4: Enrich with type-aware hints</a:t>
            </a:r>
          </a:p>
          <a:p>
            <a:pPr lvl="2"/>
            <a:r>
              <a:rPr lang="en-US" dirty="0"/>
              <a:t>If type is bool → suggest prefix is/has/can.</a:t>
            </a:r>
          </a:p>
          <a:p>
            <a:pPr lvl="2"/>
            <a:r>
              <a:rPr lang="en-US" dirty="0"/>
              <a:t>If type is a collection → suggest plural.</a:t>
            </a:r>
          </a:p>
          <a:p>
            <a:pPr lvl="1"/>
            <a:r>
              <a:rPr lang="en-US" dirty="0"/>
              <a:t>Step 5 – Report diagnostic</a:t>
            </a:r>
          </a:p>
          <a:p>
            <a:pPr lvl="2"/>
            <a:r>
              <a:rPr lang="en-US" dirty="0"/>
              <a:t>Diagnostic points to the identifier location.</a:t>
            </a:r>
          </a:p>
          <a:p>
            <a:pPr lvl="2"/>
            <a:r>
              <a:rPr lang="en-US" dirty="0"/>
              <a:t>Suggestion included in properties for UI display.</a:t>
            </a:r>
          </a:p>
        </p:txBody>
      </p:sp>
    </p:spTree>
    <p:extLst>
      <p:ext uri="{BB962C8B-B14F-4D97-AF65-F5344CB8AC3E}">
        <p14:creationId xmlns:p14="http://schemas.microsoft.com/office/powerpoint/2010/main" val="361164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7BE6-3B57-53D0-658C-3236EF0A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MNA0002 Empty catch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871FF-05B0-6F40-3E78-ABAD6DAC9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Empty catch blocks swallow exceptions silently, hiding bugs and making debugging very hard.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Registers on catch clauses</a:t>
            </a:r>
          </a:p>
          <a:p>
            <a:pPr lvl="1"/>
            <a:r>
              <a:rPr lang="en-US" dirty="0"/>
              <a:t>Uses options to decide:</a:t>
            </a:r>
          </a:p>
          <a:p>
            <a:pPr lvl="2"/>
            <a:r>
              <a:rPr lang="en-US" dirty="0"/>
              <a:t>whether to treat catch { ; } as empty</a:t>
            </a:r>
          </a:p>
          <a:p>
            <a:pPr lvl="2"/>
            <a:r>
              <a:rPr lang="en-US" dirty="0"/>
              <a:t>whether to ignore </a:t>
            </a:r>
            <a:r>
              <a:rPr lang="en-US" dirty="0" err="1"/>
              <a:t>OperationCanceledException</a:t>
            </a:r>
            <a:r>
              <a:rPr lang="en-US" dirty="0"/>
              <a:t> (often intentionally swallowed in async code)</a:t>
            </a:r>
          </a:p>
          <a:p>
            <a:pPr lvl="2"/>
            <a:r>
              <a:rPr lang="en-US" dirty="0"/>
              <a:t>whether to ignore specific exception types configured in .</a:t>
            </a:r>
            <a:r>
              <a:rPr lang="en-US" dirty="0" err="1"/>
              <a:t>editorconfig</a:t>
            </a:r>
            <a:endParaRPr lang="en-US" dirty="0"/>
          </a:p>
          <a:p>
            <a:pPr lvl="1"/>
            <a:r>
              <a:rPr lang="en-US" dirty="0"/>
              <a:t>Reports when the body is effectively empty and not exempt by the above rules.</a:t>
            </a:r>
          </a:p>
        </p:txBody>
      </p:sp>
    </p:spTree>
    <p:extLst>
      <p:ext uri="{BB962C8B-B14F-4D97-AF65-F5344CB8AC3E}">
        <p14:creationId xmlns:p14="http://schemas.microsoft.com/office/powerpoint/2010/main" val="2433940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C60EA-8724-25DB-73BC-C79FBA85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MNA0003 </a:t>
            </a:r>
            <a:r>
              <a:rPr lang="en-US" dirty="0" err="1"/>
              <a:t>Console.WriteLine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57E3F-C354-F080-F0F9-A28450E0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Direct </a:t>
            </a:r>
            <a:r>
              <a:rPr lang="en-US" dirty="0" err="1"/>
              <a:t>Console.Write</a:t>
            </a:r>
            <a:r>
              <a:rPr lang="en-US" dirty="0"/>
              <a:t>/WriteLine is discouraged in production code; logging frameworks should be used. In our variant, we also enforce a configurable prefix to console output.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Registers on all invocation operations.</a:t>
            </a:r>
          </a:p>
          <a:p>
            <a:pPr lvl="1"/>
            <a:r>
              <a:rPr lang="en-US" dirty="0"/>
              <a:t>Resolves </a:t>
            </a:r>
            <a:r>
              <a:rPr lang="en-US" dirty="0" err="1"/>
              <a:t>System.Console</a:t>
            </a:r>
            <a:r>
              <a:rPr lang="en-US" dirty="0"/>
              <a:t> and checks Write/WriteLine.</a:t>
            </a:r>
          </a:p>
          <a:p>
            <a:pPr lvl="1"/>
            <a:r>
              <a:rPr lang="en-US" dirty="0"/>
              <a:t>Applies options:</a:t>
            </a:r>
          </a:p>
          <a:p>
            <a:pPr lvl="2"/>
            <a:r>
              <a:rPr lang="en-US" dirty="0"/>
              <a:t>required prefix (with case-sensitivity toggle) </a:t>
            </a:r>
          </a:p>
          <a:p>
            <a:pPr lvl="2"/>
            <a:r>
              <a:rPr lang="en-US" dirty="0"/>
              <a:t>allow console calls in test code (detected via attributes like [</a:t>
            </a:r>
            <a:r>
              <a:rPr lang="en-US" dirty="0" err="1"/>
              <a:t>TestMethod</a:t>
            </a:r>
            <a:r>
              <a:rPr lang="en-US" dirty="0"/>
              <a:t>])</a:t>
            </a:r>
          </a:p>
          <a:p>
            <a:pPr lvl="1"/>
            <a:r>
              <a:rPr lang="en-US" dirty="0"/>
              <a:t>Reports at the call site (or at the message argument if present).</a:t>
            </a:r>
          </a:p>
          <a:p>
            <a:pPr lvl="1"/>
            <a:r>
              <a:rPr lang="en-US" dirty="0"/>
              <a:t>Diagnostic carries a Suggestion property with the expected prefix.</a:t>
            </a:r>
          </a:p>
        </p:txBody>
      </p:sp>
    </p:spTree>
    <p:extLst>
      <p:ext uri="{BB962C8B-B14F-4D97-AF65-F5344CB8AC3E}">
        <p14:creationId xmlns:p14="http://schemas.microsoft.com/office/powerpoint/2010/main" val="92015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650D-F095-BEF6-AAFB-01340A64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 configuration with .</a:t>
            </a:r>
            <a:r>
              <a:rPr lang="en-US" dirty="0" err="1"/>
              <a:t>editorconfig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9ACD6-8011-6E4B-7C38-B0FFD0E2E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Not every team has the same naming rules or logging conventions. Roslyn analyzers support configuration through .</a:t>
            </a:r>
            <a:r>
              <a:rPr lang="en-US" i="1" dirty="0" err="1"/>
              <a:t>editorconfig</a:t>
            </a:r>
            <a:r>
              <a:rPr lang="en-US" i="1" dirty="0"/>
              <a:t>, and I expose custom keys so projects can tune the analyzers without touching code.</a:t>
            </a:r>
          </a:p>
        </p:txBody>
      </p:sp>
    </p:spTree>
    <p:extLst>
      <p:ext uri="{BB962C8B-B14F-4D97-AF65-F5344CB8AC3E}">
        <p14:creationId xmlns:p14="http://schemas.microsoft.com/office/powerpoint/2010/main" val="133412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AAC9-9259-578A-B4F4-8C343E6C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6ECA-C284-83E3-0324-100B711B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Schema classes</a:t>
            </a:r>
          </a:p>
          <a:p>
            <a:pPr lvl="1"/>
            <a:r>
              <a:rPr lang="en-US" dirty="0"/>
              <a:t>Each analyzer with options has a schema (</a:t>
            </a:r>
            <a:r>
              <a:rPr lang="en-US" dirty="0" err="1"/>
              <a:t>WeakVarOptionsSchema</a:t>
            </a:r>
            <a:r>
              <a:rPr lang="en-US" dirty="0"/>
              <a:t>, </a:t>
            </a:r>
            <a:r>
              <a:rPr lang="en-US" dirty="0" err="1"/>
              <a:t>ConsoleWriteOptionsSchema</a:t>
            </a:r>
            <a:r>
              <a:rPr lang="en-US" dirty="0"/>
              <a:t>, …).</a:t>
            </a:r>
          </a:p>
          <a:p>
            <a:pPr lvl="1"/>
            <a:r>
              <a:rPr lang="en-US" dirty="0"/>
              <a:t>The schema defines default values.</a:t>
            </a:r>
          </a:p>
          <a:p>
            <a:pPr lvl="1"/>
            <a:r>
              <a:rPr lang="en-US" dirty="0"/>
              <a:t>The schema knows how to bind .</a:t>
            </a:r>
            <a:r>
              <a:rPr lang="en-US" dirty="0" err="1"/>
              <a:t>editorconfig</a:t>
            </a:r>
            <a:r>
              <a:rPr lang="en-US" dirty="0"/>
              <a:t> keys into a typed options record.</a:t>
            </a:r>
          </a:p>
          <a:p>
            <a:r>
              <a:rPr lang="en-US" dirty="0"/>
              <a:t>Option readers</a:t>
            </a:r>
          </a:p>
          <a:p>
            <a:pPr lvl="1"/>
            <a:r>
              <a:rPr lang="en-US" dirty="0" err="1"/>
              <a:t>OptionReaders.cs</a:t>
            </a:r>
            <a:r>
              <a:rPr lang="en-US" dirty="0"/>
              <a:t> contains helpers like </a:t>
            </a:r>
            <a:r>
              <a:rPr lang="en-US" dirty="0" err="1"/>
              <a:t>ReadBool</a:t>
            </a:r>
            <a:r>
              <a:rPr lang="en-US" dirty="0"/>
              <a:t>, </a:t>
            </a:r>
            <a:r>
              <a:rPr lang="en-US" dirty="0" err="1"/>
              <a:t>ReadInt</a:t>
            </a:r>
            <a:r>
              <a:rPr lang="en-US" dirty="0"/>
              <a:t>, </a:t>
            </a:r>
            <a:r>
              <a:rPr lang="en-US" dirty="0" err="1"/>
              <a:t>ReadSet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They parse values from </a:t>
            </a:r>
            <a:r>
              <a:rPr lang="en-US" dirty="0" err="1"/>
              <a:t>AnalyzerConfigOptions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Tolerant to casing and missing </a:t>
            </a:r>
            <a:r>
              <a:rPr lang="en-US" dirty="0" err="1"/>
              <a:t>keys.Always</a:t>
            </a:r>
            <a:r>
              <a:rPr lang="en-US" dirty="0"/>
              <a:t> fall back to defaults.</a:t>
            </a:r>
          </a:p>
        </p:txBody>
      </p:sp>
    </p:spTree>
    <p:extLst>
      <p:ext uri="{BB962C8B-B14F-4D97-AF65-F5344CB8AC3E}">
        <p14:creationId xmlns:p14="http://schemas.microsoft.com/office/powerpoint/2010/main" val="345283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CC39-07E1-A2C5-E748-90C25D820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r>
              <a:rPr lang="en-US" dirty="0"/>
              <a:t>Accessor and cache</a:t>
            </a:r>
          </a:p>
          <a:p>
            <a:pPr lvl="1"/>
            <a:r>
              <a:rPr lang="en-US" dirty="0" err="1"/>
              <a:t>OptionsAccessor</a:t>
            </a:r>
            <a:r>
              <a:rPr lang="en-US" dirty="0"/>
              <a:t>&lt;</a:t>
            </a:r>
            <a:r>
              <a:rPr lang="en-US" dirty="0" err="1"/>
              <a:t>TOptions</a:t>
            </a:r>
            <a:r>
              <a:rPr lang="en-US" dirty="0"/>
              <a:t>&gt; maps from a </a:t>
            </a:r>
            <a:r>
              <a:rPr lang="en-US" dirty="0" err="1"/>
              <a:t>SyntaxTree</a:t>
            </a:r>
            <a:r>
              <a:rPr lang="en-US" dirty="0"/>
              <a:t> or Symbol to the right options.</a:t>
            </a:r>
          </a:p>
          <a:p>
            <a:pPr lvl="1"/>
            <a:r>
              <a:rPr lang="en-US" dirty="0"/>
              <a:t>Bound once per compilation and cached using </a:t>
            </a:r>
            <a:r>
              <a:rPr lang="en-US" dirty="0" err="1"/>
              <a:t>ConditionalWeakTable.Analyzers</a:t>
            </a:r>
            <a:r>
              <a:rPr lang="en-US" dirty="0"/>
              <a:t> call context.</a:t>
            </a:r>
          </a:p>
          <a:p>
            <a:pPr lvl="1"/>
            <a:r>
              <a:rPr lang="en-US" dirty="0" err="1"/>
              <a:t>GetOptions</a:t>
            </a:r>
            <a:r>
              <a:rPr lang="en-US" dirty="0"/>
              <a:t>&lt;</a:t>
            </a:r>
            <a:r>
              <a:rPr lang="en-US" dirty="0" err="1"/>
              <a:t>WeakVarOptions</a:t>
            </a:r>
            <a:r>
              <a:rPr lang="en-US" dirty="0"/>
              <a:t>, </a:t>
            </a:r>
            <a:r>
              <a:rPr lang="en-US" dirty="0" err="1"/>
              <a:t>WeakVarOptionsSchema</a:t>
            </a:r>
            <a:r>
              <a:rPr lang="en-US" dirty="0"/>
              <a:t>&gt;() to get the right snapshot for their context.</a:t>
            </a:r>
          </a:p>
          <a:p>
            <a:r>
              <a:rPr lang="en-US" dirty="0"/>
              <a:t>Analyzer code</a:t>
            </a:r>
          </a:p>
          <a:p>
            <a:pPr lvl="1"/>
            <a:r>
              <a:rPr lang="en-US" dirty="0"/>
              <a:t>Inside a callback (symbol, syntax, or operation analysis):</a:t>
            </a:r>
          </a:p>
          <a:p>
            <a:pPr lvl="1"/>
            <a:r>
              <a:rPr lang="en-US" dirty="0"/>
              <a:t>Analyzer reads var opts = </a:t>
            </a:r>
            <a:r>
              <a:rPr lang="en-US" dirty="0" err="1"/>
              <a:t>context.GetOptions</a:t>
            </a:r>
            <a:r>
              <a:rPr lang="en-US" dirty="0"/>
              <a:t>&lt;</a:t>
            </a:r>
            <a:r>
              <a:rPr lang="en-US" dirty="0" err="1"/>
              <a:t>WeakVarOptions</a:t>
            </a:r>
            <a:r>
              <a:rPr lang="en-US" dirty="0"/>
              <a:t>, </a:t>
            </a:r>
            <a:r>
              <a:rPr lang="en-US" dirty="0" err="1"/>
              <a:t>WeakVarOptionsSchema</a:t>
            </a:r>
            <a:r>
              <a:rPr lang="en-US" dirty="0"/>
              <a:t>&gt;();</a:t>
            </a:r>
          </a:p>
          <a:p>
            <a:pPr lvl="1"/>
            <a:r>
              <a:rPr lang="en-US" dirty="0"/>
              <a:t>Options drive decisions (e.g. </a:t>
            </a:r>
            <a:r>
              <a:rPr lang="en-US" dirty="0" err="1"/>
              <a:t>opts.MinLength</a:t>
            </a:r>
            <a:r>
              <a:rPr lang="en-US" dirty="0"/>
              <a:t>, </a:t>
            </a:r>
            <a:r>
              <a:rPr lang="en-US" dirty="0" err="1"/>
              <a:t>opts.AllowedNames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5591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9C3-F4EF-EA4B-44A8-1DABBCC3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AnalyzerOptionExtensions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9FF8-52B2-12B9-82E4-A50FC31C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328"/>
            <a:ext cx="10515600" cy="469563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Convenience methods analyzers call to fetch .</a:t>
            </a:r>
            <a:r>
              <a:rPr lang="en-US" dirty="0" err="1"/>
              <a:t>editorconfig</a:t>
            </a:r>
            <a:r>
              <a:rPr lang="en-US" dirty="0"/>
              <a:t> options. (</a:t>
            </a:r>
            <a:r>
              <a:rPr lang="en-US" dirty="0" err="1"/>
              <a:t>context.GetWeakVarOptions</a:t>
            </a:r>
            <a:r>
              <a:rPr lang="en-US" dirty="0"/>
              <a:t>())</a:t>
            </a:r>
          </a:p>
          <a:p>
            <a:r>
              <a:rPr lang="en-US" dirty="0"/>
              <a:t>Hide complex generic calls behind a one-liner</a:t>
            </a:r>
          </a:p>
          <a:p>
            <a:r>
              <a:rPr lang="en-US" dirty="0"/>
              <a:t>Make analyzer code simpler and more readable</a:t>
            </a:r>
          </a:p>
          <a:p>
            <a:r>
              <a:rPr lang="en-US" dirty="0"/>
              <a:t>How they work</a:t>
            </a:r>
          </a:p>
          <a:p>
            <a:pPr lvl="1"/>
            <a:r>
              <a:rPr lang="en-US" dirty="0"/>
              <a:t>Analyzer calls </a:t>
            </a:r>
            <a:r>
              <a:rPr lang="en-US" dirty="0" err="1"/>
              <a:t>context.GetXOptions</a:t>
            </a:r>
            <a:r>
              <a:rPr lang="en-US" dirty="0"/>
              <a:t>().</a:t>
            </a:r>
          </a:p>
          <a:p>
            <a:pPr lvl="1"/>
            <a:r>
              <a:rPr lang="en-US" dirty="0"/>
              <a:t>Extension looks up an </a:t>
            </a:r>
            <a:r>
              <a:rPr lang="en-US" dirty="0" err="1"/>
              <a:t>OptionsAccessor</a:t>
            </a:r>
            <a:r>
              <a:rPr lang="en-US" dirty="0"/>
              <a:t>&lt;</a:t>
            </a:r>
            <a:r>
              <a:rPr lang="en-US" dirty="0" err="1"/>
              <a:t>TOptions</a:t>
            </a:r>
            <a:r>
              <a:rPr lang="en-US" dirty="0"/>
              <a:t>&gt; from </a:t>
            </a:r>
            <a:r>
              <a:rPr lang="en-US" dirty="0" err="1"/>
              <a:t>OptionAccessorCache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Accessor:</a:t>
            </a:r>
          </a:p>
          <a:p>
            <a:pPr lvl="2"/>
            <a:r>
              <a:rPr lang="en-US" dirty="0"/>
              <a:t>Reads .</a:t>
            </a:r>
            <a:r>
              <a:rPr lang="en-US" dirty="0" err="1"/>
              <a:t>editorconfig</a:t>
            </a:r>
            <a:r>
              <a:rPr lang="en-US" dirty="0"/>
              <a:t> for the syntax tree or symbol.</a:t>
            </a:r>
          </a:p>
          <a:p>
            <a:pPr lvl="2"/>
            <a:r>
              <a:rPr lang="en-US" dirty="0"/>
              <a:t>Binds values via the schema.</a:t>
            </a:r>
          </a:p>
          <a:p>
            <a:pPr lvl="2"/>
            <a:r>
              <a:rPr lang="en-US" dirty="0"/>
              <a:t>Returns cached typed options.</a:t>
            </a:r>
          </a:p>
          <a:p>
            <a:pPr lvl="1"/>
            <a:r>
              <a:rPr lang="en-US" dirty="0"/>
              <a:t>Analyzer gets a ready to use </a:t>
            </a:r>
            <a:r>
              <a:rPr lang="en-US" dirty="0" err="1"/>
              <a:t>TOptions</a:t>
            </a:r>
            <a:r>
              <a:rPr lang="en-US" dirty="0"/>
              <a:t> record.</a:t>
            </a:r>
          </a:p>
        </p:txBody>
      </p:sp>
    </p:spTree>
    <p:extLst>
      <p:ext uri="{BB962C8B-B14F-4D97-AF65-F5344CB8AC3E}">
        <p14:creationId xmlns:p14="http://schemas.microsoft.com/office/powerpoint/2010/main" val="292036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A51D-0191-78F6-BC19-7E91EE3F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AnalysisRunner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283E-6A29-2510-5E32-25A8422FA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Orchestrates Roslyn compilation and analyzer execution.</a:t>
            </a:r>
          </a:p>
          <a:p>
            <a:r>
              <a:rPr lang="en-US" dirty="0"/>
              <a:t>Provides async APIs</a:t>
            </a:r>
          </a:p>
          <a:p>
            <a:pPr lvl="1"/>
            <a:r>
              <a:rPr lang="en-US" dirty="0" err="1"/>
              <a:t>AnalyzeSolutionAsync</a:t>
            </a:r>
            <a:r>
              <a:rPr lang="en-US" dirty="0"/>
              <a:t>: Opens the solution, loops through projects, runs analyzers.</a:t>
            </a:r>
          </a:p>
          <a:p>
            <a:pPr lvl="1"/>
            <a:r>
              <a:rPr lang="en-US" dirty="0" err="1"/>
              <a:t>AnalyzeProjectAsync</a:t>
            </a:r>
            <a:r>
              <a:rPr lang="en-US" dirty="0"/>
              <a:t>: Same, but for one project file.</a:t>
            </a:r>
          </a:p>
          <a:p>
            <a:r>
              <a:rPr lang="en-US" dirty="0"/>
              <a:t>Collects raw Diagnostic objects from Roslyn.</a:t>
            </a:r>
          </a:p>
          <a:p>
            <a:r>
              <a:rPr lang="en-US" dirty="0"/>
              <a:t>Converts them into our custom </a:t>
            </a:r>
            <a:r>
              <a:rPr lang="en-US" dirty="0" err="1"/>
              <a:t>DiagnosticInfo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Analyzer ID, severity, message.</a:t>
            </a:r>
          </a:p>
          <a:p>
            <a:pPr lvl="1"/>
            <a:r>
              <a:rPr lang="en-US" dirty="0"/>
              <a:t>Project/file info.</a:t>
            </a:r>
          </a:p>
          <a:p>
            <a:pPr lvl="1"/>
            <a:r>
              <a:rPr lang="en-US" dirty="0"/>
              <a:t>Snippet with highlighted span.</a:t>
            </a:r>
          </a:p>
          <a:p>
            <a:pPr lvl="1"/>
            <a:r>
              <a:rPr lang="en-US" dirty="0"/>
              <a:t>Optional suggestion from diagnostic properties.</a:t>
            </a:r>
          </a:p>
        </p:txBody>
      </p:sp>
    </p:spTree>
    <p:extLst>
      <p:ext uri="{BB962C8B-B14F-4D97-AF65-F5344CB8AC3E}">
        <p14:creationId xmlns:p14="http://schemas.microsoft.com/office/powerpoint/2010/main" val="298603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E269-39DE-802F-D318-82207DF1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0D106-12DF-24B3-3E5F-F7EE98677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2225"/>
          <a:stretch>
            <a:fillRect/>
          </a:stretch>
        </p:blipFill>
        <p:spPr>
          <a:xfrm>
            <a:off x="232161" y="2422208"/>
            <a:ext cx="11727677" cy="21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8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122A-487F-B5F2-093E-7C34D19F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040C-6D0B-3788-8F95-2F43827E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SOLUTION /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Roslyn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Analyzer.Initialize</a:t>
            </a:r>
            <a:r>
              <a:rPr lang="en-US" sz="2000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Register Callbacks</a:t>
            </a:r>
          </a:p>
          <a:p>
            <a:pPr lvl="1"/>
            <a:r>
              <a:rPr lang="en-US" sz="2000" dirty="0" err="1"/>
              <a:t>SyntaxNodeAction</a:t>
            </a:r>
            <a:endParaRPr lang="en-US" sz="2000" dirty="0"/>
          </a:p>
          <a:p>
            <a:pPr lvl="1"/>
            <a:r>
              <a:rPr lang="en-US" sz="2000" dirty="0" err="1"/>
              <a:t>OperationAction</a:t>
            </a:r>
            <a:endParaRPr lang="en-US" sz="2000" dirty="0"/>
          </a:p>
          <a:p>
            <a:pPr lvl="1"/>
            <a:r>
              <a:rPr lang="en-US" sz="2000" dirty="0" err="1"/>
              <a:t>SymbolAction</a:t>
            </a:r>
            <a:endParaRPr lang="en-US" sz="2000" dirty="0"/>
          </a:p>
          <a:p>
            <a:pPr lvl="1"/>
            <a:r>
              <a:rPr lang="en-US" sz="2000" dirty="0" err="1"/>
              <a:t>CompilationStartAction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Analyzer runs on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ReportDiagnostic</a:t>
            </a:r>
            <a:r>
              <a:rPr lang="en-US" sz="2000" dirty="0"/>
              <a:t>(...)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DiagnosticInfo</a:t>
            </a:r>
            <a:r>
              <a:rPr lang="en-US" sz="2000" dirty="0"/>
              <a:t> DTO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WPF UI Grid / Filters</a:t>
            </a:r>
          </a:p>
        </p:txBody>
      </p:sp>
    </p:spTree>
    <p:extLst>
      <p:ext uri="{BB962C8B-B14F-4D97-AF65-F5344CB8AC3E}">
        <p14:creationId xmlns:p14="http://schemas.microsoft.com/office/powerpoint/2010/main" val="115885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8355-B11C-98F0-0954-398DC690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11B-A55B-62BD-CF48-86D14C16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 &amp; select .</a:t>
            </a:r>
            <a:r>
              <a:rPr lang="en-US" dirty="0" err="1"/>
              <a:t>sln</a:t>
            </a:r>
            <a:r>
              <a:rPr lang="en-US" dirty="0"/>
              <a:t> / .</a:t>
            </a:r>
            <a:r>
              <a:rPr lang="en-US" dirty="0" err="1"/>
              <a:t>csproj</a:t>
            </a:r>
            <a:r>
              <a:rPr lang="en-US" dirty="0"/>
              <a:t>.</a:t>
            </a:r>
          </a:p>
          <a:p>
            <a:r>
              <a:rPr lang="en-US" dirty="0"/>
              <a:t>Run analyzers.</a:t>
            </a:r>
          </a:p>
          <a:p>
            <a:r>
              <a:rPr lang="en-US" dirty="0"/>
              <a:t>Results appear in grid with severity, ID, message.</a:t>
            </a:r>
          </a:p>
          <a:p>
            <a:r>
              <a:rPr lang="en-US" dirty="0"/>
              <a:t>Double-click to expand code snippet</a:t>
            </a:r>
          </a:p>
        </p:txBody>
      </p:sp>
    </p:spTree>
    <p:extLst>
      <p:ext uri="{BB962C8B-B14F-4D97-AF65-F5344CB8AC3E}">
        <p14:creationId xmlns:p14="http://schemas.microsoft.com/office/powerpoint/2010/main" val="1906123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3C31AE-877F-3376-FD55-19AF93AEB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91" y="697134"/>
            <a:ext cx="10119217" cy="546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56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913D-B33F-B61E-5503-354CEC75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Filter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601B-822E-8062-5615-109CA881D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users fine-tune the results shown in the UI.</a:t>
            </a:r>
          </a:p>
          <a:p>
            <a:r>
              <a:rPr lang="en-US" dirty="0"/>
              <a:t>Provides an easy way to:</a:t>
            </a:r>
          </a:p>
          <a:p>
            <a:pPr lvl="1"/>
            <a:r>
              <a:rPr lang="en-US" dirty="0"/>
              <a:t>Include only specific rule IDs.</a:t>
            </a:r>
          </a:p>
          <a:p>
            <a:pPr lvl="1"/>
            <a:r>
              <a:rPr lang="en-US" dirty="0"/>
              <a:t>Exclude unwanted rule IDs.</a:t>
            </a:r>
          </a:p>
          <a:p>
            <a:pPr lvl="1"/>
            <a:r>
              <a:rPr lang="en-US" dirty="0"/>
              <a:t>Adjust severity filters (Info / Warning / Error).</a:t>
            </a:r>
          </a:p>
          <a:p>
            <a:pPr lvl="1"/>
            <a:r>
              <a:rPr lang="en-US" dirty="0"/>
              <a:t>Bindings update the shared </a:t>
            </a:r>
            <a:r>
              <a:rPr lang="en-US" dirty="0" err="1"/>
              <a:t>FilterSettings</a:t>
            </a:r>
            <a:r>
              <a:rPr lang="en-US" dirty="0"/>
              <a:t> instantly.</a:t>
            </a:r>
          </a:p>
        </p:txBody>
      </p:sp>
    </p:spTree>
    <p:extLst>
      <p:ext uri="{BB962C8B-B14F-4D97-AF65-F5344CB8AC3E}">
        <p14:creationId xmlns:p14="http://schemas.microsoft.com/office/powerpoint/2010/main" val="3070115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50277-9948-CD90-F982-D58E2C1C5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974" y="339771"/>
            <a:ext cx="8252051" cy="61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1434-4DCB-61A0-C54A-CFA37751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618618"/>
            <a:ext cx="10515600" cy="2938442"/>
          </a:xfrm>
        </p:spPr>
        <p:txBody>
          <a:bodyPr>
            <a:normAutofit/>
          </a:bodyPr>
          <a:lstStyle/>
          <a:p>
            <a:r>
              <a:rPr lang="en-US" dirty="0"/>
              <a:t>Each analyzer declares its rule with a </a:t>
            </a:r>
            <a:r>
              <a:rPr lang="en-US" dirty="0" err="1"/>
              <a:t>DiagnosticDescriptor</a:t>
            </a:r>
            <a:r>
              <a:rPr lang="en-US" dirty="0"/>
              <a:t> and exposes it in </a:t>
            </a:r>
            <a:r>
              <a:rPr lang="en-US" dirty="0" err="1"/>
              <a:t>SupportedDiagnostics</a:t>
            </a:r>
            <a:r>
              <a:rPr lang="en-US" dirty="0"/>
              <a:t>.</a:t>
            </a:r>
          </a:p>
          <a:p>
            <a:r>
              <a:rPr lang="en-US" dirty="0"/>
              <a:t>In Initialize(</a:t>
            </a:r>
            <a:r>
              <a:rPr lang="en-US" dirty="0" err="1"/>
              <a:t>AnalysisContext</a:t>
            </a:r>
            <a:r>
              <a:rPr lang="en-US" dirty="0"/>
              <a:t>)</a:t>
            </a:r>
          </a:p>
          <a:p>
            <a:r>
              <a:rPr lang="en-US" dirty="0"/>
              <a:t>Disable analysis on generated code and enable concurrent execution.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C2B7E-4928-B0F8-10C8-FBC37F713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58" y="3163824"/>
            <a:ext cx="8494884" cy="34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D6E9A-65BC-7B99-E92E-2F59BFD5F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6112"/>
            <a:ext cx="10515600" cy="5280851"/>
          </a:xfrm>
        </p:spPr>
        <p:txBody>
          <a:bodyPr>
            <a:normAutofit/>
          </a:bodyPr>
          <a:lstStyle/>
          <a:p>
            <a:r>
              <a:rPr lang="en-US" dirty="0"/>
              <a:t>Register callbacks that Roslyn will call during analysis:</a:t>
            </a:r>
          </a:p>
          <a:p>
            <a:pPr lvl="1"/>
            <a:r>
              <a:rPr lang="en-US" dirty="0"/>
              <a:t>Syntax callbacks when we need the exact C# syntax shape.</a:t>
            </a:r>
          </a:p>
          <a:p>
            <a:pPr lvl="1"/>
            <a:r>
              <a:rPr lang="en-US" dirty="0"/>
              <a:t>Operation callbacks when we care about bound semantics, for example conversions.</a:t>
            </a:r>
          </a:p>
          <a:p>
            <a:pPr lvl="1"/>
            <a:r>
              <a:rPr lang="en-US" dirty="0"/>
              <a:t>Symbol callbacks for symbol centered checks, for example parameter names.</a:t>
            </a:r>
          </a:p>
          <a:p>
            <a:pPr lvl="1"/>
            <a:r>
              <a:rPr lang="en-US" dirty="0" err="1"/>
              <a:t>CompilationStartAction</a:t>
            </a:r>
            <a:r>
              <a:rPr lang="en-US" dirty="0"/>
              <a:t> to cache symbols once per compilation.</a:t>
            </a:r>
          </a:p>
          <a:p>
            <a:r>
              <a:rPr lang="en-US" dirty="0"/>
              <a:t>Inside callbacks: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SemanticModel</a:t>
            </a:r>
            <a:r>
              <a:rPr lang="en-US" dirty="0"/>
              <a:t>, Compilation, or Operation to read meaning, not just text.</a:t>
            </a:r>
          </a:p>
          <a:p>
            <a:pPr lvl="1"/>
            <a:r>
              <a:rPr lang="en-US" dirty="0"/>
              <a:t>Decide if a location should be reported.</a:t>
            </a:r>
          </a:p>
          <a:p>
            <a:pPr lvl="1"/>
            <a:r>
              <a:rPr lang="en-US" dirty="0"/>
              <a:t>Call </a:t>
            </a:r>
            <a:r>
              <a:rPr lang="en-US" dirty="0" err="1"/>
              <a:t>ReportDiagnostic</a:t>
            </a:r>
            <a:r>
              <a:rPr lang="en-US" dirty="0"/>
              <a:t>(</a:t>
            </a:r>
            <a:r>
              <a:rPr lang="en-US" dirty="0" err="1"/>
              <a:t>Diagnostic.Create</a:t>
            </a:r>
            <a:r>
              <a:rPr lang="en-US" dirty="0"/>
              <a:t>(...)), optionally with extra properties that the UI can surface as suggestions.</a:t>
            </a:r>
          </a:p>
        </p:txBody>
      </p:sp>
    </p:spTree>
    <p:extLst>
      <p:ext uri="{BB962C8B-B14F-4D97-AF65-F5344CB8AC3E}">
        <p14:creationId xmlns:p14="http://schemas.microsoft.com/office/powerpoint/2010/main" val="411871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6065-B06F-1EE3-B5B6-EBC03B8ED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MNA0001 </a:t>
            </a:r>
            <a:r>
              <a:rPr lang="en-US" dirty="0" err="1"/>
              <a:t>AsyncVoid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307F3-6745-4CD0-DCC3-D0ACC5EF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  <a:p>
            <a:pPr lvl="1"/>
            <a:r>
              <a:rPr lang="en-US" dirty="0"/>
              <a:t> Discourage async void, which is hard to await and to test.</a:t>
            </a:r>
          </a:p>
          <a:p>
            <a:r>
              <a:rPr lang="en-US" dirty="0"/>
              <a:t>Key registrations:</a:t>
            </a:r>
          </a:p>
          <a:p>
            <a:pPr lvl="1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MethodDeclaration</a:t>
            </a:r>
            <a:r>
              <a:rPr lang="en-US" dirty="0"/>
              <a:t> and </a:t>
            </a:r>
            <a:r>
              <a:rPr lang="en-US" dirty="0" err="1"/>
              <a:t>LocalFunctionStatement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RegisterOperationAction</a:t>
            </a:r>
            <a:r>
              <a:rPr lang="en-US" dirty="0"/>
              <a:t> for Conversion and for </a:t>
            </a:r>
            <a:r>
              <a:rPr lang="en-US" dirty="0" err="1"/>
              <a:t>DelegateCreation</a:t>
            </a:r>
            <a:r>
              <a:rPr lang="en-US" dirty="0"/>
              <a:t>. These catch async lambdas that get converted to or created as void delegates.</a:t>
            </a:r>
          </a:p>
        </p:txBody>
      </p:sp>
    </p:spTree>
    <p:extLst>
      <p:ext uri="{BB962C8B-B14F-4D97-AF65-F5344CB8AC3E}">
        <p14:creationId xmlns:p14="http://schemas.microsoft.com/office/powerpoint/2010/main" val="291151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5654-D025-BC80-AD7D-EDED9C17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"/>
            <a:ext cx="10515600" cy="603065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DoWork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"Boom!"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DoWorkAsync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"Handled by caller with try/catch"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4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E9A0-793B-906D-08FF-DEC29168C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A5F11-F2E7-DDB5-BBD0-03DDA548E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methods and local functions:</a:t>
            </a:r>
          </a:p>
          <a:p>
            <a:pPr lvl="1"/>
            <a:r>
              <a:rPr lang="en-US" dirty="0"/>
              <a:t>Check async modifier and void return type.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IMethodSymbol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Skip anything that is not a normal method (constructors, operators).</a:t>
            </a:r>
          </a:p>
          <a:p>
            <a:pPr lvl="1"/>
            <a:r>
              <a:rPr lang="en-US" dirty="0"/>
              <a:t>Skip overrides and explicit interface implementations since signature is fixed by a contract.</a:t>
            </a:r>
          </a:p>
          <a:p>
            <a:pPr lvl="1"/>
            <a:r>
              <a:rPr lang="en-US" dirty="0"/>
              <a:t>Skip things that look like event handlers: (object sender, </a:t>
            </a:r>
            <a:r>
              <a:rPr lang="en-US" dirty="0" err="1"/>
              <a:t>EventArgs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) or derived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Report at the void keyword with a message that recommends Task or Task&lt;T&gt; and attach a Suggestion property.</a:t>
            </a:r>
          </a:p>
        </p:txBody>
      </p:sp>
    </p:spTree>
    <p:extLst>
      <p:ext uri="{BB962C8B-B14F-4D97-AF65-F5344CB8AC3E}">
        <p14:creationId xmlns:p14="http://schemas.microsoft.com/office/powerpoint/2010/main" val="200429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C479-A5DF-3310-278E-EB575066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9227-C404-12C5-E0DB-3684CC5E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async lambdas assigned to void delegates:</a:t>
            </a:r>
          </a:p>
          <a:p>
            <a:pPr lvl="1"/>
            <a:r>
              <a:rPr lang="en-US" dirty="0"/>
              <a:t>Look at </a:t>
            </a:r>
            <a:r>
              <a:rPr lang="en-US" dirty="0" err="1"/>
              <a:t>IConversionOperation</a:t>
            </a:r>
            <a:r>
              <a:rPr lang="en-US" dirty="0"/>
              <a:t> and </a:t>
            </a:r>
            <a:r>
              <a:rPr lang="en-US" dirty="0" err="1"/>
              <a:t>IDelegateCreationOperation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target delegate returns void and the lambda syntax has async, this is an async void lambda.</a:t>
            </a:r>
          </a:p>
          <a:p>
            <a:pPr lvl="1"/>
            <a:r>
              <a:rPr lang="en-US" dirty="0"/>
              <a:t>Skip delegates that match the event handler pattern.</a:t>
            </a:r>
          </a:p>
          <a:p>
            <a:pPr lvl="1"/>
            <a:r>
              <a:rPr lang="en-US" dirty="0"/>
              <a:t>Report at the lambda location with the same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68600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57C0-BDFF-AEA2-40E5-5F671454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MNA0004 Weak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1CDA-93CD-83DA-19DF-9F8272A7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Goal </a:t>
            </a:r>
          </a:p>
          <a:p>
            <a:pPr lvl="1"/>
            <a:r>
              <a:rPr lang="en-US" dirty="0"/>
              <a:t>Help readability by discouraging names that are too short or too generic.</a:t>
            </a:r>
          </a:p>
          <a:p>
            <a:r>
              <a:rPr lang="en-US" dirty="0"/>
              <a:t>Key registrations:</a:t>
            </a:r>
          </a:p>
          <a:p>
            <a:pPr lvl="1"/>
            <a:r>
              <a:rPr lang="en-US" dirty="0" err="1"/>
              <a:t>RegisterCompilationStartAction</a:t>
            </a:r>
            <a:r>
              <a:rPr lang="en-US" dirty="0"/>
              <a:t> to resolve and cache well known types once, for example </a:t>
            </a:r>
            <a:r>
              <a:rPr lang="en-US" dirty="0" err="1"/>
              <a:t>IEnumerable</a:t>
            </a:r>
            <a:r>
              <a:rPr lang="en-US" dirty="0"/>
              <a:t>&lt;T&gt; and </a:t>
            </a:r>
            <a:r>
              <a:rPr lang="en-US" dirty="0" err="1"/>
              <a:t>EventArgs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Within that start action:</a:t>
            </a:r>
          </a:p>
          <a:p>
            <a:pPr lvl="2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VariableDeclarator</a:t>
            </a:r>
            <a:r>
              <a:rPr lang="en-US" dirty="0"/>
              <a:t> to catch locals and fields.</a:t>
            </a:r>
          </a:p>
          <a:p>
            <a:pPr lvl="2"/>
            <a:r>
              <a:rPr lang="en-US" dirty="0" err="1"/>
              <a:t>RegisterSymbolAction</a:t>
            </a:r>
            <a:r>
              <a:rPr lang="en-US" dirty="0"/>
              <a:t> for parameters.</a:t>
            </a:r>
          </a:p>
          <a:p>
            <a:pPr lvl="2"/>
            <a:r>
              <a:rPr lang="en-US" dirty="0" err="1"/>
              <a:t>RegisterSyntaxNodeAction</a:t>
            </a:r>
            <a:r>
              <a:rPr lang="en-US" dirty="0"/>
              <a:t> for </a:t>
            </a:r>
            <a:r>
              <a:rPr lang="en-US" dirty="0" err="1"/>
              <a:t>SingleVariableDesignation</a:t>
            </a:r>
            <a:r>
              <a:rPr lang="en-US" dirty="0"/>
              <a:t> to catch foreach (var x in ...).</a:t>
            </a:r>
          </a:p>
          <a:p>
            <a:r>
              <a:rPr lang="en-US" dirty="0"/>
              <a:t>Scope covered:</a:t>
            </a:r>
          </a:p>
          <a:p>
            <a:pPr lvl="1"/>
            <a:r>
              <a:rPr lang="en-US" dirty="0"/>
              <a:t>Locals and fields (fields only when not const).</a:t>
            </a:r>
          </a:p>
          <a:p>
            <a:pPr lvl="1"/>
            <a:r>
              <a:rPr lang="en-US" dirty="0"/>
              <a:t>Parameters.</a:t>
            </a:r>
          </a:p>
          <a:p>
            <a:pPr lvl="1"/>
            <a:r>
              <a:rPr lang="en-US" dirty="0"/>
              <a:t>Foreach variable designations (configurable).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9B436CA6E5210419EECD975ABF988B4" ma:contentTypeVersion="5" ma:contentTypeDescription="Vytvoří nový dokument" ma:contentTypeScope="" ma:versionID="0d8ad8715710c7217dd154b205095e34">
  <xsd:schema xmlns:xsd="http://www.w3.org/2001/XMLSchema" xmlns:xs="http://www.w3.org/2001/XMLSchema" xmlns:p="http://schemas.microsoft.com/office/2006/metadata/properties" xmlns:ns3="9a7b2398-40f1-427b-a923-0c66175eb811" targetNamespace="http://schemas.microsoft.com/office/2006/metadata/properties" ma:root="true" ma:fieldsID="9442c495e96e79bfadba93885906fb44" ns3:_="">
    <xsd:import namespace="9a7b2398-40f1-427b-a923-0c66175eb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b2398-40f1-427b-a923-0c66175eb8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397100-7016-4EDE-B080-CD56397FD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b2398-40f1-427b-a923-0c66175eb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4F89A3-16BE-423D-B257-8368663F7E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EB3198-127D-4E25-A0C3-54E9B64A20A9}">
  <ds:schemaRefs>
    <ds:schemaRef ds:uri="http://schemas.microsoft.com/office/2006/documentManagement/types"/>
    <ds:schemaRef ds:uri="9a7b2398-40f1-427b-a923-0c66175eb811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1390</Words>
  <Application>Microsoft Office PowerPoint</Application>
  <PresentationFormat>Widescreen</PresentationFormat>
  <Paragraphs>183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 Theme</vt:lpstr>
      <vt:lpstr>MiniAnalyzers</vt:lpstr>
      <vt:lpstr>Analyzer Flow</vt:lpstr>
      <vt:lpstr>PowerPoint Presentation</vt:lpstr>
      <vt:lpstr>PowerPoint Presentation</vt:lpstr>
      <vt:lpstr>MNA0001 AsyncVoid</vt:lpstr>
      <vt:lpstr>PowerPoint Presentation</vt:lpstr>
      <vt:lpstr>Decision flow</vt:lpstr>
      <vt:lpstr>PowerPoint Presentation</vt:lpstr>
      <vt:lpstr>MNA0004 Weak variable names</vt:lpstr>
      <vt:lpstr>PowerPoint Presentation</vt:lpstr>
      <vt:lpstr>Decision flow</vt:lpstr>
      <vt:lpstr>MNA0002 Empty catch</vt:lpstr>
      <vt:lpstr>MNA0003 Console.WriteLine</vt:lpstr>
      <vt:lpstr>Analyzer configuration with .editorconfig</vt:lpstr>
      <vt:lpstr>How it works</vt:lpstr>
      <vt:lpstr>PowerPoint Presentation</vt:lpstr>
      <vt:lpstr>AnalyzerOptionExtensions</vt:lpstr>
      <vt:lpstr>AnalysisRunner</vt:lpstr>
      <vt:lpstr>Tests</vt:lpstr>
      <vt:lpstr>UI</vt:lpstr>
      <vt:lpstr>PowerPoint Presentation</vt:lpstr>
      <vt:lpstr>UI Filter Settings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Vidlička</dc:creator>
  <cp:lastModifiedBy>Peter Vidlička</cp:lastModifiedBy>
  <cp:revision>6</cp:revision>
  <dcterms:created xsi:type="dcterms:W3CDTF">2025-08-29T15:54:48Z</dcterms:created>
  <dcterms:modified xsi:type="dcterms:W3CDTF">2025-09-05T12:01:35Z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0x01010049B436CA6E5210419EECD975ABF988B4</vt:lpwstr>
  </property>
</Properties>
</file>