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2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1457089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6042" y="2681210"/>
            <a:ext cx="10239374" cy="6962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54549" y="23501"/>
            <a:ext cx="6378901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5749" y="1548556"/>
            <a:ext cx="15476500" cy="2234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UF2isFWsqVSYhbaACYtbgcLi_YjDqpE3GLQIVgkKQg/edit#gid%3D6985111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98" y="714019"/>
            <a:ext cx="5111115" cy="251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4700" spc="165" dirty="0">
                <a:solidFill>
                  <a:srgbClr val="F4F1E8"/>
                </a:solidFill>
                <a:latin typeface="Microsoft Sans Serif"/>
                <a:cs typeface="Microsoft Sans Serif"/>
              </a:rPr>
              <a:t>Brain </a:t>
            </a:r>
            <a:r>
              <a:rPr sz="4700" spc="160" dirty="0">
                <a:solidFill>
                  <a:srgbClr val="F4F1E8"/>
                </a:solidFill>
                <a:latin typeface="Microsoft Sans Serif"/>
                <a:cs typeface="Microsoft Sans Serif"/>
              </a:rPr>
              <a:t>Tumor </a:t>
            </a:r>
            <a:r>
              <a:rPr sz="4700" spc="16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700" spc="245" dirty="0">
                <a:solidFill>
                  <a:srgbClr val="F4F1E8"/>
                </a:solidFill>
                <a:latin typeface="Microsoft Sans Serif"/>
                <a:cs typeface="Microsoft Sans Serif"/>
              </a:rPr>
              <a:t>Identification</a:t>
            </a:r>
            <a:r>
              <a:rPr sz="4700" spc="-16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700" spc="350" dirty="0">
                <a:solidFill>
                  <a:srgbClr val="F4F1E8"/>
                </a:solidFill>
                <a:latin typeface="Microsoft Sans Serif"/>
                <a:cs typeface="Microsoft Sans Serif"/>
              </a:rPr>
              <a:t>and </a:t>
            </a:r>
            <a:r>
              <a:rPr sz="4700" spc="-123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700" spc="180" dirty="0">
                <a:solidFill>
                  <a:srgbClr val="F4F1E8"/>
                </a:solidFill>
                <a:latin typeface="Microsoft Sans Serif"/>
                <a:cs typeface="Microsoft Sans Serif"/>
              </a:rPr>
              <a:t>Classification</a:t>
            </a:r>
            <a:endParaRPr sz="47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25433" y="9815073"/>
            <a:ext cx="7887334" cy="0"/>
          </a:xfrm>
          <a:custGeom>
            <a:avLst/>
            <a:gdLst/>
            <a:ahLst/>
            <a:cxnLst/>
            <a:rect l="l" t="t" r="r" b="b"/>
            <a:pathLst>
              <a:path w="7887334">
                <a:moveTo>
                  <a:pt x="788681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4F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5433" y="714019"/>
            <a:ext cx="7887334" cy="0"/>
          </a:xfrm>
          <a:custGeom>
            <a:avLst/>
            <a:gdLst/>
            <a:ahLst/>
            <a:cxnLst/>
            <a:rect l="l" t="t" r="r" b="b"/>
            <a:pathLst>
              <a:path w="7887334">
                <a:moveTo>
                  <a:pt x="788681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F4F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467163"/>
            <a:ext cx="8963025" cy="9353550"/>
            <a:chOff x="0" y="467163"/>
            <a:chExt cx="8963025" cy="9353550"/>
          </a:xfrm>
        </p:grpSpPr>
        <p:sp>
          <p:nvSpPr>
            <p:cNvPr id="6" name="object 6"/>
            <p:cNvSpPr/>
            <p:nvPr/>
          </p:nvSpPr>
          <p:spPr>
            <a:xfrm>
              <a:off x="2141306" y="9623638"/>
              <a:ext cx="943610" cy="0"/>
            </a:xfrm>
            <a:custGeom>
              <a:avLst/>
              <a:gdLst/>
              <a:ahLst/>
              <a:cxnLst/>
              <a:rect l="l" t="t" r="r" b="b"/>
              <a:pathLst>
                <a:path w="943610">
                  <a:moveTo>
                    <a:pt x="943085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678F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7163"/>
              <a:ext cx="8963024" cy="93535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184059" y="4280535"/>
            <a:ext cx="6645909" cy="49498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1967864" algn="l"/>
              </a:tabLst>
            </a:pPr>
            <a:r>
              <a:rPr sz="3750" spc="60" dirty="0">
                <a:solidFill>
                  <a:srgbClr val="F4F1E8"/>
                </a:solidFill>
                <a:latin typeface="Microsoft Sans Serif"/>
                <a:cs typeface="Microsoft Sans Serif"/>
              </a:rPr>
              <a:t>Created	</a:t>
            </a:r>
            <a:r>
              <a:rPr sz="3750" spc="114" dirty="0">
                <a:solidFill>
                  <a:srgbClr val="F4F1E8"/>
                </a:solidFill>
                <a:latin typeface="Microsoft Sans Serif"/>
                <a:cs typeface="Microsoft Sans Serif"/>
              </a:rPr>
              <a:t>by-</a:t>
            </a:r>
            <a:endParaRPr sz="37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5999"/>
              </a:lnSpc>
              <a:spcBef>
                <a:spcPts val="5"/>
              </a:spcBef>
            </a:pPr>
            <a:r>
              <a:rPr sz="4150" dirty="0">
                <a:solidFill>
                  <a:srgbClr val="F4F1E8"/>
                </a:solidFill>
                <a:latin typeface="Microsoft Sans Serif"/>
                <a:cs typeface="Microsoft Sans Serif"/>
              </a:rPr>
              <a:t>Adarsh </a:t>
            </a:r>
            <a:r>
              <a:rPr sz="4150" spc="15" dirty="0">
                <a:solidFill>
                  <a:srgbClr val="F4F1E8"/>
                </a:solidFill>
                <a:latin typeface="Microsoft Sans Serif"/>
                <a:cs typeface="Microsoft Sans Serif"/>
              </a:rPr>
              <a:t>Mishra 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(191500047) </a:t>
            </a:r>
            <a:r>
              <a:rPr sz="4150" spc="-109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-425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4150" spc="120" dirty="0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sz="4150" spc="-45" dirty="0">
                <a:solidFill>
                  <a:srgbClr val="F4F1E8"/>
                </a:solidFill>
                <a:latin typeface="Microsoft Sans Serif"/>
                <a:cs typeface="Microsoft Sans Serif"/>
              </a:rPr>
              <a:t>v</a:t>
            </a:r>
            <a:r>
              <a:rPr sz="4150" spc="-150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100" dirty="0">
                <a:solidFill>
                  <a:srgbClr val="F4F1E8"/>
                </a:solidFill>
                <a:latin typeface="Microsoft Sans Serif"/>
                <a:cs typeface="Microsoft Sans Serif"/>
              </a:rPr>
              <a:t>n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sz="4150" spc="-23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95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w</a:t>
            </a:r>
            <a:r>
              <a:rPr sz="4150" spc="-150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-290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4150" spc="340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4150" spc="120" dirty="0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i(</a:t>
            </a:r>
            <a:r>
              <a:rPr sz="4150" spc="-855" dirty="0">
                <a:solidFill>
                  <a:srgbClr val="F4F1E8"/>
                </a:solidFill>
                <a:latin typeface="Microsoft Sans Serif"/>
                <a:cs typeface="Microsoft Sans Serif"/>
              </a:rPr>
              <a:t>1</a:t>
            </a:r>
            <a:r>
              <a:rPr sz="4150" spc="140" dirty="0">
                <a:solidFill>
                  <a:srgbClr val="F4F1E8"/>
                </a:solidFill>
                <a:latin typeface="Microsoft Sans Serif"/>
                <a:cs typeface="Microsoft Sans Serif"/>
              </a:rPr>
              <a:t>9</a:t>
            </a:r>
            <a:r>
              <a:rPr sz="4150" spc="-855" dirty="0">
                <a:solidFill>
                  <a:srgbClr val="F4F1E8"/>
                </a:solidFill>
                <a:latin typeface="Microsoft Sans Serif"/>
                <a:cs typeface="Microsoft Sans Serif"/>
              </a:rPr>
              <a:t>1</a:t>
            </a:r>
            <a:r>
              <a:rPr sz="4150" spc="200" dirty="0">
                <a:solidFill>
                  <a:srgbClr val="F4F1E8"/>
                </a:solidFill>
                <a:latin typeface="Microsoft Sans Serif"/>
                <a:cs typeface="Microsoft Sans Serif"/>
              </a:rPr>
              <a:t>5</a:t>
            </a:r>
            <a:r>
              <a:rPr sz="4150" spc="515" dirty="0">
                <a:solidFill>
                  <a:srgbClr val="F4F1E8"/>
                </a:solidFill>
                <a:latin typeface="Microsoft Sans Serif"/>
                <a:cs typeface="Microsoft Sans Serif"/>
              </a:rPr>
              <a:t>00</a:t>
            </a:r>
            <a:r>
              <a:rPr sz="4150" spc="-254" dirty="0">
                <a:solidFill>
                  <a:srgbClr val="F4F1E8"/>
                </a:solidFill>
                <a:latin typeface="Microsoft Sans Serif"/>
                <a:cs typeface="Microsoft Sans Serif"/>
              </a:rPr>
              <a:t>7</a:t>
            </a:r>
            <a:r>
              <a:rPr sz="4150" spc="140" dirty="0">
                <a:solidFill>
                  <a:srgbClr val="F4F1E8"/>
                </a:solidFill>
                <a:latin typeface="Microsoft Sans Serif"/>
                <a:cs typeface="Microsoft Sans Serif"/>
              </a:rPr>
              <a:t>69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)  </a:t>
            </a:r>
            <a:r>
              <a:rPr sz="4150" spc="50" dirty="0">
                <a:solidFill>
                  <a:srgbClr val="F4F1E8"/>
                </a:solidFill>
                <a:latin typeface="Microsoft Sans Serif"/>
                <a:cs typeface="Microsoft Sans Serif"/>
              </a:rPr>
              <a:t>Aman </a:t>
            </a:r>
            <a:r>
              <a:rPr sz="415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Kumar(191500092) </a:t>
            </a:r>
            <a:r>
              <a:rPr sz="4150" spc="3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95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-150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-290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4150" spc="120" dirty="0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sz="4150" spc="-23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4150" spc="-425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4150" spc="120" dirty="0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sz="4150" spc="-45" dirty="0">
                <a:solidFill>
                  <a:srgbClr val="F4F1E8"/>
                </a:solidFill>
                <a:latin typeface="Microsoft Sans Serif"/>
                <a:cs typeface="Microsoft Sans Serif"/>
              </a:rPr>
              <a:t>v</a:t>
            </a:r>
            <a:r>
              <a:rPr sz="4150" spc="120" dirty="0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4150" spc="-150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4150" spc="50" dirty="0">
                <a:solidFill>
                  <a:srgbClr val="F4F1E8"/>
                </a:solidFill>
                <a:latin typeface="Microsoft Sans Serif"/>
                <a:cs typeface="Microsoft Sans Serif"/>
              </a:rPr>
              <a:t>r</a:t>
            </a:r>
            <a:r>
              <a:rPr sz="4150" spc="-5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(</a:t>
            </a:r>
            <a:r>
              <a:rPr sz="4150" spc="-855" dirty="0">
                <a:solidFill>
                  <a:srgbClr val="F4F1E8"/>
                </a:solidFill>
                <a:latin typeface="Microsoft Sans Serif"/>
                <a:cs typeface="Microsoft Sans Serif"/>
              </a:rPr>
              <a:t>1</a:t>
            </a:r>
            <a:r>
              <a:rPr sz="4150" spc="140" dirty="0">
                <a:solidFill>
                  <a:srgbClr val="F4F1E8"/>
                </a:solidFill>
                <a:latin typeface="Microsoft Sans Serif"/>
                <a:cs typeface="Microsoft Sans Serif"/>
              </a:rPr>
              <a:t>9</a:t>
            </a:r>
            <a:r>
              <a:rPr sz="4150" spc="-855" dirty="0">
                <a:solidFill>
                  <a:srgbClr val="F4F1E8"/>
                </a:solidFill>
                <a:latin typeface="Microsoft Sans Serif"/>
                <a:cs typeface="Microsoft Sans Serif"/>
              </a:rPr>
              <a:t>1</a:t>
            </a:r>
            <a:r>
              <a:rPr sz="4150" spc="200" dirty="0">
                <a:solidFill>
                  <a:srgbClr val="F4F1E8"/>
                </a:solidFill>
                <a:latin typeface="Microsoft Sans Serif"/>
                <a:cs typeface="Microsoft Sans Serif"/>
              </a:rPr>
              <a:t>5</a:t>
            </a:r>
            <a:r>
              <a:rPr sz="4150" spc="515" dirty="0">
                <a:solidFill>
                  <a:srgbClr val="F4F1E8"/>
                </a:solidFill>
                <a:latin typeface="Microsoft Sans Serif"/>
                <a:cs typeface="Microsoft Sans Serif"/>
              </a:rPr>
              <a:t>0000</a:t>
            </a:r>
            <a:r>
              <a:rPr sz="4150" spc="15" dirty="0">
                <a:solidFill>
                  <a:srgbClr val="F4F1E8"/>
                </a:solidFill>
                <a:latin typeface="Microsoft Sans Serif"/>
                <a:cs typeface="Microsoft Sans Serif"/>
              </a:rPr>
              <a:t>3</a:t>
            </a:r>
            <a:r>
              <a:rPr sz="4150" spc="5" dirty="0">
                <a:solidFill>
                  <a:srgbClr val="F4F1E8"/>
                </a:solidFill>
                <a:latin typeface="Microsoft Sans Serif"/>
                <a:cs typeface="Microsoft Sans Serif"/>
              </a:rPr>
              <a:t>)</a:t>
            </a:r>
            <a:endParaRPr sz="4150" dirty="0">
              <a:latin typeface="Microsoft Sans Serif"/>
              <a:cs typeface="Microsoft Sans Serif"/>
            </a:endParaRPr>
          </a:p>
          <a:p>
            <a:pPr marL="138430">
              <a:lnSpc>
                <a:spcPct val="100000"/>
              </a:lnSpc>
              <a:spcBef>
                <a:spcPts val="1235"/>
              </a:spcBef>
            </a:pPr>
            <a:r>
              <a:rPr sz="3200" spc="-335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3200" spc="85" dirty="0">
                <a:solidFill>
                  <a:srgbClr val="F4F1E8"/>
                </a:solidFill>
                <a:latin typeface="Microsoft Sans Serif"/>
                <a:cs typeface="Microsoft Sans Serif"/>
              </a:rPr>
              <a:t>u</a:t>
            </a:r>
            <a:r>
              <a:rPr sz="3200" spc="130" dirty="0">
                <a:solidFill>
                  <a:srgbClr val="F4F1E8"/>
                </a:solidFill>
                <a:latin typeface="Microsoft Sans Serif"/>
                <a:cs typeface="Microsoft Sans Serif"/>
              </a:rPr>
              <a:t>b</a:t>
            </a:r>
            <a:r>
              <a:rPr sz="3200" spc="110" dirty="0">
                <a:solidFill>
                  <a:srgbClr val="F4F1E8"/>
                </a:solidFill>
                <a:latin typeface="Microsoft Sans Serif"/>
                <a:cs typeface="Microsoft Sans Serif"/>
              </a:rPr>
              <a:t>m</a:t>
            </a:r>
            <a:r>
              <a:rPr sz="3200" dirty="0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sz="3200" spc="254" dirty="0">
                <a:solidFill>
                  <a:srgbClr val="F4F1E8"/>
                </a:solidFill>
                <a:latin typeface="Microsoft Sans Serif"/>
                <a:cs typeface="Microsoft Sans Serif"/>
              </a:rPr>
              <a:t>tt</a:t>
            </a:r>
            <a:r>
              <a:rPr sz="3200" spc="-15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200" spc="135" dirty="0">
                <a:solidFill>
                  <a:srgbClr val="F4F1E8"/>
                </a:solidFill>
                <a:latin typeface="Microsoft Sans Serif"/>
                <a:cs typeface="Microsoft Sans Serif"/>
              </a:rPr>
              <a:t>d</a:t>
            </a:r>
            <a:r>
              <a:rPr sz="3200" spc="-18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200" spc="-190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3200" spc="70" dirty="0">
                <a:solidFill>
                  <a:srgbClr val="F4F1E8"/>
                </a:solidFill>
                <a:latin typeface="Microsoft Sans Serif"/>
                <a:cs typeface="Microsoft Sans Serif"/>
              </a:rPr>
              <a:t>o</a:t>
            </a:r>
            <a:r>
              <a:rPr sz="3200" spc="-18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200" spc="195" dirty="0">
                <a:solidFill>
                  <a:srgbClr val="F4F1E8"/>
                </a:solidFill>
                <a:latin typeface="Microsoft Sans Serif"/>
                <a:cs typeface="Microsoft Sans Serif"/>
              </a:rPr>
              <a:t>-</a:t>
            </a:r>
            <a:endParaRPr sz="3200" dirty="0">
              <a:latin typeface="Microsoft Sans Serif"/>
              <a:cs typeface="Microsoft Sans Serif"/>
            </a:endParaRPr>
          </a:p>
          <a:p>
            <a:pPr marL="138430">
              <a:lnSpc>
                <a:spcPct val="100000"/>
              </a:lnSpc>
              <a:spcBef>
                <a:spcPts val="680"/>
              </a:spcBef>
            </a:pPr>
            <a:r>
              <a:rPr sz="3900" spc="50" dirty="0">
                <a:solidFill>
                  <a:srgbClr val="F4F1E8"/>
                </a:solidFill>
                <a:latin typeface="Microsoft Sans Serif"/>
                <a:cs typeface="Microsoft Sans Serif"/>
              </a:rPr>
              <a:t>Mr.</a:t>
            </a:r>
            <a:r>
              <a:rPr sz="3900" spc="-22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900" spc="40" dirty="0">
                <a:solidFill>
                  <a:srgbClr val="F4F1E8"/>
                </a:solidFill>
                <a:latin typeface="Microsoft Sans Serif"/>
                <a:cs typeface="Microsoft Sans Serif"/>
              </a:rPr>
              <a:t>Mayank</a:t>
            </a:r>
            <a:r>
              <a:rPr sz="3900" spc="-225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900" spc="-70" dirty="0">
                <a:solidFill>
                  <a:srgbClr val="F4F1E8"/>
                </a:solidFill>
                <a:latin typeface="Microsoft Sans Serif"/>
                <a:cs typeface="Microsoft Sans Serif"/>
              </a:rPr>
              <a:t>Srivastava</a:t>
            </a:r>
            <a:endParaRPr sz="3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9564" y="23507"/>
            <a:ext cx="53346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latin typeface="Verdana"/>
                <a:cs typeface="Verdana"/>
              </a:rPr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613789" y="1363242"/>
            <a:ext cx="15049500" cy="8515350"/>
          </a:xfrm>
          <a:custGeom>
            <a:avLst/>
            <a:gdLst/>
            <a:ahLst/>
            <a:cxnLst/>
            <a:rect l="l" t="t" r="r" b="b"/>
            <a:pathLst>
              <a:path w="15049500" h="8515350">
                <a:moveTo>
                  <a:pt x="15049259" y="280504"/>
                </a:moveTo>
                <a:lnTo>
                  <a:pt x="15045589" y="235089"/>
                </a:lnTo>
                <a:lnTo>
                  <a:pt x="15034933" y="191985"/>
                </a:lnTo>
                <a:lnTo>
                  <a:pt x="15017903" y="151752"/>
                </a:lnTo>
                <a:lnTo>
                  <a:pt x="14995055" y="114998"/>
                </a:lnTo>
                <a:lnTo>
                  <a:pt x="14967001" y="82283"/>
                </a:lnTo>
                <a:lnTo>
                  <a:pt x="14934311" y="54216"/>
                </a:lnTo>
                <a:lnTo>
                  <a:pt x="14897570" y="31369"/>
                </a:lnTo>
                <a:lnTo>
                  <a:pt x="14857362" y="14325"/>
                </a:lnTo>
                <a:lnTo>
                  <a:pt x="14814258" y="3683"/>
                </a:lnTo>
                <a:lnTo>
                  <a:pt x="14768868" y="0"/>
                </a:lnTo>
                <a:lnTo>
                  <a:pt x="280390" y="0"/>
                </a:lnTo>
                <a:lnTo>
                  <a:pt x="235000" y="3683"/>
                </a:lnTo>
                <a:lnTo>
                  <a:pt x="191897" y="14325"/>
                </a:lnTo>
                <a:lnTo>
                  <a:pt x="151688" y="31369"/>
                </a:lnTo>
                <a:lnTo>
                  <a:pt x="114947" y="54216"/>
                </a:lnTo>
                <a:lnTo>
                  <a:pt x="82257" y="82283"/>
                </a:lnTo>
                <a:lnTo>
                  <a:pt x="54190" y="114998"/>
                </a:lnTo>
                <a:lnTo>
                  <a:pt x="31356" y="151752"/>
                </a:lnTo>
                <a:lnTo>
                  <a:pt x="14325" y="191985"/>
                </a:lnTo>
                <a:lnTo>
                  <a:pt x="3670" y="235089"/>
                </a:lnTo>
                <a:lnTo>
                  <a:pt x="0" y="280504"/>
                </a:lnTo>
                <a:lnTo>
                  <a:pt x="0" y="8234832"/>
                </a:lnTo>
                <a:lnTo>
                  <a:pt x="3670" y="8280247"/>
                </a:lnTo>
                <a:lnTo>
                  <a:pt x="14325" y="8323364"/>
                </a:lnTo>
                <a:lnTo>
                  <a:pt x="31356" y="8363585"/>
                </a:lnTo>
                <a:lnTo>
                  <a:pt x="54190" y="8400351"/>
                </a:lnTo>
                <a:lnTo>
                  <a:pt x="82257" y="8433054"/>
                </a:lnTo>
                <a:lnTo>
                  <a:pt x="114947" y="8461121"/>
                </a:lnTo>
                <a:lnTo>
                  <a:pt x="151688" y="8483968"/>
                </a:lnTo>
                <a:lnTo>
                  <a:pt x="191897" y="8501012"/>
                </a:lnTo>
                <a:lnTo>
                  <a:pt x="235000" y="8511667"/>
                </a:lnTo>
                <a:lnTo>
                  <a:pt x="280390" y="8515350"/>
                </a:lnTo>
                <a:lnTo>
                  <a:pt x="14768868" y="8515350"/>
                </a:lnTo>
                <a:lnTo>
                  <a:pt x="14814258" y="8511667"/>
                </a:lnTo>
                <a:lnTo>
                  <a:pt x="14857362" y="8501012"/>
                </a:lnTo>
                <a:lnTo>
                  <a:pt x="14897570" y="8483968"/>
                </a:lnTo>
                <a:lnTo>
                  <a:pt x="14934311" y="8461121"/>
                </a:lnTo>
                <a:lnTo>
                  <a:pt x="14967001" y="8433054"/>
                </a:lnTo>
                <a:lnTo>
                  <a:pt x="14995055" y="8400351"/>
                </a:lnTo>
                <a:lnTo>
                  <a:pt x="15017903" y="8363585"/>
                </a:lnTo>
                <a:lnTo>
                  <a:pt x="15034933" y="8323364"/>
                </a:lnTo>
                <a:lnTo>
                  <a:pt x="15045589" y="8280247"/>
                </a:lnTo>
                <a:lnTo>
                  <a:pt x="15049259" y="8234832"/>
                </a:lnTo>
                <a:lnTo>
                  <a:pt x="15049259" y="280504"/>
                </a:lnTo>
                <a:close/>
              </a:path>
            </a:pathLst>
          </a:custGeom>
          <a:solidFill>
            <a:srgbClr val="FFFFFF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3625" y="1922967"/>
            <a:ext cx="7054850" cy="130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1155" marR="5080" indent="-1609090">
              <a:lnSpc>
                <a:spcPct val="107400"/>
              </a:lnSpc>
              <a:spcBef>
                <a:spcPts val="95"/>
              </a:spcBef>
            </a:pPr>
            <a:r>
              <a:rPr sz="3900" b="1" spc="-55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3900" b="1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900" b="1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-114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3900" b="1" spc="-10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-110" dirty="0">
                <a:solidFill>
                  <a:srgbClr val="FFFFFF"/>
                </a:solidFill>
                <a:latin typeface="Arial"/>
                <a:cs typeface="Arial"/>
              </a:rPr>
              <a:t>SPECIFICATION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1022" y="5306356"/>
            <a:ext cx="9260205" cy="368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0255" marR="1803400" lvl="2" indent="-229870">
              <a:lnSpc>
                <a:spcPct val="108900"/>
              </a:lnSpc>
              <a:spcBef>
                <a:spcPts val="95"/>
              </a:spcBef>
              <a:buAutoNum type="arabicPeriod"/>
              <a:tabLst>
                <a:tab pos="2639060" algn="l"/>
                <a:tab pos="3376929" algn="l"/>
                <a:tab pos="3752850" algn="l"/>
                <a:tab pos="4295140" algn="l"/>
              </a:tabLst>
            </a:pPr>
            <a:r>
              <a:rPr sz="3150" spc="7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Hardware</a:t>
            </a:r>
            <a:r>
              <a:rPr sz="3150" spc="114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Requirements </a:t>
            </a:r>
            <a:r>
              <a:rPr sz="3150" spc="-9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7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Processor</a:t>
            </a:r>
            <a:r>
              <a:rPr sz="31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150" spc="-3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:</a:t>
            </a:r>
            <a:r>
              <a:rPr sz="3150" spc="-32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-14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I3</a:t>
            </a:r>
            <a:r>
              <a:rPr sz="3150" spc="-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6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and </a:t>
            </a:r>
            <a:r>
              <a:rPr sz="3150" spc="18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Above </a:t>
            </a:r>
            <a:r>
              <a:rPr sz="3150" spc="-9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6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RAM</a:t>
            </a:r>
            <a:r>
              <a:rPr sz="31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150" spc="-3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:</a:t>
            </a:r>
            <a:r>
              <a:rPr sz="3150" spc="-325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150" spc="6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4GB</a:t>
            </a:r>
            <a:r>
              <a:rPr sz="3150" spc="1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6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and</a:t>
            </a:r>
            <a:r>
              <a:rPr sz="3150" spc="1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18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Above</a:t>
            </a:r>
            <a:endParaRPr sz="3150">
              <a:latin typeface="Lucida Sans Unicode"/>
              <a:cs typeface="Lucida Sans Unicode"/>
            </a:endParaRPr>
          </a:p>
          <a:p>
            <a:pPr marL="1557020">
              <a:lnSpc>
                <a:spcPct val="100000"/>
              </a:lnSpc>
              <a:spcBef>
                <a:spcPts val="340"/>
              </a:spcBef>
              <a:tabLst>
                <a:tab pos="3775075" algn="l"/>
              </a:tabLst>
            </a:pPr>
            <a:r>
              <a:rPr sz="3150" spc="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Hard</a:t>
            </a:r>
            <a:r>
              <a:rPr sz="3150" spc="15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-5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Disk</a:t>
            </a:r>
            <a:r>
              <a:rPr sz="31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150" spc="-3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:</a:t>
            </a:r>
            <a:r>
              <a:rPr sz="3150" spc="1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8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500GB</a:t>
            </a:r>
            <a:r>
              <a:rPr sz="3150" spc="1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6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and</a:t>
            </a:r>
            <a:r>
              <a:rPr sz="3150" spc="1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18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Above</a:t>
            </a:r>
            <a:endParaRPr sz="3150">
              <a:latin typeface="Lucida Sans Unicode"/>
              <a:cs typeface="Lucida Sans Unicode"/>
            </a:endParaRPr>
          </a:p>
          <a:p>
            <a:pPr marL="12700" marR="5080" lvl="2" indent="1763395">
              <a:lnSpc>
                <a:spcPct val="108900"/>
              </a:lnSpc>
              <a:buAutoNum type="arabicPeriod" startAt="2"/>
              <a:tabLst>
                <a:tab pos="2689225" algn="l"/>
                <a:tab pos="3895090" algn="l"/>
              </a:tabLst>
            </a:pPr>
            <a:r>
              <a:rPr sz="3150" spc="9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Software</a:t>
            </a:r>
            <a:r>
              <a:rPr sz="3150" spc="14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Requirements </a:t>
            </a:r>
            <a:r>
              <a:rPr sz="31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7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Operating</a:t>
            </a:r>
            <a:r>
              <a:rPr sz="3150" spc="18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6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System</a:t>
            </a:r>
            <a:r>
              <a:rPr sz="31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150" spc="-3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:</a:t>
            </a:r>
            <a:r>
              <a:rPr sz="3150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11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Windows</a:t>
            </a:r>
            <a:r>
              <a:rPr sz="3150" spc="14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-26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7</a:t>
            </a:r>
            <a:r>
              <a:rPr sz="3150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-7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,</a:t>
            </a:r>
            <a:r>
              <a:rPr sz="3150" spc="14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-6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8,</a:t>
            </a:r>
            <a:r>
              <a:rPr sz="3150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-32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10</a:t>
            </a:r>
            <a:r>
              <a:rPr sz="3150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(64</a:t>
            </a:r>
            <a:r>
              <a:rPr sz="3150" spc="14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bit)</a:t>
            </a:r>
            <a:endParaRPr sz="3150">
              <a:latin typeface="Lucida Sans Unicode"/>
              <a:cs typeface="Lucida Sans Unicode"/>
            </a:endParaRPr>
          </a:p>
          <a:p>
            <a:pPr marL="233045">
              <a:lnSpc>
                <a:spcPct val="100000"/>
              </a:lnSpc>
              <a:spcBef>
                <a:spcPts val="340"/>
              </a:spcBef>
              <a:tabLst>
                <a:tab pos="1870075" algn="l"/>
              </a:tabLst>
            </a:pPr>
            <a:r>
              <a:rPr sz="3150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Tools</a:t>
            </a:r>
            <a:r>
              <a:rPr sz="31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150" spc="-3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:</a:t>
            </a:r>
            <a:r>
              <a:rPr sz="3150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9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Anaconda</a:t>
            </a:r>
            <a:r>
              <a:rPr sz="3150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11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(Jupyter</a:t>
            </a:r>
            <a:r>
              <a:rPr sz="3150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5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Note</a:t>
            </a:r>
            <a:r>
              <a:rPr sz="3150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Book</a:t>
            </a:r>
            <a:r>
              <a:rPr sz="3150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3150" spc="-30" dirty="0">
                <a:solidFill>
                  <a:srgbClr val="FFFFFF"/>
                </a:solidFill>
                <a:latin typeface="Lucida Sans Unicode"/>
                <a:cs typeface="Lucida Sans Unicode"/>
                <a:hlinkClick r:id="rId2"/>
              </a:rPr>
              <a:t>IDE)</a:t>
            </a:r>
            <a:endParaRPr sz="3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R</a:t>
            </a:r>
            <a:r>
              <a:rPr spc="640" dirty="0"/>
              <a:t>E</a:t>
            </a:r>
            <a:r>
              <a:rPr spc="515" dirty="0"/>
              <a:t>F</a:t>
            </a:r>
            <a:r>
              <a:rPr spc="640" dirty="0"/>
              <a:t>E</a:t>
            </a:r>
            <a:r>
              <a:rPr spc="275" dirty="0"/>
              <a:t>R</a:t>
            </a:r>
            <a:r>
              <a:rPr spc="640" dirty="0"/>
              <a:t>E</a:t>
            </a:r>
            <a:r>
              <a:rPr spc="265" dirty="0"/>
              <a:t>N</a:t>
            </a:r>
            <a:r>
              <a:rPr spc="375" dirty="0"/>
              <a:t>C</a:t>
            </a:r>
            <a:r>
              <a:rPr spc="640" dirty="0"/>
              <a:t>E</a:t>
            </a:r>
            <a:r>
              <a:rPr spc="17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0728" y="2272324"/>
            <a:ext cx="12253595" cy="6700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069" algn="ctr">
              <a:lnSpc>
                <a:spcPct val="100000"/>
              </a:lnSpc>
              <a:spcBef>
                <a:spcPts val="135"/>
              </a:spcBef>
            </a:pPr>
            <a:r>
              <a:rPr sz="38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&gt;https://www.hindawi.com/journals/acisc/2022</a:t>
            </a:r>
            <a:endParaRPr sz="3850">
              <a:latin typeface="Lucida Sans Unicode"/>
              <a:cs typeface="Lucida Sans Unicode"/>
            </a:endParaRPr>
          </a:p>
          <a:p>
            <a:pPr marL="52705" algn="ctr">
              <a:lnSpc>
                <a:spcPct val="100000"/>
              </a:lnSpc>
              <a:spcBef>
                <a:spcPts val="30"/>
              </a:spcBef>
            </a:pPr>
            <a:r>
              <a:rPr sz="38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/8104054/.</a:t>
            </a:r>
            <a:endParaRPr sz="3850">
              <a:latin typeface="Lucida Sans Unicode"/>
              <a:cs typeface="Lucida Sans Unicode"/>
            </a:endParaRPr>
          </a:p>
          <a:p>
            <a:pPr marL="88265" marR="24130" algn="ctr">
              <a:lnSpc>
                <a:spcPct val="100600"/>
              </a:lnSpc>
              <a:spcBef>
                <a:spcPts val="3625"/>
              </a:spcBef>
            </a:pPr>
            <a:r>
              <a:rPr sz="38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&gt;https://www.datascience2000.in/2021/05/bra </a:t>
            </a:r>
            <a:r>
              <a:rPr sz="3850" spc="-12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in-tumor-classification-in-deep.html</a:t>
            </a:r>
            <a:endParaRPr sz="3850">
              <a:latin typeface="Lucida Sans Unicode"/>
              <a:cs typeface="Lucida Sans Unicode"/>
            </a:endParaRPr>
          </a:p>
          <a:p>
            <a:pPr marR="118110" algn="ctr">
              <a:lnSpc>
                <a:spcPct val="100000"/>
              </a:lnSpc>
              <a:spcBef>
                <a:spcPts val="5280"/>
              </a:spcBef>
            </a:pPr>
            <a:r>
              <a:rPr sz="38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https://www.sciencedirect.com/science/article</a:t>
            </a:r>
            <a:endParaRPr sz="3850">
              <a:latin typeface="Lucida Sans Unicode"/>
              <a:cs typeface="Lucida Sans Unicode"/>
            </a:endParaRPr>
          </a:p>
          <a:p>
            <a:pPr marL="488950">
              <a:lnSpc>
                <a:spcPct val="100000"/>
              </a:lnSpc>
              <a:spcBef>
                <a:spcPts val="30"/>
              </a:spcBef>
            </a:pPr>
            <a:r>
              <a:rPr sz="38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/abs/pii/S0045790622002361?via%3Dihub</a:t>
            </a:r>
            <a:endParaRPr sz="3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Lucida Sans Unicode"/>
              <a:cs typeface="Lucida Sans Unicode"/>
            </a:endParaRPr>
          </a:p>
          <a:p>
            <a:pPr marL="93345" marR="213995" algn="ctr">
              <a:lnSpc>
                <a:spcPct val="100600"/>
              </a:lnSpc>
            </a:pPr>
            <a:r>
              <a:rPr sz="38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https://www.hindawi.com/journals/jhe/2022/2 </a:t>
            </a:r>
            <a:r>
              <a:rPr sz="3850" spc="-12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693621/</a:t>
            </a:r>
            <a:endParaRPr sz="3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1766"/>
            <a:ext cx="18288000" cy="9075420"/>
          </a:xfrm>
          <a:custGeom>
            <a:avLst/>
            <a:gdLst/>
            <a:ahLst/>
            <a:cxnLst/>
            <a:rect l="l" t="t" r="r" b="b"/>
            <a:pathLst>
              <a:path w="18288000" h="9075420">
                <a:moveTo>
                  <a:pt x="0" y="0"/>
                </a:moveTo>
                <a:lnTo>
                  <a:pt x="18287999" y="0"/>
                </a:lnTo>
                <a:lnTo>
                  <a:pt x="18287999" y="9075233"/>
                </a:lnTo>
                <a:lnTo>
                  <a:pt x="0" y="9075233"/>
                </a:lnTo>
                <a:lnTo>
                  <a:pt x="0" y="0"/>
                </a:lnTo>
                <a:close/>
              </a:path>
            </a:pathLst>
          </a:custGeom>
          <a:solidFill>
            <a:srgbClr val="2A4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799" y="1932937"/>
            <a:ext cx="158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20" dirty="0">
                <a:solidFill>
                  <a:srgbClr val="F4F1E8"/>
                </a:solidFill>
                <a:latin typeface="Microsoft Sans Serif"/>
                <a:cs typeface="Microsoft Sans Serif"/>
              </a:rPr>
              <a:t>1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931" y="1932937"/>
            <a:ext cx="2158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F4F1E8"/>
                </a:solidFill>
                <a:latin typeface="Microsoft Sans Serif"/>
                <a:cs typeface="Microsoft Sans Serif"/>
              </a:rPr>
              <a:t>Introduction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99" y="2942588"/>
            <a:ext cx="234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4F1E8"/>
                </a:solidFill>
                <a:latin typeface="Microsoft Sans Serif"/>
                <a:cs typeface="Microsoft Sans Serif"/>
              </a:rPr>
              <a:t>2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931" y="2942588"/>
            <a:ext cx="33674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0" dirty="0">
                <a:solidFill>
                  <a:srgbClr val="F4F1E8"/>
                </a:solidFill>
                <a:latin typeface="Microsoft Sans Serif"/>
                <a:cs typeface="Microsoft Sans Serif"/>
              </a:rPr>
              <a:t>P</a:t>
            </a:r>
            <a:r>
              <a:rPr sz="300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r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o</a:t>
            </a:r>
            <a:r>
              <a:rPr sz="3000" spc="125" dirty="0">
                <a:solidFill>
                  <a:srgbClr val="F4F1E8"/>
                </a:solidFill>
                <a:latin typeface="Microsoft Sans Serif"/>
                <a:cs typeface="Microsoft Sans Serif"/>
              </a:rPr>
              <a:t>b</a:t>
            </a:r>
            <a:r>
              <a:rPr sz="300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l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110" dirty="0">
                <a:solidFill>
                  <a:srgbClr val="F4F1E8"/>
                </a:solidFill>
                <a:latin typeface="Microsoft Sans Serif"/>
                <a:cs typeface="Microsoft Sans Serif"/>
              </a:rPr>
              <a:t>m</a:t>
            </a:r>
            <a:r>
              <a:rPr sz="3000" spc="-17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000" spc="-315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3000" spc="240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3000" spc="-114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3000" spc="240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105" dirty="0">
                <a:solidFill>
                  <a:srgbClr val="F4F1E8"/>
                </a:solidFill>
                <a:latin typeface="Microsoft Sans Serif"/>
                <a:cs typeface="Microsoft Sans Serif"/>
              </a:rPr>
              <a:t>m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n</a:t>
            </a:r>
            <a:r>
              <a:rPr sz="3000" spc="245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799" y="3952238"/>
            <a:ext cx="238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F4F1E8"/>
                </a:solidFill>
                <a:latin typeface="Microsoft Sans Serif"/>
                <a:cs typeface="Microsoft Sans Serif"/>
              </a:rPr>
              <a:t>3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8931" y="3952238"/>
            <a:ext cx="169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solidFill>
                  <a:srgbClr val="F4F1E8"/>
                </a:solidFill>
                <a:latin typeface="Microsoft Sans Serif"/>
                <a:cs typeface="Microsoft Sans Serif"/>
              </a:rPr>
              <a:t>O</a:t>
            </a:r>
            <a:r>
              <a:rPr sz="3000" spc="125" dirty="0">
                <a:solidFill>
                  <a:srgbClr val="F4F1E8"/>
                </a:solidFill>
                <a:latin typeface="Microsoft Sans Serif"/>
                <a:cs typeface="Microsoft Sans Serif"/>
              </a:rPr>
              <a:t>b</a:t>
            </a:r>
            <a:r>
              <a:rPr sz="3000" dirty="0">
                <a:solidFill>
                  <a:srgbClr val="F4F1E8"/>
                </a:solidFill>
                <a:latin typeface="Microsoft Sans Serif"/>
                <a:cs typeface="Microsoft Sans Serif"/>
              </a:rPr>
              <a:t>j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40" dirty="0">
                <a:solidFill>
                  <a:srgbClr val="F4F1E8"/>
                </a:solidFill>
                <a:latin typeface="Microsoft Sans Serif"/>
                <a:cs typeface="Microsoft Sans Serif"/>
              </a:rPr>
              <a:t>c</a:t>
            </a:r>
            <a:r>
              <a:rPr sz="3000" spc="240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3000" dirty="0">
                <a:solidFill>
                  <a:srgbClr val="F4F1E8"/>
                </a:solidFill>
                <a:latin typeface="Microsoft Sans Serif"/>
                <a:cs typeface="Microsoft Sans Serif"/>
              </a:rPr>
              <a:t>i</a:t>
            </a:r>
            <a:r>
              <a:rPr sz="3000" spc="-35" dirty="0">
                <a:solidFill>
                  <a:srgbClr val="F4F1E8"/>
                </a:solidFill>
                <a:latin typeface="Microsoft Sans Serif"/>
                <a:cs typeface="Microsoft Sans Serif"/>
              </a:rPr>
              <a:t>v</a:t>
            </a:r>
            <a:r>
              <a:rPr sz="3000" spc="-5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endParaRPr sz="300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799" y="4971413"/>
            <a:ext cx="248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F4F1E8"/>
                </a:solidFill>
                <a:latin typeface="Microsoft Sans Serif"/>
                <a:cs typeface="Microsoft Sans Serif"/>
              </a:rPr>
              <a:t>4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8931" y="4971413"/>
            <a:ext cx="1536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4F1E8"/>
                </a:solidFill>
                <a:latin typeface="Microsoft Sans Serif"/>
                <a:cs typeface="Microsoft Sans Serif"/>
              </a:rPr>
              <a:t>Features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799" y="5997319"/>
            <a:ext cx="2559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5" dirty="0">
                <a:solidFill>
                  <a:srgbClr val="F4F1E8"/>
                </a:solidFill>
                <a:latin typeface="Microsoft Sans Serif"/>
                <a:cs typeface="Microsoft Sans Serif"/>
              </a:rPr>
              <a:t>5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8931" y="5997319"/>
            <a:ext cx="4718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75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oo</a:t>
            </a:r>
            <a:r>
              <a:rPr sz="300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l</a:t>
            </a:r>
            <a:r>
              <a:rPr sz="3000" spc="-210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3000" spc="-17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F4F1E8"/>
                </a:solidFill>
                <a:latin typeface="Microsoft Sans Serif"/>
                <a:cs typeface="Microsoft Sans Serif"/>
              </a:rPr>
              <a:t>a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n</a:t>
            </a:r>
            <a:r>
              <a:rPr sz="3000" spc="130" dirty="0">
                <a:solidFill>
                  <a:srgbClr val="F4F1E8"/>
                </a:solidFill>
                <a:latin typeface="Microsoft Sans Serif"/>
                <a:cs typeface="Microsoft Sans Serif"/>
              </a:rPr>
              <a:t>d</a:t>
            </a:r>
            <a:r>
              <a:rPr sz="3000" spc="-17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F4F1E8"/>
                </a:solidFill>
                <a:latin typeface="Microsoft Sans Serif"/>
                <a:cs typeface="Microsoft Sans Serif"/>
              </a:rPr>
              <a:t>T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40" dirty="0">
                <a:solidFill>
                  <a:srgbClr val="F4F1E8"/>
                </a:solidFill>
                <a:latin typeface="Microsoft Sans Serif"/>
                <a:cs typeface="Microsoft Sans Serif"/>
              </a:rPr>
              <a:t>c</a:t>
            </a:r>
            <a:r>
              <a:rPr sz="3000" spc="80" dirty="0">
                <a:solidFill>
                  <a:srgbClr val="F4F1E8"/>
                </a:solidFill>
                <a:latin typeface="Microsoft Sans Serif"/>
                <a:cs typeface="Microsoft Sans Serif"/>
              </a:rPr>
              <a:t>h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no</a:t>
            </a:r>
            <a:r>
              <a:rPr sz="3000" spc="30" dirty="0">
                <a:solidFill>
                  <a:srgbClr val="F4F1E8"/>
                </a:solidFill>
                <a:latin typeface="Microsoft Sans Serif"/>
                <a:cs typeface="Microsoft Sans Serif"/>
              </a:rPr>
              <a:t>l</a:t>
            </a:r>
            <a:r>
              <a:rPr sz="3000" spc="65" dirty="0">
                <a:solidFill>
                  <a:srgbClr val="F4F1E8"/>
                </a:solidFill>
                <a:latin typeface="Microsoft Sans Serif"/>
                <a:cs typeface="Microsoft Sans Serif"/>
              </a:rPr>
              <a:t>og</a:t>
            </a:r>
            <a:r>
              <a:rPr sz="3000" spc="-30" dirty="0">
                <a:solidFill>
                  <a:srgbClr val="F4F1E8"/>
                </a:solidFill>
                <a:latin typeface="Microsoft Sans Serif"/>
                <a:cs typeface="Microsoft Sans Serif"/>
              </a:rPr>
              <a:t>y</a:t>
            </a:r>
            <a:r>
              <a:rPr sz="3000" spc="-170" dirty="0">
                <a:solidFill>
                  <a:srgbClr val="F4F1E8"/>
                </a:solidFill>
                <a:latin typeface="Microsoft Sans Serif"/>
                <a:cs typeface="Microsoft Sans Serif"/>
              </a:rPr>
              <a:t> </a:t>
            </a:r>
            <a:r>
              <a:rPr sz="3000" spc="105" dirty="0">
                <a:solidFill>
                  <a:srgbClr val="F4F1E8"/>
                </a:solidFill>
                <a:latin typeface="Microsoft Sans Serif"/>
                <a:cs typeface="Microsoft Sans Serif"/>
              </a:rPr>
              <a:t>U</a:t>
            </a:r>
            <a:r>
              <a:rPr sz="3000" spc="-215" dirty="0">
                <a:solidFill>
                  <a:srgbClr val="F4F1E8"/>
                </a:solidFill>
                <a:latin typeface="Microsoft Sans Serif"/>
                <a:cs typeface="Microsoft Sans Serif"/>
              </a:rPr>
              <a:t>s</a:t>
            </a:r>
            <a:r>
              <a:rPr sz="3000" spc="-10" dirty="0">
                <a:solidFill>
                  <a:srgbClr val="F4F1E8"/>
                </a:solidFill>
                <a:latin typeface="Microsoft Sans Serif"/>
                <a:cs typeface="Microsoft Sans Serif"/>
              </a:rPr>
              <a:t>e</a:t>
            </a:r>
            <a:r>
              <a:rPr sz="3000" spc="130" dirty="0">
                <a:solidFill>
                  <a:srgbClr val="F4F1E8"/>
                </a:solidFill>
                <a:latin typeface="Microsoft Sans Serif"/>
                <a:cs typeface="Microsoft Sans Serif"/>
              </a:rPr>
              <a:t>d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799" y="7054594"/>
            <a:ext cx="250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0" dirty="0">
                <a:solidFill>
                  <a:srgbClr val="F4F1E8"/>
                </a:solidFill>
                <a:latin typeface="Microsoft Sans Serif"/>
                <a:cs typeface="Microsoft Sans Serif"/>
              </a:rPr>
              <a:t>6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8931" y="7054594"/>
            <a:ext cx="18726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solidFill>
                  <a:srgbClr val="F4F1E8"/>
                </a:solidFill>
                <a:latin typeface="Microsoft Sans Serif"/>
                <a:cs typeface="Microsoft Sans Serif"/>
              </a:rPr>
              <a:t>Motivation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799" y="8131179"/>
            <a:ext cx="213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5" dirty="0">
                <a:solidFill>
                  <a:srgbClr val="F4F1E8"/>
                </a:solidFill>
                <a:latin typeface="Microsoft Sans Serif"/>
                <a:cs typeface="Microsoft Sans Serif"/>
              </a:rPr>
              <a:t>7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8931" y="8131179"/>
            <a:ext cx="243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solidFill>
                  <a:srgbClr val="F4F1E8"/>
                </a:solidFill>
                <a:latin typeface="Microsoft Sans Serif"/>
                <a:cs typeface="Microsoft Sans Serif"/>
              </a:rPr>
              <a:t>Requirements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799" y="9288531"/>
            <a:ext cx="250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0" dirty="0">
                <a:solidFill>
                  <a:srgbClr val="F4F1E8"/>
                </a:solidFill>
                <a:latin typeface="Microsoft Sans Serif"/>
                <a:cs typeface="Microsoft Sans Serif"/>
              </a:rPr>
              <a:t>8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8931" y="9288531"/>
            <a:ext cx="1962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F4F1E8"/>
                </a:solidFill>
                <a:latin typeface="Microsoft Sans Serif"/>
                <a:cs typeface="Microsoft Sans Serif"/>
              </a:rPr>
              <a:t>References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688367"/>
            <a:ext cx="18288000" cy="8521700"/>
            <a:chOff x="0" y="1688367"/>
            <a:chExt cx="18288000" cy="8521700"/>
          </a:xfrm>
        </p:grpSpPr>
        <p:sp>
          <p:nvSpPr>
            <p:cNvPr id="20" name="object 20"/>
            <p:cNvSpPr/>
            <p:nvPr/>
          </p:nvSpPr>
          <p:spPr>
            <a:xfrm>
              <a:off x="0" y="1688375"/>
              <a:ext cx="18288000" cy="8521700"/>
            </a:xfrm>
            <a:custGeom>
              <a:avLst/>
              <a:gdLst/>
              <a:ahLst/>
              <a:cxnLst/>
              <a:rect l="l" t="t" r="r" b="b"/>
              <a:pathLst>
                <a:path w="18288000" h="8521700">
                  <a:moveTo>
                    <a:pt x="18287988" y="8502231"/>
                  </a:moveTo>
                  <a:lnTo>
                    <a:pt x="0" y="8502231"/>
                  </a:lnTo>
                  <a:lnTo>
                    <a:pt x="0" y="8521281"/>
                  </a:lnTo>
                  <a:lnTo>
                    <a:pt x="18287988" y="8521281"/>
                  </a:lnTo>
                  <a:lnTo>
                    <a:pt x="18287988" y="8502231"/>
                  </a:lnTo>
                  <a:close/>
                </a:path>
                <a:path w="18288000" h="8521700">
                  <a:moveTo>
                    <a:pt x="18287988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8287988" y="19050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F4F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2698025"/>
              <a:ext cx="18288000" cy="6231890"/>
            </a:xfrm>
            <a:custGeom>
              <a:avLst/>
              <a:gdLst/>
              <a:ahLst/>
              <a:cxnLst/>
              <a:rect l="l" t="t" r="r" b="b"/>
              <a:pathLst>
                <a:path w="18288000" h="6231890">
                  <a:moveTo>
                    <a:pt x="18287988" y="6212586"/>
                  </a:moveTo>
                  <a:lnTo>
                    <a:pt x="0" y="6212586"/>
                  </a:lnTo>
                  <a:lnTo>
                    <a:pt x="0" y="6231636"/>
                  </a:lnTo>
                  <a:lnTo>
                    <a:pt x="18287988" y="6231636"/>
                  </a:lnTo>
                  <a:lnTo>
                    <a:pt x="18287988" y="6212586"/>
                  </a:lnTo>
                  <a:close/>
                </a:path>
                <a:path w="18288000" h="6231890">
                  <a:moveTo>
                    <a:pt x="18287988" y="5179060"/>
                  </a:moveTo>
                  <a:lnTo>
                    <a:pt x="0" y="5179060"/>
                  </a:lnTo>
                  <a:lnTo>
                    <a:pt x="0" y="5198110"/>
                  </a:lnTo>
                  <a:lnTo>
                    <a:pt x="18287988" y="5198110"/>
                  </a:lnTo>
                  <a:lnTo>
                    <a:pt x="18287988" y="5179060"/>
                  </a:lnTo>
                  <a:close/>
                </a:path>
                <a:path w="18288000" h="6231890">
                  <a:moveTo>
                    <a:pt x="18287988" y="4064381"/>
                  </a:moveTo>
                  <a:lnTo>
                    <a:pt x="0" y="4064381"/>
                  </a:lnTo>
                  <a:lnTo>
                    <a:pt x="0" y="4083431"/>
                  </a:lnTo>
                  <a:lnTo>
                    <a:pt x="18287988" y="4083431"/>
                  </a:lnTo>
                  <a:lnTo>
                    <a:pt x="18287988" y="4064381"/>
                  </a:lnTo>
                  <a:close/>
                </a:path>
                <a:path w="18288000" h="6231890">
                  <a:moveTo>
                    <a:pt x="18287988" y="3054731"/>
                  </a:moveTo>
                  <a:lnTo>
                    <a:pt x="0" y="3054731"/>
                  </a:lnTo>
                  <a:lnTo>
                    <a:pt x="0" y="3073781"/>
                  </a:lnTo>
                  <a:lnTo>
                    <a:pt x="18287988" y="3073781"/>
                  </a:lnTo>
                  <a:lnTo>
                    <a:pt x="18287988" y="3054731"/>
                  </a:lnTo>
                  <a:close/>
                </a:path>
                <a:path w="18288000" h="6231890">
                  <a:moveTo>
                    <a:pt x="18287988" y="2019300"/>
                  </a:moveTo>
                  <a:lnTo>
                    <a:pt x="0" y="2019300"/>
                  </a:lnTo>
                  <a:lnTo>
                    <a:pt x="0" y="2038350"/>
                  </a:lnTo>
                  <a:lnTo>
                    <a:pt x="18287988" y="2038350"/>
                  </a:lnTo>
                  <a:lnTo>
                    <a:pt x="18287988" y="2019300"/>
                  </a:lnTo>
                  <a:close/>
                </a:path>
                <a:path w="18288000" h="6231890">
                  <a:moveTo>
                    <a:pt x="18287988" y="1009650"/>
                  </a:moveTo>
                  <a:lnTo>
                    <a:pt x="0" y="1009650"/>
                  </a:lnTo>
                  <a:lnTo>
                    <a:pt x="0" y="1028700"/>
                  </a:lnTo>
                  <a:lnTo>
                    <a:pt x="18287988" y="1028700"/>
                  </a:lnTo>
                  <a:lnTo>
                    <a:pt x="18287988" y="1009650"/>
                  </a:lnTo>
                  <a:close/>
                </a:path>
                <a:path w="18288000" h="6231890">
                  <a:moveTo>
                    <a:pt x="18287988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8287988" y="19050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278855" y="0"/>
            <a:ext cx="6532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pc="-245" dirty="0">
                <a:solidFill>
                  <a:srgbClr val="000000"/>
                </a:solidFill>
                <a:latin typeface="Microsoft Sans Serif"/>
                <a:cs typeface="Microsoft Sans Serif"/>
              </a:rPr>
              <a:t>a</a:t>
            </a:r>
            <a:r>
              <a:rPr spc="280" dirty="0">
                <a:solidFill>
                  <a:srgbClr val="000000"/>
                </a:solidFill>
                <a:latin typeface="Microsoft Sans Serif"/>
                <a:cs typeface="Microsoft Sans Serif"/>
              </a:rPr>
              <a:t>b</a:t>
            </a:r>
            <a:r>
              <a:rPr spc="70" dirty="0">
                <a:solidFill>
                  <a:srgbClr val="000000"/>
                </a:solidFill>
                <a:latin typeface="Microsoft Sans Serif"/>
                <a:cs typeface="Microsoft Sans Serif"/>
              </a:rPr>
              <a:t>l</a:t>
            </a:r>
            <a:r>
              <a:rPr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pc="-37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pc="150" dirty="0">
                <a:solidFill>
                  <a:srgbClr val="000000"/>
                </a:solidFill>
                <a:latin typeface="Microsoft Sans Serif"/>
                <a:cs typeface="Microsoft Sans Serif"/>
              </a:rPr>
              <a:t>o</a:t>
            </a:r>
            <a:r>
              <a:rPr spc="275" dirty="0">
                <a:solidFill>
                  <a:srgbClr val="000000"/>
                </a:solidFill>
                <a:latin typeface="Microsoft Sans Serif"/>
                <a:cs typeface="Microsoft Sans Serif"/>
              </a:rPr>
              <a:t>f</a:t>
            </a:r>
            <a:r>
              <a:rPr spc="-37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pc="175" dirty="0">
                <a:solidFill>
                  <a:srgbClr val="000000"/>
                </a:solidFill>
                <a:latin typeface="Microsoft Sans Serif"/>
                <a:cs typeface="Microsoft Sans Serif"/>
              </a:rPr>
              <a:t>C</a:t>
            </a:r>
            <a:r>
              <a:rPr spc="150" dirty="0">
                <a:solidFill>
                  <a:srgbClr val="000000"/>
                </a:solidFill>
                <a:latin typeface="Microsoft Sans Serif"/>
                <a:cs typeface="Microsoft Sans Serif"/>
              </a:rPr>
              <a:t>on</a:t>
            </a:r>
            <a:r>
              <a:rPr spc="535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e</a:t>
            </a:r>
            <a:r>
              <a:rPr spc="150" dirty="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  <a:r>
              <a:rPr spc="535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pc="-450" dirty="0">
                <a:solidFill>
                  <a:srgbClr val="000000"/>
                </a:solidFill>
                <a:latin typeface="Microsoft Sans Serif"/>
                <a:cs typeface="Microsoft Sans Serif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9269" y="9958462"/>
            <a:ext cx="10373360" cy="0"/>
          </a:xfrm>
          <a:custGeom>
            <a:avLst/>
            <a:gdLst/>
            <a:ahLst/>
            <a:cxnLst/>
            <a:rect l="l" t="t" r="r" b="b"/>
            <a:pathLst>
              <a:path w="10373360">
                <a:moveTo>
                  <a:pt x="0" y="0"/>
                </a:moveTo>
                <a:lnTo>
                  <a:pt x="10372842" y="0"/>
                </a:lnTo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4413" y="1431309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71847" y="0"/>
            <a:ext cx="47186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>
                <a:latin typeface="Microsoft Sans Serif"/>
                <a:cs typeface="Microsoft Sans Serif"/>
              </a:rPr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2855" marR="16510">
              <a:lnSpc>
                <a:spcPct val="106800"/>
              </a:lnSpc>
              <a:spcBef>
                <a:spcPts val="100"/>
              </a:spcBef>
            </a:pPr>
            <a:r>
              <a:rPr spc="-30" dirty="0"/>
              <a:t>The </a:t>
            </a:r>
            <a:r>
              <a:rPr spc="15" dirty="0"/>
              <a:t>brain </a:t>
            </a:r>
            <a:r>
              <a:rPr spc="-90" dirty="0"/>
              <a:t>is a </a:t>
            </a:r>
            <a:r>
              <a:rPr spc="-10" dirty="0"/>
              <a:t>key </a:t>
            </a:r>
            <a:r>
              <a:rPr spc="15" dirty="0"/>
              <a:t>organ </a:t>
            </a:r>
            <a:r>
              <a:rPr spc="-5" dirty="0"/>
              <a:t>responsible </a:t>
            </a:r>
            <a:r>
              <a:rPr spc="55" dirty="0"/>
              <a:t>for </a:t>
            </a:r>
            <a:r>
              <a:rPr spc="80" dirty="0"/>
              <a:t>the </a:t>
            </a:r>
            <a:r>
              <a:rPr spc="30" dirty="0"/>
              <a:t>central </a:t>
            </a:r>
            <a:r>
              <a:rPr spc="-5" dirty="0"/>
              <a:t>nervous </a:t>
            </a:r>
            <a:r>
              <a:rPr spc="-45" dirty="0"/>
              <a:t>system. </a:t>
            </a:r>
            <a:r>
              <a:rPr spc="-30" dirty="0"/>
              <a:t>The </a:t>
            </a:r>
            <a:r>
              <a:rPr spc="30" dirty="0"/>
              <a:t>human </a:t>
            </a:r>
            <a:r>
              <a:rPr spc="15" dirty="0"/>
              <a:t>brain </a:t>
            </a:r>
            <a:r>
              <a:rPr spc="35" dirty="0"/>
              <a:t>complements </a:t>
            </a:r>
            <a:r>
              <a:rPr spc="80" dirty="0"/>
              <a:t>the </a:t>
            </a:r>
            <a:r>
              <a:rPr spc="85" dirty="0"/>
              <a:t> </a:t>
            </a:r>
            <a:r>
              <a:rPr spc="30" dirty="0"/>
              <a:t>central</a:t>
            </a:r>
            <a:r>
              <a:rPr spc="-125" dirty="0"/>
              <a:t> </a:t>
            </a:r>
            <a:r>
              <a:rPr spc="-5" dirty="0"/>
              <a:t>nervous</a:t>
            </a:r>
            <a:r>
              <a:rPr spc="-125" dirty="0"/>
              <a:t> </a:t>
            </a:r>
            <a:r>
              <a:rPr spc="-20" dirty="0"/>
              <a:t>system</a:t>
            </a:r>
            <a:r>
              <a:rPr spc="-130" dirty="0"/>
              <a:t> </a:t>
            </a:r>
            <a:r>
              <a:rPr spc="35" dirty="0"/>
              <a:t>by</a:t>
            </a:r>
            <a:r>
              <a:rPr spc="-125" dirty="0"/>
              <a:t> </a:t>
            </a:r>
            <a:r>
              <a:rPr spc="45" dirty="0"/>
              <a:t>connecting</a:t>
            </a:r>
            <a:r>
              <a:rPr spc="-125" dirty="0"/>
              <a:t> </a:t>
            </a:r>
            <a:r>
              <a:rPr spc="80" dirty="0"/>
              <a:t>the</a:t>
            </a:r>
            <a:r>
              <a:rPr spc="-125" dirty="0"/>
              <a:t> </a:t>
            </a:r>
            <a:r>
              <a:rPr spc="45" dirty="0"/>
              <a:t>bone</a:t>
            </a:r>
            <a:r>
              <a:rPr spc="-120" dirty="0"/>
              <a:t> </a:t>
            </a:r>
            <a:r>
              <a:rPr spc="-15" dirty="0"/>
              <a:t>marrow.</a:t>
            </a:r>
            <a:r>
              <a:rPr spc="-125" dirty="0"/>
              <a:t> </a:t>
            </a:r>
            <a:r>
              <a:rPr spc="-30" dirty="0"/>
              <a:t>The</a:t>
            </a:r>
            <a:r>
              <a:rPr spc="-125" dirty="0"/>
              <a:t> </a:t>
            </a:r>
            <a:r>
              <a:rPr spc="15" dirty="0"/>
              <a:t>brain</a:t>
            </a:r>
            <a:r>
              <a:rPr spc="-125" dirty="0"/>
              <a:t> </a:t>
            </a:r>
            <a:r>
              <a:rPr spc="-70" dirty="0"/>
              <a:t>has</a:t>
            </a:r>
            <a:r>
              <a:rPr spc="-125" dirty="0"/>
              <a:t> </a:t>
            </a:r>
            <a:r>
              <a:rPr spc="80" dirty="0"/>
              <a:t>the</a:t>
            </a:r>
            <a:r>
              <a:rPr spc="-125" dirty="0"/>
              <a:t> </a:t>
            </a:r>
            <a:r>
              <a:rPr spc="5" dirty="0"/>
              <a:t>responsibility</a:t>
            </a:r>
            <a:r>
              <a:rPr spc="-120" dirty="0"/>
              <a:t> </a:t>
            </a:r>
            <a:r>
              <a:rPr spc="75" dirty="0"/>
              <a:t>of</a:t>
            </a:r>
            <a:r>
              <a:rPr spc="-125" dirty="0"/>
              <a:t> </a:t>
            </a:r>
            <a:r>
              <a:rPr spc="45" dirty="0"/>
              <a:t>controlling</a:t>
            </a:r>
            <a:r>
              <a:rPr spc="-125" dirty="0"/>
              <a:t> </a:t>
            </a:r>
            <a:r>
              <a:rPr spc="80" dirty="0"/>
              <a:t>the </a:t>
            </a:r>
            <a:r>
              <a:rPr spc="-625" dirty="0"/>
              <a:t> </a:t>
            </a:r>
            <a:r>
              <a:rPr spc="5" dirty="0"/>
              <a:t>actions</a:t>
            </a:r>
            <a:r>
              <a:rPr spc="-140" dirty="0"/>
              <a:t> </a:t>
            </a:r>
            <a:r>
              <a:rPr spc="75" dirty="0"/>
              <a:t>of</a:t>
            </a:r>
            <a:r>
              <a:rPr spc="-135" dirty="0"/>
              <a:t> </a:t>
            </a:r>
            <a:r>
              <a:rPr spc="80" dirty="0"/>
              <a:t>the</a:t>
            </a:r>
            <a:r>
              <a:rPr spc="-135" dirty="0"/>
              <a:t> </a:t>
            </a:r>
            <a:r>
              <a:rPr spc="30" dirty="0"/>
              <a:t>human</a:t>
            </a:r>
            <a:r>
              <a:rPr spc="-135" dirty="0"/>
              <a:t> </a:t>
            </a:r>
            <a:r>
              <a:rPr spc="10" dirty="0"/>
              <a:t>body.</a:t>
            </a:r>
          </a:p>
          <a:p>
            <a:pPr marL="1252855" marR="5080">
              <a:lnSpc>
                <a:spcPct val="106800"/>
              </a:lnSpc>
              <a:spcBef>
                <a:spcPts val="2010"/>
              </a:spcBef>
            </a:pPr>
            <a:r>
              <a:rPr spc="100" dirty="0"/>
              <a:t>It</a:t>
            </a:r>
            <a:r>
              <a:rPr spc="-130" dirty="0"/>
              <a:t> </a:t>
            </a:r>
            <a:r>
              <a:rPr spc="-25" dirty="0"/>
              <a:t>receives</a:t>
            </a:r>
            <a:r>
              <a:rPr spc="-125" dirty="0"/>
              <a:t> </a:t>
            </a:r>
            <a:r>
              <a:rPr spc="80" dirty="0"/>
              <a:t>the</a:t>
            </a:r>
            <a:r>
              <a:rPr spc="-125" dirty="0"/>
              <a:t> </a:t>
            </a:r>
            <a:r>
              <a:rPr spc="45" dirty="0"/>
              <a:t>information</a:t>
            </a:r>
            <a:r>
              <a:rPr spc="-130" dirty="0"/>
              <a:t> </a:t>
            </a:r>
            <a:r>
              <a:rPr spc="65" dirty="0"/>
              <a:t>from</a:t>
            </a:r>
            <a:r>
              <a:rPr spc="-125" dirty="0"/>
              <a:t> </a:t>
            </a:r>
            <a:r>
              <a:rPr spc="-90" dirty="0"/>
              <a:t>a</a:t>
            </a:r>
            <a:r>
              <a:rPr spc="-125" dirty="0"/>
              <a:t> </a:t>
            </a:r>
            <a:r>
              <a:rPr spc="60" dirty="0"/>
              <a:t>different</a:t>
            </a:r>
            <a:r>
              <a:rPr spc="-130" dirty="0"/>
              <a:t> </a:t>
            </a:r>
            <a:r>
              <a:rPr spc="-65" dirty="0"/>
              <a:t>sense</a:t>
            </a:r>
            <a:r>
              <a:rPr spc="-125" dirty="0"/>
              <a:t> </a:t>
            </a:r>
            <a:r>
              <a:rPr spc="20" dirty="0"/>
              <a:t>and</a:t>
            </a:r>
            <a:r>
              <a:rPr spc="-125" dirty="0"/>
              <a:t> </a:t>
            </a:r>
            <a:r>
              <a:rPr spc="40" dirty="0"/>
              <a:t>after</a:t>
            </a:r>
            <a:r>
              <a:rPr spc="-130" dirty="0"/>
              <a:t> </a:t>
            </a:r>
            <a:r>
              <a:rPr spc="20" dirty="0"/>
              <a:t>making</a:t>
            </a:r>
            <a:r>
              <a:rPr spc="-125" dirty="0"/>
              <a:t> </a:t>
            </a:r>
            <a:r>
              <a:rPr spc="-30" dirty="0"/>
              <a:t>decisions,</a:t>
            </a:r>
            <a:r>
              <a:rPr spc="-125" dirty="0"/>
              <a:t> </a:t>
            </a:r>
            <a:r>
              <a:rPr spc="-40" dirty="0"/>
              <a:t>sends</a:t>
            </a:r>
            <a:r>
              <a:rPr spc="-130" dirty="0"/>
              <a:t> </a:t>
            </a:r>
            <a:r>
              <a:rPr spc="80" dirty="0"/>
              <a:t>the</a:t>
            </a:r>
            <a:r>
              <a:rPr spc="-125" dirty="0"/>
              <a:t> </a:t>
            </a:r>
            <a:r>
              <a:rPr spc="25" dirty="0"/>
              <a:t>instructions</a:t>
            </a:r>
            <a:r>
              <a:rPr spc="-125" dirty="0"/>
              <a:t> </a:t>
            </a:r>
            <a:r>
              <a:rPr spc="120" dirty="0"/>
              <a:t>to</a:t>
            </a:r>
            <a:r>
              <a:rPr spc="-130" dirty="0"/>
              <a:t> </a:t>
            </a:r>
            <a:r>
              <a:rPr spc="80" dirty="0"/>
              <a:t>the </a:t>
            </a:r>
            <a:r>
              <a:rPr spc="-620" dirty="0"/>
              <a:t> </a:t>
            </a:r>
            <a:r>
              <a:rPr spc="55" dirty="0"/>
              <a:t>body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01657" y="4108322"/>
            <a:ext cx="1361630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Malignant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benign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currently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prevalent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types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significant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tumors.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considered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deadly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cancer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adults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children.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6185" y="5298312"/>
            <a:ext cx="14373860" cy="257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 marR="5080">
              <a:lnSpc>
                <a:spcPct val="106800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benign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least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damaging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cells.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Malicious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cancer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cells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deadly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deliberate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deadly.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malignant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affect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entire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412115">
              <a:lnSpc>
                <a:spcPct val="106800"/>
              </a:lnSpc>
              <a:spcBef>
                <a:spcPts val="1605"/>
              </a:spcBef>
            </a:pP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Quick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timely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recognition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utmost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importance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curing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tumor.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depends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expertise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professional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skills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doctor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selected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treat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patient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rapid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recovery.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challenging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determine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correct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initial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phase.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185" y="8253285"/>
            <a:ext cx="1398333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Deep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replicates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 data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processing,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pattern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recognition,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decision-making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development.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Deep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networks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competency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unsupervised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from.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unstructured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data.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Convolutional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(CNN)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works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exceptionally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well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deep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9662" y="1829875"/>
            <a:ext cx="652145" cy="633095"/>
            <a:chOff x="1009662" y="1829875"/>
            <a:chExt cx="652145" cy="633095"/>
          </a:xfrm>
        </p:grpSpPr>
        <p:sp>
          <p:nvSpPr>
            <p:cNvPr id="10" name="object 10"/>
            <p:cNvSpPr/>
            <p:nvPr/>
          </p:nvSpPr>
          <p:spPr>
            <a:xfrm>
              <a:off x="1028699" y="1829875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4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699" y="2086873"/>
              <a:ext cx="614045" cy="356870"/>
            </a:xfrm>
            <a:custGeom>
              <a:avLst/>
              <a:gdLst/>
              <a:ahLst/>
              <a:cxnLst/>
              <a:rect l="l" t="t" r="r" b="b"/>
              <a:pathLst>
                <a:path w="614044" h="356869">
                  <a:moveTo>
                    <a:pt x="4014" y="0"/>
                  </a:moveTo>
                  <a:lnTo>
                    <a:pt x="0" y="49756"/>
                  </a:lnTo>
                  <a:lnTo>
                    <a:pt x="4014" y="99514"/>
                  </a:lnTo>
                  <a:lnTo>
                    <a:pt x="15638" y="146715"/>
                  </a:lnTo>
                  <a:lnTo>
                    <a:pt x="34239" y="190728"/>
                  </a:lnTo>
                  <a:lnTo>
                    <a:pt x="59185" y="230922"/>
                  </a:lnTo>
                  <a:lnTo>
                    <a:pt x="89846" y="266665"/>
                  </a:lnTo>
                  <a:lnTo>
                    <a:pt x="125589" y="297325"/>
                  </a:lnTo>
                  <a:lnTo>
                    <a:pt x="165783" y="322272"/>
                  </a:lnTo>
                  <a:lnTo>
                    <a:pt x="209796" y="340872"/>
                  </a:lnTo>
                  <a:lnTo>
                    <a:pt x="256997" y="352496"/>
                  </a:lnTo>
                  <a:lnTo>
                    <a:pt x="306754" y="356511"/>
                  </a:lnTo>
                  <a:lnTo>
                    <a:pt x="356511" y="352496"/>
                  </a:lnTo>
                  <a:lnTo>
                    <a:pt x="403712" y="340872"/>
                  </a:lnTo>
                  <a:lnTo>
                    <a:pt x="447725" y="322272"/>
                  </a:lnTo>
                  <a:lnTo>
                    <a:pt x="487919" y="297325"/>
                  </a:lnTo>
                  <a:lnTo>
                    <a:pt x="523662" y="266665"/>
                  </a:lnTo>
                  <a:lnTo>
                    <a:pt x="554323" y="230922"/>
                  </a:lnTo>
                  <a:lnTo>
                    <a:pt x="579269" y="190728"/>
                  </a:lnTo>
                  <a:lnTo>
                    <a:pt x="597870" y="146715"/>
                  </a:lnTo>
                  <a:lnTo>
                    <a:pt x="609494" y="99514"/>
                  </a:lnTo>
                  <a:lnTo>
                    <a:pt x="613508" y="49757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64912" y="1892021"/>
            <a:ext cx="14160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535" dirty="0">
                <a:solidFill>
                  <a:srgbClr val="2A453C"/>
                </a:solidFill>
                <a:latin typeface="Microsoft Sans Serif"/>
                <a:cs typeface="Microsoft Sans Serif"/>
              </a:rPr>
              <a:t>1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95374" y="3097123"/>
            <a:ext cx="652145" cy="633095"/>
            <a:chOff x="995374" y="3097123"/>
            <a:chExt cx="652145" cy="633095"/>
          </a:xfrm>
        </p:grpSpPr>
        <p:sp>
          <p:nvSpPr>
            <p:cNvPr id="14" name="object 14"/>
            <p:cNvSpPr/>
            <p:nvPr/>
          </p:nvSpPr>
          <p:spPr>
            <a:xfrm>
              <a:off x="1014412" y="3116161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5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4412" y="3116161"/>
              <a:ext cx="614045" cy="488315"/>
            </a:xfrm>
            <a:custGeom>
              <a:avLst/>
              <a:gdLst/>
              <a:ahLst/>
              <a:cxnLst/>
              <a:rect l="l" t="t" r="r" b="b"/>
              <a:pathLst>
                <a:path w="614044" h="488314">
                  <a:moveTo>
                    <a:pt x="306754" y="0"/>
                  </a:moveTo>
                  <a:lnTo>
                    <a:pt x="256997" y="4014"/>
                  </a:lnTo>
                  <a:lnTo>
                    <a:pt x="209796" y="15638"/>
                  </a:lnTo>
                  <a:lnTo>
                    <a:pt x="165783" y="34239"/>
                  </a:lnTo>
                  <a:lnTo>
                    <a:pt x="125589" y="59185"/>
                  </a:lnTo>
                  <a:lnTo>
                    <a:pt x="89846" y="89846"/>
                  </a:lnTo>
                  <a:lnTo>
                    <a:pt x="59185" y="125589"/>
                  </a:lnTo>
                  <a:lnTo>
                    <a:pt x="34239" y="165783"/>
                  </a:lnTo>
                  <a:lnTo>
                    <a:pt x="15638" y="209796"/>
                  </a:lnTo>
                  <a:lnTo>
                    <a:pt x="4014" y="256997"/>
                  </a:lnTo>
                  <a:lnTo>
                    <a:pt x="0" y="306754"/>
                  </a:lnTo>
                  <a:lnTo>
                    <a:pt x="4014" y="356511"/>
                  </a:lnTo>
                  <a:lnTo>
                    <a:pt x="15638" y="403712"/>
                  </a:lnTo>
                  <a:lnTo>
                    <a:pt x="34239" y="447725"/>
                  </a:lnTo>
                  <a:lnTo>
                    <a:pt x="59185" y="487919"/>
                  </a:lnTo>
                </a:path>
                <a:path w="614044" h="488314">
                  <a:moveTo>
                    <a:pt x="613508" y="306754"/>
                  </a:moveTo>
                  <a:lnTo>
                    <a:pt x="609494" y="256997"/>
                  </a:lnTo>
                  <a:lnTo>
                    <a:pt x="597870" y="209796"/>
                  </a:lnTo>
                  <a:lnTo>
                    <a:pt x="579269" y="165783"/>
                  </a:lnTo>
                  <a:lnTo>
                    <a:pt x="554323" y="125589"/>
                  </a:lnTo>
                  <a:lnTo>
                    <a:pt x="523662" y="89846"/>
                  </a:lnTo>
                  <a:lnTo>
                    <a:pt x="487919" y="59185"/>
                  </a:lnTo>
                  <a:lnTo>
                    <a:pt x="447725" y="34239"/>
                  </a:lnTo>
                  <a:lnTo>
                    <a:pt x="403712" y="15638"/>
                  </a:lnTo>
                  <a:lnTo>
                    <a:pt x="356511" y="4014"/>
                  </a:lnTo>
                  <a:lnTo>
                    <a:pt x="306754" y="0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17462" y="3178308"/>
            <a:ext cx="208279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10" dirty="0">
                <a:solidFill>
                  <a:srgbClr val="2A453C"/>
                </a:solidFill>
                <a:latin typeface="Microsoft Sans Serif"/>
                <a:cs typeface="Microsoft Sans Serif"/>
              </a:rPr>
              <a:t>2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09662" y="4179474"/>
            <a:ext cx="652145" cy="633095"/>
            <a:chOff x="1009662" y="4179474"/>
            <a:chExt cx="652145" cy="633095"/>
          </a:xfrm>
        </p:grpSpPr>
        <p:sp>
          <p:nvSpPr>
            <p:cNvPr id="18" name="object 18"/>
            <p:cNvSpPr/>
            <p:nvPr/>
          </p:nvSpPr>
          <p:spPr>
            <a:xfrm>
              <a:off x="1028699" y="4198512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5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8699" y="4198512"/>
              <a:ext cx="614045" cy="481965"/>
            </a:xfrm>
            <a:custGeom>
              <a:avLst/>
              <a:gdLst/>
              <a:ahLst/>
              <a:cxnLst/>
              <a:rect l="l" t="t" r="r" b="b"/>
              <a:pathLst>
                <a:path w="614044" h="481964">
                  <a:moveTo>
                    <a:pt x="306754" y="0"/>
                  </a:moveTo>
                  <a:lnTo>
                    <a:pt x="256997" y="4014"/>
                  </a:lnTo>
                  <a:lnTo>
                    <a:pt x="209796" y="15638"/>
                  </a:lnTo>
                  <a:lnTo>
                    <a:pt x="165783" y="34239"/>
                  </a:lnTo>
                  <a:lnTo>
                    <a:pt x="125589" y="59185"/>
                  </a:lnTo>
                  <a:lnTo>
                    <a:pt x="89846" y="89846"/>
                  </a:lnTo>
                  <a:lnTo>
                    <a:pt x="59185" y="125589"/>
                  </a:lnTo>
                  <a:lnTo>
                    <a:pt x="34239" y="165783"/>
                  </a:lnTo>
                  <a:lnTo>
                    <a:pt x="15638" y="209796"/>
                  </a:lnTo>
                  <a:lnTo>
                    <a:pt x="4014" y="256997"/>
                  </a:lnTo>
                  <a:lnTo>
                    <a:pt x="0" y="306754"/>
                  </a:lnTo>
                  <a:lnTo>
                    <a:pt x="4014" y="356511"/>
                  </a:lnTo>
                  <a:lnTo>
                    <a:pt x="15638" y="403712"/>
                  </a:lnTo>
                  <a:lnTo>
                    <a:pt x="34239" y="447725"/>
                  </a:lnTo>
                  <a:lnTo>
                    <a:pt x="55466" y="481926"/>
                  </a:lnTo>
                </a:path>
                <a:path w="614044" h="481964">
                  <a:moveTo>
                    <a:pt x="613508" y="306754"/>
                  </a:moveTo>
                  <a:lnTo>
                    <a:pt x="609494" y="256997"/>
                  </a:lnTo>
                  <a:lnTo>
                    <a:pt x="597870" y="209796"/>
                  </a:lnTo>
                  <a:lnTo>
                    <a:pt x="579269" y="165783"/>
                  </a:lnTo>
                  <a:lnTo>
                    <a:pt x="554323" y="125589"/>
                  </a:lnTo>
                  <a:lnTo>
                    <a:pt x="523662" y="89846"/>
                  </a:lnTo>
                  <a:lnTo>
                    <a:pt x="487919" y="59185"/>
                  </a:lnTo>
                  <a:lnTo>
                    <a:pt x="447725" y="34239"/>
                  </a:lnTo>
                  <a:lnTo>
                    <a:pt x="403712" y="15638"/>
                  </a:lnTo>
                  <a:lnTo>
                    <a:pt x="356511" y="4014"/>
                  </a:lnTo>
                  <a:lnTo>
                    <a:pt x="306754" y="0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30066" y="4260658"/>
            <a:ext cx="211454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5" dirty="0">
                <a:solidFill>
                  <a:srgbClr val="2A453C"/>
                </a:solidFill>
                <a:latin typeface="Microsoft Sans Serif"/>
                <a:cs typeface="Microsoft Sans Serif"/>
              </a:rPr>
              <a:t>3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95374" y="5438389"/>
            <a:ext cx="652145" cy="633095"/>
            <a:chOff x="995374" y="5438389"/>
            <a:chExt cx="652145" cy="633095"/>
          </a:xfrm>
        </p:grpSpPr>
        <p:sp>
          <p:nvSpPr>
            <p:cNvPr id="22" name="object 22"/>
            <p:cNvSpPr/>
            <p:nvPr/>
          </p:nvSpPr>
          <p:spPr>
            <a:xfrm>
              <a:off x="1014412" y="5438389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5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4412" y="5695386"/>
              <a:ext cx="614045" cy="356870"/>
            </a:xfrm>
            <a:custGeom>
              <a:avLst/>
              <a:gdLst/>
              <a:ahLst/>
              <a:cxnLst/>
              <a:rect l="l" t="t" r="r" b="b"/>
              <a:pathLst>
                <a:path w="614044" h="356870">
                  <a:moveTo>
                    <a:pt x="4014" y="0"/>
                  </a:moveTo>
                  <a:lnTo>
                    <a:pt x="0" y="49756"/>
                  </a:lnTo>
                  <a:lnTo>
                    <a:pt x="4014" y="99514"/>
                  </a:lnTo>
                  <a:lnTo>
                    <a:pt x="15638" y="146715"/>
                  </a:lnTo>
                  <a:lnTo>
                    <a:pt x="34239" y="190728"/>
                  </a:lnTo>
                  <a:lnTo>
                    <a:pt x="59185" y="230922"/>
                  </a:lnTo>
                  <a:lnTo>
                    <a:pt x="89846" y="266665"/>
                  </a:lnTo>
                  <a:lnTo>
                    <a:pt x="125589" y="297325"/>
                  </a:lnTo>
                  <a:lnTo>
                    <a:pt x="165783" y="322272"/>
                  </a:lnTo>
                  <a:lnTo>
                    <a:pt x="209796" y="340872"/>
                  </a:lnTo>
                  <a:lnTo>
                    <a:pt x="256997" y="352496"/>
                  </a:lnTo>
                  <a:lnTo>
                    <a:pt x="306754" y="356511"/>
                  </a:lnTo>
                  <a:lnTo>
                    <a:pt x="356511" y="352496"/>
                  </a:lnTo>
                  <a:lnTo>
                    <a:pt x="403712" y="340872"/>
                  </a:lnTo>
                  <a:lnTo>
                    <a:pt x="447725" y="322272"/>
                  </a:lnTo>
                  <a:lnTo>
                    <a:pt x="487919" y="297325"/>
                  </a:lnTo>
                  <a:lnTo>
                    <a:pt x="523662" y="266665"/>
                  </a:lnTo>
                  <a:lnTo>
                    <a:pt x="554323" y="230922"/>
                  </a:lnTo>
                  <a:lnTo>
                    <a:pt x="579269" y="190728"/>
                  </a:lnTo>
                  <a:lnTo>
                    <a:pt x="597870" y="146715"/>
                  </a:lnTo>
                  <a:lnTo>
                    <a:pt x="609494" y="99514"/>
                  </a:lnTo>
                  <a:lnTo>
                    <a:pt x="613508" y="49757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11633" y="5500533"/>
            <a:ext cx="21971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80" dirty="0">
                <a:solidFill>
                  <a:srgbClr val="2A453C"/>
                </a:solidFill>
                <a:latin typeface="Microsoft Sans Serif"/>
                <a:cs typeface="Microsoft Sans Serif"/>
              </a:rPr>
              <a:t>4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9662" y="6638205"/>
            <a:ext cx="652145" cy="614045"/>
            <a:chOff x="1009662" y="6638205"/>
            <a:chExt cx="652145" cy="614045"/>
          </a:xfrm>
        </p:grpSpPr>
        <p:sp>
          <p:nvSpPr>
            <p:cNvPr id="26" name="object 26"/>
            <p:cNvSpPr/>
            <p:nvPr/>
          </p:nvSpPr>
          <p:spPr>
            <a:xfrm>
              <a:off x="1028699" y="6638205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5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8699" y="6715468"/>
              <a:ext cx="614045" cy="279400"/>
            </a:xfrm>
            <a:custGeom>
              <a:avLst/>
              <a:gdLst/>
              <a:ahLst/>
              <a:cxnLst/>
              <a:rect l="l" t="t" r="r" b="b"/>
              <a:pathLst>
                <a:path w="614044" h="279400">
                  <a:moveTo>
                    <a:pt x="104515" y="0"/>
                  </a:moveTo>
                  <a:lnTo>
                    <a:pt x="59185" y="48326"/>
                  </a:lnTo>
                  <a:lnTo>
                    <a:pt x="34239" y="88520"/>
                  </a:lnTo>
                  <a:lnTo>
                    <a:pt x="15638" y="132533"/>
                  </a:lnTo>
                  <a:lnTo>
                    <a:pt x="4014" y="179734"/>
                  </a:lnTo>
                  <a:lnTo>
                    <a:pt x="0" y="229491"/>
                  </a:lnTo>
                </a:path>
                <a:path w="614044" h="279400">
                  <a:moveTo>
                    <a:pt x="3134" y="268333"/>
                  </a:moveTo>
                  <a:lnTo>
                    <a:pt x="4014" y="279248"/>
                  </a:lnTo>
                </a:path>
                <a:path w="614044" h="279400">
                  <a:moveTo>
                    <a:pt x="613508" y="229491"/>
                  </a:moveTo>
                  <a:lnTo>
                    <a:pt x="609494" y="179734"/>
                  </a:lnTo>
                  <a:lnTo>
                    <a:pt x="597870" y="132533"/>
                  </a:lnTo>
                  <a:lnTo>
                    <a:pt x="579269" y="88520"/>
                  </a:lnTo>
                  <a:lnTo>
                    <a:pt x="554323" y="48326"/>
                  </a:lnTo>
                  <a:lnTo>
                    <a:pt x="525380" y="14586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22682" y="6700349"/>
            <a:ext cx="22606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30" dirty="0">
                <a:solidFill>
                  <a:srgbClr val="2A453C"/>
                </a:solidFill>
                <a:latin typeface="Microsoft Sans Serif"/>
                <a:cs typeface="Microsoft Sans Serif"/>
              </a:rPr>
              <a:t>5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95374" y="8304447"/>
            <a:ext cx="652145" cy="614045"/>
            <a:chOff x="995374" y="8304447"/>
            <a:chExt cx="652145" cy="614045"/>
          </a:xfrm>
        </p:grpSpPr>
        <p:sp>
          <p:nvSpPr>
            <p:cNvPr id="30" name="object 30"/>
            <p:cNvSpPr/>
            <p:nvPr/>
          </p:nvSpPr>
          <p:spPr>
            <a:xfrm>
              <a:off x="1014412" y="8304447"/>
              <a:ext cx="614045" cy="614045"/>
            </a:xfrm>
            <a:custGeom>
              <a:avLst/>
              <a:gdLst/>
              <a:ahLst/>
              <a:cxnLst/>
              <a:rect l="l" t="t" r="r" b="b"/>
              <a:pathLst>
                <a:path w="614044" h="614045">
                  <a:moveTo>
                    <a:pt x="306754" y="613508"/>
                  </a:moveTo>
                  <a:lnTo>
                    <a:pt x="256997" y="609494"/>
                  </a:lnTo>
                  <a:lnTo>
                    <a:pt x="209796" y="597870"/>
                  </a:lnTo>
                  <a:lnTo>
                    <a:pt x="165783" y="579269"/>
                  </a:lnTo>
                  <a:lnTo>
                    <a:pt x="125589" y="554323"/>
                  </a:lnTo>
                  <a:lnTo>
                    <a:pt x="89846" y="523662"/>
                  </a:lnTo>
                  <a:lnTo>
                    <a:pt x="59185" y="487919"/>
                  </a:lnTo>
                  <a:lnTo>
                    <a:pt x="34239" y="447725"/>
                  </a:lnTo>
                  <a:lnTo>
                    <a:pt x="15638" y="403712"/>
                  </a:lnTo>
                  <a:lnTo>
                    <a:pt x="4014" y="356511"/>
                  </a:lnTo>
                  <a:lnTo>
                    <a:pt x="0" y="306754"/>
                  </a:lnTo>
                  <a:lnTo>
                    <a:pt x="4014" y="256997"/>
                  </a:lnTo>
                  <a:lnTo>
                    <a:pt x="15638" y="209796"/>
                  </a:lnTo>
                  <a:lnTo>
                    <a:pt x="34239" y="165783"/>
                  </a:lnTo>
                  <a:lnTo>
                    <a:pt x="59185" y="125589"/>
                  </a:lnTo>
                  <a:lnTo>
                    <a:pt x="89846" y="89846"/>
                  </a:lnTo>
                  <a:lnTo>
                    <a:pt x="125589" y="59185"/>
                  </a:lnTo>
                  <a:lnTo>
                    <a:pt x="165783" y="34239"/>
                  </a:lnTo>
                  <a:lnTo>
                    <a:pt x="209796" y="15638"/>
                  </a:lnTo>
                  <a:lnTo>
                    <a:pt x="256997" y="4014"/>
                  </a:lnTo>
                  <a:lnTo>
                    <a:pt x="306754" y="0"/>
                  </a:lnTo>
                  <a:lnTo>
                    <a:pt x="356511" y="4014"/>
                  </a:lnTo>
                  <a:lnTo>
                    <a:pt x="403712" y="15638"/>
                  </a:lnTo>
                  <a:lnTo>
                    <a:pt x="447725" y="34239"/>
                  </a:lnTo>
                  <a:lnTo>
                    <a:pt x="487919" y="59185"/>
                  </a:lnTo>
                  <a:lnTo>
                    <a:pt x="523662" y="89846"/>
                  </a:lnTo>
                  <a:lnTo>
                    <a:pt x="554323" y="125589"/>
                  </a:lnTo>
                  <a:lnTo>
                    <a:pt x="579269" y="165783"/>
                  </a:lnTo>
                  <a:lnTo>
                    <a:pt x="597870" y="209796"/>
                  </a:lnTo>
                  <a:lnTo>
                    <a:pt x="609494" y="256997"/>
                  </a:lnTo>
                  <a:lnTo>
                    <a:pt x="613508" y="306754"/>
                  </a:lnTo>
                  <a:lnTo>
                    <a:pt x="609494" y="356511"/>
                  </a:lnTo>
                  <a:lnTo>
                    <a:pt x="597870" y="403712"/>
                  </a:lnTo>
                  <a:lnTo>
                    <a:pt x="579269" y="447725"/>
                  </a:lnTo>
                  <a:lnTo>
                    <a:pt x="554323" y="487919"/>
                  </a:lnTo>
                  <a:lnTo>
                    <a:pt x="523662" y="523662"/>
                  </a:lnTo>
                  <a:lnTo>
                    <a:pt x="487919" y="554323"/>
                  </a:lnTo>
                  <a:lnTo>
                    <a:pt x="447725" y="579269"/>
                  </a:lnTo>
                  <a:lnTo>
                    <a:pt x="403712" y="597870"/>
                  </a:lnTo>
                  <a:lnTo>
                    <a:pt x="356511" y="609494"/>
                  </a:lnTo>
                  <a:lnTo>
                    <a:pt x="306754" y="61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4412" y="8378381"/>
              <a:ext cx="614045" cy="282575"/>
            </a:xfrm>
            <a:custGeom>
              <a:avLst/>
              <a:gdLst/>
              <a:ahLst/>
              <a:cxnLst/>
              <a:rect l="l" t="t" r="r" b="b"/>
              <a:pathLst>
                <a:path w="614044" h="282575">
                  <a:moveTo>
                    <a:pt x="108395" y="0"/>
                  </a:moveTo>
                  <a:lnTo>
                    <a:pt x="59185" y="51654"/>
                  </a:lnTo>
                  <a:lnTo>
                    <a:pt x="34239" y="91848"/>
                  </a:lnTo>
                  <a:lnTo>
                    <a:pt x="15638" y="135861"/>
                  </a:lnTo>
                  <a:lnTo>
                    <a:pt x="4014" y="183062"/>
                  </a:lnTo>
                  <a:lnTo>
                    <a:pt x="0" y="232820"/>
                  </a:lnTo>
                  <a:lnTo>
                    <a:pt x="4014" y="282577"/>
                  </a:lnTo>
                </a:path>
                <a:path w="614044" h="282575">
                  <a:moveTo>
                    <a:pt x="613508" y="232819"/>
                  </a:moveTo>
                  <a:lnTo>
                    <a:pt x="609494" y="183062"/>
                  </a:lnTo>
                  <a:lnTo>
                    <a:pt x="597870" y="135861"/>
                  </a:lnTo>
                  <a:lnTo>
                    <a:pt x="579269" y="91848"/>
                  </a:lnTo>
                  <a:lnTo>
                    <a:pt x="554323" y="51654"/>
                  </a:lnTo>
                  <a:lnTo>
                    <a:pt x="523662" y="15911"/>
                  </a:lnTo>
                  <a:lnTo>
                    <a:pt x="514858" y="8359"/>
                  </a:lnTo>
                </a:path>
              </a:pathLst>
            </a:custGeom>
            <a:ln w="38075">
              <a:solidFill>
                <a:srgbClr val="2A45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210855" y="8366590"/>
            <a:ext cx="22161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90" dirty="0">
                <a:solidFill>
                  <a:srgbClr val="2A453C"/>
                </a:solidFill>
                <a:latin typeface="Microsoft Sans Serif"/>
                <a:cs typeface="Microsoft Sans Serif"/>
              </a:rPr>
              <a:t>6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413" y="1663347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30332" y="3193148"/>
            <a:ext cx="3190875" cy="3190875"/>
          </a:xfrm>
          <a:custGeom>
            <a:avLst/>
            <a:gdLst/>
            <a:ahLst/>
            <a:cxnLst/>
            <a:rect l="l" t="t" r="r" b="b"/>
            <a:pathLst>
              <a:path w="3190875" h="3190875">
                <a:moveTo>
                  <a:pt x="1595437" y="3190874"/>
                </a:moveTo>
                <a:lnTo>
                  <a:pt x="1547544" y="3190169"/>
                </a:lnTo>
                <a:lnTo>
                  <a:pt x="1500001" y="3188067"/>
                </a:lnTo>
                <a:lnTo>
                  <a:pt x="1452829" y="3184588"/>
                </a:lnTo>
                <a:lnTo>
                  <a:pt x="1406047" y="3179751"/>
                </a:lnTo>
                <a:lnTo>
                  <a:pt x="1359675" y="3173576"/>
                </a:lnTo>
                <a:lnTo>
                  <a:pt x="1313732" y="3166083"/>
                </a:lnTo>
                <a:lnTo>
                  <a:pt x="1268239" y="3157292"/>
                </a:lnTo>
                <a:lnTo>
                  <a:pt x="1223215" y="3147222"/>
                </a:lnTo>
                <a:lnTo>
                  <a:pt x="1178680" y="3135893"/>
                </a:lnTo>
                <a:lnTo>
                  <a:pt x="1134654" y="3123325"/>
                </a:lnTo>
                <a:lnTo>
                  <a:pt x="1091155" y="3109538"/>
                </a:lnTo>
                <a:lnTo>
                  <a:pt x="1048205" y="3094551"/>
                </a:lnTo>
                <a:lnTo>
                  <a:pt x="1005823" y="3078385"/>
                </a:lnTo>
                <a:lnTo>
                  <a:pt x="964028" y="3061058"/>
                </a:lnTo>
                <a:lnTo>
                  <a:pt x="922841" y="3042591"/>
                </a:lnTo>
                <a:lnTo>
                  <a:pt x="882280" y="3023003"/>
                </a:lnTo>
                <a:lnTo>
                  <a:pt x="842367" y="3002314"/>
                </a:lnTo>
                <a:lnTo>
                  <a:pt x="803120" y="2980544"/>
                </a:lnTo>
                <a:lnTo>
                  <a:pt x="764559" y="2957713"/>
                </a:lnTo>
                <a:lnTo>
                  <a:pt x="726705" y="2933840"/>
                </a:lnTo>
                <a:lnTo>
                  <a:pt x="689576" y="2908945"/>
                </a:lnTo>
                <a:lnTo>
                  <a:pt x="653192" y="2883048"/>
                </a:lnTo>
                <a:lnTo>
                  <a:pt x="617574" y="2856168"/>
                </a:lnTo>
                <a:lnTo>
                  <a:pt x="582741" y="2828326"/>
                </a:lnTo>
                <a:lnTo>
                  <a:pt x="548713" y="2799541"/>
                </a:lnTo>
                <a:lnTo>
                  <a:pt x="515509" y="2769832"/>
                </a:lnTo>
                <a:lnTo>
                  <a:pt x="483149" y="2739220"/>
                </a:lnTo>
                <a:lnTo>
                  <a:pt x="451654" y="2707725"/>
                </a:lnTo>
                <a:lnTo>
                  <a:pt x="421042" y="2675365"/>
                </a:lnTo>
                <a:lnTo>
                  <a:pt x="391333" y="2642161"/>
                </a:lnTo>
                <a:lnTo>
                  <a:pt x="362548" y="2608133"/>
                </a:lnTo>
                <a:lnTo>
                  <a:pt x="334706" y="2573300"/>
                </a:lnTo>
                <a:lnTo>
                  <a:pt x="307826" y="2537682"/>
                </a:lnTo>
                <a:lnTo>
                  <a:pt x="281929" y="2501298"/>
                </a:lnTo>
                <a:lnTo>
                  <a:pt x="257034" y="2464169"/>
                </a:lnTo>
                <a:lnTo>
                  <a:pt x="233161" y="2426315"/>
                </a:lnTo>
                <a:lnTo>
                  <a:pt x="210330" y="2387754"/>
                </a:lnTo>
                <a:lnTo>
                  <a:pt x="188560" y="2348507"/>
                </a:lnTo>
                <a:lnTo>
                  <a:pt x="167871" y="2308594"/>
                </a:lnTo>
                <a:lnTo>
                  <a:pt x="148283" y="2268033"/>
                </a:lnTo>
                <a:lnTo>
                  <a:pt x="129816" y="2226846"/>
                </a:lnTo>
                <a:lnTo>
                  <a:pt x="112489" y="2185051"/>
                </a:lnTo>
                <a:lnTo>
                  <a:pt x="96323" y="2142669"/>
                </a:lnTo>
                <a:lnTo>
                  <a:pt x="81336" y="2099719"/>
                </a:lnTo>
                <a:lnTo>
                  <a:pt x="67549" y="2056220"/>
                </a:lnTo>
                <a:lnTo>
                  <a:pt x="54981" y="2012194"/>
                </a:lnTo>
                <a:lnTo>
                  <a:pt x="43652" y="1967659"/>
                </a:lnTo>
                <a:lnTo>
                  <a:pt x="33582" y="1922635"/>
                </a:lnTo>
                <a:lnTo>
                  <a:pt x="24791" y="1877142"/>
                </a:lnTo>
                <a:lnTo>
                  <a:pt x="17298" y="1831199"/>
                </a:lnTo>
                <a:lnTo>
                  <a:pt x="11123" y="1784827"/>
                </a:lnTo>
                <a:lnTo>
                  <a:pt x="6286" y="1738045"/>
                </a:lnTo>
                <a:lnTo>
                  <a:pt x="2807" y="1690873"/>
                </a:lnTo>
                <a:lnTo>
                  <a:pt x="705" y="1643330"/>
                </a:lnTo>
                <a:lnTo>
                  <a:pt x="0" y="1595437"/>
                </a:lnTo>
                <a:lnTo>
                  <a:pt x="705" y="1547544"/>
                </a:lnTo>
                <a:lnTo>
                  <a:pt x="2807" y="1500001"/>
                </a:lnTo>
                <a:lnTo>
                  <a:pt x="6286" y="1452829"/>
                </a:lnTo>
                <a:lnTo>
                  <a:pt x="11123" y="1406047"/>
                </a:lnTo>
                <a:lnTo>
                  <a:pt x="17298" y="1359675"/>
                </a:lnTo>
                <a:lnTo>
                  <a:pt x="24791" y="1313732"/>
                </a:lnTo>
                <a:lnTo>
                  <a:pt x="33582" y="1268239"/>
                </a:lnTo>
                <a:lnTo>
                  <a:pt x="43652" y="1223215"/>
                </a:lnTo>
                <a:lnTo>
                  <a:pt x="54981" y="1178680"/>
                </a:lnTo>
                <a:lnTo>
                  <a:pt x="67549" y="1134654"/>
                </a:lnTo>
                <a:lnTo>
                  <a:pt x="81336" y="1091155"/>
                </a:lnTo>
                <a:lnTo>
                  <a:pt x="96323" y="1048205"/>
                </a:lnTo>
                <a:lnTo>
                  <a:pt x="112489" y="1005823"/>
                </a:lnTo>
                <a:lnTo>
                  <a:pt x="129816" y="964028"/>
                </a:lnTo>
                <a:lnTo>
                  <a:pt x="148283" y="922841"/>
                </a:lnTo>
                <a:lnTo>
                  <a:pt x="167871" y="882280"/>
                </a:lnTo>
                <a:lnTo>
                  <a:pt x="188560" y="842367"/>
                </a:lnTo>
                <a:lnTo>
                  <a:pt x="210330" y="803120"/>
                </a:lnTo>
                <a:lnTo>
                  <a:pt x="233161" y="764559"/>
                </a:lnTo>
                <a:lnTo>
                  <a:pt x="257034" y="726705"/>
                </a:lnTo>
                <a:lnTo>
                  <a:pt x="281929" y="689576"/>
                </a:lnTo>
                <a:lnTo>
                  <a:pt x="307826" y="653192"/>
                </a:lnTo>
                <a:lnTo>
                  <a:pt x="334706" y="617574"/>
                </a:lnTo>
                <a:lnTo>
                  <a:pt x="362548" y="582741"/>
                </a:lnTo>
                <a:lnTo>
                  <a:pt x="391333" y="548713"/>
                </a:lnTo>
                <a:lnTo>
                  <a:pt x="421042" y="515509"/>
                </a:lnTo>
                <a:lnTo>
                  <a:pt x="451654" y="483149"/>
                </a:lnTo>
                <a:lnTo>
                  <a:pt x="483149" y="451654"/>
                </a:lnTo>
                <a:lnTo>
                  <a:pt x="515509" y="421042"/>
                </a:lnTo>
                <a:lnTo>
                  <a:pt x="548713" y="391333"/>
                </a:lnTo>
                <a:lnTo>
                  <a:pt x="582741" y="362548"/>
                </a:lnTo>
                <a:lnTo>
                  <a:pt x="617574" y="334706"/>
                </a:lnTo>
                <a:lnTo>
                  <a:pt x="653192" y="307826"/>
                </a:lnTo>
                <a:lnTo>
                  <a:pt x="689576" y="281929"/>
                </a:lnTo>
                <a:lnTo>
                  <a:pt x="726705" y="257034"/>
                </a:lnTo>
                <a:lnTo>
                  <a:pt x="764559" y="233161"/>
                </a:lnTo>
                <a:lnTo>
                  <a:pt x="803120" y="210330"/>
                </a:lnTo>
                <a:lnTo>
                  <a:pt x="842367" y="188560"/>
                </a:lnTo>
                <a:lnTo>
                  <a:pt x="882280" y="167871"/>
                </a:lnTo>
                <a:lnTo>
                  <a:pt x="922841" y="148283"/>
                </a:lnTo>
                <a:lnTo>
                  <a:pt x="964028" y="129816"/>
                </a:lnTo>
                <a:lnTo>
                  <a:pt x="1005823" y="112489"/>
                </a:lnTo>
                <a:lnTo>
                  <a:pt x="1048205" y="96323"/>
                </a:lnTo>
                <a:lnTo>
                  <a:pt x="1091155" y="81336"/>
                </a:lnTo>
                <a:lnTo>
                  <a:pt x="1134654" y="67549"/>
                </a:lnTo>
                <a:lnTo>
                  <a:pt x="1178680" y="54981"/>
                </a:lnTo>
                <a:lnTo>
                  <a:pt x="1223215" y="43652"/>
                </a:lnTo>
                <a:lnTo>
                  <a:pt x="1268239" y="33582"/>
                </a:lnTo>
                <a:lnTo>
                  <a:pt x="1313732" y="24791"/>
                </a:lnTo>
                <a:lnTo>
                  <a:pt x="1359675" y="17298"/>
                </a:lnTo>
                <a:lnTo>
                  <a:pt x="1406047" y="11123"/>
                </a:lnTo>
                <a:lnTo>
                  <a:pt x="1452829" y="6286"/>
                </a:lnTo>
                <a:lnTo>
                  <a:pt x="1500001" y="2807"/>
                </a:lnTo>
                <a:lnTo>
                  <a:pt x="1547544" y="705"/>
                </a:lnTo>
                <a:lnTo>
                  <a:pt x="1595437" y="0"/>
                </a:lnTo>
                <a:lnTo>
                  <a:pt x="1643330" y="705"/>
                </a:lnTo>
                <a:lnTo>
                  <a:pt x="1690873" y="2807"/>
                </a:lnTo>
                <a:lnTo>
                  <a:pt x="1738045" y="6286"/>
                </a:lnTo>
                <a:lnTo>
                  <a:pt x="1784827" y="11123"/>
                </a:lnTo>
                <a:lnTo>
                  <a:pt x="1831199" y="17298"/>
                </a:lnTo>
                <a:lnTo>
                  <a:pt x="1877142" y="24791"/>
                </a:lnTo>
                <a:lnTo>
                  <a:pt x="1922635" y="33582"/>
                </a:lnTo>
                <a:lnTo>
                  <a:pt x="1967659" y="43652"/>
                </a:lnTo>
                <a:lnTo>
                  <a:pt x="2012194" y="54981"/>
                </a:lnTo>
                <a:lnTo>
                  <a:pt x="2056220" y="67549"/>
                </a:lnTo>
                <a:lnTo>
                  <a:pt x="2099719" y="81336"/>
                </a:lnTo>
                <a:lnTo>
                  <a:pt x="2142669" y="96323"/>
                </a:lnTo>
                <a:lnTo>
                  <a:pt x="2185051" y="112489"/>
                </a:lnTo>
                <a:lnTo>
                  <a:pt x="2226846" y="129816"/>
                </a:lnTo>
                <a:lnTo>
                  <a:pt x="2268033" y="148283"/>
                </a:lnTo>
                <a:lnTo>
                  <a:pt x="2308594" y="167871"/>
                </a:lnTo>
                <a:lnTo>
                  <a:pt x="2348507" y="188560"/>
                </a:lnTo>
                <a:lnTo>
                  <a:pt x="2387754" y="210330"/>
                </a:lnTo>
                <a:lnTo>
                  <a:pt x="2426315" y="233161"/>
                </a:lnTo>
                <a:lnTo>
                  <a:pt x="2464169" y="257034"/>
                </a:lnTo>
                <a:lnTo>
                  <a:pt x="2501298" y="281929"/>
                </a:lnTo>
                <a:lnTo>
                  <a:pt x="2537682" y="307826"/>
                </a:lnTo>
                <a:lnTo>
                  <a:pt x="2573300" y="334706"/>
                </a:lnTo>
                <a:lnTo>
                  <a:pt x="2608133" y="362548"/>
                </a:lnTo>
                <a:lnTo>
                  <a:pt x="2642161" y="391333"/>
                </a:lnTo>
                <a:lnTo>
                  <a:pt x="2675365" y="421042"/>
                </a:lnTo>
                <a:lnTo>
                  <a:pt x="2707725" y="451654"/>
                </a:lnTo>
                <a:lnTo>
                  <a:pt x="2739220" y="483149"/>
                </a:lnTo>
                <a:lnTo>
                  <a:pt x="2769832" y="515509"/>
                </a:lnTo>
                <a:lnTo>
                  <a:pt x="2799541" y="548713"/>
                </a:lnTo>
                <a:lnTo>
                  <a:pt x="2828326" y="582741"/>
                </a:lnTo>
                <a:lnTo>
                  <a:pt x="2856168" y="617574"/>
                </a:lnTo>
                <a:lnTo>
                  <a:pt x="2883048" y="653192"/>
                </a:lnTo>
                <a:lnTo>
                  <a:pt x="2908945" y="689576"/>
                </a:lnTo>
                <a:lnTo>
                  <a:pt x="2933840" y="726705"/>
                </a:lnTo>
                <a:lnTo>
                  <a:pt x="2957713" y="764559"/>
                </a:lnTo>
                <a:lnTo>
                  <a:pt x="2980544" y="803120"/>
                </a:lnTo>
                <a:lnTo>
                  <a:pt x="3002314" y="842367"/>
                </a:lnTo>
                <a:lnTo>
                  <a:pt x="3023003" y="882280"/>
                </a:lnTo>
                <a:lnTo>
                  <a:pt x="3042591" y="922841"/>
                </a:lnTo>
                <a:lnTo>
                  <a:pt x="3061058" y="964028"/>
                </a:lnTo>
                <a:lnTo>
                  <a:pt x="3078385" y="1005823"/>
                </a:lnTo>
                <a:lnTo>
                  <a:pt x="3094551" y="1048205"/>
                </a:lnTo>
                <a:lnTo>
                  <a:pt x="3109538" y="1091155"/>
                </a:lnTo>
                <a:lnTo>
                  <a:pt x="3123325" y="1134654"/>
                </a:lnTo>
                <a:lnTo>
                  <a:pt x="3135893" y="1178680"/>
                </a:lnTo>
                <a:lnTo>
                  <a:pt x="3147222" y="1223215"/>
                </a:lnTo>
                <a:lnTo>
                  <a:pt x="3157292" y="1268239"/>
                </a:lnTo>
                <a:lnTo>
                  <a:pt x="3166083" y="1313732"/>
                </a:lnTo>
                <a:lnTo>
                  <a:pt x="3173576" y="1359675"/>
                </a:lnTo>
                <a:lnTo>
                  <a:pt x="3179751" y="1406047"/>
                </a:lnTo>
                <a:lnTo>
                  <a:pt x="3184588" y="1452829"/>
                </a:lnTo>
                <a:lnTo>
                  <a:pt x="3188067" y="1500001"/>
                </a:lnTo>
                <a:lnTo>
                  <a:pt x="3190169" y="1547544"/>
                </a:lnTo>
                <a:lnTo>
                  <a:pt x="3190874" y="1595437"/>
                </a:lnTo>
                <a:lnTo>
                  <a:pt x="3190169" y="1643330"/>
                </a:lnTo>
                <a:lnTo>
                  <a:pt x="3188067" y="1690873"/>
                </a:lnTo>
                <a:lnTo>
                  <a:pt x="3184588" y="1738045"/>
                </a:lnTo>
                <a:lnTo>
                  <a:pt x="3179751" y="1784827"/>
                </a:lnTo>
                <a:lnTo>
                  <a:pt x="3173576" y="1831199"/>
                </a:lnTo>
                <a:lnTo>
                  <a:pt x="3166083" y="1877142"/>
                </a:lnTo>
                <a:lnTo>
                  <a:pt x="3157292" y="1922635"/>
                </a:lnTo>
                <a:lnTo>
                  <a:pt x="3147222" y="1967659"/>
                </a:lnTo>
                <a:lnTo>
                  <a:pt x="3135893" y="2012194"/>
                </a:lnTo>
                <a:lnTo>
                  <a:pt x="3123325" y="2056220"/>
                </a:lnTo>
                <a:lnTo>
                  <a:pt x="3109538" y="2099719"/>
                </a:lnTo>
                <a:lnTo>
                  <a:pt x="3094551" y="2142669"/>
                </a:lnTo>
                <a:lnTo>
                  <a:pt x="3078385" y="2185051"/>
                </a:lnTo>
                <a:lnTo>
                  <a:pt x="3061058" y="2226846"/>
                </a:lnTo>
                <a:lnTo>
                  <a:pt x="3042591" y="2268033"/>
                </a:lnTo>
                <a:lnTo>
                  <a:pt x="3023003" y="2308594"/>
                </a:lnTo>
                <a:lnTo>
                  <a:pt x="3002314" y="2348507"/>
                </a:lnTo>
                <a:lnTo>
                  <a:pt x="2980544" y="2387754"/>
                </a:lnTo>
                <a:lnTo>
                  <a:pt x="2957713" y="2426315"/>
                </a:lnTo>
                <a:lnTo>
                  <a:pt x="2933840" y="2464169"/>
                </a:lnTo>
                <a:lnTo>
                  <a:pt x="2908945" y="2501298"/>
                </a:lnTo>
                <a:lnTo>
                  <a:pt x="2883048" y="2537682"/>
                </a:lnTo>
                <a:lnTo>
                  <a:pt x="2856168" y="2573300"/>
                </a:lnTo>
                <a:lnTo>
                  <a:pt x="2828326" y="2608133"/>
                </a:lnTo>
                <a:lnTo>
                  <a:pt x="2799541" y="2642161"/>
                </a:lnTo>
                <a:lnTo>
                  <a:pt x="2769832" y="2675365"/>
                </a:lnTo>
                <a:lnTo>
                  <a:pt x="2739220" y="2707725"/>
                </a:lnTo>
                <a:lnTo>
                  <a:pt x="2707725" y="2739220"/>
                </a:lnTo>
                <a:lnTo>
                  <a:pt x="2675365" y="2769832"/>
                </a:lnTo>
                <a:lnTo>
                  <a:pt x="2642161" y="2799541"/>
                </a:lnTo>
                <a:lnTo>
                  <a:pt x="2608133" y="2828326"/>
                </a:lnTo>
                <a:lnTo>
                  <a:pt x="2573300" y="2856168"/>
                </a:lnTo>
                <a:lnTo>
                  <a:pt x="2537682" y="2883048"/>
                </a:lnTo>
                <a:lnTo>
                  <a:pt x="2501298" y="2908945"/>
                </a:lnTo>
                <a:lnTo>
                  <a:pt x="2464169" y="2933840"/>
                </a:lnTo>
                <a:lnTo>
                  <a:pt x="2426315" y="2957713"/>
                </a:lnTo>
                <a:lnTo>
                  <a:pt x="2387754" y="2980544"/>
                </a:lnTo>
                <a:lnTo>
                  <a:pt x="2348507" y="3002314"/>
                </a:lnTo>
                <a:lnTo>
                  <a:pt x="2308594" y="3023003"/>
                </a:lnTo>
                <a:lnTo>
                  <a:pt x="2268033" y="3042591"/>
                </a:lnTo>
                <a:lnTo>
                  <a:pt x="2226846" y="3061058"/>
                </a:lnTo>
                <a:lnTo>
                  <a:pt x="2185051" y="3078385"/>
                </a:lnTo>
                <a:lnTo>
                  <a:pt x="2142669" y="3094551"/>
                </a:lnTo>
                <a:lnTo>
                  <a:pt x="2099719" y="3109538"/>
                </a:lnTo>
                <a:lnTo>
                  <a:pt x="2056220" y="3123325"/>
                </a:lnTo>
                <a:lnTo>
                  <a:pt x="2012194" y="3135893"/>
                </a:lnTo>
                <a:lnTo>
                  <a:pt x="1967659" y="3147222"/>
                </a:lnTo>
                <a:lnTo>
                  <a:pt x="1922635" y="3157292"/>
                </a:lnTo>
                <a:lnTo>
                  <a:pt x="1877142" y="3166083"/>
                </a:lnTo>
                <a:lnTo>
                  <a:pt x="1831199" y="3173576"/>
                </a:lnTo>
                <a:lnTo>
                  <a:pt x="1784827" y="3179751"/>
                </a:lnTo>
                <a:lnTo>
                  <a:pt x="1738045" y="3184588"/>
                </a:lnTo>
                <a:lnTo>
                  <a:pt x="1690873" y="3188067"/>
                </a:lnTo>
                <a:lnTo>
                  <a:pt x="1643330" y="3190169"/>
                </a:lnTo>
                <a:lnTo>
                  <a:pt x="1595437" y="3190874"/>
                </a:lnTo>
                <a:close/>
              </a:path>
            </a:pathLst>
          </a:custGeom>
          <a:solidFill>
            <a:srgbClr val="2A4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7418" y="23500"/>
            <a:ext cx="737933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Microsoft Sans Serif"/>
                <a:cs typeface="Microsoft Sans Serif"/>
              </a:rPr>
              <a:t>Problem</a:t>
            </a:r>
            <a:r>
              <a:rPr spc="-405" dirty="0">
                <a:latin typeface="Microsoft Sans Serif"/>
                <a:cs typeface="Microsoft Sans Serif"/>
              </a:rPr>
              <a:t> </a:t>
            </a:r>
            <a:r>
              <a:rPr spc="114" dirty="0">
                <a:latin typeface="Microsoft Sans Serif"/>
                <a:cs typeface="Microsoft Sans Serif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1712" y="2732065"/>
            <a:ext cx="15705455" cy="538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3700" b="1" spc="65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3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ecognition </a:t>
            </a:r>
            <a:r>
              <a:rPr sz="3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automated </a:t>
            </a:r>
            <a:r>
              <a:rPr sz="3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 </a:t>
            </a:r>
            <a:r>
              <a:rPr sz="3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 </a:t>
            </a:r>
            <a:r>
              <a:rPr sz="3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3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Magnetic 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resonance 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imaging </a:t>
            </a:r>
            <a:r>
              <a:rPr sz="3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(MRI) </a:t>
            </a:r>
            <a:r>
              <a:rPr sz="37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37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3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difficult </a:t>
            </a:r>
            <a:r>
              <a:rPr sz="3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task 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due </a:t>
            </a:r>
            <a:r>
              <a:rPr sz="37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complexity </a:t>
            </a:r>
            <a:r>
              <a:rPr sz="3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7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size 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3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location 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variability. 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3700" spc="-96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7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7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og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7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7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7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70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q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7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s  </a:t>
            </a:r>
            <a:r>
              <a:rPr sz="3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proposed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images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obtained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MRI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</a:t>
            </a:r>
            <a:r>
              <a:rPr sz="37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Detection </a:t>
            </a:r>
            <a:r>
              <a:rPr sz="3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37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MRI</a:t>
            </a:r>
            <a:r>
              <a:rPr sz="37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Images.</a:t>
            </a:r>
            <a:endParaRPr sz="3700" dirty="0">
              <a:latin typeface="Microsoft Sans Serif"/>
              <a:cs typeface="Microsoft Sans Serif"/>
            </a:endParaRPr>
          </a:p>
          <a:p>
            <a:pPr marL="12700" marR="2357755">
              <a:lnSpc>
                <a:spcPts val="4610"/>
              </a:lnSpc>
              <a:spcBef>
                <a:spcPts val="180"/>
              </a:spcBef>
            </a:pP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Feed-forward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backprop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36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36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classify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600" spc="-9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tumors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part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image.</a:t>
            </a:r>
            <a:endParaRPr sz="3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3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produced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approach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accuracy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6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reduce</a:t>
            </a:r>
            <a:endParaRPr sz="3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6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36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6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iterations.</a:t>
            </a:r>
            <a:endParaRPr sz="3600" dirty="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99058"/>
            <a:ext cx="5281326" cy="2476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5897" y="2683336"/>
            <a:ext cx="61607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solidFill>
                  <a:srgbClr val="2A453C"/>
                </a:solidFill>
                <a:latin typeface="Microsoft Sans Serif"/>
                <a:cs typeface="Microsoft Sans Serif"/>
              </a:rPr>
              <a:t>grapes,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2A453C"/>
                </a:solidFill>
                <a:latin typeface="Microsoft Sans Serif"/>
                <a:cs typeface="Microsoft Sans Serif"/>
              </a:rPr>
              <a:t>spinach,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2A453C"/>
                </a:solidFill>
                <a:latin typeface="Microsoft Sans Serif"/>
                <a:cs typeface="Microsoft Sans Serif"/>
              </a:rPr>
              <a:t>kale.</a:t>
            </a:r>
            <a:r>
              <a:rPr sz="1700" spc="-85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2A453C"/>
                </a:solidFill>
                <a:latin typeface="Microsoft Sans Serif"/>
                <a:cs typeface="Microsoft Sans Serif"/>
              </a:rPr>
              <a:t>All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2A453C"/>
                </a:solidFill>
                <a:latin typeface="Microsoft Sans Serif"/>
                <a:cs typeface="Microsoft Sans Serif"/>
              </a:rPr>
              <a:t>blended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2A453C"/>
                </a:solidFill>
                <a:latin typeface="Microsoft Sans Serif"/>
                <a:cs typeface="Microsoft Sans Serif"/>
              </a:rPr>
              <a:t>together</a:t>
            </a:r>
            <a:r>
              <a:rPr sz="1700" spc="-85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A453C"/>
                </a:solidFill>
                <a:latin typeface="Microsoft Sans Serif"/>
                <a:cs typeface="Microsoft Sans Serif"/>
              </a:rPr>
              <a:t>for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2A453C"/>
                </a:solidFill>
                <a:latin typeface="Microsoft Sans Serif"/>
                <a:cs typeface="Microsoft Sans Serif"/>
              </a:rPr>
              <a:t>a</a:t>
            </a:r>
            <a:r>
              <a:rPr sz="1700" spc="-90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2A453C"/>
                </a:solidFill>
                <a:latin typeface="Microsoft Sans Serif"/>
                <a:cs typeface="Microsoft Sans Serif"/>
              </a:rPr>
              <a:t>refreshing</a:t>
            </a:r>
            <a:r>
              <a:rPr sz="1700" spc="-85" dirty="0">
                <a:solidFill>
                  <a:srgbClr val="2A453C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2A453C"/>
                </a:solidFill>
                <a:latin typeface="Microsoft Sans Serif"/>
                <a:cs typeface="Microsoft Sans Serif"/>
              </a:rPr>
              <a:t>drink.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4066" y="1836483"/>
            <a:ext cx="5884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9" dirty="0">
                <a:solidFill>
                  <a:srgbClr val="C8E265"/>
                </a:solidFill>
                <a:latin typeface="Microsoft Sans Serif"/>
                <a:cs typeface="Microsoft Sans Serif"/>
              </a:rPr>
              <a:t>T</a:t>
            </a:r>
            <a:r>
              <a:rPr sz="4000" spc="-105" dirty="0">
                <a:solidFill>
                  <a:srgbClr val="C8E265"/>
                </a:solidFill>
                <a:latin typeface="Microsoft Sans Serif"/>
                <a:cs typeface="Microsoft Sans Serif"/>
              </a:rPr>
              <a:t>Y</a:t>
            </a:r>
            <a:r>
              <a:rPr sz="4000" spc="-260" dirty="0">
                <a:solidFill>
                  <a:srgbClr val="C8E265"/>
                </a:solidFill>
                <a:latin typeface="Microsoft Sans Serif"/>
                <a:cs typeface="Microsoft Sans Serif"/>
              </a:rPr>
              <a:t>P</a:t>
            </a:r>
            <a:r>
              <a:rPr sz="4000" spc="-390" dirty="0">
                <a:solidFill>
                  <a:srgbClr val="C8E265"/>
                </a:solidFill>
                <a:latin typeface="Microsoft Sans Serif"/>
                <a:cs typeface="Microsoft Sans Serif"/>
              </a:rPr>
              <a:t>E</a:t>
            </a:r>
            <a:r>
              <a:rPr sz="4000" spc="-295" dirty="0">
                <a:solidFill>
                  <a:srgbClr val="C8E265"/>
                </a:solidFill>
                <a:latin typeface="Microsoft Sans Serif"/>
                <a:cs typeface="Microsoft Sans Serif"/>
              </a:rPr>
              <a:t>S</a:t>
            </a:r>
            <a:r>
              <a:rPr sz="4000" spc="-75" dirty="0">
                <a:solidFill>
                  <a:srgbClr val="C8E265"/>
                </a:solidFill>
                <a:latin typeface="Microsoft Sans Serif"/>
                <a:cs typeface="Microsoft Sans Serif"/>
              </a:rPr>
              <a:t> </a:t>
            </a:r>
            <a:r>
              <a:rPr sz="4000" spc="35" dirty="0">
                <a:solidFill>
                  <a:srgbClr val="C8E265"/>
                </a:solidFill>
                <a:latin typeface="Microsoft Sans Serif"/>
                <a:cs typeface="Microsoft Sans Serif"/>
              </a:rPr>
              <a:t>O</a:t>
            </a:r>
            <a:r>
              <a:rPr sz="4000" spc="-200" dirty="0">
                <a:solidFill>
                  <a:srgbClr val="C8E265"/>
                </a:solidFill>
                <a:latin typeface="Microsoft Sans Serif"/>
                <a:cs typeface="Microsoft Sans Serif"/>
              </a:rPr>
              <a:t>F</a:t>
            </a:r>
            <a:r>
              <a:rPr sz="4000" spc="-75" dirty="0">
                <a:solidFill>
                  <a:srgbClr val="C8E265"/>
                </a:solidFill>
                <a:latin typeface="Microsoft Sans Serif"/>
                <a:cs typeface="Microsoft Sans Serif"/>
              </a:rPr>
              <a:t> </a:t>
            </a:r>
            <a:r>
              <a:rPr sz="4000" spc="-110" dirty="0">
                <a:solidFill>
                  <a:srgbClr val="C8E265"/>
                </a:solidFill>
                <a:latin typeface="Microsoft Sans Serif"/>
                <a:cs typeface="Microsoft Sans Serif"/>
              </a:rPr>
              <a:t>B</a:t>
            </a:r>
            <a:r>
              <a:rPr sz="4000" spc="-345" dirty="0">
                <a:solidFill>
                  <a:srgbClr val="C8E265"/>
                </a:solidFill>
                <a:latin typeface="Microsoft Sans Serif"/>
                <a:cs typeface="Microsoft Sans Serif"/>
              </a:rPr>
              <a:t>R</a:t>
            </a:r>
            <a:r>
              <a:rPr sz="4000" spc="-45" dirty="0">
                <a:solidFill>
                  <a:srgbClr val="C8E265"/>
                </a:solidFill>
                <a:latin typeface="Microsoft Sans Serif"/>
                <a:cs typeface="Microsoft Sans Serif"/>
              </a:rPr>
              <a:t>AI</a:t>
            </a:r>
            <a:r>
              <a:rPr sz="4000" spc="105" dirty="0">
                <a:solidFill>
                  <a:srgbClr val="C8E265"/>
                </a:solidFill>
                <a:latin typeface="Microsoft Sans Serif"/>
                <a:cs typeface="Microsoft Sans Serif"/>
              </a:rPr>
              <a:t>N</a:t>
            </a:r>
            <a:r>
              <a:rPr sz="4000" spc="-75" dirty="0">
                <a:solidFill>
                  <a:srgbClr val="C8E265"/>
                </a:solidFill>
                <a:latin typeface="Microsoft Sans Serif"/>
                <a:cs typeface="Microsoft Sans Serif"/>
              </a:rPr>
              <a:t> </a:t>
            </a:r>
            <a:r>
              <a:rPr sz="4000" spc="-229" dirty="0">
                <a:solidFill>
                  <a:srgbClr val="C8E265"/>
                </a:solidFill>
                <a:latin typeface="Microsoft Sans Serif"/>
                <a:cs typeface="Microsoft Sans Serif"/>
              </a:rPr>
              <a:t>T</a:t>
            </a:r>
            <a:r>
              <a:rPr sz="4000" spc="-75" dirty="0">
                <a:solidFill>
                  <a:srgbClr val="C8E265"/>
                </a:solidFill>
                <a:latin typeface="Microsoft Sans Serif"/>
                <a:cs typeface="Microsoft Sans Serif"/>
              </a:rPr>
              <a:t>U</a:t>
            </a:r>
            <a:r>
              <a:rPr sz="4000" spc="5" dirty="0">
                <a:solidFill>
                  <a:srgbClr val="C8E265"/>
                </a:solidFill>
                <a:latin typeface="Microsoft Sans Serif"/>
                <a:cs typeface="Microsoft Sans Serif"/>
              </a:rPr>
              <a:t>M</a:t>
            </a:r>
            <a:r>
              <a:rPr sz="4000" spc="35" dirty="0">
                <a:solidFill>
                  <a:srgbClr val="C8E265"/>
                </a:solidFill>
                <a:latin typeface="Microsoft Sans Serif"/>
                <a:cs typeface="Microsoft Sans Serif"/>
              </a:rPr>
              <a:t>O</a:t>
            </a:r>
            <a:r>
              <a:rPr sz="4000" spc="-340" dirty="0">
                <a:solidFill>
                  <a:srgbClr val="C8E265"/>
                </a:solidFill>
                <a:latin typeface="Microsoft Sans Serif"/>
                <a:cs typeface="Microsoft Sans Serif"/>
              </a:rPr>
              <a:t>R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7311" y="23507"/>
            <a:ext cx="33483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latin typeface="Microsoft Sans Serif"/>
                <a:cs typeface="Microsoft Sans Serif"/>
              </a:rPr>
              <a:t>F</a:t>
            </a:r>
            <a:r>
              <a:rPr spc="-15" dirty="0">
                <a:latin typeface="Microsoft Sans Serif"/>
                <a:cs typeface="Microsoft Sans Serif"/>
              </a:rPr>
              <a:t>e</a:t>
            </a:r>
            <a:r>
              <a:rPr spc="-245" dirty="0">
                <a:latin typeface="Microsoft Sans Serif"/>
                <a:cs typeface="Microsoft Sans Serif"/>
              </a:rPr>
              <a:t>a</a:t>
            </a:r>
            <a:r>
              <a:rPr spc="535" dirty="0">
                <a:latin typeface="Microsoft Sans Serif"/>
                <a:cs typeface="Microsoft Sans Serif"/>
              </a:rPr>
              <a:t>t</a:t>
            </a:r>
            <a:r>
              <a:rPr spc="185" dirty="0">
                <a:latin typeface="Microsoft Sans Serif"/>
                <a:cs typeface="Microsoft Sans Serif"/>
              </a:rPr>
              <a:t>u</a:t>
            </a:r>
            <a:r>
              <a:rPr spc="70" dirty="0">
                <a:latin typeface="Microsoft Sans Serif"/>
                <a:cs typeface="Microsoft Sans Serif"/>
              </a:rPr>
              <a:t>r</a:t>
            </a:r>
            <a:r>
              <a:rPr spc="-15" dirty="0">
                <a:latin typeface="Microsoft Sans Serif"/>
                <a:cs typeface="Microsoft Sans Serif"/>
              </a:rPr>
              <a:t>e</a:t>
            </a:r>
            <a:r>
              <a:rPr spc="-465" dirty="0">
                <a:latin typeface="Microsoft Sans Serif"/>
                <a:cs typeface="Microsoft Sans Serif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508" y="3751995"/>
            <a:ext cx="5916930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non-meningioma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benign.</a:t>
            </a:r>
            <a:endParaRPr sz="29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508" y="6238002"/>
            <a:ext cx="5958840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sz="2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</a:t>
            </a:r>
            <a:r>
              <a:rPr sz="29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9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90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malignant meningioma </a:t>
            </a:r>
            <a:r>
              <a:rPr sz="290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brain.</a:t>
            </a:r>
            <a:endParaRPr sz="29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8142" y="2974752"/>
            <a:ext cx="0" cy="6668134"/>
          </a:xfrm>
          <a:custGeom>
            <a:avLst/>
            <a:gdLst/>
            <a:ahLst/>
            <a:cxnLst/>
            <a:rect l="l" t="t" r="r" b="b"/>
            <a:pathLst>
              <a:path h="6668134">
                <a:moveTo>
                  <a:pt x="0" y="0"/>
                </a:moveTo>
                <a:lnTo>
                  <a:pt x="0" y="6667514"/>
                </a:lnTo>
              </a:path>
            </a:pathLst>
          </a:custGeom>
          <a:ln w="1904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99061"/>
            <a:ext cx="5281323" cy="2476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411033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8173" y="2752455"/>
            <a:ext cx="5080" cy="6068060"/>
          </a:xfrm>
          <a:custGeom>
            <a:avLst/>
            <a:gdLst/>
            <a:ahLst/>
            <a:cxnLst/>
            <a:rect l="l" t="t" r="r" b="b"/>
            <a:pathLst>
              <a:path w="5080" h="6068059">
                <a:moveTo>
                  <a:pt x="0" y="0"/>
                </a:moveTo>
                <a:lnTo>
                  <a:pt x="4764" y="6067525"/>
                </a:lnTo>
              </a:path>
            </a:pathLst>
          </a:custGeom>
          <a:ln w="190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68773" y="2752455"/>
            <a:ext cx="5080" cy="6068060"/>
          </a:xfrm>
          <a:custGeom>
            <a:avLst/>
            <a:gdLst/>
            <a:ahLst/>
            <a:cxnLst/>
            <a:rect l="l" t="t" r="r" b="b"/>
            <a:pathLst>
              <a:path w="5080" h="6068059">
                <a:moveTo>
                  <a:pt x="0" y="0"/>
                </a:moveTo>
                <a:lnTo>
                  <a:pt x="4764" y="6067525"/>
                </a:lnTo>
              </a:path>
            </a:pathLst>
          </a:custGeom>
          <a:ln w="190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2907006"/>
            <a:ext cx="16890365" cy="7369175"/>
            <a:chOff x="0" y="2907006"/>
            <a:chExt cx="16890365" cy="7369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157" y="2907006"/>
              <a:ext cx="15125699" cy="5476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99057"/>
              <a:ext cx="5281327" cy="24764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07311" y="23501"/>
            <a:ext cx="33483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>
                <a:latin typeface="Verdana"/>
                <a:cs typeface="Verdana"/>
              </a:rPr>
              <a:t>F</a:t>
            </a:r>
            <a:r>
              <a:rPr spc="-275" dirty="0">
                <a:latin typeface="Verdana"/>
                <a:cs typeface="Verdana"/>
              </a:rPr>
              <a:t>e</a:t>
            </a:r>
            <a:r>
              <a:rPr spc="-540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t</a:t>
            </a:r>
            <a:r>
              <a:rPr spc="-325" dirty="0">
                <a:latin typeface="Verdana"/>
                <a:cs typeface="Verdana"/>
              </a:rPr>
              <a:t>u</a:t>
            </a:r>
            <a:r>
              <a:rPr spc="-545" dirty="0">
                <a:latin typeface="Verdana"/>
                <a:cs typeface="Verdana"/>
              </a:rPr>
              <a:t>r</a:t>
            </a:r>
            <a:r>
              <a:rPr spc="-275" dirty="0">
                <a:latin typeface="Verdana"/>
                <a:cs typeface="Verdana"/>
              </a:rPr>
              <a:t>e</a:t>
            </a:r>
            <a:r>
              <a:rPr spc="-605" dirty="0">
                <a:latin typeface="Verdana"/>
                <a:cs typeface="Verdana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153211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455212"/>
            <a:ext cx="16045180" cy="7820659"/>
            <a:chOff x="0" y="2455212"/>
            <a:chExt cx="16045180" cy="78206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3057" y="2455212"/>
              <a:ext cx="13801724" cy="7010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99059"/>
              <a:ext cx="5281325" cy="24764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83226" y="23501"/>
            <a:ext cx="33483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>
                <a:latin typeface="Verdana"/>
                <a:cs typeface="Verdana"/>
              </a:rPr>
              <a:t>F</a:t>
            </a:r>
            <a:r>
              <a:rPr spc="-275" dirty="0">
                <a:latin typeface="Verdana"/>
                <a:cs typeface="Verdana"/>
              </a:rPr>
              <a:t>e</a:t>
            </a:r>
            <a:r>
              <a:rPr spc="-540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t</a:t>
            </a:r>
            <a:r>
              <a:rPr spc="-325" dirty="0">
                <a:latin typeface="Verdana"/>
                <a:cs typeface="Verdana"/>
              </a:rPr>
              <a:t>u</a:t>
            </a:r>
            <a:r>
              <a:rPr spc="-545" dirty="0">
                <a:latin typeface="Verdana"/>
                <a:cs typeface="Verdana"/>
              </a:rPr>
              <a:t>r</a:t>
            </a:r>
            <a:r>
              <a:rPr spc="-275" dirty="0">
                <a:latin typeface="Verdana"/>
                <a:cs typeface="Verdana"/>
              </a:rPr>
              <a:t>e</a:t>
            </a:r>
            <a:r>
              <a:rPr spc="-605" dirty="0">
                <a:latin typeface="Verdana"/>
                <a:cs typeface="Verdana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411034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16230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99059"/>
            <a:ext cx="5281325" cy="2476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4700" y="23500"/>
            <a:ext cx="9520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8730" algn="l"/>
                <a:tab pos="4491355" algn="l"/>
              </a:tabLst>
            </a:pPr>
            <a:r>
              <a:rPr spc="-325" dirty="0">
                <a:latin typeface="Verdana"/>
                <a:cs typeface="Verdana"/>
              </a:rPr>
              <a:t>Tools	</a:t>
            </a:r>
            <a:r>
              <a:rPr spc="-350" dirty="0">
                <a:latin typeface="Verdana"/>
                <a:cs typeface="Verdana"/>
              </a:rPr>
              <a:t>and	</a:t>
            </a:r>
            <a:r>
              <a:rPr spc="-290" dirty="0">
                <a:latin typeface="Verdana"/>
                <a:cs typeface="Verdana"/>
              </a:rPr>
              <a:t>Technologies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1126" y="2624157"/>
            <a:ext cx="8566150" cy="678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600" spc="-23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5600" spc="-1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600" spc="-7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600" spc="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5600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600" spc="-459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600" spc="-4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600" spc="-3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600" spc="-25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600" spc="-3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600" spc="-2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5600" spc="-7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600" spc="-3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600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600" spc="-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5600" spc="-27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5600" spc="-3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600" spc="-25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600" spc="-16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5600" spc="-2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5600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600" spc="-509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600">
              <a:latin typeface="Verdana"/>
              <a:cs typeface="Verdana"/>
            </a:endParaRPr>
          </a:p>
          <a:p>
            <a:pPr marL="4128770" marR="695325" indent="-2546985">
              <a:lnSpc>
                <a:spcPct val="107800"/>
              </a:lnSpc>
              <a:spcBef>
                <a:spcPts val="5340"/>
              </a:spcBef>
            </a:pP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Convolutional</a:t>
            </a:r>
            <a:r>
              <a:rPr sz="29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29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395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Networks </a:t>
            </a:r>
            <a:r>
              <a:rPr sz="2900" spc="-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(CNN)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100">
              <a:latin typeface="Microsoft Sans Serif"/>
              <a:cs typeface="Microsoft Sans Serif"/>
            </a:endParaRPr>
          </a:p>
          <a:p>
            <a:pPr marL="3579495" marR="2423160" algn="ctr">
              <a:lnSpc>
                <a:spcPct val="106200"/>
              </a:lnSpc>
              <a:spcBef>
                <a:spcPts val="2045"/>
              </a:spcBef>
            </a:pPr>
            <a:r>
              <a:rPr sz="315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Python </a:t>
            </a:r>
            <a:r>
              <a:rPr sz="31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5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Tensor</a:t>
            </a:r>
            <a:r>
              <a:rPr sz="31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315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15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150" spc="400" dirty="0">
                <a:solidFill>
                  <a:srgbClr val="FFFFFF"/>
                </a:solidFill>
                <a:latin typeface="Microsoft Sans Serif"/>
                <a:cs typeface="Microsoft Sans Serif"/>
              </a:rPr>
              <a:t>w  </a:t>
            </a:r>
            <a:r>
              <a:rPr sz="3150" spc="375" dirty="0">
                <a:solidFill>
                  <a:srgbClr val="FFFFFF"/>
                </a:solidFill>
                <a:latin typeface="Microsoft Sans Serif"/>
                <a:cs typeface="Microsoft Sans Serif"/>
              </a:rPr>
              <a:t>Keras </a:t>
            </a:r>
            <a:r>
              <a:rPr sz="3150" spc="3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50" spc="375" dirty="0">
                <a:solidFill>
                  <a:srgbClr val="FFFFFF"/>
                </a:solidFill>
                <a:latin typeface="Microsoft Sans Serif"/>
                <a:cs typeface="Microsoft Sans Serif"/>
              </a:rPr>
              <a:t>Numpy </a:t>
            </a:r>
            <a:r>
              <a:rPr sz="3150" spc="3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50" spc="335" dirty="0">
                <a:solidFill>
                  <a:srgbClr val="FFFFFF"/>
                </a:solidFill>
                <a:latin typeface="Microsoft Sans Serif"/>
                <a:cs typeface="Microsoft Sans Serif"/>
              </a:rPr>
              <a:t>Scikit-learn </a:t>
            </a:r>
            <a:r>
              <a:rPr sz="3150" spc="-8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5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Matplotlib </a:t>
            </a:r>
            <a:r>
              <a:rPr sz="3150" spc="3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5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OpenCV</a:t>
            </a:r>
            <a:endParaRPr sz="3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99058"/>
            <a:ext cx="5281326" cy="2476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5751" y="23500"/>
            <a:ext cx="40900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latin typeface="Verdana"/>
                <a:cs typeface="Verdana"/>
              </a:rPr>
              <a:t>Motivation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1001" y="1871150"/>
            <a:ext cx="8688705" cy="777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8800"/>
              </a:lnSpc>
              <a:spcBef>
                <a:spcPts val="95"/>
              </a:spcBef>
            </a:pPr>
            <a:r>
              <a:rPr sz="4250" spc="-285" dirty="0">
                <a:solidFill>
                  <a:srgbClr val="FFFFFF"/>
                </a:solidFill>
                <a:latin typeface="Verdana"/>
                <a:cs typeface="Verdana"/>
              </a:rPr>
              <a:t>&gt;Accurate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4250" spc="-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275" dirty="0">
                <a:solidFill>
                  <a:srgbClr val="FFFFFF"/>
                </a:solidFill>
                <a:latin typeface="Verdana"/>
                <a:cs typeface="Verdana"/>
              </a:rPr>
              <a:t>sharp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210" dirty="0">
                <a:solidFill>
                  <a:srgbClr val="FFFFFF"/>
                </a:solidFill>
                <a:latin typeface="Verdana"/>
                <a:cs typeface="Verdana"/>
              </a:rPr>
              <a:t>determining</a:t>
            </a:r>
            <a:r>
              <a:rPr sz="4250" spc="-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250" spc="-1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7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4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50">
              <a:latin typeface="Verdana"/>
              <a:cs typeface="Verdana"/>
            </a:endParaRPr>
          </a:p>
          <a:p>
            <a:pPr marL="715645" marR="708025" algn="ctr">
              <a:lnSpc>
                <a:spcPct val="108800"/>
              </a:lnSpc>
            </a:pPr>
            <a:r>
              <a:rPr sz="4250" spc="-137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4250" spc="-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250" spc="-1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250" spc="-1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th  </a:t>
            </a:r>
            <a:r>
              <a:rPr sz="4250" spc="-21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endParaRPr sz="4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50">
              <a:latin typeface="Verdana"/>
              <a:cs typeface="Verdana"/>
            </a:endParaRPr>
          </a:p>
          <a:p>
            <a:pPr marL="157480" marR="149860" algn="ctr">
              <a:lnSpc>
                <a:spcPct val="108800"/>
              </a:lnSpc>
            </a:pPr>
            <a:r>
              <a:rPr sz="4250" spc="-137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4250" spc="-5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34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6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4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50">
              <a:latin typeface="Verdana"/>
              <a:cs typeface="Verdana"/>
            </a:endParaRPr>
          </a:p>
          <a:p>
            <a:pPr marL="242570" marR="234950" algn="ctr">
              <a:lnSpc>
                <a:spcPct val="108800"/>
              </a:lnSpc>
            </a:pPr>
            <a:r>
              <a:rPr sz="4250" spc="-137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425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320" dirty="0">
                <a:solidFill>
                  <a:srgbClr val="FFFFFF"/>
                </a:solidFill>
                <a:latin typeface="Verdana"/>
                <a:cs typeface="Verdana"/>
              </a:rPr>
              <a:t>ss  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1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3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17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250" spc="-4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25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3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25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50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5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425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600</Words>
  <Application>Microsoft Office PowerPoint</Application>
  <PresentationFormat>Custom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 Unicode</vt:lpstr>
      <vt:lpstr>Microsoft Sans Serif</vt:lpstr>
      <vt:lpstr>Palatino Linotype</vt:lpstr>
      <vt:lpstr>Verdana</vt:lpstr>
      <vt:lpstr>Office Theme</vt:lpstr>
      <vt:lpstr>Brain Tumor  Identification and  Classification</vt:lpstr>
      <vt:lpstr>Table of Content:</vt:lpstr>
      <vt:lpstr>Introduction</vt:lpstr>
      <vt:lpstr>Problem Statement</vt:lpstr>
      <vt:lpstr>Features</vt:lpstr>
      <vt:lpstr>Features</vt:lpstr>
      <vt:lpstr>Features</vt:lpstr>
      <vt:lpstr>Tools and Technologies</vt:lpstr>
      <vt:lpstr>Motivation</vt:lpstr>
      <vt:lpstr>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Identification and Classification</dc:title>
  <dc:creator>ADARSH MISHRA</dc:creator>
  <cp:keywords>DAFSmJEU3nQ,BAFB6GBq580</cp:keywords>
  <cp:lastModifiedBy>Mamata Misra</cp:lastModifiedBy>
  <cp:revision>1</cp:revision>
  <dcterms:created xsi:type="dcterms:W3CDTF">2022-11-21T18:47:41Z</dcterms:created>
  <dcterms:modified xsi:type="dcterms:W3CDTF">2022-11-21T19:06:07Z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2022-11-21T00:00:00Z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2022-11-21T00:00:00Z</vt:filetime>
  </property>
</Properties>
</file>