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29" y="10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2485B-109D-4411-A6D2-04780C258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BEF761-B5EC-4B44-AFA6-94DD58A4C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9A827-5455-4A2C-BDB1-1178FAF6E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9C0C-3FEF-4107-BF08-D653B97FD7A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C28296-D7AD-4883-A0F6-7D3AE787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790A2-5871-4EC6-B273-F0418618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E13-C375-4262-AF87-A282752EF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95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7D26F-05D8-4552-BD12-46008F77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256EF7-7614-4594-AF5E-6F1100D20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992FF2-76B8-4C94-92CD-352709FB3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9C0C-3FEF-4107-BF08-D653B97FD7A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BDD1BE-98BD-4AF5-BB11-A7266532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487A46-8ECC-49CC-AAE6-4E863942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E13-C375-4262-AF87-A282752EF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3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B5FEBF-B0BD-457D-B08A-8A0ECF9CA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2FCC3B-139A-496E-B1EE-20009FEBC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164A6-2F5D-4AF5-9B78-D38234BB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9C0C-3FEF-4107-BF08-D653B97FD7A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E6D858-D2F3-4049-8A32-688528275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6F5EF-991A-4438-BE59-AFB4D80C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E13-C375-4262-AF87-A282752EF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17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BE696-A67D-4364-9066-77C7EF31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554E48-51F4-4A31-9A29-6710A1A1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9A3998-32E8-4FC8-99D2-B65EB647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9C0C-3FEF-4107-BF08-D653B97FD7A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2EA97-AA1C-4939-B912-DDABC7AF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FD187E-612F-4B28-A1E1-BF55C4FC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E13-C375-4262-AF87-A282752EF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38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08375-C337-4FB1-8E18-B064BD57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9C9B91-3146-4947-82A1-581A35D23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EF48E-E7A9-4419-AD1E-71B525D6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9C0C-3FEF-4107-BF08-D653B97FD7A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344A79-B431-4374-809E-158C031F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9F754D-757E-432F-B4A1-54A3932A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E13-C375-4262-AF87-A282752EF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800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57500-2F97-4A22-8127-182E60D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49D43-AF7D-4A3C-A6E8-B1D564C3A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2E46FE-E359-443C-909A-5D49F8AF6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B20F75-E742-41E4-8D37-9C2E8AB0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9C0C-3FEF-4107-BF08-D653B97FD7A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15EF9D-27B0-43F2-916C-F6BE4B36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52016D-08E7-457F-8BB1-628D4D0B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E13-C375-4262-AF87-A282752EF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91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FC079-0E81-472B-A896-B825DC34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F05B3-BC89-43A0-BA5F-668242D15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C53237-1614-4C9D-A309-AAA7CB099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B3002F-705C-495A-81C7-56E9D23E2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B1FD70-4AA2-4EDC-935A-26531F66D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CA16B6-676D-49A9-A864-72957A75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9C0C-3FEF-4107-BF08-D653B97FD7A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B62DE8-8C69-4E8B-9370-1BE149CD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C60A26-DAD5-4115-8AA8-9F6742C4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E13-C375-4262-AF87-A282752EF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894D4-71A4-4A72-9944-E65A6FED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E4D7DE-2F01-4D92-AE03-E86D21D5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9C0C-3FEF-4107-BF08-D653B97FD7A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29CC24-0A01-418B-9E46-DF46DBCBA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77868F-0A85-4852-9A72-C0FEF8B8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E13-C375-4262-AF87-A282752EF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2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7257875-D391-466E-812A-1818AC70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9C0C-3FEF-4107-BF08-D653B97FD7A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6CC36A1-DE4A-45F9-8DC6-2BF78277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44C086-A149-4F8E-AF50-A1030A88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E13-C375-4262-AF87-A282752EF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58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91BAA-49A0-4551-B6BF-C32EDB36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54BD60-D1B0-4A4E-A81D-60981C2F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5E0CDA-D0EB-4D8F-B4C7-7DAD3E781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ED3E91-B7F3-483E-A4E9-9EBC12E8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9C0C-3FEF-4107-BF08-D653B97FD7A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BAD1E4-BC4A-4CF1-80C2-5D486094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AE54D0-28B8-4FF6-8AEB-DD1292B1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E13-C375-4262-AF87-A282752EF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2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3BD38-DCE9-4B1F-B60D-9F6703B3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DAEE8C-E79B-4D5D-819D-5362A5B7C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BD8121-6672-44F8-83C2-286145CFA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2585CE-D108-48F1-9B24-5A90EDB9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9C0C-3FEF-4107-BF08-D653B97FD7A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D4C430-E41A-48B4-A3CC-D2F04B5D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1AA2F3-C30C-453B-9E68-3C2F1B51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0E13-C375-4262-AF87-A282752EF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61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5E913-35ED-4E27-9400-3D977C15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52CF19-7DC6-4435-96F8-A01AB3683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9C6F2F-6CE2-43EB-AA11-ED5DF804F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9C0C-3FEF-4107-BF08-D653B97FD7A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42DA0E-B5D3-40EE-8470-8656D2E32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40AB57-E4F4-47BB-8265-4F5D00917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B0E13-C375-4262-AF87-A282752EF9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3146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3D7008-E229-43A2-965B-5599F7C5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670" y="1258545"/>
            <a:ext cx="5908702" cy="4595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2AF311-961C-4CB3-9F38-0B6DB7B80AD6}"/>
              </a:ext>
            </a:extLst>
          </p:cNvPr>
          <p:cNvSpPr txBox="1"/>
          <p:nvPr/>
        </p:nvSpPr>
        <p:spPr>
          <a:xfrm>
            <a:off x="187298" y="982681"/>
            <a:ext cx="59087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solidFill>
                  <a:srgbClr val="F8FAFF"/>
                </a:solidFill>
                <a:effectLst/>
              </a:rPr>
              <a:t>Определение:</a:t>
            </a:r>
            <a:br>
              <a:rPr lang="ru-RU" sz="2400" b="0" i="0" dirty="0">
                <a:solidFill>
                  <a:srgbClr val="F8FAFF"/>
                </a:solidFill>
                <a:effectLst/>
              </a:rPr>
            </a:br>
            <a:r>
              <a:rPr lang="ru-RU" sz="2400" b="0" i="0" dirty="0">
                <a:solidFill>
                  <a:srgbClr val="F8FAFF"/>
                </a:solidFill>
                <a:effectLst/>
              </a:rPr>
              <a:t>Отвержение аргумента оппонента заявлением, что он «не относится к делу», хотя на самом деле относится.</a:t>
            </a:r>
          </a:p>
          <a:p>
            <a:pPr algn="l"/>
            <a:endParaRPr lang="ru-RU" sz="2400" b="1" i="0" dirty="0">
              <a:solidFill>
                <a:srgbClr val="F8FAFF"/>
              </a:solidFill>
              <a:effectLst/>
            </a:endParaRPr>
          </a:p>
          <a:p>
            <a:pPr algn="l"/>
            <a:r>
              <a:rPr lang="ru-RU" sz="2400" b="1" i="0" dirty="0">
                <a:solidFill>
                  <a:srgbClr val="F8FAFF"/>
                </a:solidFill>
                <a:effectLst/>
              </a:rPr>
              <a:t>Пример:</a:t>
            </a:r>
            <a:br>
              <a:rPr lang="ru-RU" sz="2400" b="0" i="0" dirty="0">
                <a:solidFill>
                  <a:srgbClr val="F8FAFF"/>
                </a:solidFill>
                <a:effectLst/>
              </a:rPr>
            </a:br>
            <a:r>
              <a:rPr lang="ru-RU" sz="2400" b="0" i="0" dirty="0">
                <a:solidFill>
                  <a:srgbClr val="F8FAFF"/>
                </a:solidFill>
                <a:effectLst/>
              </a:rPr>
              <a:t>— </a:t>
            </a:r>
            <a:r>
              <a:rPr lang="ru-RU" sz="2400" b="0" i="1" dirty="0">
                <a:solidFill>
                  <a:srgbClr val="F8FAFF"/>
                </a:solidFill>
                <a:effectLst/>
              </a:rPr>
              <a:t>«Вы утверждаете, что наш проект провалился из-за плохого управления».</a:t>
            </a:r>
            <a:br>
              <a:rPr lang="ru-RU" sz="2400" b="0" i="0" dirty="0">
                <a:solidFill>
                  <a:srgbClr val="F8FAFF"/>
                </a:solidFill>
                <a:effectLst/>
              </a:rPr>
            </a:br>
            <a:r>
              <a:rPr lang="ru-RU" sz="2400" b="0" i="0" dirty="0">
                <a:solidFill>
                  <a:srgbClr val="F8FAFF"/>
                </a:solidFill>
                <a:effectLst/>
              </a:rPr>
              <a:t>— </a:t>
            </a:r>
            <a:r>
              <a:rPr lang="ru-RU" sz="2400" b="0" i="1" dirty="0">
                <a:solidFill>
                  <a:srgbClr val="F8FAFF"/>
                </a:solidFill>
                <a:effectLst/>
              </a:rPr>
              <a:t>«Это не имеет значения, потому что рынок сейчас в кризисе!»</a:t>
            </a:r>
          </a:p>
          <a:p>
            <a:pPr algn="l"/>
            <a:r>
              <a:rPr lang="ru-RU" sz="2400" b="0" i="0" dirty="0">
                <a:solidFill>
                  <a:srgbClr val="F8FAFF"/>
                </a:solidFill>
                <a:effectLst/>
              </a:rPr>
              <a:t>(хотя управление — ключевой фактор).</a:t>
            </a:r>
          </a:p>
          <a:p>
            <a:pPr algn="l"/>
            <a:endParaRPr lang="ru-RU" sz="2400" b="1" dirty="0">
              <a:solidFill>
                <a:srgbClr val="F8FAFF"/>
              </a:solidFill>
            </a:endParaRPr>
          </a:p>
          <a:p>
            <a:pPr algn="l"/>
            <a:r>
              <a:rPr lang="ru-RU" sz="2400" b="1" i="0" dirty="0">
                <a:solidFill>
                  <a:srgbClr val="F8FAFF"/>
                </a:solidFill>
                <a:effectLst/>
              </a:rPr>
              <a:t>Эффект:</a:t>
            </a:r>
            <a:br>
              <a:rPr lang="ru-RU" sz="2400" b="0" i="0" dirty="0">
                <a:solidFill>
                  <a:srgbClr val="F8FAFF"/>
                </a:solidFill>
                <a:effectLst/>
              </a:rPr>
            </a:br>
            <a:r>
              <a:rPr lang="ru-RU" sz="2400" b="0" i="0" dirty="0">
                <a:solidFill>
                  <a:srgbClr val="F8FAFF"/>
                </a:solidFill>
                <a:effectLst/>
              </a:rPr>
              <a:t>→ Уход от ответа, подмена тезиса, создание ложного впечатления.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6088A1-D56F-4832-822C-6BC20990AC55}"/>
              </a:ext>
            </a:extLst>
          </p:cNvPr>
          <p:cNvSpPr txBox="1"/>
          <p:nvPr/>
        </p:nvSpPr>
        <p:spPr>
          <a:xfrm>
            <a:off x="1159328" y="243008"/>
            <a:ext cx="74784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600" b="1" i="0" dirty="0">
                <a:solidFill>
                  <a:srgbClr val="F8FAFF"/>
                </a:solidFill>
                <a:effectLst/>
                <a:latin typeface="DeepSeek-CJK-patch"/>
              </a:rPr>
              <a:t>Ложный отвод довода</a:t>
            </a:r>
          </a:p>
        </p:txBody>
      </p:sp>
    </p:spTree>
    <p:extLst>
      <p:ext uri="{BB962C8B-B14F-4D97-AF65-F5344CB8AC3E}">
        <p14:creationId xmlns:p14="http://schemas.microsoft.com/office/powerpoint/2010/main" val="335064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CB44A1-0607-4AF4-904F-2DF0426246CF}"/>
              </a:ext>
            </a:extLst>
          </p:cNvPr>
          <p:cNvSpPr txBox="1"/>
          <p:nvPr/>
        </p:nvSpPr>
        <p:spPr>
          <a:xfrm>
            <a:off x="0" y="776538"/>
            <a:ext cx="5638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solidFill>
                  <a:srgbClr val="F8FAFF"/>
                </a:solidFill>
                <a:effectLst/>
              </a:rPr>
              <a:t>Аристотель</a:t>
            </a:r>
          </a:p>
          <a:p>
            <a:pPr algn="l"/>
            <a:r>
              <a:rPr lang="ru-RU" sz="2400" i="0" dirty="0">
                <a:solidFill>
                  <a:srgbClr val="F8FAFF"/>
                </a:solidFill>
                <a:effectLst/>
              </a:rPr>
              <a:t>(IV в. до н.э.) в труде «Софистические опровержения» (</a:t>
            </a:r>
            <a:r>
              <a:rPr lang="ru-RU" sz="2400" i="0" dirty="0" err="1">
                <a:solidFill>
                  <a:srgbClr val="F8FAFF"/>
                </a:solidFill>
                <a:effectLst/>
              </a:rPr>
              <a:t>Sophistici</a:t>
            </a:r>
            <a:r>
              <a:rPr lang="ru-RU" sz="2400" i="0" dirty="0">
                <a:solidFill>
                  <a:srgbClr val="F8FAFF"/>
                </a:solidFill>
                <a:effectLst/>
              </a:rPr>
              <a:t> </a:t>
            </a:r>
            <a:r>
              <a:rPr lang="ru-RU" sz="2400" i="0" dirty="0" err="1">
                <a:solidFill>
                  <a:srgbClr val="F8FAFF"/>
                </a:solidFill>
                <a:effectLst/>
              </a:rPr>
              <a:t>Elenchi</a:t>
            </a:r>
            <a:r>
              <a:rPr lang="ru-RU" sz="2400" i="0" dirty="0">
                <a:solidFill>
                  <a:srgbClr val="F8FAFF"/>
                </a:solidFill>
                <a:effectLst/>
              </a:rPr>
              <a:t>) назвал её «ошибкой несоответствия»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5B5E4D-8546-497C-8FD3-C0165F9253C5}"/>
              </a:ext>
            </a:extLst>
          </p:cNvPr>
          <p:cNvSpPr txBox="1"/>
          <p:nvPr/>
        </p:nvSpPr>
        <p:spPr>
          <a:xfrm>
            <a:off x="6267016" y="776538"/>
            <a:ext cx="54754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8FAFF"/>
                </a:solidFill>
                <a:effectLst/>
                <a:uLnTx/>
                <a:uFillTx/>
                <a:ea typeface="+mn-ea"/>
                <a:cs typeface="+mn-cs"/>
              </a:rPr>
              <a:t>Артур Шопенгауэр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altLang="ru-RU" sz="2400" i="0" u="none" strike="noStrike" kern="1200" cap="none" spc="0" normalizeH="0" baseline="0" noProof="0" dirty="0">
                <a:ln>
                  <a:noFill/>
                </a:ln>
                <a:solidFill>
                  <a:srgbClr val="F8FAFF"/>
                </a:solidFill>
                <a:effectLst/>
                <a:uLnTx/>
                <a:uFillTx/>
                <a:ea typeface="+mn-ea"/>
                <a:cs typeface="+mn-cs"/>
              </a:rPr>
              <a:t>Эссе «Эристика, или Искусство побеждать в спорах» </a:t>
            </a:r>
            <a:endParaRPr lang="ru-RU" altLang="ru-RU" sz="2400" dirty="0">
              <a:solidFill>
                <a:srgbClr val="F8FAF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ru-RU" altLang="ru-RU" sz="2400" i="0" u="none" strike="noStrike" kern="1200" cap="none" spc="0" normalizeH="0" baseline="0" noProof="0" dirty="0">
              <a:ln>
                <a:noFill/>
              </a:ln>
              <a:solidFill>
                <a:srgbClr val="F8FAFF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altLang="ru-RU" sz="2400" i="0" u="none" strike="noStrike" kern="1200" cap="none" spc="0" normalizeH="0" baseline="0" noProof="0" dirty="0">
                <a:ln>
                  <a:noFill/>
                </a:ln>
                <a:solidFill>
                  <a:srgbClr val="F8FAFF"/>
                </a:solidFill>
                <a:effectLst/>
                <a:uLnTx/>
                <a:uFillTx/>
                <a:ea typeface="+mn-ea"/>
                <a:cs typeface="+mn-cs"/>
              </a:rPr>
              <a:t>Включил уловку в список «38 способов побеждать в дискуссиях» (Уловка №5).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ru-RU" altLang="ru-RU" sz="2400" i="0" u="none" strike="noStrike" kern="1200" cap="none" spc="0" normalizeH="0" baseline="0" noProof="0" dirty="0">
                <a:ln>
                  <a:noFill/>
                </a:ln>
                <a:solidFill>
                  <a:srgbClr val="F8FAFF"/>
                </a:solidFill>
                <a:effectLst/>
                <a:uLnTx/>
                <a:uFillTx/>
                <a:ea typeface="+mn-ea"/>
                <a:cs typeface="+mn-cs"/>
              </a:rPr>
              <a:t>Назвал её «отвлечение от сути»: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i="0" u="none" strike="noStrike" kern="1200" cap="none" spc="0" normalizeH="0" baseline="0" noProof="0" dirty="0">
                <a:ln>
                  <a:noFill/>
                </a:ln>
                <a:solidFill>
                  <a:srgbClr val="F8FAFF"/>
                </a:solidFill>
                <a:effectLst/>
                <a:uLnTx/>
                <a:uFillTx/>
                <a:ea typeface="+mn-ea"/>
                <a:cs typeface="+mn-cs"/>
              </a:rPr>
              <a:t>«Если противник прав, но его аргумент тебе невыгоден, заяви, что он говорит не о том, о чём нужно».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7184AB-C12E-425E-A236-78D154B07C0D}"/>
              </a:ext>
            </a:extLst>
          </p:cNvPr>
          <p:cNvSpPr txBox="1"/>
          <p:nvPr/>
        </p:nvSpPr>
        <p:spPr>
          <a:xfrm>
            <a:off x="768752" y="135285"/>
            <a:ext cx="609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solidFill>
                  <a:srgbClr val="F8FAFF"/>
                </a:solidFill>
                <a:effectLst/>
                <a:latin typeface="DeepSeek-CJK-patch"/>
              </a:rPr>
              <a:t>Кто и когда описал уловку?</a:t>
            </a:r>
          </a:p>
        </p:txBody>
      </p:sp>
      <p:pic>
        <p:nvPicPr>
          <p:cNvPr id="1029" name="Picture 5" descr="Picture background">
            <a:extLst>
              <a:ext uri="{FF2B5EF4-FFF2-40B4-BE49-F238E27FC236}">
                <a16:creationId xmlns:a16="http://schemas.microsoft.com/office/drawing/2014/main" id="{799BF1FF-E860-49E5-B69B-9C8E956E48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3"/>
          <a:stretch/>
        </p:blipFill>
        <p:spPr bwMode="auto">
          <a:xfrm>
            <a:off x="0" y="2648419"/>
            <a:ext cx="6115484" cy="385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529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651F1474-CED4-4A43-A4BF-76D0C89FA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3606924"/>
            <a:ext cx="5661660" cy="313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1ED3B8-DA9C-4ECB-8624-5732F1F4D8C5}"/>
              </a:ext>
            </a:extLst>
          </p:cNvPr>
          <p:cNvSpPr txBox="1"/>
          <p:nvPr/>
        </p:nvSpPr>
        <p:spPr>
          <a:xfrm>
            <a:off x="205740" y="646330"/>
            <a:ext cx="5661660" cy="280076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Байден: «Вы призывали сторонников штурмовать Капитолий — это подстрекательство».</a:t>
            </a:r>
            <a:endParaRPr lang="en-US" sz="2200" dirty="0"/>
          </a:p>
          <a:p>
            <a:endParaRPr lang="ru-RU" sz="2200" dirty="0"/>
          </a:p>
          <a:p>
            <a:r>
              <a:rPr lang="ru-RU" sz="2200" dirty="0"/>
              <a:t>Трамп: «Это не имеет отношения к сегодняшнему обсуждению! Мы говорим об экономике» (хотя вопрос был о его действиях 6 января).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CC90B4-F2AD-491F-9744-8F4818D44D91}"/>
              </a:ext>
            </a:extLst>
          </p:cNvPr>
          <p:cNvSpPr txBox="1"/>
          <p:nvPr/>
        </p:nvSpPr>
        <p:spPr>
          <a:xfrm>
            <a:off x="6073140" y="133588"/>
            <a:ext cx="6012180" cy="178510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Байден: «Вы недооценили COVID-19, и из-за этого погибли тысячи».</a:t>
            </a:r>
          </a:p>
          <a:p>
            <a:endParaRPr lang="ru-RU" sz="2200" dirty="0"/>
          </a:p>
          <a:p>
            <a:r>
              <a:rPr lang="ru-RU" sz="2200" dirty="0"/>
              <a:t>Трамп: «Но мы создали вакцину быстрее всех!»</a:t>
            </a:r>
          </a:p>
          <a:p>
            <a:r>
              <a:rPr lang="ru-RU" sz="2200" dirty="0"/>
              <a:t>( Уход от критики, </a:t>
            </a:r>
            <a:r>
              <a:rPr lang="en-US" sz="2200" dirty="0"/>
              <a:t>“</a:t>
            </a:r>
            <a:r>
              <a:rPr lang="ru-RU" sz="2200" dirty="0"/>
              <a:t>аргумент не важен</a:t>
            </a:r>
            <a:r>
              <a:rPr lang="en-US" sz="2200" dirty="0"/>
              <a:t>”</a:t>
            </a:r>
            <a:r>
              <a:rPr lang="ru-RU" sz="2200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72FEE4-6F0C-4A59-AAD1-5740E1EDFFBB}"/>
              </a:ext>
            </a:extLst>
          </p:cNvPr>
          <p:cNvSpPr txBox="1"/>
          <p:nvPr/>
        </p:nvSpPr>
        <p:spPr>
          <a:xfrm>
            <a:off x="6080760" y="2037099"/>
            <a:ext cx="5989320" cy="246221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ru-RU" sz="2200" dirty="0"/>
              <a:t>Уоллес: "Вы неоднократно призывали своих сторонников стать наблюдателями на участках. Не спровоцирует ли это запугивание избирателей?"</a:t>
            </a:r>
          </a:p>
          <a:p>
            <a:endParaRPr lang="ru-RU" sz="2200" dirty="0"/>
          </a:p>
          <a:p>
            <a:r>
              <a:rPr lang="ru-RU" sz="2200" dirty="0"/>
              <a:t>Трамп: "Это вообще не относится к делу. Я просто призываю следить за честностью!"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C2EE2E-A0DC-4B7A-966D-DE69720A2499}"/>
              </a:ext>
            </a:extLst>
          </p:cNvPr>
          <p:cNvSpPr txBox="1"/>
          <p:nvPr/>
        </p:nvSpPr>
        <p:spPr>
          <a:xfrm>
            <a:off x="179070" y="112098"/>
            <a:ext cx="6149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США, 2020: Дебаты Трампа и Байдена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AE973D-E465-4C8D-9E25-4BFE89DAB18A}"/>
              </a:ext>
            </a:extLst>
          </p:cNvPr>
          <p:cNvSpPr txBox="1"/>
          <p:nvPr/>
        </p:nvSpPr>
        <p:spPr>
          <a:xfrm>
            <a:off x="6080760" y="4499312"/>
            <a:ext cx="5989320" cy="22467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Байден: «Вы заплатили всего $750 налогов в год, пока обычные американцы платят тысячи. Вы гордитесь этим?»</a:t>
            </a:r>
          </a:p>
          <a:p>
            <a:endParaRPr lang="ru-RU" sz="2000" dirty="0"/>
          </a:p>
          <a:p>
            <a:r>
              <a:rPr lang="ru-RU" sz="2000" dirty="0"/>
              <a:t>Трамп: «Это вообще не относится к делу! Я платил миллионы, а эти цифры — фейк»</a:t>
            </a:r>
          </a:p>
          <a:p>
            <a:r>
              <a:rPr lang="ru-RU" sz="2000" dirty="0"/>
              <a:t>(не предоставив никаких документов)</a:t>
            </a:r>
          </a:p>
        </p:txBody>
      </p:sp>
    </p:spTree>
    <p:extLst>
      <p:ext uri="{BB962C8B-B14F-4D97-AF65-F5344CB8AC3E}">
        <p14:creationId xmlns:p14="http://schemas.microsoft.com/office/powerpoint/2010/main" val="48159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1A7EBE8-C07A-4A26-932C-9D69A367EFA3}"/>
              </a:ext>
            </a:extLst>
          </p:cNvPr>
          <p:cNvSpPr txBox="1"/>
          <p:nvPr/>
        </p:nvSpPr>
        <p:spPr>
          <a:xfrm>
            <a:off x="259080" y="13454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Как защититься от уловки?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F0CBA2-0165-45B1-9D8E-1E55DD57500E}"/>
              </a:ext>
            </a:extLst>
          </p:cNvPr>
          <p:cNvSpPr txBox="1"/>
          <p:nvPr/>
        </p:nvSpPr>
        <p:spPr>
          <a:xfrm>
            <a:off x="137160" y="830641"/>
            <a:ext cx="5958840" cy="34778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solidFill>
                  <a:srgbClr val="F8FAFF"/>
                </a:solidFill>
                <a:effectLst/>
              </a:rPr>
              <a:t>1. Жёстко фиксируйте исходный тезис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rgbClr val="F8FAF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8FAFF"/>
                </a:solidFill>
              </a:rPr>
              <a:t> </a:t>
            </a:r>
            <a:r>
              <a:rPr lang="ru-RU" sz="2000" b="1" i="0" dirty="0">
                <a:solidFill>
                  <a:srgbClr val="F8FAFF"/>
                </a:solidFill>
                <a:effectLst/>
              </a:rPr>
              <a:t>повторите свой аргумент дословно</a:t>
            </a:r>
            <a:r>
              <a:rPr lang="ru-RU" sz="2000" b="0" i="0" dirty="0">
                <a:solidFill>
                  <a:srgbClr val="F8FAFF"/>
                </a:solidFill>
                <a:effectLst/>
              </a:rPr>
              <a:t> и спросите:</a:t>
            </a:r>
            <a:br>
              <a:rPr lang="ru-RU" sz="2000" b="0" i="0" dirty="0">
                <a:solidFill>
                  <a:srgbClr val="F8FAFF"/>
                </a:solidFill>
                <a:effectLst/>
              </a:rPr>
            </a:br>
            <a:r>
              <a:rPr lang="ru-RU" sz="2000" b="0" i="1" dirty="0">
                <a:solidFill>
                  <a:srgbClr val="F8FAFF"/>
                </a:solidFill>
                <a:effectLst/>
              </a:rPr>
              <a:t>«Почему именно это не относится? Объясните чётко»</a:t>
            </a:r>
            <a:r>
              <a:rPr lang="ru-RU" sz="2000" b="0" i="0" dirty="0">
                <a:solidFill>
                  <a:srgbClr val="F8FAFF"/>
                </a:solidFill>
                <a:effectLst/>
              </a:rPr>
              <a:t>.</a:t>
            </a:r>
          </a:p>
          <a:p>
            <a:pPr algn="l"/>
            <a:endParaRPr lang="ru-RU" sz="2000" b="0" i="0" dirty="0">
              <a:solidFill>
                <a:srgbClr val="F8FAFF"/>
              </a:solidFill>
              <a:effectLst/>
            </a:endParaRPr>
          </a:p>
          <a:p>
            <a:pPr algn="l"/>
            <a:r>
              <a:rPr lang="en-US" sz="2000" dirty="0">
                <a:solidFill>
                  <a:srgbClr val="F8FAFF"/>
                </a:solidFill>
              </a:rPr>
              <a:t>X</a:t>
            </a:r>
            <a:r>
              <a:rPr lang="ru-RU" sz="2000" b="0" i="0" dirty="0">
                <a:solidFill>
                  <a:srgbClr val="F8FAFF"/>
                </a:solidFill>
                <a:effectLst/>
              </a:rPr>
              <a:t>: </a:t>
            </a:r>
            <a:r>
              <a:rPr lang="ru-RU" sz="2000" b="0" i="1" dirty="0">
                <a:solidFill>
                  <a:srgbClr val="F8FAFF"/>
                </a:solidFill>
                <a:effectLst/>
              </a:rPr>
              <a:t>«Ваша политика привела к росту безработицы на 5%»</a:t>
            </a:r>
            <a:r>
              <a:rPr lang="ru-RU" sz="2000" b="0" i="0" dirty="0">
                <a:solidFill>
                  <a:srgbClr val="F8FAFF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8FAFF"/>
                </a:solidFill>
                <a:effectLst/>
              </a:rPr>
              <a:t>Y</a:t>
            </a:r>
            <a:r>
              <a:rPr lang="ru-RU" sz="2000" b="0" i="0" dirty="0">
                <a:solidFill>
                  <a:srgbClr val="F8FAFF"/>
                </a:solidFill>
                <a:effectLst/>
              </a:rPr>
              <a:t>: </a:t>
            </a:r>
            <a:r>
              <a:rPr lang="ru-RU" sz="2000" b="0" i="1" dirty="0">
                <a:solidFill>
                  <a:srgbClr val="F8FAFF"/>
                </a:solidFill>
                <a:effectLst/>
              </a:rPr>
              <a:t>«Это неважно, главное — рост ВВП!»</a:t>
            </a:r>
            <a:r>
              <a:rPr lang="ru-RU" sz="2000" b="0" i="0" dirty="0">
                <a:solidFill>
                  <a:srgbClr val="F8FAFF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F8FAFF"/>
                </a:solidFill>
                <a:effectLst/>
              </a:rPr>
              <a:t>X: </a:t>
            </a:r>
            <a:r>
              <a:rPr lang="ru-RU" sz="2000" b="0" i="1" dirty="0">
                <a:solidFill>
                  <a:srgbClr val="F8FAFF"/>
                </a:solidFill>
                <a:effectLst/>
              </a:rPr>
              <a:t>«Мы обсуждаем безработицу. Почему статистика по ней «не относится»?»</a:t>
            </a:r>
            <a:r>
              <a:rPr lang="ru-RU" sz="2000" b="0" i="0" dirty="0">
                <a:solidFill>
                  <a:srgbClr val="F8FAFF"/>
                </a:solidFill>
                <a:effectLst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D5D52-5C98-4DC7-97DB-D97BF6E0A043}"/>
              </a:ext>
            </a:extLst>
          </p:cNvPr>
          <p:cNvSpPr txBox="1"/>
          <p:nvPr/>
        </p:nvSpPr>
        <p:spPr>
          <a:xfrm>
            <a:off x="6355080" y="830641"/>
            <a:ext cx="5699760" cy="31700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ru-RU" sz="2000" dirty="0"/>
              <a:t>2. Задавайте цепочку уточняющих вопросов, которые: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Вскрывают связь вашего аргумента с темой.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Заставляют оппонента либо признать релевантность, либо выглядеть глупо.</a:t>
            </a:r>
          </a:p>
          <a:p>
            <a:endParaRPr lang="ru-RU" sz="2000" dirty="0"/>
          </a:p>
          <a:p>
            <a:r>
              <a:rPr lang="ru-RU" sz="2000" dirty="0"/>
              <a:t>«Почему вы считаете, что данные о вреде продукта «не относятся»? Разве безопасность — не часть его оценки?».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4EA9C1-25AB-4A11-A3E4-A7987991F0AF}"/>
              </a:ext>
            </a:extLst>
          </p:cNvPr>
          <p:cNvSpPr txBox="1"/>
          <p:nvPr/>
        </p:nvSpPr>
        <p:spPr>
          <a:xfrm>
            <a:off x="137160" y="4419841"/>
            <a:ext cx="5958840" cy="22467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3. </a:t>
            </a:r>
            <a:r>
              <a:rPr lang="ru-RU" sz="2000" dirty="0"/>
              <a:t>Публично обозначьте уловку</a:t>
            </a:r>
          </a:p>
          <a:p>
            <a:r>
              <a:rPr lang="ru-RU" sz="2000" dirty="0"/>
              <a:t>Фразы для жёсткого ответа:</a:t>
            </a:r>
          </a:p>
          <a:p>
            <a:endParaRPr lang="ru-RU" sz="2000" dirty="0"/>
          </a:p>
          <a:p>
            <a:r>
              <a:rPr lang="ru-RU" sz="2000" dirty="0"/>
              <a:t>«Вы применяете „ложный отвод довода“ — вместо ответа объявляете мой аргумент неуместным».</a:t>
            </a:r>
          </a:p>
          <a:p>
            <a:r>
              <a:rPr lang="ru-RU" sz="2000" dirty="0"/>
              <a:t>«Если это «не относится», дайте определение, что именно относится».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AE9F1C-967B-4E5D-9AD3-79B47E476FD4}"/>
              </a:ext>
            </a:extLst>
          </p:cNvPr>
          <p:cNvSpPr txBox="1"/>
          <p:nvPr/>
        </p:nvSpPr>
        <p:spPr>
          <a:xfrm>
            <a:off x="6355080" y="4142842"/>
            <a:ext cx="5699760" cy="25545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>
            <a:defPPr>
              <a:defRPr lang="ru-RU"/>
            </a:defPPr>
          </a:lstStyle>
          <a:p>
            <a:r>
              <a:rPr lang="en-US" sz="2000" dirty="0"/>
              <a:t>4. </a:t>
            </a:r>
            <a:r>
              <a:rPr lang="ru-RU" sz="2000" dirty="0"/>
              <a:t>Используйте авторитетные источники</a:t>
            </a:r>
          </a:p>
          <a:p>
            <a:endParaRPr lang="en-US" sz="2000" dirty="0"/>
          </a:p>
          <a:p>
            <a:r>
              <a:rPr lang="ru-RU" sz="2000" dirty="0"/>
              <a:t>Ссылайтесь на правила дискуссий, логику или даже</a:t>
            </a:r>
            <a:r>
              <a:rPr lang="en-US" sz="2000" dirty="0"/>
              <a:t> </a:t>
            </a:r>
            <a:r>
              <a:rPr lang="ru-RU" sz="2000" dirty="0"/>
              <a:t>на слова самого оппонента:</a:t>
            </a:r>
          </a:p>
          <a:p>
            <a:endParaRPr lang="ru-RU" sz="2000" dirty="0"/>
          </a:p>
          <a:p>
            <a:r>
              <a:rPr lang="ru-RU" sz="2000" dirty="0"/>
              <a:t>«В прошлом месяце вы сами говорили, что эта тема ключевая. Почему теперь она «не относится»?».</a:t>
            </a:r>
          </a:p>
        </p:txBody>
      </p:sp>
    </p:spTree>
    <p:extLst>
      <p:ext uri="{BB962C8B-B14F-4D97-AF65-F5344CB8AC3E}">
        <p14:creationId xmlns:p14="http://schemas.microsoft.com/office/powerpoint/2010/main" val="39122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C07159-E66E-48C4-AEB7-E09D4B0DB93F}"/>
              </a:ext>
            </a:extLst>
          </p:cNvPr>
          <p:cNvSpPr txBox="1"/>
          <p:nvPr/>
        </p:nvSpPr>
        <p:spPr>
          <a:xfrm>
            <a:off x="6096000" y="194161"/>
            <a:ext cx="588264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Студент:</a:t>
            </a:r>
          </a:p>
          <a:p>
            <a:r>
              <a:rPr lang="ru-RU" sz="2400" dirty="0"/>
              <a:t>«Мой эксперимент показал, что метод X даёт погрешность 15%, а не 5%, как в ваших рекомендациях».</a:t>
            </a:r>
          </a:p>
          <a:p>
            <a:endParaRPr lang="ru-RU" sz="2400" dirty="0"/>
          </a:p>
          <a:p>
            <a:r>
              <a:rPr lang="ru-RU" sz="2400" dirty="0"/>
              <a:t>Преподаватель:</a:t>
            </a:r>
          </a:p>
          <a:p>
            <a:r>
              <a:rPr lang="ru-RU" sz="2400" dirty="0"/>
              <a:t>«Это не относится к теме работы! Вы должны анализировать практическое применение, а не точность»</a:t>
            </a:r>
          </a:p>
          <a:p>
            <a:r>
              <a:rPr lang="ru-RU" sz="2400" dirty="0"/>
              <a:t>(хотя методика — ключевая база для работы).</a:t>
            </a:r>
          </a:p>
          <a:p>
            <a:endParaRPr lang="ru-RU" sz="2400" dirty="0"/>
          </a:p>
          <a:p>
            <a:r>
              <a:rPr lang="ru-RU" sz="2400" dirty="0"/>
              <a:t>Студент:</a:t>
            </a:r>
          </a:p>
          <a:p>
            <a:r>
              <a:rPr lang="ru-RU" sz="2400" dirty="0"/>
              <a:t>«Согласно пункту 3.2 методички, оценка погрешности — обязательный критерий. Почему это не относится?»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A7D7C9-F9AE-4AF1-A3C2-7DA0C5BA73DD}"/>
              </a:ext>
            </a:extLst>
          </p:cNvPr>
          <p:cNvSpPr txBox="1"/>
          <p:nvPr/>
        </p:nvSpPr>
        <p:spPr>
          <a:xfrm>
            <a:off x="213360" y="1941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solidFill>
                  <a:srgbClr val="F8FAFF"/>
                </a:solidFill>
                <a:effectLst/>
              </a:rPr>
              <a:t>Ещё  примеры:</a:t>
            </a:r>
            <a:endParaRPr lang="ru-RU" sz="2800" b="0" i="0" dirty="0">
              <a:solidFill>
                <a:srgbClr val="F8FAFF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BE9AE-7475-4D27-A435-61DED6BF6221}"/>
              </a:ext>
            </a:extLst>
          </p:cNvPr>
          <p:cNvSpPr txBox="1"/>
          <p:nvPr/>
        </p:nvSpPr>
        <p:spPr>
          <a:xfrm>
            <a:off x="259080" y="1031528"/>
            <a:ext cx="57607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Арендатор:</a:t>
            </a:r>
          </a:p>
          <a:p>
            <a:r>
              <a:rPr lang="ru-RU" sz="2400" dirty="0"/>
              <a:t>«В этом районе аналогичные квартиры сдаются на 20% дешевле».</a:t>
            </a:r>
          </a:p>
          <a:p>
            <a:endParaRPr lang="ru-RU" sz="2400" dirty="0"/>
          </a:p>
          <a:p>
            <a:r>
              <a:rPr lang="ru-RU" sz="2400" dirty="0"/>
              <a:t>Арендодатель:</a:t>
            </a:r>
          </a:p>
          <a:p>
            <a:r>
              <a:rPr lang="ru-RU" sz="2400" dirty="0"/>
              <a:t>«Это не имеет значения! У меня ремонт дороже».</a:t>
            </a:r>
          </a:p>
          <a:p>
            <a:endParaRPr lang="ru-RU" sz="2400" dirty="0"/>
          </a:p>
          <a:p>
            <a:r>
              <a:rPr lang="ru-RU" sz="2400" dirty="0"/>
              <a:t>Арендатор:</a:t>
            </a:r>
          </a:p>
          <a:p>
            <a:r>
              <a:rPr lang="ru-RU" sz="2400" dirty="0"/>
              <a:t>«Ремонт учтён в среднерыночной цене. Вот 5 объявлений с таким же ремонтом» (факты &gt; отговорки).</a:t>
            </a:r>
          </a:p>
          <a:p>
            <a:r>
              <a:rPr lang="ru-RU" sz="2400" dirty="0"/>
              <a:t>ИЛИ</a:t>
            </a:r>
          </a:p>
          <a:p>
            <a:r>
              <a:rPr lang="ru-RU" sz="2400" dirty="0"/>
              <a:t>«Если цена негибкая, какие условия компенсируют разницу?».</a:t>
            </a:r>
          </a:p>
        </p:txBody>
      </p:sp>
    </p:spTree>
    <p:extLst>
      <p:ext uri="{BB962C8B-B14F-4D97-AF65-F5344CB8AC3E}">
        <p14:creationId xmlns:p14="http://schemas.microsoft.com/office/powerpoint/2010/main" val="107903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A7D7C9-F9AE-4AF1-A3C2-7DA0C5BA73DD}"/>
              </a:ext>
            </a:extLst>
          </p:cNvPr>
          <p:cNvSpPr txBox="1"/>
          <p:nvPr/>
        </p:nvSpPr>
        <p:spPr>
          <a:xfrm>
            <a:off x="213360" y="19416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dirty="0">
                <a:solidFill>
                  <a:srgbClr val="F8FAFF"/>
                </a:solidFill>
              </a:rPr>
              <a:t>Основные эффекты уловки</a:t>
            </a:r>
            <a:r>
              <a:rPr lang="ru-RU" sz="2800" b="1" i="0" dirty="0">
                <a:solidFill>
                  <a:srgbClr val="F8FAFF"/>
                </a:solidFill>
                <a:effectLst/>
              </a:rPr>
              <a:t>:</a:t>
            </a:r>
            <a:endParaRPr lang="ru-RU" sz="2800" b="0" i="0" dirty="0">
              <a:solidFill>
                <a:srgbClr val="F8FAFF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ECD45-0C84-4E01-B280-F161D350A3CB}"/>
              </a:ext>
            </a:extLst>
          </p:cNvPr>
          <p:cNvSpPr txBox="1"/>
          <p:nvPr/>
        </p:nvSpPr>
        <p:spPr>
          <a:xfrm>
            <a:off x="640080" y="10497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 Уход от ответственности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Создание иллюзии победы в споре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i="0" dirty="0">
                <a:solidFill>
                  <a:srgbClr val="F8FAFF"/>
                </a:solidFill>
                <a:effectLst/>
              </a:rPr>
              <a:t>Эмоциональное давление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Защита от неудобных фактов</a:t>
            </a:r>
          </a:p>
        </p:txBody>
      </p:sp>
    </p:spTree>
    <p:extLst>
      <p:ext uri="{BB962C8B-B14F-4D97-AF65-F5344CB8AC3E}">
        <p14:creationId xmlns:p14="http://schemas.microsoft.com/office/powerpoint/2010/main" val="4232109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681</Words>
  <Application>Microsoft Office PowerPoint</Application>
  <PresentationFormat>Широкоэкранный</PresentationFormat>
  <Paragraphs>80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DeepSeek-CJK-patch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1 1</cp:lastModifiedBy>
  <cp:revision>10</cp:revision>
  <dcterms:created xsi:type="dcterms:W3CDTF">2025-04-03T10:46:57Z</dcterms:created>
  <dcterms:modified xsi:type="dcterms:W3CDTF">2025-04-03T13:23:42Z</dcterms:modified>
</cp:coreProperties>
</file>