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7" r:id="rId4"/>
    <p:sldId id="268" r:id="rId5"/>
    <p:sldId id="269" r:id="rId6"/>
    <p:sldId id="259" r:id="rId7"/>
    <p:sldId id="260" r:id="rId8"/>
    <p:sldId id="274" r:id="rId9"/>
    <p:sldId id="270" r:id="rId10"/>
    <p:sldId id="277" r:id="rId11"/>
    <p:sldId id="278" r:id="rId12"/>
    <p:sldId id="271" r:id="rId13"/>
    <p:sldId id="276" r:id="rId14"/>
    <p:sldId id="275" r:id="rId15"/>
    <p:sldId id="261" r:id="rId16"/>
    <p:sldId id="272" r:id="rId17"/>
    <p:sldId id="279" r:id="rId18"/>
    <p:sldId id="264" r:id="rId19"/>
    <p:sldId id="265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E3357-65AB-4A1E-8C0D-BFF85342A11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B23CF-57FA-4B07-9B29-972BC7CA0C87}">
      <dgm:prSet phldrT="[Text]"/>
      <dgm:spPr/>
      <dgm:t>
        <a:bodyPr/>
        <a:lstStyle/>
        <a:p>
          <a:r>
            <a:rPr lang="en-US" b="1" dirty="0" smtClean="0"/>
            <a:t>Human populations </a:t>
          </a:r>
          <a:endParaRPr lang="en-US" dirty="0"/>
        </a:p>
      </dgm:t>
    </dgm:pt>
    <dgm:pt modelId="{3ED12B9D-3E90-473E-BE2F-C013DAA65CD3}" type="parTrans" cxnId="{D5F3B897-A643-4E11-BF0C-0757D56458AA}">
      <dgm:prSet/>
      <dgm:spPr/>
      <dgm:t>
        <a:bodyPr/>
        <a:lstStyle/>
        <a:p>
          <a:endParaRPr lang="en-US"/>
        </a:p>
      </dgm:t>
    </dgm:pt>
    <dgm:pt modelId="{CA70D6D7-6293-4F7C-9350-B71C245A87D6}" type="sibTrans" cxnId="{D5F3B897-A643-4E11-BF0C-0757D56458AA}">
      <dgm:prSet/>
      <dgm:spPr/>
      <dgm:t>
        <a:bodyPr/>
        <a:lstStyle/>
        <a:p>
          <a:endParaRPr lang="en-US"/>
        </a:p>
      </dgm:t>
    </dgm:pt>
    <dgm:pt modelId="{17414278-603C-4E72-9A5D-04361EF7944B}">
      <dgm:prSet phldrT="[Text]"/>
      <dgm:spPr/>
      <dgm:t>
        <a:bodyPr/>
        <a:lstStyle/>
        <a:p>
          <a:r>
            <a:rPr lang="en-US" b="1" dirty="0" err="1" smtClean="0"/>
            <a:t>Antigenemia</a:t>
          </a:r>
          <a:endParaRPr lang="en-US" b="1" dirty="0"/>
        </a:p>
      </dgm:t>
    </dgm:pt>
    <dgm:pt modelId="{A18059EA-F32B-4340-9348-3663A9B22507}" type="parTrans" cxnId="{64ED2802-2789-446E-A650-D3AC3C6D5BF1}">
      <dgm:prSet/>
      <dgm:spPr/>
      <dgm:t>
        <a:bodyPr/>
        <a:lstStyle/>
        <a:p>
          <a:endParaRPr lang="en-US"/>
        </a:p>
      </dgm:t>
    </dgm:pt>
    <dgm:pt modelId="{A0C54CA6-61F5-4382-92C4-E8598B6EE26C}" type="sibTrans" cxnId="{64ED2802-2789-446E-A650-D3AC3C6D5BF1}">
      <dgm:prSet/>
      <dgm:spPr/>
      <dgm:t>
        <a:bodyPr/>
        <a:lstStyle/>
        <a:p>
          <a:endParaRPr lang="en-US"/>
        </a:p>
      </dgm:t>
    </dgm:pt>
    <dgm:pt modelId="{6A02C5BF-E83D-4D49-81A0-E59487CB1934}">
      <dgm:prSet phldrT="[Text]"/>
      <dgm:spPr/>
      <dgm:t>
        <a:bodyPr/>
        <a:lstStyle/>
        <a:p>
          <a:r>
            <a:rPr lang="en-US" dirty="0" err="1" smtClean="0"/>
            <a:t>Antifilarial</a:t>
          </a:r>
          <a:r>
            <a:rPr lang="en-US" dirty="0" smtClean="0"/>
            <a:t> antibodies </a:t>
          </a:r>
          <a:endParaRPr lang="en-US" dirty="0"/>
        </a:p>
      </dgm:t>
    </dgm:pt>
    <dgm:pt modelId="{D43FBAFE-AE6D-4898-9989-66D625B4B520}" type="parTrans" cxnId="{8A82DFF3-3F06-4372-A66B-D25094439BFA}">
      <dgm:prSet/>
      <dgm:spPr/>
      <dgm:t>
        <a:bodyPr/>
        <a:lstStyle/>
        <a:p>
          <a:endParaRPr lang="en-US"/>
        </a:p>
      </dgm:t>
    </dgm:pt>
    <dgm:pt modelId="{54ECA214-81CF-47E4-8CDA-4B698869D073}" type="sibTrans" cxnId="{8A82DFF3-3F06-4372-A66B-D25094439BFA}">
      <dgm:prSet/>
      <dgm:spPr/>
      <dgm:t>
        <a:bodyPr/>
        <a:lstStyle/>
        <a:p>
          <a:endParaRPr lang="en-US"/>
        </a:p>
      </dgm:t>
    </dgm:pt>
    <dgm:pt modelId="{E04336B0-BBA4-41C8-9934-0168429DDB29}">
      <dgm:prSet phldrT="[Text]"/>
      <dgm:spPr/>
      <dgm:t>
        <a:bodyPr/>
        <a:lstStyle/>
        <a:p>
          <a:r>
            <a:rPr lang="en-US" b="1" dirty="0" smtClean="0"/>
            <a:t>Mosquito vectors </a:t>
          </a:r>
          <a:endParaRPr lang="en-US" dirty="0"/>
        </a:p>
      </dgm:t>
    </dgm:pt>
    <dgm:pt modelId="{A753CBC9-D12C-430B-B99A-9C004D510913}" type="parTrans" cxnId="{02175F28-3477-438D-8EE8-C5206BE4A638}">
      <dgm:prSet/>
      <dgm:spPr/>
      <dgm:t>
        <a:bodyPr/>
        <a:lstStyle/>
        <a:p>
          <a:endParaRPr lang="en-US"/>
        </a:p>
      </dgm:t>
    </dgm:pt>
    <dgm:pt modelId="{D3C29FB1-2ADC-4028-A3A6-5ED600FC9438}" type="sibTrans" cxnId="{02175F28-3477-438D-8EE8-C5206BE4A638}">
      <dgm:prSet/>
      <dgm:spPr/>
      <dgm:t>
        <a:bodyPr/>
        <a:lstStyle/>
        <a:p>
          <a:endParaRPr lang="en-US"/>
        </a:p>
      </dgm:t>
    </dgm:pt>
    <dgm:pt modelId="{6D5C8FC6-105F-433F-BAFC-59304AE5B462}">
      <dgm:prSet phldrT="[Text]"/>
      <dgm:spPr/>
      <dgm:t>
        <a:bodyPr/>
        <a:lstStyle/>
        <a:p>
          <a:r>
            <a:rPr lang="en-US" dirty="0" smtClean="0"/>
            <a:t>Dissection</a:t>
          </a:r>
          <a:endParaRPr lang="en-US" dirty="0"/>
        </a:p>
      </dgm:t>
    </dgm:pt>
    <dgm:pt modelId="{3F641CDC-CB20-4723-92D0-00F89B224F54}" type="parTrans" cxnId="{28AB929D-55AC-468C-9A53-7B81A2093A51}">
      <dgm:prSet/>
      <dgm:spPr/>
      <dgm:t>
        <a:bodyPr/>
        <a:lstStyle/>
        <a:p>
          <a:endParaRPr lang="en-US"/>
        </a:p>
      </dgm:t>
    </dgm:pt>
    <dgm:pt modelId="{0C25BB84-C152-4384-A0C8-25917340FA85}" type="sibTrans" cxnId="{28AB929D-55AC-468C-9A53-7B81A2093A51}">
      <dgm:prSet/>
      <dgm:spPr/>
      <dgm:t>
        <a:bodyPr/>
        <a:lstStyle/>
        <a:p>
          <a:endParaRPr lang="en-US"/>
        </a:p>
      </dgm:t>
    </dgm:pt>
    <dgm:pt modelId="{C35F0FBE-7CCA-43F3-AB7D-3551879F8378}">
      <dgm:prSet phldrT="[Text]"/>
      <dgm:spPr/>
      <dgm:t>
        <a:bodyPr/>
        <a:lstStyle/>
        <a:p>
          <a:r>
            <a:rPr lang="en-US" b="1" dirty="0" smtClean="0"/>
            <a:t>Molecular </a:t>
          </a:r>
          <a:r>
            <a:rPr lang="en-US" b="1" dirty="0" err="1" smtClean="0"/>
            <a:t>xenomonitoring</a:t>
          </a:r>
          <a:endParaRPr lang="en-US" b="1" dirty="0"/>
        </a:p>
      </dgm:t>
    </dgm:pt>
    <dgm:pt modelId="{307C9B84-1E23-4FE6-B7E5-CDC1F3D3F7DF}" type="parTrans" cxnId="{9F8A91BB-E7CC-4AC3-B7E4-5859D375D4FA}">
      <dgm:prSet/>
      <dgm:spPr/>
      <dgm:t>
        <a:bodyPr/>
        <a:lstStyle/>
        <a:p>
          <a:endParaRPr lang="en-US"/>
        </a:p>
      </dgm:t>
    </dgm:pt>
    <dgm:pt modelId="{C0BCA642-E2F9-4E13-9F0D-523BDB9B7B8E}" type="sibTrans" cxnId="{9F8A91BB-E7CC-4AC3-B7E4-5859D375D4FA}">
      <dgm:prSet/>
      <dgm:spPr/>
      <dgm:t>
        <a:bodyPr/>
        <a:lstStyle/>
        <a:p>
          <a:endParaRPr lang="en-US"/>
        </a:p>
      </dgm:t>
    </dgm:pt>
    <dgm:pt modelId="{11F6E168-EEEF-4CEC-A8B8-FCA0BE6D2DBC}" type="pres">
      <dgm:prSet presAssocID="{FA0E3357-65AB-4A1E-8C0D-BFF85342A1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EE2400-14B6-4B3E-91B8-1620CD0A8FC7}" type="pres">
      <dgm:prSet presAssocID="{0B9B23CF-57FA-4B07-9B29-972BC7CA0C87}" presName="root" presStyleCnt="0"/>
      <dgm:spPr/>
    </dgm:pt>
    <dgm:pt modelId="{C978412A-EB00-4CC3-9F1A-7FBC7E0923D8}" type="pres">
      <dgm:prSet presAssocID="{0B9B23CF-57FA-4B07-9B29-972BC7CA0C87}" presName="rootComposite" presStyleCnt="0"/>
      <dgm:spPr/>
    </dgm:pt>
    <dgm:pt modelId="{C439AA9D-FA5A-4F12-A47C-2E4F88D93DCE}" type="pres">
      <dgm:prSet presAssocID="{0B9B23CF-57FA-4B07-9B29-972BC7CA0C87}" presName="rootText" presStyleLbl="node1" presStyleIdx="0" presStyleCnt="2"/>
      <dgm:spPr/>
      <dgm:t>
        <a:bodyPr/>
        <a:lstStyle/>
        <a:p>
          <a:endParaRPr lang="en-US"/>
        </a:p>
      </dgm:t>
    </dgm:pt>
    <dgm:pt modelId="{191EC268-9382-4AE2-8206-5A2FF9D824A2}" type="pres">
      <dgm:prSet presAssocID="{0B9B23CF-57FA-4B07-9B29-972BC7CA0C87}" presName="rootConnector" presStyleLbl="node1" presStyleIdx="0" presStyleCnt="2"/>
      <dgm:spPr/>
      <dgm:t>
        <a:bodyPr/>
        <a:lstStyle/>
        <a:p>
          <a:endParaRPr lang="en-US"/>
        </a:p>
      </dgm:t>
    </dgm:pt>
    <dgm:pt modelId="{AD062211-168C-481A-B21F-1454888EC2AA}" type="pres">
      <dgm:prSet presAssocID="{0B9B23CF-57FA-4B07-9B29-972BC7CA0C87}" presName="childShape" presStyleCnt="0"/>
      <dgm:spPr/>
    </dgm:pt>
    <dgm:pt modelId="{B3D606D7-C781-4BCC-B577-20C7A85AF30E}" type="pres">
      <dgm:prSet presAssocID="{A18059EA-F32B-4340-9348-3663A9B2250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215D8EC2-9A02-4E66-A3C2-D07F898DDEAC}" type="pres">
      <dgm:prSet presAssocID="{17414278-603C-4E72-9A5D-04361EF7944B}" presName="childText" presStyleLbl="bgAcc1" presStyleIdx="0" presStyleCnt="4" custScaleX="119492" custScaleY="128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4394D-A0B6-4F1D-A4F1-43CCAC2A4778}" type="pres">
      <dgm:prSet presAssocID="{D43FBAFE-AE6D-4898-9989-66D625B4B520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CC5218E-2F30-4EF3-BFD5-9786398936DF}" type="pres">
      <dgm:prSet presAssocID="{6A02C5BF-E83D-4D49-81A0-E59487CB193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FD5BF-9A5D-425F-A3C8-58F286A245A4}" type="pres">
      <dgm:prSet presAssocID="{E04336B0-BBA4-41C8-9934-0168429DDB29}" presName="root" presStyleCnt="0"/>
      <dgm:spPr/>
    </dgm:pt>
    <dgm:pt modelId="{1AF63DDC-FF98-470F-B950-A86102D95923}" type="pres">
      <dgm:prSet presAssocID="{E04336B0-BBA4-41C8-9934-0168429DDB29}" presName="rootComposite" presStyleCnt="0"/>
      <dgm:spPr/>
    </dgm:pt>
    <dgm:pt modelId="{BB2E151F-0C9A-4E45-8E91-D4E02758CFBF}" type="pres">
      <dgm:prSet presAssocID="{E04336B0-BBA4-41C8-9934-0168429DDB29}" presName="rootText" presStyleLbl="node1" presStyleIdx="1" presStyleCnt="2"/>
      <dgm:spPr/>
      <dgm:t>
        <a:bodyPr/>
        <a:lstStyle/>
        <a:p>
          <a:endParaRPr lang="en-US"/>
        </a:p>
      </dgm:t>
    </dgm:pt>
    <dgm:pt modelId="{687B6857-CE0D-46DD-BB4C-A267264FAC22}" type="pres">
      <dgm:prSet presAssocID="{E04336B0-BBA4-41C8-9934-0168429DDB29}" presName="rootConnector" presStyleLbl="node1" presStyleIdx="1" presStyleCnt="2"/>
      <dgm:spPr/>
      <dgm:t>
        <a:bodyPr/>
        <a:lstStyle/>
        <a:p>
          <a:endParaRPr lang="en-US"/>
        </a:p>
      </dgm:t>
    </dgm:pt>
    <dgm:pt modelId="{841F5C0E-15AA-4B93-8D3B-3F8C256CDCEF}" type="pres">
      <dgm:prSet presAssocID="{E04336B0-BBA4-41C8-9934-0168429DDB29}" presName="childShape" presStyleCnt="0"/>
      <dgm:spPr/>
    </dgm:pt>
    <dgm:pt modelId="{F5CA363E-ABC1-4E45-8EF4-FA70AEF39E60}" type="pres">
      <dgm:prSet presAssocID="{3F641CDC-CB20-4723-92D0-00F89B224F54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88A5E88-C148-40A6-9E3C-EC67FC11D731}" type="pres">
      <dgm:prSet presAssocID="{6D5C8FC6-105F-433F-BAFC-59304AE5B462}" presName="childText" presStyleLbl="bgAcc1" presStyleIdx="2" presStyleCnt="4" custScaleX="118592" custScaleY="157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0097-AFCE-4A04-85F7-7C17E89C5225}" type="pres">
      <dgm:prSet presAssocID="{307C9B84-1E23-4FE6-B7E5-CDC1F3D3F7D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C6287177-D5B6-433E-9E1E-73705467E842}" type="pres">
      <dgm:prSet presAssocID="{C35F0FBE-7CCA-43F3-AB7D-3551879F8378}" presName="childText" presStyleLbl="bgAcc1" presStyleIdx="3" presStyleCnt="4" custScaleX="115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9A677-9ED8-4BA7-800C-5B59A96AC7B8}" type="presOf" srcId="{FA0E3357-65AB-4A1E-8C0D-BFF85342A112}" destId="{11F6E168-EEEF-4CEC-A8B8-FCA0BE6D2DBC}" srcOrd="0" destOrd="0" presId="urn:microsoft.com/office/officeart/2005/8/layout/hierarchy3"/>
    <dgm:cxn modelId="{02175F28-3477-438D-8EE8-C5206BE4A638}" srcId="{FA0E3357-65AB-4A1E-8C0D-BFF85342A112}" destId="{E04336B0-BBA4-41C8-9934-0168429DDB29}" srcOrd="1" destOrd="0" parTransId="{A753CBC9-D12C-430B-B99A-9C004D510913}" sibTransId="{D3C29FB1-2ADC-4028-A3A6-5ED600FC9438}"/>
    <dgm:cxn modelId="{354B04B7-6A55-45E0-B52D-A5929C0F9432}" type="presOf" srcId="{6A02C5BF-E83D-4D49-81A0-E59487CB1934}" destId="{8CC5218E-2F30-4EF3-BFD5-9786398936DF}" srcOrd="0" destOrd="0" presId="urn:microsoft.com/office/officeart/2005/8/layout/hierarchy3"/>
    <dgm:cxn modelId="{A017AFEF-16C3-4281-964D-DE3F2607F015}" type="presOf" srcId="{E04336B0-BBA4-41C8-9934-0168429DDB29}" destId="{BB2E151F-0C9A-4E45-8E91-D4E02758CFBF}" srcOrd="0" destOrd="0" presId="urn:microsoft.com/office/officeart/2005/8/layout/hierarchy3"/>
    <dgm:cxn modelId="{28AB929D-55AC-468C-9A53-7B81A2093A51}" srcId="{E04336B0-BBA4-41C8-9934-0168429DDB29}" destId="{6D5C8FC6-105F-433F-BAFC-59304AE5B462}" srcOrd="0" destOrd="0" parTransId="{3F641CDC-CB20-4723-92D0-00F89B224F54}" sibTransId="{0C25BB84-C152-4384-A0C8-25917340FA85}"/>
    <dgm:cxn modelId="{C8C3008E-35C5-416F-8EB1-047B44727858}" type="presOf" srcId="{E04336B0-BBA4-41C8-9934-0168429DDB29}" destId="{687B6857-CE0D-46DD-BB4C-A267264FAC22}" srcOrd="1" destOrd="0" presId="urn:microsoft.com/office/officeart/2005/8/layout/hierarchy3"/>
    <dgm:cxn modelId="{ECE65440-A1BE-433F-95F2-FD30B1AB0C6B}" type="presOf" srcId="{0B9B23CF-57FA-4B07-9B29-972BC7CA0C87}" destId="{C439AA9D-FA5A-4F12-A47C-2E4F88D93DCE}" srcOrd="0" destOrd="0" presId="urn:microsoft.com/office/officeart/2005/8/layout/hierarchy3"/>
    <dgm:cxn modelId="{8A82DFF3-3F06-4372-A66B-D25094439BFA}" srcId="{0B9B23CF-57FA-4B07-9B29-972BC7CA0C87}" destId="{6A02C5BF-E83D-4D49-81A0-E59487CB1934}" srcOrd="1" destOrd="0" parTransId="{D43FBAFE-AE6D-4898-9989-66D625B4B520}" sibTransId="{54ECA214-81CF-47E4-8CDA-4B698869D073}"/>
    <dgm:cxn modelId="{B6994E2A-A68A-40C9-BC23-9B665CB27746}" type="presOf" srcId="{307C9B84-1E23-4FE6-B7E5-CDC1F3D3F7DF}" destId="{2E190097-AFCE-4A04-85F7-7C17E89C5225}" srcOrd="0" destOrd="0" presId="urn:microsoft.com/office/officeart/2005/8/layout/hierarchy3"/>
    <dgm:cxn modelId="{D5F3B897-A643-4E11-BF0C-0757D56458AA}" srcId="{FA0E3357-65AB-4A1E-8C0D-BFF85342A112}" destId="{0B9B23CF-57FA-4B07-9B29-972BC7CA0C87}" srcOrd="0" destOrd="0" parTransId="{3ED12B9D-3E90-473E-BE2F-C013DAA65CD3}" sibTransId="{CA70D6D7-6293-4F7C-9350-B71C245A87D6}"/>
    <dgm:cxn modelId="{84FBF38C-B48F-45F8-9865-08FB95CDB5C9}" type="presOf" srcId="{6D5C8FC6-105F-433F-BAFC-59304AE5B462}" destId="{388A5E88-C148-40A6-9E3C-EC67FC11D731}" srcOrd="0" destOrd="0" presId="urn:microsoft.com/office/officeart/2005/8/layout/hierarchy3"/>
    <dgm:cxn modelId="{4C240971-5495-4218-93AB-E1D2425167EF}" type="presOf" srcId="{A18059EA-F32B-4340-9348-3663A9B22507}" destId="{B3D606D7-C781-4BCC-B577-20C7A85AF30E}" srcOrd="0" destOrd="0" presId="urn:microsoft.com/office/officeart/2005/8/layout/hierarchy3"/>
    <dgm:cxn modelId="{9F8A91BB-E7CC-4AC3-B7E4-5859D375D4FA}" srcId="{E04336B0-BBA4-41C8-9934-0168429DDB29}" destId="{C35F0FBE-7CCA-43F3-AB7D-3551879F8378}" srcOrd="1" destOrd="0" parTransId="{307C9B84-1E23-4FE6-B7E5-CDC1F3D3F7DF}" sibTransId="{C0BCA642-E2F9-4E13-9F0D-523BDB9B7B8E}"/>
    <dgm:cxn modelId="{82BD17D9-3F2E-45F4-AC32-FF32DA51C010}" type="presOf" srcId="{C35F0FBE-7CCA-43F3-AB7D-3551879F8378}" destId="{C6287177-D5B6-433E-9E1E-73705467E842}" srcOrd="0" destOrd="0" presId="urn:microsoft.com/office/officeart/2005/8/layout/hierarchy3"/>
    <dgm:cxn modelId="{C751FB5A-5901-4AFB-8FF9-844BA081F3E3}" type="presOf" srcId="{17414278-603C-4E72-9A5D-04361EF7944B}" destId="{215D8EC2-9A02-4E66-A3C2-D07F898DDEAC}" srcOrd="0" destOrd="0" presId="urn:microsoft.com/office/officeart/2005/8/layout/hierarchy3"/>
    <dgm:cxn modelId="{409B18C4-995A-48C3-A0E5-428CED6AE562}" type="presOf" srcId="{0B9B23CF-57FA-4B07-9B29-972BC7CA0C87}" destId="{191EC268-9382-4AE2-8206-5A2FF9D824A2}" srcOrd="1" destOrd="0" presId="urn:microsoft.com/office/officeart/2005/8/layout/hierarchy3"/>
    <dgm:cxn modelId="{B5EC9862-E06C-4659-93F8-3AF2B774A0CC}" type="presOf" srcId="{3F641CDC-CB20-4723-92D0-00F89B224F54}" destId="{F5CA363E-ABC1-4E45-8EF4-FA70AEF39E60}" srcOrd="0" destOrd="0" presId="urn:microsoft.com/office/officeart/2005/8/layout/hierarchy3"/>
    <dgm:cxn modelId="{1CF6C6E4-EB50-49A8-9F1B-EA5499033217}" type="presOf" srcId="{D43FBAFE-AE6D-4898-9989-66D625B4B520}" destId="{D1C4394D-A0B6-4F1D-A4F1-43CCAC2A4778}" srcOrd="0" destOrd="0" presId="urn:microsoft.com/office/officeart/2005/8/layout/hierarchy3"/>
    <dgm:cxn modelId="{64ED2802-2789-446E-A650-D3AC3C6D5BF1}" srcId="{0B9B23CF-57FA-4B07-9B29-972BC7CA0C87}" destId="{17414278-603C-4E72-9A5D-04361EF7944B}" srcOrd="0" destOrd="0" parTransId="{A18059EA-F32B-4340-9348-3663A9B22507}" sibTransId="{A0C54CA6-61F5-4382-92C4-E8598B6EE26C}"/>
    <dgm:cxn modelId="{0B044D42-61F8-4A9F-B371-5EEA6871AB81}" type="presParOf" srcId="{11F6E168-EEEF-4CEC-A8B8-FCA0BE6D2DBC}" destId="{06EE2400-14B6-4B3E-91B8-1620CD0A8FC7}" srcOrd="0" destOrd="0" presId="urn:microsoft.com/office/officeart/2005/8/layout/hierarchy3"/>
    <dgm:cxn modelId="{6C456136-EB58-4CE1-8D59-A76F22A7F2A9}" type="presParOf" srcId="{06EE2400-14B6-4B3E-91B8-1620CD0A8FC7}" destId="{C978412A-EB00-4CC3-9F1A-7FBC7E0923D8}" srcOrd="0" destOrd="0" presId="urn:microsoft.com/office/officeart/2005/8/layout/hierarchy3"/>
    <dgm:cxn modelId="{0578BAAF-7673-4DFD-BB5A-F8AA3F7C74DB}" type="presParOf" srcId="{C978412A-EB00-4CC3-9F1A-7FBC7E0923D8}" destId="{C439AA9D-FA5A-4F12-A47C-2E4F88D93DCE}" srcOrd="0" destOrd="0" presId="urn:microsoft.com/office/officeart/2005/8/layout/hierarchy3"/>
    <dgm:cxn modelId="{A9871BEB-11FA-44BA-ACB9-36017A8BFDA9}" type="presParOf" srcId="{C978412A-EB00-4CC3-9F1A-7FBC7E0923D8}" destId="{191EC268-9382-4AE2-8206-5A2FF9D824A2}" srcOrd="1" destOrd="0" presId="urn:microsoft.com/office/officeart/2005/8/layout/hierarchy3"/>
    <dgm:cxn modelId="{7C895E89-8DC2-46C4-BC3E-498575D7752A}" type="presParOf" srcId="{06EE2400-14B6-4B3E-91B8-1620CD0A8FC7}" destId="{AD062211-168C-481A-B21F-1454888EC2AA}" srcOrd="1" destOrd="0" presId="urn:microsoft.com/office/officeart/2005/8/layout/hierarchy3"/>
    <dgm:cxn modelId="{541AD6E0-6F7D-4B5C-9CC1-C0213C0E59A8}" type="presParOf" srcId="{AD062211-168C-481A-B21F-1454888EC2AA}" destId="{B3D606D7-C781-4BCC-B577-20C7A85AF30E}" srcOrd="0" destOrd="0" presId="urn:microsoft.com/office/officeart/2005/8/layout/hierarchy3"/>
    <dgm:cxn modelId="{13105E96-07AA-48AB-98F6-EDBCE1105D8C}" type="presParOf" srcId="{AD062211-168C-481A-B21F-1454888EC2AA}" destId="{215D8EC2-9A02-4E66-A3C2-D07F898DDEAC}" srcOrd="1" destOrd="0" presId="urn:microsoft.com/office/officeart/2005/8/layout/hierarchy3"/>
    <dgm:cxn modelId="{C5DAF628-1EE3-482C-8205-E003D16F24BB}" type="presParOf" srcId="{AD062211-168C-481A-B21F-1454888EC2AA}" destId="{D1C4394D-A0B6-4F1D-A4F1-43CCAC2A4778}" srcOrd="2" destOrd="0" presId="urn:microsoft.com/office/officeart/2005/8/layout/hierarchy3"/>
    <dgm:cxn modelId="{F385F67D-91FD-4296-94F2-465E9CC74B2C}" type="presParOf" srcId="{AD062211-168C-481A-B21F-1454888EC2AA}" destId="{8CC5218E-2F30-4EF3-BFD5-9786398936DF}" srcOrd="3" destOrd="0" presId="urn:microsoft.com/office/officeart/2005/8/layout/hierarchy3"/>
    <dgm:cxn modelId="{2357D0DA-60B6-4E0C-A9C3-CB93C3B6A9BA}" type="presParOf" srcId="{11F6E168-EEEF-4CEC-A8B8-FCA0BE6D2DBC}" destId="{49DFD5BF-9A5D-425F-A3C8-58F286A245A4}" srcOrd="1" destOrd="0" presId="urn:microsoft.com/office/officeart/2005/8/layout/hierarchy3"/>
    <dgm:cxn modelId="{210C9586-A781-4127-AB12-00D80A309313}" type="presParOf" srcId="{49DFD5BF-9A5D-425F-A3C8-58F286A245A4}" destId="{1AF63DDC-FF98-470F-B950-A86102D95923}" srcOrd="0" destOrd="0" presId="urn:microsoft.com/office/officeart/2005/8/layout/hierarchy3"/>
    <dgm:cxn modelId="{E0814E9D-D8B6-4C4C-A359-7F26A01D57E1}" type="presParOf" srcId="{1AF63DDC-FF98-470F-B950-A86102D95923}" destId="{BB2E151F-0C9A-4E45-8E91-D4E02758CFBF}" srcOrd="0" destOrd="0" presId="urn:microsoft.com/office/officeart/2005/8/layout/hierarchy3"/>
    <dgm:cxn modelId="{228B0E54-506F-4E17-AACE-5CECA27B7C13}" type="presParOf" srcId="{1AF63DDC-FF98-470F-B950-A86102D95923}" destId="{687B6857-CE0D-46DD-BB4C-A267264FAC22}" srcOrd="1" destOrd="0" presId="urn:microsoft.com/office/officeart/2005/8/layout/hierarchy3"/>
    <dgm:cxn modelId="{94E88482-D5E4-4114-9C31-A46149C7E140}" type="presParOf" srcId="{49DFD5BF-9A5D-425F-A3C8-58F286A245A4}" destId="{841F5C0E-15AA-4B93-8D3B-3F8C256CDCEF}" srcOrd="1" destOrd="0" presId="urn:microsoft.com/office/officeart/2005/8/layout/hierarchy3"/>
    <dgm:cxn modelId="{399169A1-B560-4558-B21B-9EDA599A7E3C}" type="presParOf" srcId="{841F5C0E-15AA-4B93-8D3B-3F8C256CDCEF}" destId="{F5CA363E-ABC1-4E45-8EF4-FA70AEF39E60}" srcOrd="0" destOrd="0" presId="urn:microsoft.com/office/officeart/2005/8/layout/hierarchy3"/>
    <dgm:cxn modelId="{81BD523A-DF39-49E3-BD0B-CB6E412C9E8B}" type="presParOf" srcId="{841F5C0E-15AA-4B93-8D3B-3F8C256CDCEF}" destId="{388A5E88-C148-40A6-9E3C-EC67FC11D731}" srcOrd="1" destOrd="0" presId="urn:microsoft.com/office/officeart/2005/8/layout/hierarchy3"/>
    <dgm:cxn modelId="{AADFDA5E-7D05-4A8F-92E6-C185F925C265}" type="presParOf" srcId="{841F5C0E-15AA-4B93-8D3B-3F8C256CDCEF}" destId="{2E190097-AFCE-4A04-85F7-7C17E89C5225}" srcOrd="2" destOrd="0" presId="urn:microsoft.com/office/officeart/2005/8/layout/hierarchy3"/>
    <dgm:cxn modelId="{CCE3CBB4-1998-45DB-A16B-47005C7924E2}" type="presParOf" srcId="{841F5C0E-15AA-4B93-8D3B-3F8C256CDCEF}" destId="{C6287177-D5B6-433E-9E1E-73705467E842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26CE7D6-30F3-4DBB-9180-D9FF4AB5CA7C}" type="datetimeFigureOut">
              <a:rPr lang="ar-EG" smtClean="0"/>
              <a:pPr/>
              <a:t>01/11/1438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50D2C1-AD3C-43D7-B79B-706D63B0706E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D2C1-AD3C-43D7-B79B-706D63B0706E}" type="slidenum">
              <a:rPr lang="ar-EG" smtClean="0"/>
              <a:pPr/>
              <a:t>17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069A-A546-40D8-8B51-DBE3CA921F8A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884A-DA32-4369-BB80-993A432B3236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2BD4-B9FB-4F70-B6AB-904212F1F9D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2A8A-A8C1-430B-888B-BC682DA6C0E4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A9A3-A986-4220-9711-9D8AB6371D61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B2BE-ADB0-4FAF-AB10-30D2D84A34C8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0ECA-DBA0-4E31-BD42-3CD8F84799A7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3B8D-2BEB-4D19-BEF7-5E4D8BA7FCAD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B37-2CBA-431B-8D10-E49C6CA61210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CAC-BDC6-47EE-8F30-6142B7BDBEB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BB4F-BFBE-46DE-AF73-D1EC9F19F0A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429932-049B-4198-9EBA-C73451E05FCC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82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Bachelor degree in Medicine &amp; Surgery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Masters of Medical Sciences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Doctorate degree in Medical </a:t>
            </a:r>
            <a:r>
              <a:rPr lang="en-US" b="1" dirty="0" err="1" smtClean="0">
                <a:solidFill>
                  <a:srgbClr val="C00000"/>
                </a:solidFill>
              </a:rPr>
              <a:t>Parasitology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470025"/>
          </a:xfrm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tx1"/>
                </a:solidFill>
              </a:rPr>
              <a:t>Dina Ahmed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b="1" i="1" dirty="0" smtClean="0">
                <a:solidFill>
                  <a:schemeClr val="tx1"/>
                </a:solidFill>
              </a:rPr>
              <a:t>lecturer, Medical </a:t>
            </a:r>
            <a:r>
              <a:rPr lang="en-US" sz="2000" b="1" i="1" dirty="0" err="1" smtClean="0">
                <a:solidFill>
                  <a:schemeClr val="tx1"/>
                </a:solidFill>
              </a:rPr>
              <a:t>Parasitology</a:t>
            </a:r>
            <a:endParaRPr lang="ar-EG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5804535" cy="1905000"/>
          </a:xfrm>
          <a:prstGeom prst="rect">
            <a:avLst/>
          </a:prstGeom>
          <a:solidFill>
            <a:srgbClr val="8E2A2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54236" cy="99060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rtl="0"/>
            <a:r>
              <a:rPr lang="en-US" sz="4000" b="1" u="sng" dirty="0" smtClean="0">
                <a:effectLst/>
              </a:rPr>
              <a:t>1-Detection of </a:t>
            </a:r>
            <a:r>
              <a:rPr lang="en-US" sz="4000" b="1" u="sng" dirty="0" smtClean="0">
                <a:solidFill>
                  <a:srgbClr val="FF0000"/>
                </a:solidFill>
                <a:effectLst/>
              </a:rPr>
              <a:t>CFA</a:t>
            </a:r>
            <a:r>
              <a:rPr lang="en-US" sz="4000" b="1" u="sng" dirty="0" smtClean="0">
                <a:effectLst/>
              </a:rPr>
              <a:t> in capillary blood</a:t>
            </a:r>
            <a:r>
              <a:rPr lang="en-US" sz="4000" b="1" dirty="0" smtClean="0">
                <a:effectLst/>
              </a:rPr>
              <a:t> </a:t>
            </a:r>
            <a:endParaRPr lang="en-US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848600" cy="1066800"/>
          </a:xfrm>
        </p:spPr>
        <p:txBody>
          <a:bodyPr/>
          <a:lstStyle/>
          <a:p>
            <a:pPr algn="ctr" rtl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Immuno</a:t>
            </a:r>
            <a:r>
              <a:rPr lang="en-US" b="1" dirty="0" smtClean="0"/>
              <a:t>-chromatographic Card Test</a:t>
            </a:r>
            <a:endParaRPr lang="ar-EG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901836" cy="396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10668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 rtl="0"/>
            <a:r>
              <a:rPr lang="en-US" sz="2800" b="1" dirty="0" smtClean="0">
                <a:effectLst/>
              </a:rPr>
              <a:t>2-Detection of 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IgG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800" b="1" dirty="0" err="1" smtClean="0">
                <a:effectLst/>
              </a:rPr>
              <a:t>Ab</a:t>
            </a:r>
            <a:r>
              <a:rPr lang="en-US" sz="2800" b="1" dirty="0" smtClean="0">
                <a:effectLst/>
              </a:rPr>
              <a:t> to the 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Recombinant Bm14 </a:t>
            </a:r>
            <a:r>
              <a:rPr lang="en-US" sz="2800" b="1" dirty="0" smtClean="0">
                <a:effectLst/>
              </a:rPr>
              <a:t>antigen  in plasma 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(CELISA)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391400" cy="3840163"/>
          </a:xfrm>
        </p:spPr>
        <p:txBody>
          <a:bodyPr/>
          <a:lstStyle/>
          <a:p>
            <a:pPr algn="l" rtl="0">
              <a:buNone/>
            </a:pPr>
            <a:endParaRPr lang="ar-EG" dirty="0"/>
          </a:p>
        </p:txBody>
      </p:sp>
      <p:pic>
        <p:nvPicPr>
          <p:cNvPr id="1026" name="Picture 6" descr="C:\Users\dr.Mohamed\Pictures\malagki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077200" cy="243840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b="1" dirty="0" smtClean="0"/>
              <a:t>This </a:t>
            </a:r>
            <a:r>
              <a:rPr lang="en-US" sz="2400" b="1" dirty="0" smtClean="0"/>
              <a:t>work was sponsored by the WHO Regional Office for</a:t>
            </a:r>
          </a:p>
          <a:p>
            <a:pPr algn="l" rtl="0">
              <a:buNone/>
            </a:pPr>
            <a:r>
              <a:rPr lang="en-US" sz="2400" b="1" dirty="0" smtClean="0"/>
              <a:t>the Eastern Mediterranean, in collaboration with the Special Program </a:t>
            </a:r>
            <a:r>
              <a:rPr lang="en-US" sz="2400" b="1" dirty="0" smtClean="0"/>
              <a:t>for Research </a:t>
            </a:r>
            <a:r>
              <a:rPr lang="en-US" sz="2400" b="1" dirty="0" smtClean="0"/>
              <a:t>and Training in Tropical Diseases (TDR), Joint </a:t>
            </a:r>
            <a:r>
              <a:rPr lang="en-US" sz="2400" b="1" dirty="0" smtClean="0"/>
              <a:t>EMRO/TDR Small </a:t>
            </a:r>
            <a:r>
              <a:rPr lang="en-US" sz="2400" b="1" dirty="0" smtClean="0"/>
              <a:t>Grants Scheme for implementation research in communicable </a:t>
            </a:r>
            <a:r>
              <a:rPr lang="en-US" sz="2400" b="1" dirty="0" smtClean="0"/>
              <a:t>diseases </a:t>
            </a:r>
            <a:r>
              <a:rPr lang="nn-NO" sz="2400" b="1" dirty="0" smtClean="0"/>
              <a:t>(grant no</a:t>
            </a:r>
            <a:r>
              <a:rPr lang="nn-NO" sz="2400" b="1" dirty="0" smtClean="0"/>
              <a:t>. ID SGS 13/58).</a:t>
            </a:r>
            <a:endParaRPr lang="ar-EG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7505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Molecular </a:t>
            </a:r>
            <a:r>
              <a:rPr lang="en-US" dirty="0" err="1" smtClean="0"/>
              <a:t>Xenomonitoring</a:t>
            </a:r>
            <a:r>
              <a:rPr lang="en-US" dirty="0" smtClean="0"/>
              <a:t> (MX)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rtl="0" eaLnBrk="1" hangingPunct="1">
              <a:defRPr/>
            </a:pPr>
            <a:r>
              <a:rPr lang="en-US" b="1" dirty="0" smtClean="0"/>
              <a:t>It is the detection of parasite DNA in mosquitoes by polymerase chain reaction [PCR]. </a:t>
            </a:r>
          </a:p>
          <a:p>
            <a:pPr algn="just" rtl="0" eaLnBrk="1" hangingPunct="1">
              <a:defRPr/>
            </a:pPr>
            <a:r>
              <a:rPr lang="en-US" b="1" dirty="0" smtClean="0"/>
              <a:t>This method requires </a:t>
            </a:r>
            <a:r>
              <a:rPr lang="en-US" b="1" dirty="0" smtClean="0">
                <a:solidFill>
                  <a:srgbClr val="FF0000"/>
                </a:solidFill>
              </a:rPr>
              <a:t>collection of </a:t>
            </a:r>
            <a:r>
              <a:rPr lang="en-US" b="1" dirty="0" smtClean="0"/>
              <a:t>representative samples of mosquitoes, efficient </a:t>
            </a:r>
            <a:r>
              <a:rPr lang="en-US" b="1" dirty="0" smtClean="0">
                <a:solidFill>
                  <a:srgbClr val="FF0000"/>
                </a:solidFill>
              </a:rPr>
              <a:t>isolation of total DNA</a:t>
            </a:r>
            <a:r>
              <a:rPr lang="en-US" b="1" dirty="0" smtClean="0"/>
              <a:t> from mosquito pools, </a:t>
            </a:r>
            <a:r>
              <a:rPr lang="en-US" b="1" dirty="0" smtClean="0">
                <a:solidFill>
                  <a:srgbClr val="FF0000"/>
                </a:solidFill>
              </a:rPr>
              <a:t>amplification</a:t>
            </a:r>
            <a:r>
              <a:rPr lang="en-US" b="1" dirty="0" smtClean="0"/>
              <a:t> of parasite DNA sequences, and detection of the amplified product (</a:t>
            </a:r>
            <a:r>
              <a:rPr lang="en-US" b="1" dirty="0" err="1" smtClean="0"/>
              <a:t>Rao</a:t>
            </a:r>
            <a:r>
              <a:rPr lang="en-US" b="1" i="1" dirty="0" smtClean="0"/>
              <a:t> et al.,</a:t>
            </a:r>
            <a:r>
              <a:rPr lang="en-US" b="1" dirty="0" smtClean="0"/>
              <a:t>2006). </a:t>
            </a:r>
          </a:p>
          <a:p>
            <a:pPr eaLnBrk="1" hangingPunct="1">
              <a:defRPr/>
            </a:pP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EG" smtClean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ar-EG" sz="3600" smtClean="0"/>
          </a:p>
        </p:txBody>
      </p:sp>
      <p:pic>
        <p:nvPicPr>
          <p:cNvPr id="6" name="Picture 2" descr="http://www.topnews.in/files/World-Health-Organisatio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1487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 descr="C:\Users\dr.Mohamed\Pictures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0"/>
            <a:ext cx="42148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AutoShape 2" descr="data:image/jpeg;base64,/9j/4AAQSkZJRgABAQAAAQABAAD/2wCEAAkGBxQTEhUUEhQWFBUXFRwYGBYXGBwbHRgYFRYaGBcWFhoZHCkgGh4mGxQXITEhJSorLi4uGR81ODMsNygtLisBCgoKDg0OGxAQGy8kICY0LCwsNC4sLCwsNCwsLCwvLDQsMCwtLCwsLSwvLCwsLCwsLCwsLzQsLCwsLCwsLCwsLP/AABEIAMkAxgMBEQACEQEDEQH/xAAcAAEAAgMBAQEAAAAAAAAAAAAABQYCBAcBAwj/xABGEAACAQIEAwYCBwUECAcAAAABAhEAAwQSITEFUWEGEyIyQXGBkSNCUmJyobEHM1NzgrLC0fAUFSRjkqLB8UNUg5Oz0uH/xAAaAQEAAgMBAAAAAAAAAAAAAAAAAwUBAgQG/8QANREAAgECAwUHBAICAgMBAAAAAAECAxEEITEFEkFRcRMiYYGhwfAykbHRM+EjUhRCFWLxNP/aAAwDAQACEQMRAD8A7jQCgFAKAUAoDyaA1MVxWzbMXLqKeRYT8q1cktWLGacQtG2bouKbYBJcEQI3k1m6tcDB4+3dBNp1cDfKZj35UUk1dMWsbNZAoBQCgFAKAUAoBQCgFAKAUAoBQCgFAKAUBD8Y4+mHYKysxy5mgqMqzALFiBqZj2Nc9fEwo2UuPLM2jBy0ITE/tEw4EqAT964o/s5j+VRPGx/6xb8v2YbhFXlJLzKlxX9pF1gyo0E7FQEA+ZLn/lqPtq8+UV93+jjqbQoQvuJyfTIqV7irswfvcrDbIco5yROpPqTM1F2MWndXvzzZWVNoYmUlKPdtwWn9mwOPXijJnBzEEsDDSDIJCnKxEaEiflWI0VFbquo8VwJv/LVdxqUe9wf9Et2R43cS/LMXKgsCTJKqRnQndgVkgHYitU1QnGcck3Z8s+PkdWzsXUxG9Co7tZo7ajAgEagiQehq5O4yoBQCgFAKAUAoBQCgFAKAUAoDwGgPaAUAoDwmgOC9reKNiMRcLHw59F9NNFJ5wIj486rJPem5+Xkio2piJKSop5avxbNDhlhXuAMJUAsVBjNEQs+kkj4VFWm4wutTn2Zh4Vq3fV0lcuuD4XbaVZ7dsL6kbnUEIgIAUEESSSYPvVPUrSjmk384+J6vwNs8Asf+ZT/hH/36iov+VU/0YIni/C7cMDlYAEh12IEBmWdVZZBiSCPfTqoV5XT0+eqZHVpQqxcZq6KdYusjBlMOp0I5jQ+4NW0oxnGz0Z5GNSeGrNxeabRYMF2zv28oGij7DNp+FGlf6f0rEe1grRm/NL/6WkNrwk0pwt4pnWuzXGlxVlXBBaBnA9CRMgcjuKsaVRVI7y+Ms2rEF2+7Uthl7uz5zEnlm2UcjAJPIe4qKvXcWoR1efRfNCOrVjSpupLRepUOB9vb6XB3rSpOuYmPYzJXo0wDuK51Wqwd295cdL+VrfY5MNtCnWluSW6+GeRe7HbjDM+QE7CTKmJ5hWJ+IroWMpX4rxaaRYKN8l+SQPafC/xh7ANPtEVJ/wAil/svuNyXIjMR24sLcVIY5jA1UMSN4QmfnFQvHUr5Xa52yM7jWT1LNhr6uquplWAIPMGutO+aND61kCgPJoBNAR3EuNWrJys2Z48i6t8R9UdTFRVa9OkrzdjZRb0KrjuP4i8rd0MiDTwn1JgK12NyTGVBOu9VVTaMpzVOnlfTn9uBKqaWbLXwDhow9hbY31Zz9p2OZzr1P6VcQjuxSIWyRrYwKAUBF9oOKixb5uwIReoGrNyUbk1DXrxox3pG0YuTscCvXAzFhsTI9vQn3ia4IppJM8xjaqq15Sjpp9jb4L+9/p/vpUOJ+j5yZ3bF/ll09zpHDOFW+5e6V7x2LEhmIHgZgAIGg3571QVa0u0UL2X7PR24m5gcNh7oIyKHHmUMTExqD6jbWoqk6sOOQSRGdrMGttQU0BS5I9PJvXTg6jk8/D8mWjmJ3P4j+pr0UdEeKxP80+rPKyQGzgMfdsEtZcoSIMUzTunboduHx1SjHdWa8THF4x7pzXGLHX89z1JjfoK1Szb4vU1xOMqV7b2SXBHwrY5DwqOQoZTtmjEIJIyjbQ9f8xU/bd1K3/2xaTw9OODjXVa82848Vy4+p7w/XJl1OZT1lGBYn2gkmueroyHDxnLFR53v5an6F7P2CmHtK2+ST0zax+dWFKO7BRfBJHoW7skakMGF26FBZiFAEkkwAOZJ2oCr8U7VScmGEk7OQTP8pN2/EYX3qtxO0YU01DN+i6ksabepp2OHYlgzNiLlosPKGzSfvnYeyR71SS2zVi3Z3+cP2yXs0z5cH4OrqTd9HIa0shQw+2d7hOhk6QRpXHiMTLeuuOd3r/RukTmDRXvhBAWyA2UR5mHgEcgJPuRVpsLC7zeIl0Xu/Yhqy4E+K9KQHtAKAUBzj9q+K0CqdrYDe124NPiLbVXYyzq011ZFiZuGHnJHMq1PKm/wT97/AE/30rnxP0fOTLjY38sunudY4NdC4YMdgXO4H1256V5qum6tl4fg9KiFw3DsULhe14UFzMiOylWV28UEeXwzsfUaaV0zq0XHdlrbO3M0SZtdtfIv4bn9itMD9T8vybM5Sdz+I/qa9NHReR4rE/zT6s8rJAKAUAoBQCpY5xa817mDc4Bilw+IW8VDeIaHVQSYzMvqPWRtAOu1Rb8o2kle3z7lts7FRUtyeryT9n4HeuDY7vrKXIAzAyAZggkHX4VYU578VLmXbVnY0uMdorVmVBzuN1BgL/MbZfbfpUVfE06K7zz5cTMYORX2tYjFkNdORNwCsAcils7n7z/AV5zGbUlPu8OS93x6I6I00iYwOAS0DkGp3Y6s3uf+m1UtSrKbzJUj73rqqpZiFUbkmAPjWqTk7LUNkdwvGLcuXmUEL4DLCJOUjNB1AgDepq1NwjFS1zNVqaPFuKW2IW2i3GmBcgkTyt5fFcP4dOtdWEw9beW62nyWv9eZiVuJM9mcBiU1u3WyZYFtyGaSQcxP1fUZRO9euw0K0Y/5ZX+c+JyyceBYq6TUUB8cXiFtozuYVQST0FYbsswcX7b8Ua7cynRmPeOPs6Rat+4WSepqmhPtqjrcNF0ODa1bs6aorV5srNTnnzf4J+9/p/vpXPifo+cmXGxf5ZdPc6twqwHwoQ7EuJ5fSNB+debrSca114fg9JwIzhnFWtwWk2i2VtD9GS2WRO6BiBI0AZdNzU9Wipaa/n+zVOx9e2vkX8N3+xWuB+p+X5NmcpO59z+pr00dF5HisT/NPqzyskAoBQGdm2zsFRSzHZQJP/4Op0rWUlFXk7E1GhUrS3aaufXG4J7LBbgAJGYQZBGxE8wRBrWnUjUV4kuLwc8M0pZ3NepYtp3RyHotliFUFmOgAEk+wrNTdit6+RLQhUnNdmrs6NwK5inRkSEDEF8hgBggVgbg03Wcqa8yKq3j/wDj0+zi+efHyXuz2e7vO8tSVGDtYUK9wNcM+cL4beurBfQa76tuZqodWpXbUXbzzfn8RJoTytOo1nbrXG1bI2RF8R42luQsOw31hV/G3oegk100sNKbV8vy+iMNmnY4NiMV47jG2IlGZdjGht2z5fxNJr0WE2VaPfyXLj5v2IZVbaGlwbgGIuG4rK1q2bkNn2YoApaPNdkgkSQsRvW0NmylNOeSX38uRh1FwLrwvg1qx5RLxBdtWPTkB0ECralRhSjuwViGUm82SIFSmD2gFAU/t3xpLad2TIWHua8jNu2PvMwGnIGuDHVXu9lHWX44s2TjFOctEcevXWdi7mWYyfc8ug2qGMVFKK0R5TEVpVqjqS4mFbEJv8F/e/0/30rnxP0fOTLjYv8ALLp7nU8AhOEhck+P94CV0dj4gK85UaVa7vw06HpOBGcOw+JcLlbDG2rfZlQd/CoAI9PWpqsqMb5Sv1zNUmfftp+7T8Nz+xWuB+p+X5Nmcqbc/iP6mvTLReR4rE/zT6s8rJACaGVFt2SzJfh3AHcqbma2G2QCbj/hX6o6nauSrioxyjn48C6wuyHLvVnbw4l2wHZ8WbclGCyAbVrxXGzECbr7xrJA9PWqepi3Ulk8+b08i9p04047sFZER2w4WCCbarocyZNj6adSFKkfaVeddWBrtPvPrf559LnNjcP29Fx46rqVzhfBLl4gAMoOwy+MjmFPlH3mge9WFbFQprX9fOhT4XZU6neq91cuP9F84X2YtYdC93RRqVEmf5jxL/hEL0NUtbG1K0rR+dFw/J6ClRhRjuwVkbPEOJXpCYa0ChRWtsseJHGUtlMRkYq2kyPSoqdKn9VR58b81+ze74EnhcI7W8mIOeTtOsTIzMsZtNNhUE5xUrwyNkuZpdpWdVQLpbIKlV8JLR4FLDZTBED1ipsIoOT3tfbj5hkn2d4JaCJdkXSRKmIRJ+wvoepk17LD4WnSV45vmcs5t6ljrqNBQCgFAKAwutAJ3gEx7UBwjtVi2uXEzGZQXT1e6TJ+AAUdKpaMnOU5vVu3kit2zUcdymtNSFqcohQG9wX977ISfYMpNc+I+jz9mXGxf5ZdPc6x2fvjIbc+NGaV+6zEqw5gg79DXm8TB729wZ6XwPhggVvG3bMlT4mLAg29PCVGodRoDt+lbVGnDefx9fE1Ro9r74aUUyUR80ejOAqJ7nUx7c6lwUHHN8behl5nL23P4j+pr0kdEeKxP80+rNrAcPe7qsKg3uNoo9j9Y9BUdStGnk9eR04XZ1Wv3tI837F27P8AZKIYAr/vbi+P/wBK2dE92196p8Tj75ei083x8j0WGwdKgu4s+b1Lfg8Fbsjw6E7sxlmjmTqaq51J1Nf6OvQpvCuMX8TevXsBbTMSLV5brN3RK/u8RbdV8bBfCyDkuukmzq0KdKEYV34q2vimuHgyJNt3ROcI7LLbtOl1zda47XGIGRVa4BmFlV8iyM25ObXeuStjHKScFaytzeWl/wAehvGFlmbKYqzbZrFohbh2YqWXOwOU3G9ZII1MyI5Vo4TmlUnp7eCFzUHDbl9mN03LafZJ2YxnCQYKSuhPo7chUnbQpJbtm/bhf5wFrk7hcMttQqCAPjvvXHObk7s3SsfHH8RS1oxJY7IurHrHoOp0renRlPTTnwMXIN7t7FOUUA5SCbanwprKm8/PSQo+R3q4wez5Tzh937GkpJalu4Dw02LZVnzksW0EKpbdUG8TJ19Sa9NQpdlTUE72OWTu7knUxgUAoBQCgMLrQCT6A/pRag/PvGrk3B920i/IZv71UuHVot822U+2Z3rRjyX5NCpyoFAbXDHuLcDWkNxhMrEgqwhgx9AR61FWUXC0nYsdm9tGrv043Wj6dSyviWyjMHthUYpnyZhcA+jtB1Y5gx0jQmN6rd1cLPpfTi7Pkepu7aHzN5h4gCLhLC4kn6NBlyvGeRILmSWmNtKzurThw8Xy0/Rg9xmJcKRZRrqhj3TDJkIB8N1iGm4fUQAJ1rNOMW05u3PW/TwNKs6kYNwjd8CB4JZQ3cl1ZMEIrSB3o2W4N9dorurykoXg+vTwKHZ0If8AIca8e9qr8y5cR4omFsLdt2XxF4wFJAFu0WMDMBpaQEMM3oV1NVEKUq03GUlGPq/2/A9DJ2LfauOUVXBW61uWZRKq0QYbbcyB0qtaipXWav5m/AoVq3iMThsRgrgTHXLToq3w6kWzcGpdtMzJqSAJhgKtm6VKrGtHuJp3XO3LXXx6kWbVi/3r9uwgzFUUAADboIAqoUZ1JZZslyRXsRxS/ipXDjIgJV3keX7WbddASAN9PQ12Ro06KvUzfA1u3oTHDOGW0AdWzyPCZBUAnN4IGoJ1kydtdK5qtaUstPz5myib968qKWdgqjckwBUMYuTtFG17Fd4x2kCrIbuk/iMPG3S0h9epHwruo4Nt55vlw8yOdRQjvSdkUTiPaF3kWptqfMxM3H6lvT9farqlhIxs55+HBFFitrv6aH3/AETX7NePrYuG1cMK06n3zSfYlp6MPQV30Z9nPPR+j/smwGI7anut95fdo62byhcxYZYnNOkc52irA7CmY79oNtby27YDAmNTqfgPLPpm36TXFLGJPJXXF/rmLxUlBvN6Iutm4GUMNiAR7HUV2gzoBQCgNfiFtmtuq+YowWeZBAoDgnH8OUvGVKhgInmqhWU/eBGo9qpaF4x3Jaq9yn2vSl2vaWya/BHVOVAoC3dl7lr/AEe4Bk7zuXy5wIF+WgtOmoyRPoD1qpxin2qve11e3L5c9dgHB4eO559TB72MyxGCzZHBZe7jOzfR3FBHlVV1HNjyrCVC/wD21XPTijqtIwtNjJlmwsZfKotanMxgSPs5VmfX3rL7C1lveotImsNc8dgv/o4XOxuAC3pbM5Vfm48MZNNDNc0llJR3uFtdfDw6mcyqdqWtm/8ARaRmkjSBnm17ECTzAirPBqSp975lmUe16ijODj9S+Is3ZrH94LbNAFxu7cMPCzMArRzVxH9QHWq/FUtxtLhmvnh+C4oVO1pxna1y820W2oUaKqwJOyqPUnpVO25O/FnQQOIx6ObmGwxW2xQlWUZQXGsGBqrAQWBnfpXZGnKKVWpmvb9+H9ml+CNBOHIl1BiGZ37uRbA+qcxyakljmYqMpmAsxEmbtZSg+zVlfX57mLczI465fi1YRURZARWMGFBVXKwQCpMEfWEHbXHZwpd+bu/mnzTMa6EhbxqYa33Vo96V3JICW+YLDQCZOUSRNQunKtLflkvV/OZuslkVDjXamT4CLzjZyItJ/LX63v8AnVrQwNlnkvXzKzF7Tp0cod6XoVfEX2uNmdizcz+g9AOgqyhCMFaKsedr4mpXlvTZ862IB/n/ALVg2hOUJb0XZm8OMXsnd5/D7a/4fMVrucLu3K+RYra1fdtZX52zNSxaLMqruTPy8RYnkIJJpNpRdyDCKpVxEWs3e7f5O/8AZxWGGtB5zZBvvH1Z+EVZUt5QW9rbM9JK18iSqQwKAUAoCt9p+zK4gFlUZz5lOi3I2kjVWHow+M1y4jDKr3k7SWj/AGZumt2Sumcl4xwG5ZLQGZV8wI8dv8YG4+8ulcCqOMtyqt1+j6FPi9luPfoZrlxREipinMrdwqZUlTzBIPzFYcVJWaJaVapSd4SaNn/Wd7+Lc/4jUfYU/wDVHR/5HFf7/gf6yvfxrn/EadjT/wBUZ/8AI4r/AHfoZ2MTiLpyI91yfQMdB1M+EdTWsoUYK8kkTUK+OxDtCT9if4H2TzmWAukHXcWlPrmO91ug051w4jHbqssvz/RbYfZ1Om9+felzZZWxVjDH1vXUbK2gBtkoWQKmyqdFkTvqar92rWXJP1zz8yxuax7zEurXW7hH8IUtEhdYVWAYtmJ1225Vv3aMWoq7Xz7GurPth8cMxTCKXdic90jxGMsgBgFVssxIC6JzFaypu29VyXBcPnrqZ6EjjQmW22LjvAPCEJzNmHjWF3BIEgaVBT3rtUtON9DJXeNdoUt5lgJm1Nm0Rnb0BvOPKOg/Ou+hhJSs9fF6eSOfEYmlQV6j8uJTuIcUuXtGhUG1tdFHv9o+9W1KhGnms3zPO4raVWt3VlHl+zSqYrhQCgFAKAtf7OOHC9iddlgn8K+Ir8WyT0FZpw36sVyz89EX2yYWpSnzdvI7QKsixPaAUAoBQCgNHifCrd8DONR5XXRl9j/0OlR1KUKkd2aujKbTujnHabsKyy6berounvctjb8SfEVXzw9Sj9HeXLiunM58Rg6OIzfdlzXuVG3wS8bioVjNs6+NWH3MvmJ9BUSrKS7mb5cSthsmp2lpvu8/nEtmL7Dpasd5dULprN0958PqE/cH51JPDYiMd/fXTh9y1WEwu7ubmXqQGB7NMzw5aCfCiD6Rx6Ej/wAMc526Vx1MalHu/d6f2c1PY8Izbm7rgv2XTBcFtWEHfZUT+EkkEgZvpGGrmAdNj1qoqYmpUfczfN+3It4xjBbqVkMXxG5iENvCIQsEEsoCkTlK66LvqPNG3pWIUo0nvVX8+eRm99CXw3CVlLl0B7qoFz84mD1MMRPrNc8q8s4xyTzNlE94ngsx7wXe6OQozEA+AmZBJ8LDWG+YOlYpVLLdavx8/cNEJieL2cOh7gLaQnW88nMf92p1c8p06GuuGHnVl/kzfJe/I0lKMIuTdl4lM4l2idye6zKD5rja3G+P1B0H5Vb0cHGP1/ZaFJitr/8AWh9/0Qf+f+/Ou0o5TlJ3k7sUNRQCgFAKA8Y6UNoRcpJLidh/Z1wxbauQpBWE15squ8n1bMYPKABW+AW9F1Hq215LSx69wjTShHJIulWBqKAUAoBQCgFAYk0BUMbxPDWrj3MNbRrmxukkW1Prl1gk+uXf1NV9fF0aMnuq8ny92SxhKSz0NBMLdvnvLrlR6XLgAOugFpDpbGu5EnrVBisfKo7Sz8Fp58yaMVHQ+l/Fiwqth1GTOy3S094XSPBrqSdYOv1YEGuSMHVk1UefDlYze2htYrgdu+4uurISq5gDlYlDmtklToRJBBmQaihiJU47id/71M7t8yUw+HVBlRQo5CueUnJ3ZskaXEOLpbJVfG4HlB0Xq7bKPz6VNToSnm8l80MX5FE452qzGAReYbbi0h6De4ep/KrnD4GyzyXq/wBFZitpUqOUe9L08yrYrEvcbNcYu3M+nQDYD2qyhCMFaKPO4jFVK7vN+XA+VbnOAaG0oSi7SVgT/k9TGtDNODnNQXF2LM3ZP6OVu5niRoMhPIHf41XLHPes45ep6J7FpbmUnfnwuVkfKrE85OLhJxeqFDUUBNdlOFtevKQJytCg7G5Egnog8R9hUU06klSjx18FxLrZWGzdeXDTqdv4Zgls21trsBudyTqzHqSSatYQUIqMdEWzd3c263MCgFAKA8JoCs8c7WrbRv8AR175xoDMJm2C5vrEn7PzFcdfG0qT3b3fgbxptm7f7RWkRD57joGFtNTqJ19FHU1LWxFOlHemzCi5aFbxONv4tiu6g6opi2v8x93P3R8vWqPF7Tk1ZPdXqyeNNIksBwZUhnPeONiRCr0Rdh7mT1qhqYhyyjkvmpKkb2Jw63EZHGZWEEdD19DUMZOLUkZaPjgcAtqdWdiZLuQWJgL6ADZVHwrepUc/DoYUT6YzGJaWbjZR6epJ5KBqT7VrCnKbtFGW7Fc4jxi44bIrqiiWCavl53HGlpecaxVphsBKS3oret9vLmzRyS1KBxjHXWZrTju1U/ul2M7MT9ed52q2w9KmkpxzfP5oed2li8Qpuk+6vDiupG10lMKAzsXlUlnQuF1CzAY82PIH6vr7VpNSatF2LHZ6oKadTN3Vl7sxe4WJZjLHUnma2SUVZHJXqyq1HKbzNjhi2WugX2CpB9SCW0yhcuszsPWo67modxZnfsmEJVm58NOpLNxdsNmWGUvJtJc0CofKx9S0g+HfXWuRUI1s76avx+cS7xOKdCPdi23pl+SABnWZM6nr613nkqjk5tz1YrJoZW7ZZlUbswUe7ECfzrEnupsmw9LtasYc2dn7DcFS1bDgc1TmFB8TH7zMCT0gVPgadodpL6pZ+XBHq3GMEoRVki112mooBQCgIrifHbdk5dXufw01I6sdlHvUFfEU6KvNm0YuWhVcTjr+LbL5lG6IYtr/ADH3c9B8qosVtKclrur1ZPGml4mhxfh2W5aRndngvFsRt4VS2o6kksdRA1FcFGteLkkraZ+/6N3rmSfDuz+gFwZE/hIdT/Mcan2HzNQVsXd3i7vm/YykT9u2FACgKBsAIA9q4W3J3ZsaPEOLLbOVRnufZH1ernZR+fSpqdCU83kvmhi/IgWxl0st3MzMD4CAVtEjVrS+hkT4jPvpFWTwbjS3nG0Xx49TW6va+ZIYrtCCB3KmTpmdTofsqnmuMOQ061y0sFKUrPPwXzIy5H24d2cuXT3mIZlneSO8YcpGlodF19q9Fhtlxir1PstPPmQSq8i04TBpbXJbQKvID9efxq3SSVkQ3Ocdu+y2WDbGmvdHrubB6HdT6aiqvEUuwn2kfpevg+ZHicOsTT3X9S0/RzsVseVknF2YoYML3lNCfC/zQ6o9B0+FCKWcnbmWXG4O1/oltkKLcshbxzHKSRq4Y7iZifaq2NSfbNPR5Hu8JGNOCglla3j8ufXhN5MRiGxLgoLKALbuE5lLLLXWB2ESBHI1rVTp01TWd+K/BPK9OO7z49PmZpdq0U3FuIBlYZSw0DMusgesAwWGm1T4OT3XGR5vbVFNRqro/YhK7Tz56rEEEbggj3UyP0rDV1ZklGo6dSM1wdztXYPiQu2SORzr+G5rHwfOPgKnwMv8W49Y5fr0PWykpWmtHmWmu01FAKAUBXOLdlkdi9o5CWLPbJOS4T9qNVPUb+oNceJwUK3e0lzN41GjHh99TaDZRaUA6SMoCkiQRpl0kHlXia9KUKsoN3ayOqLurkNjOMIL1u8oPdqCj3DpmRyPINyAwBn1ExNdNPDTcHT4vReJh8ywXb6qudmAUCcxOke9cMYtuyWZvcgcXxd7pCWQyhtoH0j/AIQf3a/eaD7VZYbAym7JXfouppKVtST4R2WEA34jfulOk87jbufy969Jhtnwp96ecvRdCCVVvJaE5xHhq3bRtnwj6pA8hHlZR0Nd06anFxloyNOzufHhfBLdnxDx3PW42p9l9FHQVpRw9OjHdgv2ZlJy1JMVMaigNXiOCW9ba22zDf1B9GHUGD8K1nFSi4y0ZlO2ZwrtLg+7vegzgkgbZ0YrcjoSAfjVRRut6m/+rt5cCm2vRSnGov8At+URVTFQYX/KaE+F/nh1RkokADUnQAbknYDrRvizWMJTqbsNb+5Ycdh896xhmZgTZy3PEWKuwzA6zqDbHzqug7U5VEuOXT4z16runiIQ42d/n3JPEYdbC37t24bty5bymQB4VQgAAbe5qCMnUcYxVkmdU59yz0Vyv8XcNawrmS72iWY6kkZQR0EzoNK7sOrTmuCZQ7XqKVGm+efoRldR58UBe/2Y4oh0WdrjIeqXENwD4Op+daUZOGKstJL1R6fZ89/CK/B2Os1bHQKAUAoCH7UY02rDZPO5yIAYMtuQTtCyfhUOIqqlTc3w/PA2iruxVMNhruJIVQGVNANRZtgaCTvcb5/CvO4XZ86mayT1b1fz4zolOMS1cM4BbtEO30lz7bbDoi7L+vWr+hhqdFdxZ8+Jzym5akdjeyrNdBS4FtbhTr3R9e6Xy68zt6aaVz1dnU51N9ZX1tx+cTaNRpE7w3hduwItrqfMxMsx5sx1P6V206cacd2CsjRtvNm7UhgUAoBQCgMbmx9qA4J2meXtA+lgH4s7SfyFUmH1m/8A2ZV7aecF4ERXQUh8sU0KfT35DUxzMbCh27PpKddXdrZkv3yYee5Oe7H70gRbBGq2xsza6tXNuyq/XkuXPr4FjWq0MC2qKvN8dbHx4RccYi2UBdyx6kypknUTA13reuo9k09Dl2bUnPFqTzbvcsx4dcyXJtqzFGCkvqCVOpEROvX3quVWN1ZnpnFtMrOJuZrGFPJbq/K4P8asKatVn5fg85jnfC0m/FGnU5UAmgSbyR0j9nHCSroWBBE3nHIsMltD/SSa0wi7WvKpwjkvc9bh6PYUIwerzZ0yrY2FAKAUBF8U4Kl+4jXGYqgaLYMBi0asRqdBEdTUc6UZ23lexlNrQkbVoKAqgADYAQB7AVIYM6AUAoBQCgFAKAUBq8UxIt2bjn6qE+8DQfE6ViUlFNvgDhXaVh3yqDJt2kRvxCSR/wAwqjwl9xyfFtlTtqS7WMVwRFV1FMYXx4TRHRhP54dUZINB7UIZfUye7H2h3rOxAyJAk+rn/AH51xY6T3FFcS82JSzlUfQtt3EKqlpBgExI1gTVYoNux6C5QcUxJ7nKq92bjhwdTnBeGGwGkTuIFW9PJdpfWy9ilxvZ1P8AA1ZpOSfDmaddJ5smOy/De+uiRMMgUHyl3aFzdF80esVDUvKUaUXZy/Bc7Jw8ZXrSWmnU7bwjhi2EyrqSZdzu7epP6Aegq1pUo0oqEFkW8m27s36kMCgFAKAUAoBQCgFAKAUAoBQCgIPtgf8AZ49Dctg+xuCubGNrDztyZvT+pHCrpJZi3mzNmnnJmuONrK2h5XF7zrz3tbswrY5zC/5TQnwv80OqMl2+FCKX1MsfZSygS9euBcqwskAwFGZv7QrgxkpOUYR1PR7Hgo0JTfP8DsxfW5iLuZF+kGYDKNMpgDbTwkVjFQcKUbPQkwGM7erUXDh00IbGYxZdM4zm8wyZAD3a+Sbg1YaRBrppU3k7ZWvrx6EG0at6Ut12d7M1qnPOk/2N4n3N4THmDIrbM4BXLPoSG0PMCopydOcatr2vfoXmyK0XGVFvO90dtwGKW7bW4uzCddxzB6g6VbRkpJNaMs2rZGxWwFAKAUAoBQCgFAKAUAoBQCgFAa+Owi3bbW3Eqwg8+hB9CDqDWsoqSaehlOxx3tb2edLjEAlx5lj94Btet8zEZgOR0507Tw8+zl9P/V+zOPHYL/kLtKf1cVzKqDU55xpp2Zhf8poTYX+eHVGS7ChDL6mTGAuAYLFA/WdFH4mC/wCH5VyVVfEQL3BTUdn1G/H1R8Oz7EYqzGkvB9ipkGt8Sr0ZHHsltYmKXG5Ecbvg3jcEQXaD/X/gTXRQjaml4E9SaqVK0Vpf2/aNihTHqbjnmEe+YR+day0ZPhb9tC3NHeOyJ/2cfzLn/wAjV1YH/wDPDoerqfUyarrNBQCgFAKAUAoBQCgFAKAUAoBQCgNXiGBS8hS4sj05g+jKdwRzFazipLdayCdjj3bTgptOzR41IFyNA6N+7vRz9D7dKp1F0KvZPR5x/Rx7Tw6q0u2jqtfFFUcTpFTlJhp04T353yzVuLAJjb1j4c6GJKlKplK0fE3r160LAtozl+9ztKhV8uWB4idKhjGbqbzWVrHfVq4eOE7GnJt3vpqe8HxFpHFy4XkAwqBdMylZLFutYrxnNbsUjOBnhaEu0lJt9GR/dggAgEDnBrouyslO024PmZ1gjJrs5wq4160/dmMwKA6d4xHhCz6CcxbYAVz1Jdp/ipu8n6dS82bgqlOoqtRWS08ztfA8EbNlEaCwktG2ZiWMfE1b0aap01BcC0k7u5v1IYFAKAUAoBQCgFAKAUAoBQCgFAKAUBWe2/DBctZyuYKCLg52m8x/pIDfA1xY2i5096P1RzRvC17PRnFsVhjbdkbdTE8x9VvYiDXNTmpxUlxPLYvDuhVcH5dDGyFzL3hISfFHKk97de7qSbPjSddKrp6XNnF2fpSLVnCNazjK1xlzZfWZMx13HKoYy7vflK/gep3FwSsYnDsQfosGpE7C2QTlbKFJbXXLMxE03lf6pepnc8F6Hxe2ApLd2r5vCtuPL6loJA+fOpItuWV7eJXbRhR7Fudr8Lakl2e4O2IuABcy5oC/bYbrPoo3Y8tNzWZb0pdnDV+i5/o4NnYLf/zVFktPF/o7RwfgluwAYDXMsFz+YWfKvQdKsaNCFJWiv2XUpOTzJYVMaigFAKAUAoBQCgFAKAUAoBQCgFAKAUB4woDlvb/swE8dsaBSU6RLNZPSJK8tRtVXiKfYz34/S9fB8/2RYrDxxNJp/UtP0c+BrJ5UxNoHcD5Cs3ZtvS5v7nndL9lfkKXZjelzZL8G4G14gwyo2i5R4rhP1bY5c2OgqCVVuXZ085ei6lvg9myqf5K+nDmzsnZjgC4ZBoM5EGNlH2E6epO5OtWVCgqUeber5lw3wWhOVOYFAKAUAoBQCgFAKAUAoBQCgFAKAUAoBQCgI7j2BN6yyDRhDITtnXUT0Ox6E1FWpqpTcHxMxdnc43xXs6Vc92VTXW1cOUpzAPqJqojUqQ7tWLuuKV7nBitlxqy36Ukr6p6GmvAbp+tZ/wDcJ/Ra37dPSMvscy2NU4zj6lm7OdhzcaW8Sj67oQg/Ch1uN7+Eddq3hRq1tVuR9X+jvw+Bo4fP6pc2dI4XwS3Y1UFniM7amOQ9FHQRVhSoU6StBWOpyctSSFTGp7QCgFAKAUAoBQCgFAKAUAoBQCgFAKAUAoBQAigMSg5UAFsch8qA9igPaAUAoBQCgFAKAUAoBQCgFAKAUAoBQCgFAKAUAoBQCgFAKAUAoBQCgFAKAUAoD//Z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31751" name="AutoShape 4" descr="data:image/jpeg;base64,/9j/4AAQSkZJRgABAQAAAQABAAD/2wCEAAkGBxQTEhUUEhQWFBUXFRwYGBYXGBwbHRgYFRYaGBcWFhoZHCkgGh4mGxQXITEhJSorLi4uGR81ODMsNygtLisBCgoKDg0OGxAQGy8kICY0LCwsNC4sLCwsNCwsLCwvLDQsMCwtLCwsLSwvLCwsLCwsLCwsLzQsLCwsLCwsLCwsLP/AABEIAMkAxgMBEQACEQEDEQH/xAAcAAEAAgMBAQEAAAAAAAAAAAAABQYCBAcBAwj/xABGEAACAQIEAwYCBwUECAcAAAABAhEAAwQSITEFUWEGEyIyQXGBkSNCUmJyobEHM1NzgrLC0fAUFSRjkqLB8UNUg5Oz0uH/xAAaAQEAAgMBAAAAAAAAAAAAAAAAAwUBAgQG/8QANREAAgECAwUHBAICAgMBAAAAAAECAxEEITEFEkFRcRMiYYGhwfAykbHRM+EjUhRCFWLxNP/aAAwDAQACEQMRAD8A7jQCgFAKAUAoDyaA1MVxWzbMXLqKeRYT8q1cktWLGacQtG2bouKbYBJcEQI3k1m6tcDB4+3dBNp1cDfKZj35UUk1dMWsbNZAoBQCgFAKAUAoBQCgFAKAUAoBQCgFAKAUBD8Y4+mHYKysxy5mgqMqzALFiBqZj2Nc9fEwo2UuPLM2jBy0ITE/tEw4EqAT964o/s5j+VRPGx/6xb8v2YbhFXlJLzKlxX9pF1gyo0E7FQEA+ZLn/lqPtq8+UV93+jjqbQoQvuJyfTIqV7irswfvcrDbIco5yROpPqTM1F2MWndXvzzZWVNoYmUlKPdtwWn9mwOPXijJnBzEEsDDSDIJCnKxEaEiflWI0VFbquo8VwJv/LVdxqUe9wf9Et2R43cS/LMXKgsCTJKqRnQndgVkgHYitU1QnGcck3Z8s+PkdWzsXUxG9Co7tZo7ajAgEagiQehq5O4yoBQCgFAKAUAoBQCgFAKAUAoDwGgPaAUAoDwmgOC9reKNiMRcLHw59F9NNFJ5wIj486rJPem5+Xkio2piJKSop5avxbNDhlhXuAMJUAsVBjNEQs+kkj4VFWm4wutTn2Zh4Vq3fV0lcuuD4XbaVZ7dsL6kbnUEIgIAUEESSSYPvVPUrSjmk384+J6vwNs8Asf+ZT/hH/36iov+VU/0YIni/C7cMDlYAEh12IEBmWdVZZBiSCPfTqoV5XT0+eqZHVpQqxcZq6KdYusjBlMOp0I5jQ+4NW0oxnGz0Z5GNSeGrNxeabRYMF2zv28oGij7DNp+FGlf6f0rEe1grRm/NL/6WkNrwk0pwt4pnWuzXGlxVlXBBaBnA9CRMgcjuKsaVRVI7y+Ms2rEF2+7Uthl7uz5zEnlm2UcjAJPIe4qKvXcWoR1efRfNCOrVjSpupLRepUOB9vb6XB3rSpOuYmPYzJXo0wDuK51Wqwd295cdL+VrfY5MNtCnWluSW6+GeRe7HbjDM+QE7CTKmJ5hWJ+IroWMpX4rxaaRYKN8l+SQPafC/xh7ANPtEVJ/wAil/svuNyXIjMR24sLcVIY5jA1UMSN4QmfnFQvHUr5Xa52yM7jWT1LNhr6uquplWAIPMGutO+aND61kCgPJoBNAR3EuNWrJys2Z48i6t8R9UdTFRVa9OkrzdjZRb0KrjuP4i8rd0MiDTwn1JgK12NyTGVBOu9VVTaMpzVOnlfTn9uBKqaWbLXwDhow9hbY31Zz9p2OZzr1P6VcQjuxSIWyRrYwKAUBF9oOKixb5uwIReoGrNyUbk1DXrxox3pG0YuTscCvXAzFhsTI9vQn3ia4IppJM8xjaqq15Sjpp9jb4L+9/p/vpUOJ+j5yZ3bF/ll09zpHDOFW+5e6V7x2LEhmIHgZgAIGg3571QVa0u0UL2X7PR24m5gcNh7oIyKHHmUMTExqD6jbWoqk6sOOQSRGdrMGttQU0BS5I9PJvXTg6jk8/D8mWjmJ3P4j+pr0UdEeKxP80+rPKyQGzgMfdsEtZcoSIMUzTunboduHx1SjHdWa8THF4x7pzXGLHX89z1JjfoK1Szb4vU1xOMqV7b2SXBHwrY5DwqOQoZTtmjEIJIyjbQ9f8xU/bd1K3/2xaTw9OODjXVa82848Vy4+p7w/XJl1OZT1lGBYn2gkmueroyHDxnLFR53v5an6F7P2CmHtK2+ST0zax+dWFKO7BRfBJHoW7skakMGF26FBZiFAEkkwAOZJ2oCr8U7VScmGEk7OQTP8pN2/EYX3qtxO0YU01DN+i6ksabepp2OHYlgzNiLlosPKGzSfvnYeyR71SS2zVi3Z3+cP2yXs0z5cH4OrqTd9HIa0shQw+2d7hOhk6QRpXHiMTLeuuOd3r/RukTmDRXvhBAWyA2UR5mHgEcgJPuRVpsLC7zeIl0Xu/Yhqy4E+K9KQHtAKAUBzj9q+K0CqdrYDe124NPiLbVXYyzq011ZFiZuGHnJHMq1PKm/wT97/AE/30rnxP0fOTLjY38sunudY4NdC4YMdgXO4H1256V5qum6tl4fg9KiFw3DsULhe14UFzMiOylWV28UEeXwzsfUaaV0zq0XHdlrbO3M0SZtdtfIv4bn9itMD9T8vybM5Sdz+I/qa9NHReR4rE/zT6s8rJAKAUAoBQCpY5xa817mDc4Bilw+IW8VDeIaHVQSYzMvqPWRtAOu1Rb8o2kle3z7lts7FRUtyeryT9n4HeuDY7vrKXIAzAyAZggkHX4VYU578VLmXbVnY0uMdorVmVBzuN1BgL/MbZfbfpUVfE06K7zz5cTMYORX2tYjFkNdORNwCsAcils7n7z/AV5zGbUlPu8OS93x6I6I00iYwOAS0DkGp3Y6s3uf+m1UtSrKbzJUj73rqqpZiFUbkmAPjWqTk7LUNkdwvGLcuXmUEL4DLCJOUjNB1AgDepq1NwjFS1zNVqaPFuKW2IW2i3GmBcgkTyt5fFcP4dOtdWEw9beW62nyWv9eZiVuJM9mcBiU1u3WyZYFtyGaSQcxP1fUZRO9euw0K0Y/5ZX+c+JyyceBYq6TUUB8cXiFtozuYVQST0FYbsswcX7b8Ua7cynRmPeOPs6Rat+4WSepqmhPtqjrcNF0ODa1bs6aorV5srNTnnzf4J+9/p/vpXPifo+cmXGxf5ZdPc6twqwHwoQ7EuJ5fSNB+debrSca114fg9JwIzhnFWtwWk2i2VtD9GS2WRO6BiBI0AZdNzU9Wipaa/n+zVOx9e2vkX8N3+xWuB+p+X5NmcpO59z+pr00dF5HisT/NPqzyskAoBQGdm2zsFRSzHZQJP/4Op0rWUlFXk7E1GhUrS3aaufXG4J7LBbgAJGYQZBGxE8wRBrWnUjUV4kuLwc8M0pZ3NepYtp3RyHotliFUFmOgAEk+wrNTdit6+RLQhUnNdmrs6NwK5inRkSEDEF8hgBggVgbg03Wcqa8yKq3j/wDj0+zi+efHyXuz2e7vO8tSVGDtYUK9wNcM+cL4beurBfQa76tuZqodWpXbUXbzzfn8RJoTytOo1nbrXG1bI2RF8R42luQsOw31hV/G3oegk100sNKbV8vy+iMNmnY4NiMV47jG2IlGZdjGht2z5fxNJr0WE2VaPfyXLj5v2IZVbaGlwbgGIuG4rK1q2bkNn2YoApaPNdkgkSQsRvW0NmylNOeSX38uRh1FwLrwvg1qx5RLxBdtWPTkB0ECralRhSjuwViGUm82SIFSmD2gFAU/t3xpLad2TIWHua8jNu2PvMwGnIGuDHVXu9lHWX44s2TjFOctEcevXWdi7mWYyfc8ug2qGMVFKK0R5TEVpVqjqS4mFbEJv8F/e/0/30rnxP0fOTLjYv8ALLp7nU8AhOEhck+P94CV0dj4gK85UaVa7vw06HpOBGcOw+JcLlbDG2rfZlQd/CoAI9PWpqsqMb5Sv1zNUmfftp+7T8Nz+xWuB+p+X5Nmcqbc/iP6mvTLReR4rE/zT6s8rJACaGVFt2SzJfh3AHcqbma2G2QCbj/hX6o6nauSrioxyjn48C6wuyHLvVnbw4l2wHZ8WbclGCyAbVrxXGzECbr7xrJA9PWqepi3Ulk8+b08i9p04047sFZER2w4WCCbarocyZNj6adSFKkfaVeddWBrtPvPrf559LnNjcP29Fx46rqVzhfBLl4gAMoOwy+MjmFPlH3mge9WFbFQprX9fOhT4XZU6neq91cuP9F84X2YtYdC93RRqVEmf5jxL/hEL0NUtbG1K0rR+dFw/J6ClRhRjuwVkbPEOJXpCYa0ChRWtsseJHGUtlMRkYq2kyPSoqdKn9VR58b81+ze74EnhcI7W8mIOeTtOsTIzMsZtNNhUE5xUrwyNkuZpdpWdVQLpbIKlV8JLR4FLDZTBED1ipsIoOT3tfbj5hkn2d4JaCJdkXSRKmIRJ+wvoepk17LD4WnSV45vmcs5t6ljrqNBQCgFAKAwutAJ3gEx7UBwjtVi2uXEzGZQXT1e6TJ+AAUdKpaMnOU5vVu3kit2zUcdymtNSFqcohQG9wX977ISfYMpNc+I+jz9mXGxf5ZdPc6x2fvjIbc+NGaV+6zEqw5gg79DXm8TB729wZ6XwPhggVvG3bMlT4mLAg29PCVGodRoDt+lbVGnDefx9fE1Ro9r74aUUyUR80ejOAqJ7nUx7c6lwUHHN8behl5nL23P4j+pr0kdEeKxP80+rNrAcPe7qsKg3uNoo9j9Y9BUdStGnk9eR04XZ1Wv3tI837F27P8AZKIYAr/vbi+P/wBK2dE92196p8Tj75ei083x8j0WGwdKgu4s+b1Lfg8Fbsjw6E7sxlmjmTqaq51J1Nf6OvQpvCuMX8TevXsBbTMSLV5brN3RK/u8RbdV8bBfCyDkuukmzq0KdKEYV34q2vimuHgyJNt3ROcI7LLbtOl1zda47XGIGRVa4BmFlV8iyM25ObXeuStjHKScFaytzeWl/wAehvGFlmbKYqzbZrFohbh2YqWXOwOU3G9ZII1MyI5Vo4TmlUnp7eCFzUHDbl9mN03LafZJ2YxnCQYKSuhPo7chUnbQpJbtm/bhf5wFrk7hcMttQqCAPjvvXHObk7s3SsfHH8RS1oxJY7IurHrHoOp0renRlPTTnwMXIN7t7FOUUA5SCbanwprKm8/PSQo+R3q4wez5Tzh937GkpJalu4Dw02LZVnzksW0EKpbdUG8TJ19Sa9NQpdlTUE72OWTu7knUxgUAoBQCgMLrQCT6A/pRag/PvGrk3B920i/IZv71UuHVot822U+2Z3rRjyX5NCpyoFAbXDHuLcDWkNxhMrEgqwhgx9AR61FWUXC0nYsdm9tGrv043Wj6dSyviWyjMHthUYpnyZhcA+jtB1Y5gx0jQmN6rd1cLPpfTi7Pkepu7aHzN5h4gCLhLC4kn6NBlyvGeRILmSWmNtKzurThw8Xy0/Rg9xmJcKRZRrqhj3TDJkIB8N1iGm4fUQAJ1rNOMW05u3PW/TwNKs6kYNwjd8CB4JZQ3cl1ZMEIrSB3o2W4N9dorurykoXg+vTwKHZ0If8AIca8e9qr8y5cR4omFsLdt2XxF4wFJAFu0WMDMBpaQEMM3oV1NVEKUq03GUlGPq/2/A9DJ2LfauOUVXBW61uWZRKq0QYbbcyB0qtaipXWav5m/AoVq3iMThsRgrgTHXLToq3w6kWzcGpdtMzJqSAJhgKtm6VKrGtHuJp3XO3LXXx6kWbVi/3r9uwgzFUUAADboIAqoUZ1JZZslyRXsRxS/ipXDjIgJV3keX7WbddASAN9PQ12Ro06KvUzfA1u3oTHDOGW0AdWzyPCZBUAnN4IGoJ1kydtdK5qtaUstPz5myib968qKWdgqjckwBUMYuTtFG17Fd4x2kCrIbuk/iMPG3S0h9epHwruo4Nt55vlw8yOdRQjvSdkUTiPaF3kWptqfMxM3H6lvT9farqlhIxs55+HBFFitrv6aH3/AETX7NePrYuG1cMK06n3zSfYlp6MPQV30Z9nPPR+j/smwGI7anut95fdo62byhcxYZYnNOkc52irA7CmY79oNtby27YDAmNTqfgPLPpm36TXFLGJPJXXF/rmLxUlBvN6Iutm4GUMNiAR7HUV2gzoBQCgNfiFtmtuq+YowWeZBAoDgnH8OUvGVKhgInmqhWU/eBGo9qpaF4x3Jaq9yn2vSl2vaWya/BHVOVAoC3dl7lr/AEe4Bk7zuXy5wIF+WgtOmoyRPoD1qpxin2qve11e3L5c9dgHB4eO559TB72MyxGCzZHBZe7jOzfR3FBHlVV1HNjyrCVC/wD21XPTijqtIwtNjJlmwsZfKotanMxgSPs5VmfX3rL7C1lveotImsNc8dgv/o4XOxuAC3pbM5Vfm48MZNNDNc0llJR3uFtdfDw6mcyqdqWtm/8ARaRmkjSBnm17ECTzAirPBqSp975lmUe16ijODj9S+Is3ZrH94LbNAFxu7cMPCzMArRzVxH9QHWq/FUtxtLhmvnh+C4oVO1pxna1y820W2oUaKqwJOyqPUnpVO25O/FnQQOIx6ObmGwxW2xQlWUZQXGsGBqrAQWBnfpXZGnKKVWpmvb9+H9ml+CNBOHIl1BiGZ37uRbA+qcxyakljmYqMpmAsxEmbtZSg+zVlfX57mLczI465fi1YRURZARWMGFBVXKwQCpMEfWEHbXHZwpd+bu/mnzTMa6EhbxqYa33Vo96V3JICW+YLDQCZOUSRNQunKtLflkvV/OZuslkVDjXamT4CLzjZyItJ/LX63v8AnVrQwNlnkvXzKzF7Tp0cod6XoVfEX2uNmdizcz+g9AOgqyhCMFaKsedr4mpXlvTZ862IB/n/ALVg2hOUJb0XZm8OMXsnd5/D7a/4fMVrucLu3K+RYra1fdtZX52zNSxaLMqruTPy8RYnkIJJpNpRdyDCKpVxEWs3e7f5O/8AZxWGGtB5zZBvvH1Z+EVZUt5QW9rbM9JK18iSqQwKAUAoCt9p+zK4gFlUZz5lOi3I2kjVWHow+M1y4jDKr3k7SWj/AGZumt2Sumcl4xwG5ZLQGZV8wI8dv8YG4+8ulcCqOMtyqt1+j6FPi9luPfoZrlxREipinMrdwqZUlTzBIPzFYcVJWaJaVapSd4SaNn/Wd7+Lc/4jUfYU/wDVHR/5HFf7/gf6yvfxrn/EadjT/wBUZ/8AI4r/AHfoZ2MTiLpyI91yfQMdB1M+EdTWsoUYK8kkTUK+OxDtCT9if4H2TzmWAukHXcWlPrmO91ug051w4jHbqssvz/RbYfZ1Om9+felzZZWxVjDH1vXUbK2gBtkoWQKmyqdFkTvqar92rWXJP1zz8yxuax7zEurXW7hH8IUtEhdYVWAYtmJ1225Vv3aMWoq7Xz7GurPth8cMxTCKXdic90jxGMsgBgFVssxIC6JzFaypu29VyXBcPnrqZ6EjjQmW22LjvAPCEJzNmHjWF3BIEgaVBT3rtUtON9DJXeNdoUt5lgJm1Nm0Rnb0BvOPKOg/Ou+hhJSs9fF6eSOfEYmlQV6j8uJTuIcUuXtGhUG1tdFHv9o+9W1KhGnms3zPO4raVWt3VlHl+zSqYrhQCgFAKAtf7OOHC9iddlgn8K+Ir8WyT0FZpw36sVyz89EX2yYWpSnzdvI7QKsixPaAUAoBQCgNHifCrd8DONR5XXRl9j/0OlR1KUKkd2aujKbTujnHabsKyy6berounvctjb8SfEVXzw9Sj9HeXLiunM58Rg6OIzfdlzXuVG3wS8bioVjNs6+NWH3MvmJ9BUSrKS7mb5cSthsmp2lpvu8/nEtmL7Dpasd5dULprN0958PqE/cH51JPDYiMd/fXTh9y1WEwu7ubmXqQGB7NMzw5aCfCiD6Rx6Ej/wAMc526Vx1MalHu/d6f2c1PY8Izbm7rgv2XTBcFtWEHfZUT+EkkEgZvpGGrmAdNj1qoqYmpUfczfN+3It4xjBbqVkMXxG5iENvCIQsEEsoCkTlK66LvqPNG3pWIUo0nvVX8+eRm99CXw3CVlLl0B7qoFz84mD1MMRPrNc8q8s4xyTzNlE94ngsx7wXe6OQozEA+AmZBJ8LDWG+YOlYpVLLdavx8/cNEJieL2cOh7gLaQnW88nMf92p1c8p06GuuGHnVl/kzfJe/I0lKMIuTdl4lM4l2idye6zKD5rja3G+P1B0H5Vb0cHGP1/ZaFJitr/8AWh9/0Qf+f+/Ou0o5TlJ3k7sUNRQCgFAKA8Y6UNoRcpJLidh/Z1wxbauQpBWE15squ8n1bMYPKABW+AW9F1Hq215LSx69wjTShHJIulWBqKAUAoBQCgFAYk0BUMbxPDWrj3MNbRrmxukkW1Prl1gk+uXf1NV9fF0aMnuq8ny92SxhKSz0NBMLdvnvLrlR6XLgAOugFpDpbGu5EnrVBisfKo7Sz8Fp58yaMVHQ+l/Fiwqth1GTOy3S094XSPBrqSdYOv1YEGuSMHVk1UefDlYze2htYrgdu+4uurISq5gDlYlDmtklToRJBBmQaihiJU47id/71M7t8yUw+HVBlRQo5CueUnJ3ZskaXEOLpbJVfG4HlB0Xq7bKPz6VNToSnm8l80MX5FE452qzGAReYbbi0h6De4ep/KrnD4GyzyXq/wBFZitpUqOUe9L08yrYrEvcbNcYu3M+nQDYD2qyhCMFaKPO4jFVK7vN+XA+VbnOAaG0oSi7SVgT/k9TGtDNODnNQXF2LM3ZP6OVu5niRoMhPIHf41XLHPes45ep6J7FpbmUnfnwuVkfKrE85OLhJxeqFDUUBNdlOFtevKQJytCg7G5Egnog8R9hUU06klSjx18FxLrZWGzdeXDTqdv4Zgls21trsBudyTqzHqSSatYQUIqMdEWzd3c263MCgFAKA8JoCs8c7WrbRv8AR175xoDMJm2C5vrEn7PzFcdfG0qT3b3fgbxptm7f7RWkRD57joGFtNTqJ19FHU1LWxFOlHemzCi5aFbxONv4tiu6g6opi2v8x93P3R8vWqPF7Tk1ZPdXqyeNNIksBwZUhnPeONiRCr0Rdh7mT1qhqYhyyjkvmpKkb2Jw63EZHGZWEEdD19DUMZOLUkZaPjgcAtqdWdiZLuQWJgL6ADZVHwrepUc/DoYUT6YzGJaWbjZR6epJ5KBqT7VrCnKbtFGW7Fc4jxi44bIrqiiWCavl53HGlpecaxVphsBKS3oret9vLmzRyS1KBxjHXWZrTju1U/ul2M7MT9ed52q2w9KmkpxzfP5oed2li8Qpuk+6vDiupG10lMKAzsXlUlnQuF1CzAY82PIH6vr7VpNSatF2LHZ6oKadTN3Vl7sxe4WJZjLHUnma2SUVZHJXqyq1HKbzNjhi2WugX2CpB9SCW0yhcuszsPWo67modxZnfsmEJVm58NOpLNxdsNmWGUvJtJc0CofKx9S0g+HfXWuRUI1s76avx+cS7xOKdCPdi23pl+SABnWZM6nr613nkqjk5tz1YrJoZW7ZZlUbswUe7ECfzrEnupsmw9LtasYc2dn7DcFS1bDgc1TmFB8TH7zMCT0gVPgadodpL6pZ+XBHq3GMEoRVki112mooBQCgIrifHbdk5dXufw01I6sdlHvUFfEU6KvNm0YuWhVcTjr+LbL5lG6IYtr/ADH3c9B8qosVtKclrur1ZPGml4mhxfh2W5aRndngvFsRt4VS2o6kksdRA1FcFGteLkkraZ+/6N3rmSfDuz+gFwZE/hIdT/Mcan2HzNQVsXd3i7vm/YykT9u2FACgKBsAIA9q4W3J3ZsaPEOLLbOVRnufZH1ernZR+fSpqdCU83kvmhi/IgWxl0st3MzMD4CAVtEjVrS+hkT4jPvpFWTwbjS3nG0Xx49TW6va+ZIYrtCCB3KmTpmdTofsqnmuMOQ061y0sFKUrPPwXzIy5H24d2cuXT3mIZlneSO8YcpGlodF19q9Fhtlxir1PstPPmQSq8i04TBpbXJbQKvID9efxq3SSVkQ3Ocdu+y2WDbGmvdHrubB6HdT6aiqvEUuwn2kfpevg+ZHicOsTT3X9S0/RzsVseVknF2YoYML3lNCfC/zQ6o9B0+FCKWcnbmWXG4O1/oltkKLcshbxzHKSRq4Y7iZifaq2NSfbNPR5Hu8JGNOCglla3j8ufXhN5MRiGxLgoLKALbuE5lLLLXWB2ESBHI1rVTp01TWd+K/BPK9OO7z49PmZpdq0U3FuIBlYZSw0DMusgesAwWGm1T4OT3XGR5vbVFNRqro/YhK7Tz56rEEEbggj3UyP0rDV1ZklGo6dSM1wdztXYPiQu2SORzr+G5rHwfOPgKnwMv8W49Y5fr0PWykpWmtHmWmu01FAKAUBXOLdlkdi9o5CWLPbJOS4T9qNVPUb+oNceJwUK3e0lzN41GjHh99TaDZRaUA6SMoCkiQRpl0kHlXia9KUKsoN3ayOqLurkNjOMIL1u8oPdqCj3DpmRyPINyAwBn1ExNdNPDTcHT4vReJh8ywXb6qudmAUCcxOke9cMYtuyWZvcgcXxd7pCWQyhtoH0j/AIQf3a/eaD7VZYbAym7JXfouppKVtST4R2WEA34jfulOk87jbufy969Jhtnwp96ecvRdCCVVvJaE5xHhq3bRtnwj6pA8hHlZR0Nd06anFxloyNOzufHhfBLdnxDx3PW42p9l9FHQVpRw9OjHdgv2ZlJy1JMVMaigNXiOCW9ba22zDf1B9GHUGD8K1nFSi4y0ZlO2ZwrtLg+7vegzgkgbZ0YrcjoSAfjVRRut6m/+rt5cCm2vRSnGov8At+URVTFQYX/KaE+F/nh1RkokADUnQAbknYDrRvizWMJTqbsNb+5Ycdh896xhmZgTZy3PEWKuwzA6zqDbHzqug7U5VEuOXT4z16runiIQ42d/n3JPEYdbC37t24bty5bymQB4VQgAAbe5qCMnUcYxVkmdU59yz0Vyv8XcNawrmS72iWY6kkZQR0EzoNK7sOrTmuCZQ7XqKVGm+efoRldR58UBe/2Y4oh0WdrjIeqXENwD4Op+daUZOGKstJL1R6fZ89/CK/B2Os1bHQKAUAoCH7UY02rDZPO5yIAYMtuQTtCyfhUOIqqlTc3w/PA2iruxVMNhruJIVQGVNANRZtgaCTvcb5/CvO4XZ86mayT1b1fz4zolOMS1cM4BbtEO30lz7bbDoi7L+vWr+hhqdFdxZ8+Jzym5akdjeyrNdBS4FtbhTr3R9e6Xy68zt6aaVz1dnU51N9ZX1tx+cTaNRpE7w3hduwItrqfMxMsx5sx1P6V206cacd2CsjRtvNm7UhgUAoBQCgMbmx9qA4J2meXtA+lgH4s7SfyFUmH1m/8A2ZV7aecF4ERXQUh8sU0KfT35DUxzMbCh27PpKddXdrZkv3yYee5Oe7H70gRbBGq2xsza6tXNuyq/XkuXPr4FjWq0MC2qKvN8dbHx4RccYi2UBdyx6kypknUTA13reuo9k09Dl2bUnPFqTzbvcsx4dcyXJtqzFGCkvqCVOpEROvX3quVWN1ZnpnFtMrOJuZrGFPJbq/K4P8asKatVn5fg85jnfC0m/FGnU5UAmgSbyR0j9nHCSroWBBE3nHIsMltD/SSa0wi7WvKpwjkvc9bh6PYUIwerzZ0yrY2FAKAUBF8U4Kl+4jXGYqgaLYMBi0asRqdBEdTUc6UZ23lexlNrQkbVoKAqgADYAQB7AVIYM6AUAoBQCgFAKAUBq8UxIt2bjn6qE+8DQfE6ViUlFNvgDhXaVh3yqDJt2kRvxCSR/wAwqjwl9xyfFtlTtqS7WMVwRFV1FMYXx4TRHRhP54dUZINB7UIZfUye7H2h3rOxAyJAk+rn/AH51xY6T3FFcS82JSzlUfQtt3EKqlpBgExI1gTVYoNux6C5QcUxJ7nKq92bjhwdTnBeGGwGkTuIFW9PJdpfWy9ilxvZ1P8AA1ZpOSfDmaddJ5smOy/De+uiRMMgUHyl3aFzdF80esVDUvKUaUXZy/Bc7Jw8ZXrSWmnU7bwjhi2EyrqSZdzu7epP6Aegq1pUo0oqEFkW8m27s36kMCgFAKAUAoBQCgFAKAUAoBQCgIPtgf8AZ49Dctg+xuCubGNrDztyZvT+pHCrpJZi3mzNmnnJmuONrK2h5XF7zrz3tbswrY5zC/5TQnwv80OqMl2+FCKX1MsfZSygS9euBcqwskAwFGZv7QrgxkpOUYR1PR7Hgo0JTfP8DsxfW5iLuZF+kGYDKNMpgDbTwkVjFQcKUbPQkwGM7erUXDh00IbGYxZdM4zm8wyZAD3a+Sbg1YaRBrppU3k7ZWvrx6EG0at6Ut12d7M1qnPOk/2N4n3N4THmDIrbM4BXLPoSG0PMCopydOcatr2vfoXmyK0XGVFvO90dtwGKW7bW4uzCddxzB6g6VbRkpJNaMs2rZGxWwFAKAUAoBQCgFAKAUAoBQCgFAa+Owi3bbW3Eqwg8+hB9CDqDWsoqSaehlOxx3tb2edLjEAlx5lj94Btet8zEZgOR0507Tw8+zl9P/V+zOPHYL/kLtKf1cVzKqDU55xpp2Zhf8poTYX+eHVGS7ChDL6mTGAuAYLFA/WdFH4mC/wCH5VyVVfEQL3BTUdn1G/H1R8Oz7EYqzGkvB9ipkGt8Sr0ZHHsltYmKXG5Ecbvg3jcEQXaD/X/gTXRQjaml4E9SaqVK0Vpf2/aNihTHqbjnmEe+YR+day0ZPhb9tC3NHeOyJ/2cfzLn/wAjV1YH/wDPDoerqfUyarrNBQCgFAKAUAoBQCgFAKAUAoBQCgNXiGBS8hS4sj05g+jKdwRzFazipLdayCdjj3bTgptOzR41IFyNA6N+7vRz9D7dKp1F0KvZPR5x/Rx7Tw6q0u2jqtfFFUcTpFTlJhp04T353yzVuLAJjb1j4c6GJKlKplK0fE3r160LAtozl+9ztKhV8uWB4idKhjGbqbzWVrHfVq4eOE7GnJt3vpqe8HxFpHFy4XkAwqBdMylZLFutYrxnNbsUjOBnhaEu0lJt9GR/dggAgEDnBrouyslO024PmZ1gjJrs5wq4160/dmMwKA6d4xHhCz6CcxbYAVz1Jdp/ipu8n6dS82bgqlOoqtRWS08ztfA8EbNlEaCwktG2ZiWMfE1b0aap01BcC0k7u5v1IYFAKAUAoBQCgFAKAUAoBQCgFAKAUBWe2/DBctZyuYKCLg52m8x/pIDfA1xY2i5096P1RzRvC17PRnFsVhjbdkbdTE8x9VvYiDXNTmpxUlxPLYvDuhVcH5dDGyFzL3hISfFHKk97de7qSbPjSddKrp6XNnF2fpSLVnCNazjK1xlzZfWZMx13HKoYy7vflK/gep3FwSsYnDsQfosGpE7C2QTlbKFJbXXLMxE03lf6pepnc8F6Hxe2ApLd2r5vCtuPL6loJA+fOpItuWV7eJXbRhR7Fudr8Lakl2e4O2IuABcy5oC/bYbrPoo3Y8tNzWZb0pdnDV+i5/o4NnYLf/zVFktPF/o7RwfgluwAYDXMsFz+YWfKvQdKsaNCFJWiv2XUpOTzJYVMaigFAKAUAoBQCgFAKAUAoBQCgFAKAUB4woDlvb/swE8dsaBSU6RLNZPSJK8tRtVXiKfYz34/S9fB8/2RYrDxxNJp/UtP0c+BrJ5UxNoHcD5Cs3ZtvS5v7nndL9lfkKXZjelzZL8G4G14gwyo2i5R4rhP1bY5c2OgqCVVuXZ085ei6lvg9myqf5K+nDmzsnZjgC4ZBoM5EGNlH2E6epO5OtWVCgqUeber5lw3wWhOVOYFAKAUAoBQCgFAKAUAoBQCgFAKAUAoBQCgI7j2BN6yyDRhDITtnXUT0Ox6E1FWpqpTcHxMxdnc43xXs6Vc92VTXW1cOUpzAPqJqojUqQ7tWLuuKV7nBitlxqy36Ukr6p6GmvAbp+tZ/wDcJ/Ra37dPSMvscy2NU4zj6lm7OdhzcaW8Sj67oQg/Ch1uN7+Eddq3hRq1tVuR9X+jvw+Bo4fP6pc2dI4XwS3Y1UFniM7amOQ9FHQRVhSoU6StBWOpyctSSFTGp7QCgFAKAUAoBQCgFAKAUAoBQCgFAKAUAoBQAigMSg5UAFsch8qA9igPaAUAoBQCgFAKAUAoBQCgFAKAUAoBQCgFAKAUAoBQCgFAKAUAoBQCgFAKAUAoD//Z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pic>
        <p:nvPicPr>
          <p:cNvPr id="65541" name="Picture 5" descr="C:\Users\Dr_Dina.Mamdouh\Documents\download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43313"/>
            <a:ext cx="4500563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https://encrypted-tbn1.gstatic.com/images?q=tbn:ANd9GcRTz8umRkGaUiAMrPu7AHHQWot0E4W1uCD9gHLP9cwyxNeo7gm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0" y="2901950"/>
            <a:ext cx="428625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/>
              <a:t>Parasitology</a:t>
            </a:r>
            <a:r>
              <a:rPr lang="en-US" b="1" dirty="0" smtClean="0"/>
              <a:t> Research and Diagnostic Laboratory Unit :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Faculty Of Medicine, </a:t>
            </a:r>
            <a:r>
              <a:rPr lang="en-US" dirty="0" err="1" smtClean="0"/>
              <a:t>Ain</a:t>
            </a:r>
            <a:r>
              <a:rPr lang="en-US" dirty="0" smtClean="0"/>
              <a:t> Shams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743200"/>
            <a:ext cx="7772400" cy="3276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rtl="0"/>
            <a:r>
              <a:rPr lang="en-US" sz="2400" b="1" dirty="0" smtClean="0"/>
              <a:t>Sample </a:t>
            </a:r>
            <a:r>
              <a:rPr lang="en-US" sz="2400" b="1" dirty="0" smtClean="0"/>
              <a:t>analysis for </a:t>
            </a:r>
            <a:r>
              <a:rPr lang="en-US" sz="2400" b="1" dirty="0" smtClean="0"/>
              <a:t>patients for spot diagnosis of different parasitic stages (Stool</a:t>
            </a:r>
            <a:r>
              <a:rPr lang="en-US" sz="2400" b="1" dirty="0" smtClean="0"/>
              <a:t>, Urine, blood, vaginal </a:t>
            </a:r>
            <a:r>
              <a:rPr lang="en-US" sz="2400" b="1" dirty="0" smtClean="0"/>
              <a:t>smear, etc….).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b="1" dirty="0" smtClean="0"/>
              <a:t>Staining techniques (e.g. MZN stain for Coccidian, </a:t>
            </a:r>
            <a:r>
              <a:rPr lang="en-US" sz="2400" b="1" dirty="0" err="1" smtClean="0"/>
              <a:t>Trichrome</a:t>
            </a:r>
            <a:r>
              <a:rPr lang="en-US" sz="2400" b="1" dirty="0" smtClean="0"/>
              <a:t> and Iron </a:t>
            </a:r>
            <a:r>
              <a:rPr lang="en-US" sz="2400" b="1" dirty="0" err="1" smtClean="0"/>
              <a:t>Hx</a:t>
            </a:r>
            <a:r>
              <a:rPr lang="en-US" sz="2400" b="1" dirty="0" smtClean="0"/>
              <a:t> for </a:t>
            </a:r>
            <a:r>
              <a:rPr lang="en-US" sz="2400" b="1" i="1" dirty="0" err="1" smtClean="0"/>
              <a:t>Entamoeba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histolytica</a:t>
            </a:r>
            <a:r>
              <a:rPr lang="en-US" sz="2400" b="1" dirty="0" smtClean="0"/>
              <a:t>).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b="1" dirty="0" smtClean="0"/>
              <a:t>Stool Concentration techniques (</a:t>
            </a:r>
            <a:r>
              <a:rPr lang="en-US" sz="2400" b="1" dirty="0" err="1" smtClean="0"/>
              <a:t>Formol</a:t>
            </a:r>
            <a:r>
              <a:rPr lang="en-US" sz="2400" b="1" dirty="0" smtClean="0"/>
              <a:t> ether, Zn </a:t>
            </a:r>
            <a:r>
              <a:rPr lang="en-US" sz="2400" b="1" dirty="0" err="1" smtClean="0"/>
              <a:t>Sulphate</a:t>
            </a:r>
            <a:r>
              <a:rPr lang="en-US" sz="2400" b="1" dirty="0" smtClean="0"/>
              <a:t>).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b="1" dirty="0" smtClean="0"/>
              <a:t>Stool culture (e.g. Nematode larvae).</a:t>
            </a:r>
          </a:p>
          <a:p>
            <a:pPr marL="514350" indent="-514350" algn="l" rtl="0">
              <a:buNone/>
            </a:pPr>
            <a:endParaRPr lang="en-US" sz="2400" b="1" dirty="0" smtClean="0"/>
          </a:p>
          <a:p>
            <a:pPr marL="514350" indent="-514350" algn="l" rtl="0">
              <a:buFont typeface="+mj-lt"/>
              <a:buAutoNum type="arabicPeriod"/>
            </a:pPr>
            <a:endParaRPr lang="en-US" sz="2400" b="1" dirty="0" smtClean="0"/>
          </a:p>
          <a:p>
            <a:pPr marL="514350" indent="-514350" algn="l" rtl="0">
              <a:buFont typeface="+mj-lt"/>
              <a:buAutoNum type="arabicPeriod"/>
            </a:pPr>
            <a:endParaRPr lang="en-US" sz="3200" b="1" dirty="0" smtClean="0"/>
          </a:p>
          <a:p>
            <a:pPr algn="l" rtl="0"/>
            <a:endParaRPr lang="en-US" b="1" dirty="0" smtClean="0"/>
          </a:p>
          <a:p>
            <a:pPr algn="l" rtl="0"/>
            <a:endParaRPr lang="ar-EG" b="1" dirty="0"/>
          </a:p>
        </p:txBody>
      </p:sp>
      <p:pic>
        <p:nvPicPr>
          <p:cNvPr id="3074" name="Picture 2" descr="C:\Users\Dr_Dina.Mamdouh\Downloads\317516_374008656008762_36884734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914400"/>
            <a:ext cx="1943100" cy="1792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 startAt="4"/>
            </a:pPr>
            <a:r>
              <a:rPr lang="en-US" dirty="0" smtClean="0"/>
              <a:t>Blood film (thin and thick) stained by </a:t>
            </a:r>
            <a:r>
              <a:rPr lang="en-US" dirty="0" err="1" smtClean="0"/>
              <a:t>Geimsa</a:t>
            </a:r>
            <a:r>
              <a:rPr lang="en-US" dirty="0" smtClean="0"/>
              <a:t> stain for detection of Blood parasites (e.g. microfilaria of </a:t>
            </a:r>
            <a:r>
              <a:rPr lang="en-US" i="1" dirty="0" smtClean="0"/>
              <a:t>Filarial</a:t>
            </a:r>
            <a:r>
              <a:rPr lang="en-US" dirty="0" smtClean="0"/>
              <a:t> nematodes, </a:t>
            </a:r>
            <a:r>
              <a:rPr lang="en-US" i="1" dirty="0" smtClean="0"/>
              <a:t>Plasmodium</a:t>
            </a:r>
            <a:r>
              <a:rPr lang="en-US" dirty="0" smtClean="0"/>
              <a:t> stages,..).</a:t>
            </a:r>
          </a:p>
          <a:p>
            <a:pPr marL="514350" indent="-514350" algn="l" rtl="0">
              <a:buFont typeface="+mj-lt"/>
              <a:buAutoNum type="arabicPeriod" startAt="4"/>
            </a:pPr>
            <a:r>
              <a:rPr lang="en-US" dirty="0" smtClean="0"/>
              <a:t>Serology for detection of antibodies for diagnosis of </a:t>
            </a:r>
            <a:r>
              <a:rPr lang="en-US" dirty="0" err="1" smtClean="0"/>
              <a:t>Schistosomiasis</a:t>
            </a:r>
            <a:r>
              <a:rPr lang="en-US" dirty="0" smtClean="0"/>
              <a:t>, </a:t>
            </a:r>
            <a:r>
              <a:rPr lang="en-US" dirty="0" err="1" smtClean="0"/>
              <a:t>fascioliasis</a:t>
            </a:r>
            <a:r>
              <a:rPr lang="en-US" dirty="0" smtClean="0"/>
              <a:t> and </a:t>
            </a:r>
            <a:r>
              <a:rPr lang="en-US" dirty="0" err="1" smtClean="0"/>
              <a:t>hydatid</a:t>
            </a:r>
            <a:r>
              <a:rPr lang="en-US" dirty="0" smtClean="0"/>
              <a:t> disease.</a:t>
            </a:r>
          </a:p>
          <a:p>
            <a:pPr marL="514350" indent="-514350" algn="l" rtl="0">
              <a:buFont typeface="+mj-lt"/>
              <a:buAutoNum type="arabicPeriod" startAt="4"/>
            </a:pPr>
            <a:r>
              <a:rPr lang="en-US" dirty="0" smtClean="0"/>
              <a:t>Urine analysis (e.g. </a:t>
            </a:r>
            <a:r>
              <a:rPr lang="en-US" i="1" dirty="0" err="1" smtClean="0"/>
              <a:t>Enterobius</a:t>
            </a:r>
            <a:r>
              <a:rPr lang="en-US" dirty="0" smtClean="0"/>
              <a:t> eggs in females).</a:t>
            </a:r>
            <a:endParaRPr lang="ar-E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249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Scientific </a:t>
            </a:r>
            <a:r>
              <a:rPr lang="en-US" b="1" dirty="0" smtClean="0"/>
              <a:t>Goals</a:t>
            </a:r>
            <a:r>
              <a:rPr lang="en-US" dirty="0" smtClean="0"/>
              <a:t> (</a:t>
            </a:r>
            <a:r>
              <a:rPr lang="en-US" i="1" dirty="0" err="1" smtClean="0"/>
              <a:t>PostDoc</a:t>
            </a:r>
            <a:r>
              <a:rPr lang="en-US" i="1" dirty="0" smtClean="0"/>
              <a:t>.</a:t>
            </a:r>
            <a:r>
              <a:rPr lang="en-US" dirty="0" smtClean="0"/>
              <a:t>):</a:t>
            </a:r>
            <a:endParaRPr lang="ar-E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algn="ctr" rtl="0">
              <a:buNone/>
            </a:pPr>
            <a:r>
              <a:rPr lang="en-US" sz="3600" b="1" dirty="0" smtClean="0"/>
              <a:t>Insecticide resistance monitoring in Malaria mosquito vectors</a:t>
            </a:r>
          </a:p>
          <a:p>
            <a:pPr algn="ctr" rtl="0">
              <a:buNone/>
            </a:pPr>
            <a:endParaRPr lang="en-US" sz="3600" b="1" dirty="0" smtClean="0"/>
          </a:p>
          <a:p>
            <a:pPr marL="742950" indent="-742950" algn="ctr" rtl="0">
              <a:buAutoNum type="arabicPeriod"/>
            </a:pPr>
            <a:r>
              <a:rPr lang="en-US" sz="3600" b="1" i="1" dirty="0" smtClean="0"/>
              <a:t>Susceptibility test</a:t>
            </a:r>
          </a:p>
          <a:p>
            <a:pPr marL="742950" indent="-742950" algn="ctr" rtl="0">
              <a:buAutoNum type="arabicPeriod"/>
            </a:pPr>
            <a:r>
              <a:rPr lang="en-US" sz="3600" b="1" i="1" dirty="0" smtClean="0"/>
              <a:t>ACE-1/</a:t>
            </a:r>
            <a:r>
              <a:rPr lang="en-US" sz="3600" b="1" i="1" dirty="0" err="1" smtClean="0">
                <a:solidFill>
                  <a:schemeClr val="accent1"/>
                </a:solidFill>
              </a:rPr>
              <a:t>Kdr</a:t>
            </a:r>
            <a:r>
              <a:rPr lang="en-US" sz="3600" b="1" i="1" dirty="0" smtClean="0">
                <a:solidFill>
                  <a:schemeClr val="accent1"/>
                </a:solidFill>
              </a:rPr>
              <a:t>-</a:t>
            </a:r>
            <a:r>
              <a:rPr lang="en-US" sz="3600" b="1" dirty="0" smtClean="0"/>
              <a:t>gene mutation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Contributions: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dirty="0" smtClean="0"/>
              <a:t>Entomologist.</a:t>
            </a:r>
          </a:p>
          <a:p>
            <a:pPr algn="l" rtl="0"/>
            <a:r>
              <a:rPr lang="en-US" sz="4800" dirty="0" smtClean="0"/>
              <a:t>Molecular biologist.</a:t>
            </a:r>
            <a:endParaRPr lang="en-US" sz="4800" dirty="0" smtClean="0"/>
          </a:p>
          <a:p>
            <a:pPr algn="l" rtl="0"/>
            <a:r>
              <a:rPr lang="en-US" sz="4800" dirty="0" smtClean="0"/>
              <a:t>Bioinformatics.</a:t>
            </a:r>
          </a:p>
          <a:p>
            <a:pPr algn="l" rtl="0"/>
            <a:r>
              <a:rPr lang="en-US" sz="4800" dirty="0" smtClean="0"/>
              <a:t>Statistics.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Collaborators: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Concerned </a:t>
            </a:r>
            <a:r>
              <a:rPr lang="en-US" dirty="0" smtClean="0"/>
              <a:t>technical unit in WHO/EMRO (</a:t>
            </a:r>
            <a:r>
              <a:rPr lang="en-US" b="1" dirty="0" smtClean="0">
                <a:solidFill>
                  <a:schemeClr val="accent1"/>
                </a:solidFill>
              </a:rPr>
              <a:t>Malaria Control &amp; Elimination</a:t>
            </a:r>
            <a:r>
              <a:rPr lang="en-US" dirty="0" smtClean="0"/>
              <a:t>) is interested in </a:t>
            </a:r>
            <a:r>
              <a:rPr lang="en-US" dirty="0" smtClean="0"/>
              <a:t>funding (Entomological surveillance).</a:t>
            </a:r>
          </a:p>
          <a:p>
            <a:pPr algn="l" rtl="0"/>
            <a:r>
              <a:rPr lang="en-US" dirty="0" smtClean="0"/>
              <a:t> Molecular </a:t>
            </a:r>
            <a:r>
              <a:rPr lang="en-US" dirty="0" err="1" smtClean="0"/>
              <a:t>Parasitology</a:t>
            </a:r>
            <a:r>
              <a:rPr lang="en-US" dirty="0" smtClean="0"/>
              <a:t> Dep., </a:t>
            </a:r>
            <a:r>
              <a:rPr lang="en-GB" b="1" dirty="0" smtClean="0"/>
              <a:t>Bernard </a:t>
            </a:r>
            <a:r>
              <a:rPr lang="en-GB" b="1" dirty="0" err="1" smtClean="0"/>
              <a:t>Nocht</a:t>
            </a:r>
            <a:r>
              <a:rPr lang="en-GB" b="1" dirty="0" smtClean="0"/>
              <a:t> Institute (BNI) for Tropical Medicine, Hamburg, Germany</a:t>
            </a:r>
            <a:r>
              <a:rPr lang="en-GB" b="1" dirty="0" smtClean="0"/>
              <a:t>.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rtl="0"/>
            <a:r>
              <a:rPr lang="en-US" sz="5400" b="1" dirty="0" smtClean="0"/>
              <a:t>Home land</a:t>
            </a:r>
            <a:r>
              <a:rPr lang="en-US" sz="5400" b="1" dirty="0" smtClean="0"/>
              <a:t>: </a:t>
            </a:r>
            <a:r>
              <a:rPr lang="en-US" sz="5400" b="1" dirty="0" smtClean="0">
                <a:solidFill>
                  <a:srgbClr val="C00000"/>
                </a:solidFill>
              </a:rPr>
              <a:t>Egypt</a:t>
            </a:r>
            <a:endParaRPr lang="ar-EG" sz="54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Picture 4" descr="F:\map course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24000"/>
            <a:ext cx="419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Obstacles:</a:t>
            </a:r>
            <a:endParaRPr lang="ar-EG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Authority clearance and administrative delay (</a:t>
            </a:r>
            <a:r>
              <a:rPr lang="en-US" b="1" dirty="0" smtClean="0">
                <a:solidFill>
                  <a:schemeClr val="accent1"/>
                </a:solidFill>
              </a:rPr>
              <a:t>schedule 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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Entomology research institute (</a:t>
            </a:r>
            <a:r>
              <a:rPr lang="en-US" b="1" dirty="0" smtClean="0">
                <a:solidFill>
                  <a:schemeClr val="accent1"/>
                </a:solidFill>
              </a:rPr>
              <a:t>No Partner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Samples exportation (</a:t>
            </a:r>
            <a:r>
              <a:rPr lang="en-US" b="1" dirty="0" smtClean="0">
                <a:solidFill>
                  <a:schemeClr val="accent1"/>
                </a:solidFill>
              </a:rPr>
              <a:t>impossible</a:t>
            </a:r>
            <a:r>
              <a:rPr lang="en-US" dirty="0" smtClean="0"/>
              <a:t>).</a:t>
            </a:r>
            <a:endParaRPr lang="ar-E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Village-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9688"/>
            <a:ext cx="9144000" cy="693578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1905000" y="24384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EG">
              <a:latin typeface="Calibri" pitchFamily="34" charset="0"/>
            </a:endParaRPr>
          </a:p>
        </p:txBody>
      </p:sp>
      <p:pic>
        <p:nvPicPr>
          <p:cNvPr id="25608" name="Picture 8" descr="C:\Users\Dr_Dina.Mamdouh\Documents\k197830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71750"/>
            <a:ext cx="4857776" cy="36433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 descr="F:\lecturers swizz\egypt-pyramids.adapt.945.1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685800" y="381000"/>
            <a:ext cx="10441983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 descr="F:\lecturers swizz\Egypt-Nile-Crui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5400" y="381000"/>
            <a:ext cx="11323342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 descr="F:\lecturers swizz\div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Academic &amp; Research </a:t>
            </a:r>
            <a:r>
              <a:rPr lang="en-US" b="1" dirty="0" smtClean="0"/>
              <a:t>Institute: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Department Of Medical </a:t>
            </a:r>
            <a:r>
              <a:rPr lang="en-US" b="1" dirty="0" err="1" smtClean="0">
                <a:solidFill>
                  <a:schemeClr val="accent1"/>
                </a:solidFill>
              </a:rPr>
              <a:t>Parasitology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Faculty </a:t>
            </a:r>
            <a:r>
              <a:rPr lang="en-US" b="1" i="1" dirty="0" smtClean="0">
                <a:solidFill>
                  <a:schemeClr val="accent1"/>
                </a:solidFill>
              </a:rPr>
              <a:t>Of Medicine, </a:t>
            </a:r>
            <a:r>
              <a:rPr lang="en-US" b="1" i="1" dirty="0" err="1" smtClean="0">
                <a:solidFill>
                  <a:schemeClr val="accent1"/>
                </a:solidFill>
              </a:rPr>
              <a:t>Ain</a:t>
            </a:r>
            <a:r>
              <a:rPr lang="en-US" b="1" i="1" dirty="0" smtClean="0">
                <a:solidFill>
                  <a:schemeClr val="accent1"/>
                </a:solidFill>
              </a:rPr>
              <a:t> Shams University </a:t>
            </a:r>
            <a:endParaRPr lang="ar-EG" b="1" i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26" name="Picture 2" descr="F:\facult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733800"/>
            <a:ext cx="3759200" cy="2819400"/>
          </a:xfrm>
          <a:prstGeom prst="rect">
            <a:avLst/>
          </a:prstGeom>
          <a:noFill/>
        </p:spPr>
      </p:pic>
      <p:pic>
        <p:nvPicPr>
          <p:cNvPr id="1027" name="Picture 3" descr="F:\faculty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79696"/>
            <a:ext cx="4191000" cy="4311604"/>
          </a:xfrm>
          <a:prstGeom prst="rect">
            <a:avLst/>
          </a:prstGeom>
          <a:noFill/>
        </p:spPr>
      </p:pic>
      <p:pic>
        <p:nvPicPr>
          <p:cNvPr id="1028" name="Picture 4" descr="F:\Logo_fom_as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447800"/>
            <a:ext cx="2266950" cy="2146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Main Research Interests: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600" dirty="0" smtClean="0"/>
              <a:t>Neglected tropical diseases (vector-borne) surveillance using immunological and molecular approaches.</a:t>
            </a:r>
          </a:p>
          <a:p>
            <a:pPr algn="l" rtl="0">
              <a:buNone/>
            </a:pP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1981200" y="3200400"/>
            <a:ext cx="600382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Lymphatic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Filariasis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191000"/>
            <a:ext cx="205857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GPELF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4267200"/>
            <a:ext cx="356700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WHO/TDR</a:t>
            </a:r>
            <a:endParaRPr lang="ar-EG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dina\protocol MD\photos for presntation\imagesCA3IY6U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dirty="0" smtClean="0"/>
              <a:t>Monitoring of infection levels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554162"/>
          <a:ext cx="8991600" cy="530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D:\dina\protocol MD\photos for presntation\ic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048000"/>
            <a:ext cx="17526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clackhi.nclack.k12.or.us/physics/projects/Info&amp;Science%20Topics/2000/eliza/elisa_plat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381000" y="5322888"/>
            <a:ext cx="2362200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dina\protocol MD\photos for presntation\imagesCAZDRGFL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88200" y="3048000"/>
            <a:ext cx="195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:\Run 5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67600" y="5257800"/>
            <a:ext cx="167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Medicine, Ain Shams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048000"/>
            <a:ext cx="7924800" cy="266700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This work was </a:t>
            </a:r>
            <a:r>
              <a:rPr lang="en-US" b="1" dirty="0" smtClean="0"/>
              <a:t>sponsored by the WHO Regional Office for the Eastern Mediterranean, in collaboration with the Special Program for Research and Training in Tropical Diseases </a:t>
            </a:r>
            <a:r>
              <a:rPr lang="en-US" b="1" dirty="0" smtClean="0"/>
              <a:t>(TDR), Joint </a:t>
            </a:r>
            <a:r>
              <a:rPr lang="en-US" b="1" dirty="0" smtClean="0"/>
              <a:t>EMRO/TDR Small </a:t>
            </a:r>
            <a:r>
              <a:rPr lang="en-US" b="1" dirty="0" smtClean="0"/>
              <a:t>Grants Scheme for </a:t>
            </a:r>
            <a:r>
              <a:rPr lang="en-US" b="1" dirty="0" smtClean="0"/>
              <a:t>implementation research </a:t>
            </a:r>
            <a:r>
              <a:rPr lang="en-US" b="1" dirty="0" smtClean="0"/>
              <a:t>in communicable </a:t>
            </a:r>
            <a:r>
              <a:rPr lang="en-US" b="1" dirty="0" smtClean="0"/>
              <a:t>diseases </a:t>
            </a:r>
            <a:r>
              <a:rPr lang="nn-NO" b="1" dirty="0" smtClean="0"/>
              <a:t>(</a:t>
            </a:r>
            <a:r>
              <a:rPr lang="nn-NO" b="1" i="1" dirty="0" smtClean="0"/>
              <a:t>grant </a:t>
            </a:r>
            <a:r>
              <a:rPr lang="nn-NO" b="1" i="1" dirty="0" smtClean="0"/>
              <a:t>no. ID SGS 10/43</a:t>
            </a:r>
            <a:r>
              <a:rPr lang="nn-NO" b="1" dirty="0" smtClean="0"/>
              <a:t>).</a:t>
            </a:r>
            <a:endParaRPr lang="ar-EG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738251" cy="188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8763000" cy="67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305</TotalTime>
  <Words>553</Words>
  <Application>Microsoft Office PowerPoint</Application>
  <PresentationFormat>On-screen Show (4:3)</PresentationFormat>
  <Paragraphs>72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Dina Ahmed  lecturer, Medical Parasitology</vt:lpstr>
      <vt:lpstr>Home land: Egypt</vt:lpstr>
      <vt:lpstr>Slide 3</vt:lpstr>
      <vt:lpstr>Slide 4</vt:lpstr>
      <vt:lpstr>Slide 5</vt:lpstr>
      <vt:lpstr>Academic &amp; Research Institute: Department Of Medical Parasitology, Faculty Of Medicine, Ain Shams University </vt:lpstr>
      <vt:lpstr>Main Research Interests:</vt:lpstr>
      <vt:lpstr>Monitoring of infection levels</vt:lpstr>
      <vt:lpstr>Slide 9</vt:lpstr>
      <vt:lpstr>1-Detection of CFA in capillary blood </vt:lpstr>
      <vt:lpstr>2-Detection of IgG Ab to the Recombinant Bm14 antigen  in plasma (CELISA)</vt:lpstr>
      <vt:lpstr>Slide 12</vt:lpstr>
      <vt:lpstr>Molecular Xenomonitoring (MX)</vt:lpstr>
      <vt:lpstr>Slide 14</vt:lpstr>
      <vt:lpstr>Parasitology Research and Diagnostic Laboratory Unit :</vt:lpstr>
      <vt:lpstr>Slide 16</vt:lpstr>
      <vt:lpstr> Scientific Goals (PostDoc.):</vt:lpstr>
      <vt:lpstr>Contributions:</vt:lpstr>
      <vt:lpstr>Collaborators:</vt:lpstr>
      <vt:lpstr>Obstacles: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Ahmed, Dina lecturer, Medical Parasitology</dc:title>
  <dc:creator>Dr_Dina.Mamdouh</dc:creator>
  <cp:lastModifiedBy>Dr_Dina.Mamdouh</cp:lastModifiedBy>
  <cp:revision>38</cp:revision>
  <dcterms:created xsi:type="dcterms:W3CDTF">2006-08-16T00:00:00Z</dcterms:created>
  <dcterms:modified xsi:type="dcterms:W3CDTF">2017-07-24T23:33:01Z</dcterms:modified>
</cp:coreProperties>
</file>