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00" r:id="rId1"/>
  </p:sldMasterIdLst>
  <p:notesMasterIdLst>
    <p:notesMasterId r:id="rId16"/>
  </p:notesMasterIdLst>
  <p:sldIdLst>
    <p:sldId id="256" r:id="rId2"/>
    <p:sldId id="266" r:id="rId3"/>
    <p:sldId id="268" r:id="rId4"/>
    <p:sldId id="270" r:id="rId5"/>
    <p:sldId id="260" r:id="rId6"/>
    <p:sldId id="261" r:id="rId7"/>
    <p:sldId id="262" r:id="rId8"/>
    <p:sldId id="274" r:id="rId9"/>
    <p:sldId id="265" r:id="rId10"/>
    <p:sldId id="271" r:id="rId11"/>
    <p:sldId id="273" r:id="rId12"/>
    <p:sldId id="264" r:id="rId13"/>
    <p:sldId id="272" r:id="rId14"/>
    <p:sldId id="269" r:id="rId15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>
        <p:scale>
          <a:sx n="50" d="100"/>
          <a:sy n="5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3361101-A036-4F8C-83B3-C98981F9DFBC}" type="datetimeFigureOut">
              <a:rPr lang="ar-EG" smtClean="0"/>
              <a:pPr/>
              <a:t>02/11/1438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07BEFF0-0476-4DA3-87AA-881F76321CE6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32021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what is the main research questions in the lab or division you work in.</a:t>
            </a:r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BEFF0-0476-4DA3-87AA-881F76321CE6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203213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 what is the main research question of your project (be it at any level, from cloning a gene, identifying how drug resistance spread to epidemiology)</a:t>
            </a:r>
          </a:p>
          <a:p>
            <a:pPr algn="l" rtl="0"/>
            <a:endParaRPr lang="en-US" dirty="0" smtClean="0"/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BEFF0-0476-4DA3-87AA-881F76321CE6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283770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BEFF0-0476-4DA3-87AA-881F76321CE6}" type="slidenum">
              <a:rPr lang="ar-EG" smtClean="0"/>
              <a:pPr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0819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5) what is one of your unique skills or expertise that someone else might benefit from (e.g. programming, medical qualification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and/or is there a specific resource you have access to (e.g. patient data or samples,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omics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core-facility, advanced microscopy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BEFF0-0476-4DA3-87AA-881F76321CE6}" type="slidenum">
              <a:rPr lang="ar-EG" smtClean="0"/>
              <a:pPr/>
              <a:t>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07495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7) what difficulties do you face in doing research in your local area?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BEFF0-0476-4DA3-87AA-881F76321CE6}" type="slidenum">
              <a:rPr lang="ar-EG" smtClean="0"/>
              <a:pPr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14141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4F4-6D93-4FA3-A1A2-7D0F7444179B}" type="datetimeFigureOut">
              <a:rPr lang="ar-EG" smtClean="0"/>
              <a:pPr/>
              <a:t>02/11/1438</a:t>
            </a:fld>
            <a:endParaRPr lang="ar-E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A0A3-ED0F-47E1-88E6-3207E7C1F56A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4F4-6D93-4FA3-A1A2-7D0F7444179B}" type="datetimeFigureOut">
              <a:rPr lang="ar-EG" smtClean="0"/>
              <a:pPr/>
              <a:t>02/11/1438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A0A3-ED0F-47E1-88E6-3207E7C1F56A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4F4-6D93-4FA3-A1A2-7D0F7444179B}" type="datetimeFigureOut">
              <a:rPr lang="ar-EG" smtClean="0"/>
              <a:pPr/>
              <a:t>02/11/1438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A0A3-ED0F-47E1-88E6-3207E7C1F56A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4F4-6D93-4FA3-A1A2-7D0F7444179B}" type="datetimeFigureOut">
              <a:rPr lang="ar-EG" smtClean="0"/>
              <a:pPr/>
              <a:t>02/11/1438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A0A3-ED0F-47E1-88E6-3207E7C1F56A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4F4-6D93-4FA3-A1A2-7D0F7444179B}" type="datetimeFigureOut">
              <a:rPr lang="ar-EG" smtClean="0"/>
              <a:pPr/>
              <a:t>02/11/1438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A0A3-ED0F-47E1-88E6-3207E7C1F56A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4F4-6D93-4FA3-A1A2-7D0F7444179B}" type="datetimeFigureOut">
              <a:rPr lang="ar-EG" smtClean="0"/>
              <a:pPr/>
              <a:t>02/11/1438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A0A3-ED0F-47E1-88E6-3207E7C1F56A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4F4-6D93-4FA3-A1A2-7D0F7444179B}" type="datetimeFigureOut">
              <a:rPr lang="ar-EG" smtClean="0"/>
              <a:pPr/>
              <a:t>02/11/1438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A0A3-ED0F-47E1-88E6-3207E7C1F56A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4F4-6D93-4FA3-A1A2-7D0F7444179B}" type="datetimeFigureOut">
              <a:rPr lang="ar-EG" smtClean="0"/>
              <a:pPr/>
              <a:t>02/11/1438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A0A3-ED0F-47E1-88E6-3207E7C1F56A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4F4-6D93-4FA3-A1A2-7D0F7444179B}" type="datetimeFigureOut">
              <a:rPr lang="ar-EG" smtClean="0"/>
              <a:pPr/>
              <a:t>02/11/1438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A0A3-ED0F-47E1-88E6-3207E7C1F56A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4F4-6D93-4FA3-A1A2-7D0F7444179B}" type="datetimeFigureOut">
              <a:rPr lang="ar-EG" smtClean="0"/>
              <a:pPr/>
              <a:t>02/11/1438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A0A3-ED0F-47E1-88E6-3207E7C1F56A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4F4-6D93-4FA3-A1A2-7D0F7444179B}" type="datetimeFigureOut">
              <a:rPr lang="ar-EG" smtClean="0"/>
              <a:pPr/>
              <a:t>02/11/1438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9CA0A3-ED0F-47E1-88E6-3207E7C1F56A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6E14F4-6D93-4FA3-A1A2-7D0F7444179B}" type="datetimeFigureOut">
              <a:rPr lang="ar-EG" smtClean="0"/>
              <a:pPr/>
              <a:t>02/11/1438</a:t>
            </a:fld>
            <a:endParaRPr lang="ar-E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9CA0A3-ED0F-47E1-88E6-3207E7C1F56A}" type="slidenum">
              <a:rPr lang="ar-EG" smtClean="0"/>
              <a:pPr/>
              <a:t>‹#›</a:t>
            </a:fld>
            <a:endParaRPr lang="ar-E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23000">
              <a:srgbClr val="A0AAB0"/>
            </a:gs>
            <a:gs pos="9000">
              <a:schemeClr val="tx1">
                <a:lumMod val="75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2564904"/>
            <a:ext cx="7851648" cy="29809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</a:rPr>
              <a:t/>
            </a:r>
            <a:br>
              <a:rPr lang="en-US" dirty="0" smtClean="0">
                <a:solidFill>
                  <a:schemeClr val="tx1"/>
                </a:solidFill>
                <a:effectLst/>
              </a:rPr>
            </a:br>
            <a:r>
              <a:rPr lang="en-US" dirty="0">
                <a:solidFill>
                  <a:schemeClr val="tx1"/>
                </a:solidFill>
                <a:effectLst/>
              </a:rPr>
              <a:t/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sz="4000" dirty="0" smtClean="0">
                <a:solidFill>
                  <a:schemeClr val="tx1"/>
                </a:solidFill>
              </a:rPr>
              <a:t> 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6700" dirty="0" err="1" smtClean="0">
                <a:solidFill>
                  <a:srgbClr val="FFFF00"/>
                </a:solidFill>
              </a:rPr>
              <a:t>Doaa</a:t>
            </a:r>
            <a:r>
              <a:rPr lang="en-US" sz="6700" dirty="0" smtClean="0">
                <a:solidFill>
                  <a:srgbClr val="FFFF00"/>
                </a:solidFill>
              </a:rPr>
              <a:t> </a:t>
            </a:r>
            <a:r>
              <a:rPr lang="en-US" sz="6700" dirty="0" err="1" smtClean="0">
                <a:solidFill>
                  <a:srgbClr val="FFFF00"/>
                </a:solidFill>
              </a:rPr>
              <a:t>Nassar</a:t>
            </a:r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Assistant lecturer of medical parasitology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Faculty of medicine 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err="1" smtClean="0">
                <a:solidFill>
                  <a:schemeClr val="bg1"/>
                </a:solidFill>
              </a:rPr>
              <a:t>Ain</a:t>
            </a:r>
            <a:r>
              <a:rPr lang="en-US" sz="3600" dirty="0" smtClean="0">
                <a:solidFill>
                  <a:schemeClr val="bg1"/>
                </a:solidFill>
              </a:rPr>
              <a:t> shams university 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Cairo- Egypt  </a:t>
            </a:r>
            <a:endParaRPr lang="ar-EG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79690"/>
          </a:xfrm>
          <a:prstGeom prst="rect">
            <a:avLst/>
          </a:prstGeom>
          <a:solidFill>
            <a:srgbClr val="8E2A27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364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350268"/>
            <a:ext cx="849694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en-US" sz="2400" dirty="0" smtClean="0"/>
          </a:p>
          <a:p>
            <a:pPr marL="457200" indent="-457200" algn="l" rtl="0">
              <a:buClr>
                <a:schemeClr val="accent3"/>
              </a:buClr>
              <a:buSzPct val="151000"/>
              <a:buFont typeface="Arial" pitchFamily="34" charset="0"/>
              <a:buChar char="•"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I have a good experience in detecting parasites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and also in 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the maintenance of </a:t>
            </a:r>
            <a:r>
              <a:rPr lang="en-US" sz="2600" i="1" dirty="0">
                <a:latin typeface="Calibri" pitchFamily="34" charset="0"/>
                <a:cs typeface="Calibri" pitchFamily="34" charset="0"/>
              </a:rPr>
              <a:t>T. </a:t>
            </a:r>
            <a:r>
              <a:rPr lang="en-US" sz="2600" i="1" dirty="0" err="1">
                <a:latin typeface="Calibri" pitchFamily="34" charset="0"/>
                <a:cs typeface="Calibri" pitchFamily="34" charset="0"/>
              </a:rPr>
              <a:t>vaginalis</a:t>
            </a:r>
            <a:r>
              <a:rPr lang="en-US" sz="26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in modified diamond medium (TYM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algn="l" rtl="0"/>
            <a:endParaRPr lang="en-US" sz="2600" dirty="0">
              <a:latin typeface="Calibri" pitchFamily="34" charset="0"/>
              <a:cs typeface="Calibri" pitchFamily="34" charset="0"/>
            </a:endParaRPr>
          </a:p>
          <a:p>
            <a:pPr marL="457200" indent="-457200" algn="l" rtl="0">
              <a:buClr>
                <a:schemeClr val="accent3"/>
              </a:buClr>
              <a:buSzPct val="151000"/>
              <a:buFont typeface="Arial" pitchFamily="34" charset="0"/>
              <a:buChar char="•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Also, 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I have a good experience in performing some tests to evaluate the effect of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iron and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spermine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on </a:t>
            </a:r>
            <a:r>
              <a:rPr lang="en-US" sz="2600" i="1" dirty="0">
                <a:latin typeface="Calibri" pitchFamily="34" charset="0"/>
                <a:cs typeface="Calibri" pitchFamily="34" charset="0"/>
              </a:rPr>
              <a:t>T. </a:t>
            </a:r>
            <a:r>
              <a:rPr lang="en-US" sz="2600" i="1" dirty="0" err="1" smtClean="0">
                <a:latin typeface="Calibri" pitchFamily="34" charset="0"/>
                <a:cs typeface="Calibri" pitchFamily="34" charset="0"/>
              </a:rPr>
              <a:t>vaginalis</a:t>
            </a:r>
            <a:r>
              <a:rPr lang="en-US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as  regards its 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rowth, its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cytoadherence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abilities and its 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cytotoxicity to cultured epithelial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cells.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383" y="980936"/>
            <a:ext cx="2789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ork experience</a:t>
            </a:r>
            <a:endParaRPr lang="ar-EG" sz="2800" b="1" dirty="0"/>
          </a:p>
        </p:txBody>
      </p:sp>
    </p:spTree>
    <p:extLst>
      <p:ext uri="{BB962C8B-B14F-4D97-AF65-F5344CB8AC3E}">
        <p14:creationId xmlns:p14="http://schemas.microsoft.com/office/powerpoint/2010/main" xmlns="" val="19108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422" y="1052736"/>
            <a:ext cx="849694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Through our diagnostic research unit:</a:t>
            </a:r>
          </a:p>
          <a:p>
            <a:pPr algn="l" rtl="0"/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457200" indent="-457200" algn="l" rtl="0">
              <a:buClr>
                <a:schemeClr val="accent2"/>
              </a:buClr>
              <a:buSzPct val="152000"/>
              <a:buFont typeface="Arial" pitchFamily="34" charset="0"/>
              <a:buChar char="•"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We have access to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patients’ samples including 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urine, stool and blood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samples.</a:t>
            </a:r>
          </a:p>
          <a:p>
            <a:pPr algn="l" rtl="0"/>
            <a:endParaRPr lang="en-US" sz="2600" dirty="0">
              <a:latin typeface="Calibri" pitchFamily="34" charset="0"/>
              <a:cs typeface="Calibri" pitchFamily="34" charset="0"/>
            </a:endParaRPr>
          </a:p>
          <a:p>
            <a:pPr marL="457200" indent="-457200" algn="l" rtl="0">
              <a:buClr>
                <a:schemeClr val="accent2"/>
              </a:buClr>
              <a:buSzPct val="151000"/>
              <a:buFont typeface="Arial" pitchFamily="34" charset="0"/>
              <a:buChar char="•"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We have access to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patients’ 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data through direct contact with the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patients.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5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54882"/>
            <a:ext cx="8507288" cy="6120680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4500" b="1" dirty="0" smtClean="0">
                <a:latin typeface="+mj-lt"/>
              </a:rPr>
              <a:t> Challenges I am facing while doing </a:t>
            </a:r>
            <a:r>
              <a:rPr lang="en-US" sz="4500" b="1" dirty="0">
                <a:latin typeface="+mj-lt"/>
              </a:rPr>
              <a:t>research in </a:t>
            </a:r>
            <a:r>
              <a:rPr lang="en-US" sz="4500" b="1" dirty="0" smtClean="0">
                <a:latin typeface="+mj-lt"/>
              </a:rPr>
              <a:t>my work place:</a:t>
            </a:r>
          </a:p>
          <a:p>
            <a:pPr marL="0" indent="0" algn="l" rtl="0">
              <a:buNone/>
            </a:pPr>
            <a:endParaRPr lang="en-US" sz="4500" b="1" dirty="0" smtClean="0">
              <a:latin typeface="+mj-lt"/>
            </a:endParaRPr>
          </a:p>
          <a:p>
            <a:pPr algn="just" rtl="0"/>
            <a:r>
              <a:rPr lang="en-US" sz="4500" dirty="0" smtClean="0">
                <a:latin typeface="Calibri" pitchFamily="34" charset="0"/>
                <a:cs typeface="Calibri" pitchFamily="34" charset="0"/>
              </a:rPr>
              <a:t>Most </a:t>
            </a:r>
            <a:r>
              <a:rPr lang="en-US" sz="4500" dirty="0">
                <a:latin typeface="Calibri" pitchFamily="34" charset="0"/>
                <a:cs typeface="Calibri" pitchFamily="34" charset="0"/>
              </a:rPr>
              <a:t>of the </a:t>
            </a:r>
            <a:r>
              <a:rPr lang="en-US" sz="4500" dirty="0" smtClean="0">
                <a:latin typeface="Calibri" pitchFamily="34" charset="0"/>
                <a:cs typeface="Calibri" pitchFamily="34" charset="0"/>
              </a:rPr>
              <a:t>researches depend </a:t>
            </a:r>
            <a:r>
              <a:rPr lang="en-US" sz="4500" dirty="0">
                <a:latin typeface="Calibri" pitchFamily="34" charset="0"/>
                <a:cs typeface="Calibri" pitchFamily="34" charset="0"/>
              </a:rPr>
              <a:t>on the researcher’s resources due to </a:t>
            </a:r>
            <a:r>
              <a:rPr lang="en-US" sz="4500" dirty="0" smtClean="0">
                <a:latin typeface="Calibri" pitchFamily="34" charset="0"/>
                <a:cs typeface="Calibri" pitchFamily="34" charset="0"/>
              </a:rPr>
              <a:t>the limited fund.</a:t>
            </a:r>
          </a:p>
          <a:p>
            <a:pPr marL="0" indent="0" algn="just" rtl="0">
              <a:buNone/>
            </a:pPr>
            <a:endParaRPr lang="en-US" sz="4500" dirty="0">
              <a:latin typeface="Calibri" pitchFamily="34" charset="0"/>
              <a:cs typeface="Calibri" pitchFamily="34" charset="0"/>
            </a:endParaRPr>
          </a:p>
          <a:p>
            <a:pPr algn="just" rtl="0"/>
            <a:r>
              <a:rPr lang="en-US" sz="4500" dirty="0" smtClean="0">
                <a:latin typeface="Calibri" pitchFamily="34" charset="0"/>
                <a:cs typeface="Calibri" pitchFamily="34" charset="0"/>
              </a:rPr>
              <a:t>Shortage in well equipped research centers and</a:t>
            </a:r>
            <a:r>
              <a:rPr lang="en-US" sz="45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difficulty </a:t>
            </a:r>
            <a:r>
              <a:rPr lang="en-US" sz="45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 collaboration </a:t>
            </a:r>
            <a:r>
              <a:rPr lang="en-US" sz="45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with other private </a:t>
            </a:r>
            <a:r>
              <a:rPr lang="en-US" sz="45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or </a:t>
            </a:r>
            <a:r>
              <a:rPr lang="en-US" sz="45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governmental </a:t>
            </a:r>
            <a:r>
              <a:rPr lang="en-US" sz="45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units.</a:t>
            </a:r>
          </a:p>
          <a:p>
            <a:pPr marL="0" indent="0" algn="just" rtl="0">
              <a:buNone/>
            </a:pPr>
            <a:r>
              <a:rPr lang="en-US" sz="45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l" rtl="0"/>
            <a:r>
              <a:rPr lang="en-US" sz="4500" dirty="0">
                <a:latin typeface="Calibri" pitchFamily="34" charset="0"/>
                <a:cs typeface="Calibri" pitchFamily="34" charset="0"/>
              </a:rPr>
              <a:t>The difficulty to maintain any parasite in the lab, due to</a:t>
            </a:r>
            <a:r>
              <a:rPr lang="en-US" sz="45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 algn="l" rtl="0">
              <a:buNone/>
            </a:pPr>
            <a:endParaRPr lang="en-US" sz="4500" dirty="0">
              <a:latin typeface="Calibri" pitchFamily="34" charset="0"/>
              <a:cs typeface="Calibri" pitchFamily="34" charset="0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4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45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4500" dirty="0">
                <a:latin typeface="Calibri" pitchFamily="34" charset="0"/>
                <a:cs typeface="Calibri" pitchFamily="34" charset="0"/>
              </a:rPr>
              <a:t>high cost of the maintenance culture </a:t>
            </a:r>
            <a:r>
              <a:rPr lang="en-US" sz="4500" dirty="0" smtClean="0">
                <a:latin typeface="Calibri" pitchFamily="34" charset="0"/>
                <a:cs typeface="Calibri" pitchFamily="34" charset="0"/>
              </a:rPr>
              <a:t>techniques. </a:t>
            </a:r>
            <a:endParaRPr lang="en-US" sz="4500" dirty="0">
              <a:latin typeface="Calibri" pitchFamily="34" charset="0"/>
              <a:cs typeface="Calibri" pitchFamily="34" charset="0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45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4500" dirty="0">
                <a:latin typeface="Calibri" pitchFamily="34" charset="0"/>
                <a:cs typeface="Calibri" pitchFamily="34" charset="0"/>
              </a:rPr>
              <a:t>difficulty to have access to liquid nitrogen system to preserve the parasite. 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 algn="l" rtl="0">
              <a:buFont typeface="+mj-lt"/>
              <a:buAutoNum type="arabicPeriod"/>
            </a:pPr>
            <a:endParaRPr lang="en-US" b="1" dirty="0">
              <a:latin typeface="+mj-lt"/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xmlns="" val="371432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24744"/>
            <a:ext cx="87129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Clr>
                <a:schemeClr val="tx2"/>
              </a:buClr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l" rtl="0">
              <a:buClr>
                <a:schemeClr val="accent2"/>
              </a:buClr>
              <a:buSzPct val="151000"/>
              <a:buFont typeface="Arial" pitchFamily="34" charset="0"/>
              <a:buChar char="•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As a developing country, the number of the staff who are experienced in molecular techniques is limited.</a:t>
            </a:r>
          </a:p>
          <a:p>
            <a:pPr algn="l" rtl="0">
              <a:buClr>
                <a:schemeClr val="tx2"/>
              </a:buClr>
            </a:pPr>
            <a:endParaRPr lang="en-US" sz="2600" dirty="0">
              <a:latin typeface="Calibri" pitchFamily="34" charset="0"/>
              <a:cs typeface="Calibri" pitchFamily="34" charset="0"/>
            </a:endParaRPr>
          </a:p>
          <a:p>
            <a:pPr marL="457200" indent="-457200" algn="l" rtl="0">
              <a:buClr>
                <a:schemeClr val="accent2"/>
              </a:buClr>
              <a:buSzPct val="151000"/>
              <a:buFont typeface="Arial" pitchFamily="34" charset="0"/>
              <a:buChar char="•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Difficulty in publishing internationally due to limited fund.</a:t>
            </a:r>
          </a:p>
          <a:p>
            <a:pPr algn="l" rtl="0">
              <a:buClr>
                <a:schemeClr val="accent1"/>
              </a:buClr>
            </a:pP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604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57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47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0"/>
            <a:ext cx="4211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855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9992" y="1196752"/>
            <a:ext cx="4503812" cy="439248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24" y="1196752"/>
            <a:ext cx="421914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22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686" y="1124744"/>
            <a:ext cx="815176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buClr>
                <a:schemeClr val="accent2"/>
              </a:buClr>
              <a:buSzPct val="151000"/>
              <a:buFont typeface="Arial" pitchFamily="34" charset="0"/>
              <a:buChar char="•"/>
            </a:pPr>
            <a:endParaRPr lang="en-US" sz="2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 rtl="0">
              <a:buClr>
                <a:schemeClr val="accent2"/>
              </a:buClr>
              <a:buSzPct val="151000"/>
              <a:buFont typeface="Arial" pitchFamily="34" charset="0"/>
              <a:buChar char="•"/>
            </a:pPr>
            <a:endParaRPr lang="en-US" sz="2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 rtl="0">
              <a:buClr>
                <a:schemeClr val="accent2"/>
              </a:buClr>
              <a:buSzPct val="151000"/>
              <a:buFont typeface="Arial" pitchFamily="34" charset="0"/>
              <a:buChar char="•"/>
            </a:pPr>
            <a:endParaRPr lang="en-US" sz="2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 rtl="0">
              <a:buClr>
                <a:schemeClr val="accent2"/>
              </a:buClr>
              <a:buSzPct val="151000"/>
              <a:buFont typeface="Arial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graduated </a:t>
            </a:r>
            <a:r>
              <a:rPr lang="en-US" sz="2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 med school on </a:t>
            </a: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December, </a:t>
            </a:r>
            <a:r>
              <a:rPr lang="en-US" sz="2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2010. And </a:t>
            </a: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 have been working since </a:t>
            </a:r>
            <a:r>
              <a:rPr lang="en-US" sz="2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2012 </a:t>
            </a: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as a demonstrator </a:t>
            </a:r>
            <a:r>
              <a:rPr lang="en-US" sz="2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then as an assistant lecturer in </a:t>
            </a: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medical parasitology department.</a:t>
            </a:r>
          </a:p>
          <a:p>
            <a:pPr marL="457200" indent="-457200" algn="l" rtl="0">
              <a:buClr>
                <a:schemeClr val="accent1"/>
              </a:buClr>
              <a:buFont typeface="Arial" pitchFamily="34" charset="0"/>
              <a:buChar char="•"/>
            </a:pPr>
            <a:endParaRPr lang="en-US" sz="2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 rtl="0">
              <a:buClr>
                <a:schemeClr val="accent2"/>
              </a:buClr>
              <a:buSzPct val="151000"/>
              <a:buFont typeface="Arial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worked for 5 years </a:t>
            </a: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at </a:t>
            </a:r>
            <a:r>
              <a:rPr lang="en-US" sz="2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the parasitology </a:t>
            </a: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research and diagnostic laboratory </a:t>
            </a:r>
            <a:r>
              <a:rPr lang="en-US" sz="2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unit for </a:t>
            </a: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diagnosis of </a:t>
            </a:r>
            <a:r>
              <a:rPr lang="en-US" sz="2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parasitic diseases, and gained experience in </a:t>
            </a: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examination of urine, stool and blood samples for detection of parasites and serological testing of serum </a:t>
            </a:r>
            <a:r>
              <a:rPr lang="en-US" sz="2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samples.</a:t>
            </a:r>
            <a:endParaRPr lang="en-US" sz="2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739910"/>
            <a:ext cx="1750218" cy="130720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739910"/>
            <a:ext cx="2258673" cy="1307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381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352928" cy="5832648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b="1" dirty="0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algn="just" rtl="0">
              <a:buSzPct val="151000"/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The parasitology researches in </a:t>
            </a:r>
            <a:r>
              <a:rPr lang="en-US" dirty="0" smtClean="0">
                <a:latin typeface="+mj-lt"/>
              </a:rPr>
              <a:t>my </a:t>
            </a:r>
            <a:r>
              <a:rPr lang="en-US" dirty="0">
                <a:latin typeface="+mj-lt"/>
              </a:rPr>
              <a:t>department are directed towards:</a:t>
            </a:r>
          </a:p>
          <a:p>
            <a:pPr marL="0" indent="0" algn="just" rtl="0">
              <a:buNone/>
            </a:pPr>
            <a:r>
              <a:rPr lang="en-US" dirty="0" smtClean="0">
                <a:latin typeface="+mj-lt"/>
              </a:rPr>
              <a:t>- Studying the disease prevalence and epidemiology.</a:t>
            </a:r>
            <a:endParaRPr lang="en-US" dirty="0">
              <a:latin typeface="+mj-lt"/>
            </a:endParaRPr>
          </a:p>
          <a:p>
            <a:pPr marL="0" indent="0" algn="just" rtl="0">
              <a:buNone/>
            </a:pPr>
            <a:r>
              <a:rPr lang="en-US" dirty="0" smtClean="0">
                <a:latin typeface="+mj-lt"/>
              </a:rPr>
              <a:t>- New </a:t>
            </a:r>
            <a:r>
              <a:rPr lang="en-US" dirty="0">
                <a:latin typeface="+mj-lt"/>
              </a:rPr>
              <a:t>diagnostic methods</a:t>
            </a:r>
          </a:p>
          <a:p>
            <a:pPr marL="0" indent="0" algn="just" rtl="0">
              <a:buNone/>
            </a:pPr>
            <a:r>
              <a:rPr lang="en-US" dirty="0" smtClean="0">
                <a:latin typeface="+mj-lt"/>
              </a:rPr>
              <a:t>- New </a:t>
            </a:r>
            <a:r>
              <a:rPr lang="en-US" dirty="0">
                <a:latin typeface="+mj-lt"/>
              </a:rPr>
              <a:t>lines of treatment </a:t>
            </a:r>
            <a:endParaRPr lang="en-US" dirty="0" smtClean="0">
              <a:latin typeface="+mj-lt"/>
            </a:endParaRPr>
          </a:p>
          <a:p>
            <a:pPr marL="0" indent="0" algn="just" rtl="0">
              <a:buNone/>
            </a:pPr>
            <a:r>
              <a:rPr lang="en-US" dirty="0" smtClean="0"/>
              <a:t>-Prevention </a:t>
            </a:r>
            <a:r>
              <a:rPr lang="en-US" dirty="0"/>
              <a:t>and control of parasites of medical </a:t>
            </a:r>
            <a:r>
              <a:rPr lang="en-US" dirty="0" smtClean="0"/>
              <a:t>   importance</a:t>
            </a:r>
            <a:endParaRPr lang="en-US" dirty="0">
              <a:latin typeface="+mj-lt"/>
            </a:endParaRPr>
          </a:p>
          <a:p>
            <a:pPr marL="0" indent="0" algn="just" rtl="0">
              <a:buNone/>
            </a:pPr>
            <a:r>
              <a:rPr lang="en-US" dirty="0" smtClean="0">
                <a:latin typeface="+mj-lt"/>
              </a:rPr>
              <a:t>-Recently, </a:t>
            </a:r>
            <a:r>
              <a:rPr lang="en-US" dirty="0">
                <a:latin typeface="+mj-lt"/>
              </a:rPr>
              <a:t>they are </a:t>
            </a:r>
            <a:r>
              <a:rPr lang="en-US" dirty="0" smtClean="0">
                <a:latin typeface="+mj-lt"/>
              </a:rPr>
              <a:t>directed </a:t>
            </a:r>
            <a:r>
              <a:rPr lang="en-US" dirty="0">
                <a:latin typeface="+mj-lt"/>
              </a:rPr>
              <a:t>towards molecular diagnosis and </a:t>
            </a:r>
            <a:r>
              <a:rPr lang="en-US" dirty="0" smtClean="0">
                <a:latin typeface="+mj-lt"/>
              </a:rPr>
              <a:t>genotyping.</a:t>
            </a:r>
            <a:endParaRPr lang="en-US" dirty="0">
              <a:latin typeface="+mj-lt"/>
            </a:endParaRPr>
          </a:p>
          <a:p>
            <a:pPr marL="0" indent="0" algn="just" rtl="0">
              <a:buNone/>
            </a:pPr>
            <a:endParaRPr lang="en-US" dirty="0">
              <a:latin typeface="+mj-lt"/>
            </a:endParaRPr>
          </a:p>
          <a:p>
            <a:pPr marL="0" indent="0" algn="just" rtl="0">
              <a:buNone/>
            </a:pPr>
            <a:endParaRPr lang="en-US" dirty="0" smtClean="0">
              <a:latin typeface="+mj-lt"/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xmlns="" val="33713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352928" cy="576064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I </a:t>
            </a:r>
            <a:r>
              <a:rPr lang="en-US" dirty="0" smtClean="0">
                <a:latin typeface="+mj-lt"/>
              </a:rPr>
              <a:t>earned my master degree in </a:t>
            </a:r>
            <a:r>
              <a:rPr lang="en-US" dirty="0">
                <a:latin typeface="+mj-lt"/>
              </a:rPr>
              <a:t>medical </a:t>
            </a:r>
            <a:r>
              <a:rPr lang="en-US" dirty="0" smtClean="0">
                <a:latin typeface="+mj-lt"/>
              </a:rPr>
              <a:t>parasitology in 2015 </a:t>
            </a:r>
            <a:r>
              <a:rPr lang="en-US" dirty="0">
                <a:latin typeface="+mj-lt"/>
              </a:rPr>
              <a:t>with a thesis entitled "Evaluation of The Effect of Iron and Polyamines on </a:t>
            </a:r>
            <a:r>
              <a:rPr lang="en-US" i="1" dirty="0" err="1">
                <a:latin typeface="+mj-lt"/>
              </a:rPr>
              <a:t>Trichomonas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Vaginalis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Virulence</a:t>
            </a:r>
            <a:r>
              <a:rPr lang="en-US" dirty="0" smtClean="0">
                <a:latin typeface="+mj-lt"/>
              </a:rPr>
              <a:t>".</a:t>
            </a:r>
          </a:p>
          <a:p>
            <a:pPr algn="l" rtl="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 My work included the diagnosis and maintenance of </a:t>
            </a:r>
            <a:r>
              <a:rPr lang="en-US" i="1" dirty="0">
                <a:latin typeface="+mj-lt"/>
              </a:rPr>
              <a:t>T. </a:t>
            </a:r>
            <a:r>
              <a:rPr lang="en-US" i="1" dirty="0" err="1">
                <a:latin typeface="+mj-lt"/>
              </a:rPr>
              <a:t>vaginalis</a:t>
            </a:r>
            <a:r>
              <a:rPr lang="en-US" dirty="0">
                <a:latin typeface="+mj-lt"/>
              </a:rPr>
              <a:t> in modified TYM </a:t>
            </a:r>
            <a:r>
              <a:rPr lang="en-US" dirty="0" smtClean="0">
                <a:latin typeface="+mj-lt"/>
              </a:rPr>
              <a:t>medium and to investigate the in vitro effect of iron and </a:t>
            </a:r>
            <a:r>
              <a:rPr lang="en-US" dirty="0" err="1" smtClean="0">
                <a:latin typeface="+mj-lt"/>
              </a:rPr>
              <a:t>spermine</a:t>
            </a:r>
            <a:r>
              <a:rPr lang="en-US" dirty="0" smtClean="0">
                <a:latin typeface="+mj-lt"/>
              </a:rPr>
              <a:t> on the growth of </a:t>
            </a:r>
            <a:r>
              <a:rPr lang="en-US" i="1" dirty="0" smtClean="0">
                <a:latin typeface="+mj-lt"/>
              </a:rPr>
              <a:t>T. </a:t>
            </a:r>
            <a:r>
              <a:rPr lang="en-US" i="1" dirty="0" err="1" smtClean="0">
                <a:latin typeface="+mj-lt"/>
              </a:rPr>
              <a:t>vaginalis</a:t>
            </a:r>
            <a:r>
              <a:rPr lang="en-US" i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isolates and its abilities to </a:t>
            </a:r>
            <a:r>
              <a:rPr lang="en-US" dirty="0" err="1" smtClean="0">
                <a:latin typeface="+mj-lt"/>
              </a:rPr>
              <a:t>cytoadhere</a:t>
            </a:r>
            <a:r>
              <a:rPr lang="en-US" dirty="0" smtClean="0">
                <a:latin typeface="+mj-lt"/>
              </a:rPr>
              <a:t> and exert its cytotoxicity to cultured epithelial cells. </a:t>
            </a:r>
          </a:p>
          <a:p>
            <a:pPr algn="l" rtl="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Additionally, </a:t>
            </a:r>
            <a:r>
              <a:rPr lang="en-US" dirty="0" err="1" smtClean="0">
                <a:latin typeface="+mj-lt"/>
              </a:rPr>
              <a:t>examinig</a:t>
            </a:r>
            <a:r>
              <a:rPr lang="en-US" dirty="0" smtClean="0">
                <a:latin typeface="+mj-lt"/>
              </a:rPr>
              <a:t> the in vitro effect of iron on minimal lethal concentration of metronidazole for </a:t>
            </a:r>
            <a:r>
              <a:rPr lang="en-US" i="1" dirty="0" smtClean="0">
                <a:latin typeface="+mj-lt"/>
              </a:rPr>
              <a:t>T. </a:t>
            </a:r>
            <a:r>
              <a:rPr lang="en-US" i="1" dirty="0" err="1" smtClean="0">
                <a:latin typeface="+mj-lt"/>
              </a:rPr>
              <a:t>vaginalis</a:t>
            </a:r>
            <a:r>
              <a:rPr lang="en-US" i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isolates.</a:t>
            </a:r>
          </a:p>
          <a:p>
            <a:pPr algn="l" rtl="0">
              <a:buFont typeface="Arial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986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832648"/>
          </a:xfrm>
        </p:spPr>
        <p:txBody>
          <a:bodyPr>
            <a:normAutofit/>
          </a:bodyPr>
          <a:lstStyle/>
          <a:p>
            <a:pPr algn="just" rtl="0"/>
            <a:r>
              <a:rPr lang="en-US" sz="2500" dirty="0" smtClean="0">
                <a:latin typeface="+mj-lt"/>
              </a:rPr>
              <a:t>I </a:t>
            </a:r>
            <a:r>
              <a:rPr lang="en-US" sz="2500" dirty="0">
                <a:latin typeface="+mj-lt"/>
              </a:rPr>
              <a:t>registered for my M.D. with thesis entitled "Study of Genetic diversity of human and animals isolates of </a:t>
            </a:r>
            <a:r>
              <a:rPr lang="en-US" sz="2500" i="1" dirty="0" err="1">
                <a:latin typeface="+mj-lt"/>
              </a:rPr>
              <a:t>Echinococcus</a:t>
            </a:r>
            <a:r>
              <a:rPr lang="en-US" sz="2500" i="1" dirty="0">
                <a:latin typeface="+mj-lt"/>
              </a:rPr>
              <a:t> </a:t>
            </a:r>
            <a:r>
              <a:rPr lang="en-US" sz="2500" i="1" dirty="0" err="1">
                <a:latin typeface="+mj-lt"/>
              </a:rPr>
              <a:t>granulosus</a:t>
            </a:r>
            <a:r>
              <a:rPr lang="en-US" sz="2500" i="1" dirty="0">
                <a:latin typeface="+mj-lt"/>
              </a:rPr>
              <a:t> </a:t>
            </a:r>
            <a:r>
              <a:rPr lang="en-US" sz="2500" dirty="0">
                <a:latin typeface="+mj-lt"/>
              </a:rPr>
              <a:t>from Egypt" and started to </a:t>
            </a:r>
            <a:r>
              <a:rPr lang="en-US" sz="2500" dirty="0" smtClean="0">
                <a:latin typeface="+mj-lt"/>
              </a:rPr>
              <a:t>collect samples, </a:t>
            </a:r>
            <a:r>
              <a:rPr lang="en-US" sz="2500" dirty="0">
                <a:latin typeface="+mj-lt"/>
              </a:rPr>
              <a:t>that is why I think that I am at a stage in my career, where I will benefit the most </a:t>
            </a:r>
            <a:r>
              <a:rPr lang="en-US" sz="2500" dirty="0" smtClean="0">
                <a:latin typeface="+mj-lt"/>
              </a:rPr>
              <a:t>from such an</a:t>
            </a:r>
          </a:p>
          <a:p>
            <a:pPr marL="0" indent="0" algn="just" rtl="0">
              <a:buNone/>
            </a:pPr>
            <a:r>
              <a:rPr lang="en-US" sz="2500" dirty="0">
                <a:latin typeface="+mj-lt"/>
              </a:rPr>
              <a:t> </a:t>
            </a:r>
            <a:r>
              <a:rPr lang="en-US" sz="2500" dirty="0" smtClean="0">
                <a:latin typeface="+mj-lt"/>
              </a:rPr>
              <a:t>  amazing course, as I have limited experience</a:t>
            </a:r>
          </a:p>
          <a:p>
            <a:pPr marL="0" indent="0" algn="just" rtl="0">
              <a:buNone/>
            </a:pPr>
            <a:r>
              <a:rPr lang="en-US" sz="2500" dirty="0">
                <a:latin typeface="+mj-lt"/>
              </a:rPr>
              <a:t> </a:t>
            </a:r>
            <a:r>
              <a:rPr lang="en-US" sz="2500" dirty="0" smtClean="0">
                <a:latin typeface="+mj-lt"/>
              </a:rPr>
              <a:t>  </a:t>
            </a:r>
            <a:r>
              <a:rPr lang="en-US" sz="2500" dirty="0">
                <a:latin typeface="+mj-lt"/>
              </a:rPr>
              <a:t>i</a:t>
            </a:r>
            <a:r>
              <a:rPr lang="en-US" sz="2500" dirty="0" smtClean="0">
                <a:latin typeface="+mj-lt"/>
              </a:rPr>
              <a:t>n the </a:t>
            </a:r>
            <a:r>
              <a:rPr lang="en-US" sz="2500" dirty="0">
                <a:latin typeface="+mj-lt"/>
              </a:rPr>
              <a:t>field of molecular </a:t>
            </a:r>
            <a:r>
              <a:rPr lang="en-US" sz="2500" dirty="0" smtClean="0">
                <a:latin typeface="+mj-lt"/>
              </a:rPr>
              <a:t>parasitology,</a:t>
            </a:r>
          </a:p>
          <a:p>
            <a:pPr marL="0" indent="0" algn="just" rtl="0">
              <a:buNone/>
            </a:pPr>
            <a:r>
              <a:rPr lang="en-US" sz="2500" dirty="0">
                <a:latin typeface="+mj-lt"/>
              </a:rPr>
              <a:t> </a:t>
            </a:r>
            <a:r>
              <a:rPr lang="en-US" sz="2500" dirty="0" smtClean="0">
                <a:latin typeface="+mj-lt"/>
              </a:rPr>
              <a:t>  which </a:t>
            </a:r>
            <a:r>
              <a:rPr lang="en-US" sz="2500" dirty="0">
                <a:latin typeface="+mj-lt"/>
              </a:rPr>
              <a:t>is a very promising </a:t>
            </a:r>
            <a:r>
              <a:rPr lang="en-US" sz="2500" dirty="0" smtClean="0">
                <a:latin typeface="+mj-lt"/>
              </a:rPr>
              <a:t>branch.</a:t>
            </a:r>
          </a:p>
          <a:p>
            <a:pPr marL="0" indent="0" algn="just" rtl="0">
              <a:buNone/>
            </a:pPr>
            <a:endParaRPr lang="en-US" sz="2500" dirty="0">
              <a:latin typeface="+mj-lt"/>
            </a:endParaRPr>
          </a:p>
          <a:p>
            <a:pPr marL="0" indent="0" algn="just" rtl="0">
              <a:buNone/>
            </a:pPr>
            <a:endParaRPr lang="ar-EG" sz="2500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5793667" y="3553755"/>
            <a:ext cx="4126186" cy="2105025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9631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052736"/>
            <a:ext cx="828092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rtl="0">
              <a:buClr>
                <a:schemeClr val="accent2"/>
              </a:buClr>
              <a:buSzPct val="151000"/>
              <a:buFont typeface="Arial" pitchFamily="34" charset="0"/>
              <a:buChar char="•"/>
            </a:pPr>
            <a:r>
              <a:rPr lang="en-US" sz="2600" dirty="0"/>
              <a:t>The aim of the study is </a:t>
            </a:r>
            <a:r>
              <a:rPr lang="en-US" sz="2600" dirty="0" smtClean="0"/>
              <a:t>to:</a:t>
            </a:r>
          </a:p>
          <a:p>
            <a:pPr algn="just" rtl="0">
              <a:buClr>
                <a:schemeClr val="accent2"/>
              </a:buClr>
              <a:buSzPct val="151000"/>
            </a:pPr>
            <a:endParaRPr lang="en-US" sz="2600" dirty="0" smtClean="0"/>
          </a:p>
          <a:p>
            <a:pPr marL="457200" indent="-457200" algn="just" rtl="0">
              <a:buClr>
                <a:schemeClr val="accent2"/>
              </a:buClr>
              <a:buSzPct val="151000"/>
              <a:buFontTx/>
              <a:buChar char="-"/>
            </a:pPr>
            <a:r>
              <a:rPr lang="en-US" sz="2600" dirty="0" smtClean="0"/>
              <a:t>F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urther 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characterize human and animal Egyptian isolates of </a:t>
            </a:r>
            <a:r>
              <a:rPr lang="en-US" sz="2600" i="1" dirty="0">
                <a:latin typeface="Calibri" pitchFamily="34" charset="0"/>
                <a:cs typeface="Calibri" pitchFamily="34" charset="0"/>
              </a:rPr>
              <a:t>E. </a:t>
            </a:r>
            <a:r>
              <a:rPr lang="en-US" sz="2600" i="1" dirty="0" err="1">
                <a:latin typeface="Calibri" pitchFamily="34" charset="0"/>
                <a:cs typeface="Calibri" pitchFamily="34" charset="0"/>
              </a:rPr>
              <a:t>granulosus</a:t>
            </a:r>
            <a:r>
              <a:rPr lang="en-US" sz="26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using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multilocus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sequence typing targeting mitochondrial genes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 rtl="0">
              <a:buClr>
                <a:schemeClr val="accent2"/>
              </a:buClr>
              <a:buSzPct val="151000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  <a:p>
            <a:pPr marL="457200" indent="-457200" algn="just" rtl="0">
              <a:buClr>
                <a:schemeClr val="accent2"/>
              </a:buClr>
              <a:buSzPct val="151000"/>
              <a:buFontTx/>
              <a:buChar char="-"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valuate 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the discriminative power of the microsatellite markers to understand the molecular epidemiology of this parasite in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Egypt.</a:t>
            </a:r>
          </a:p>
          <a:p>
            <a:pPr algn="just" rtl="0">
              <a:buClr>
                <a:schemeClr val="accent2"/>
              </a:buClr>
              <a:buSzPct val="151000"/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just" rtl="0">
              <a:buClr>
                <a:schemeClr val="accent2"/>
              </a:buClr>
              <a:buSzPct val="151000"/>
              <a:buFontTx/>
              <a:buChar char="-"/>
            </a:pPr>
            <a:r>
              <a:rPr lang="en-US" sz="2600" dirty="0" smtClean="0">
                <a:latin typeface="+mj-lt"/>
              </a:rPr>
              <a:t>Determine the </a:t>
            </a:r>
            <a:r>
              <a:rPr lang="en-US" sz="2600" dirty="0">
                <a:latin typeface="+mj-lt"/>
              </a:rPr>
              <a:t>phylogenetic relationship of the Egyptian isolates to reference and other strains. </a:t>
            </a:r>
          </a:p>
          <a:p>
            <a:pPr marL="457200" indent="-457200" algn="just" rtl="0">
              <a:buClr>
                <a:schemeClr val="accent2"/>
              </a:buClr>
              <a:buSzPct val="151000"/>
              <a:buFont typeface="Arial" pitchFamily="34" charset="0"/>
              <a:buChar char="•"/>
            </a:pPr>
            <a:endParaRPr lang="ar-EG" sz="2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707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544616"/>
          </a:xfrm>
        </p:spPr>
        <p:txBody>
          <a:bodyPr>
            <a:normAutofit fontScale="92500" lnSpcReduction="20000"/>
          </a:bodyPr>
          <a:lstStyle/>
          <a:p>
            <a:pPr marL="0" indent="0" algn="just" rtl="0">
              <a:buNone/>
            </a:pPr>
            <a:r>
              <a:rPr lang="en-US" sz="3300" b="1" dirty="0" smtClean="0">
                <a:latin typeface="Calibri" pitchFamily="34" charset="0"/>
                <a:cs typeface="Calibri" pitchFamily="34" charset="0"/>
              </a:rPr>
              <a:t>Regarding my future:</a:t>
            </a:r>
          </a:p>
          <a:p>
            <a:pPr marL="0" indent="0" algn="just" rtl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 rtl="0"/>
            <a:r>
              <a:rPr lang="en-US" sz="3100" dirty="0" smtClean="0">
                <a:latin typeface="Calibri" pitchFamily="34" charset="0"/>
                <a:cs typeface="Calibri" pitchFamily="34" charset="0"/>
              </a:rPr>
              <a:t>Due </a:t>
            </a:r>
            <a:r>
              <a:rPr lang="en-US" sz="3100" dirty="0">
                <a:latin typeface="Calibri" pitchFamily="34" charset="0"/>
                <a:cs typeface="Calibri" pitchFamily="34" charset="0"/>
              </a:rPr>
              <a:t>to my previous work, 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I’m </a:t>
            </a:r>
            <a:r>
              <a:rPr lang="en-US" sz="3100" dirty="0">
                <a:latin typeface="Calibri" pitchFamily="34" charset="0"/>
                <a:cs typeface="Calibri" pitchFamily="34" charset="0"/>
              </a:rPr>
              <a:t>interested in 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the diagnosis of parasites </a:t>
            </a:r>
            <a:r>
              <a:rPr lang="en-US" sz="31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working with </a:t>
            </a:r>
            <a:r>
              <a:rPr lang="en-US" sz="3100" dirty="0">
                <a:latin typeface="Calibri" pitchFamily="34" charset="0"/>
                <a:cs typeface="Calibri" pitchFamily="34" charset="0"/>
              </a:rPr>
              <a:t>cell 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culture.</a:t>
            </a:r>
          </a:p>
          <a:p>
            <a:pPr algn="just" rtl="0"/>
            <a:endParaRPr lang="en-US" sz="3100" dirty="0">
              <a:latin typeface="Calibri" pitchFamily="34" charset="0"/>
              <a:cs typeface="Calibri" pitchFamily="34" charset="0"/>
            </a:endParaRPr>
          </a:p>
          <a:p>
            <a:pPr algn="just" rtl="0"/>
            <a:r>
              <a:rPr lang="en-US" sz="3100" dirty="0">
                <a:latin typeface="Calibri" pitchFamily="34" charset="0"/>
                <a:cs typeface="Calibri" pitchFamily="34" charset="0"/>
              </a:rPr>
              <a:t>I’m 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also interested </a:t>
            </a:r>
            <a:r>
              <a:rPr lang="en-US" sz="3100" dirty="0">
                <a:latin typeface="Calibri" pitchFamily="34" charset="0"/>
                <a:cs typeface="Calibri" pitchFamily="34" charset="0"/>
              </a:rPr>
              <a:t>in learning new techniques for diagnosis especially the molecular 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techniques and the whole molecular </a:t>
            </a:r>
            <a:r>
              <a:rPr lang="en-US" sz="3100" dirty="0">
                <a:latin typeface="Calibri" pitchFamily="34" charset="0"/>
                <a:cs typeface="Calibri" pitchFamily="34" charset="0"/>
              </a:rPr>
              <a:t>parasitology research work 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3100" dirty="0">
                <a:latin typeface="Calibri" pitchFamily="34" charset="0"/>
                <a:cs typeface="Calibri" pitchFamily="34" charset="0"/>
              </a:rPr>
              <a:t>I am looking forward to 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improving </a:t>
            </a:r>
            <a:r>
              <a:rPr lang="en-US" sz="3100" dirty="0">
                <a:latin typeface="Calibri" pitchFamily="34" charset="0"/>
                <a:cs typeface="Calibri" pitchFamily="34" charset="0"/>
              </a:rPr>
              <a:t>my knowledge 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in this field.</a:t>
            </a:r>
          </a:p>
          <a:p>
            <a:pPr algn="just" rtl="0"/>
            <a:endParaRPr lang="en-US" sz="3100" dirty="0">
              <a:latin typeface="Calibri" pitchFamily="34" charset="0"/>
              <a:cs typeface="Calibri" pitchFamily="34" charset="0"/>
            </a:endParaRPr>
          </a:p>
          <a:p>
            <a:pPr algn="just" rtl="0"/>
            <a:r>
              <a:rPr lang="en-US" sz="3100" dirty="0" smtClean="0">
                <a:latin typeface="Calibri" pitchFamily="34" charset="0"/>
                <a:cs typeface="Calibri" pitchFamily="34" charset="0"/>
              </a:rPr>
              <a:t>I hope I can Transfer </a:t>
            </a:r>
            <a:r>
              <a:rPr lang="en-US" sz="3100" dirty="0">
                <a:latin typeface="Calibri" pitchFamily="34" charset="0"/>
                <a:cs typeface="Calibri" pitchFamily="34" charset="0"/>
              </a:rPr>
              <a:t>the state of the art </a:t>
            </a:r>
            <a:r>
              <a:rPr lang="en-US" sz="3100">
                <a:latin typeface="Calibri" pitchFamily="34" charset="0"/>
                <a:cs typeface="Calibri" pitchFamily="34" charset="0"/>
              </a:rPr>
              <a:t>of </a:t>
            </a:r>
            <a:r>
              <a:rPr lang="en-US" sz="3100" smtClean="0">
                <a:latin typeface="Calibri" pitchFamily="34" charset="0"/>
                <a:cs typeface="Calibri" pitchFamily="34" charset="0"/>
              </a:rPr>
              <a:t>geno</a:t>
            </a:r>
            <a:r>
              <a:rPr lang="en-US" sz="3100" smtClean="0">
                <a:latin typeface="Calibri" pitchFamily="34" charset="0"/>
                <a:cs typeface="Calibri" pitchFamily="34" charset="0"/>
              </a:rPr>
              <a:t>typing 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phylogenetics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my colleagues in the department.</a:t>
            </a:r>
            <a:endParaRPr lang="en-US" sz="3100" dirty="0">
              <a:latin typeface="Calibri" pitchFamily="34" charset="0"/>
              <a:cs typeface="Calibri" pitchFamily="34" charset="0"/>
            </a:endParaRPr>
          </a:p>
          <a:p>
            <a:pPr marL="0" indent="0" algn="just" rtl="0">
              <a:buNone/>
            </a:pPr>
            <a:endParaRPr lang="en-US" sz="3100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 rtl="0">
              <a:buNone/>
            </a:pPr>
            <a:endParaRPr lang="en-US" sz="3100" dirty="0">
              <a:latin typeface="Calibri" pitchFamily="34" charset="0"/>
              <a:cs typeface="Calibri" pitchFamily="34" charset="0"/>
            </a:endParaRPr>
          </a:p>
          <a:p>
            <a:pPr algn="just" rtl="0"/>
            <a:endParaRPr lang="en-US" dirty="0">
              <a:latin typeface="+mj-lt"/>
            </a:endParaRP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xmlns="" val="303836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1949</TotalTime>
  <Words>769</Words>
  <Application>Microsoft Office PowerPoint</Application>
  <PresentationFormat>On-screen Show (4:3)</PresentationFormat>
  <Paragraphs>74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         Doaa Nassar Assistant lecturer of medical parasitology Faculty of medicine  Ain shams university  Cairo- Egypt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meBOP 2016</dc:title>
  <dc:creator>R-TECH</dc:creator>
  <cp:lastModifiedBy>Dr_Dina.Mamdouh</cp:lastModifiedBy>
  <cp:revision>73</cp:revision>
  <dcterms:created xsi:type="dcterms:W3CDTF">2016-07-09T10:56:42Z</dcterms:created>
  <dcterms:modified xsi:type="dcterms:W3CDTF">2017-07-24T23:40:49Z</dcterms:modified>
</cp:coreProperties>
</file>