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2" r:id="rId6"/>
    <p:sldId id="264" r:id="rId7"/>
    <p:sldId id="261" r:id="rId8"/>
    <p:sldId id="270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063B-297F-4A46-B729-C877B9E341A7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76CA-2984-4818-8516-9ACC298AD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68269-EF98-4B46-923A-01F68250F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0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2662-BB9C-43D5-8A7D-99E43271ED1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2AA-42ED-4DDF-B91A-33A0385DD3AF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91F2-251D-4A55-A14D-B0B49A2623A9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8965A9-65B2-4C38-BEF1-5A941B3E9E0C}" type="datetime1">
              <a:rPr lang="en-US" smtClean="0"/>
              <a:pPr/>
              <a:t>7/24/2017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MeBOP Course 2017_Adriko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9C5072-364E-4BD2-B71B-A069CC8026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4643-0E81-4386-9561-F9C5536E93FC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959E-72E3-4531-88C5-A699B89B94D4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5E73-276C-4BC4-9B84-C0A450F5F63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9A23-C3E8-46CE-8230-40E2C6773AF2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6796-C8DB-4C0A-BFC0-F33903B84971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470-A5B1-45F9-BFBC-B3C2321C64D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AD23-CB85-4237-957E-65FF0C216F3E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B500-3669-477B-9782-5B6C07E7FD23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7D12-6B38-49D0-90E9-0A4070EB161F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MeBOP Course 2017_Adriko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0529-9556-45D7-8615-22BA95D0D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Moses Adriko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Bilharzia and Worm Control, Uganda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Ministry of Health, Uganda</a:t>
            </a:r>
            <a:endParaRPr lang="en-US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001000" cy="2209800"/>
          </a:xfrm>
          <a:prstGeom prst="rect">
            <a:avLst/>
          </a:prstGeom>
          <a:solidFill>
            <a:srgbClr val="8E2A2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791200"/>
          </a:xfrm>
        </p:spPr>
        <p:txBody>
          <a:bodyPr>
            <a:normAutofit fontScale="25000" lnSpcReduction="20000"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Background/Geographic al location of Vector Control Division, Uganda.</a:t>
            </a:r>
            <a:endParaRPr lang="en-US" sz="11200" dirty="0"/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Long </a:t>
            </a:r>
            <a:r>
              <a:rPr lang="en-US" sz="11200" dirty="0"/>
              <a:t>term scientific </a:t>
            </a:r>
            <a:r>
              <a:rPr lang="en-US" sz="11200" dirty="0" smtClean="0"/>
              <a:t>goals of Vector Control Division, Uganda.</a:t>
            </a:r>
            <a:endParaRPr lang="en-US" sz="11200" dirty="0"/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Main </a:t>
            </a:r>
            <a:r>
              <a:rPr lang="en-US" sz="11200" dirty="0"/>
              <a:t>research questions </a:t>
            </a:r>
            <a:r>
              <a:rPr lang="en-US" sz="11200" dirty="0" smtClean="0"/>
              <a:t>of Vector Control Division, Uganda.</a:t>
            </a:r>
            <a:endParaRPr lang="en-US" sz="11200" dirty="0"/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Main </a:t>
            </a:r>
            <a:r>
              <a:rPr lang="en-US" sz="11200" dirty="0"/>
              <a:t>research question of your project (be it at any level, from cloning a gene, identifying how drug resistance spread to epidemiology)</a:t>
            </a:r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Unique </a:t>
            </a:r>
            <a:r>
              <a:rPr lang="en-US" sz="11200" dirty="0"/>
              <a:t>skills or expertise that someone else might benefit </a:t>
            </a:r>
            <a:r>
              <a:rPr lang="en-US" sz="11200" dirty="0" smtClean="0"/>
              <a:t>from.</a:t>
            </a:r>
            <a:endParaRPr lang="en-US" sz="11200" dirty="0"/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Collaboration </a:t>
            </a:r>
            <a:r>
              <a:rPr lang="en-US" sz="11200" dirty="0"/>
              <a:t>skill/resources that someone else might have will promote your project.</a:t>
            </a:r>
          </a:p>
          <a:p>
            <a:pPr lvl="0">
              <a:buFont typeface="Wingdings" pitchFamily="2" charset="2"/>
              <a:buChar char="§"/>
            </a:pPr>
            <a:r>
              <a:rPr lang="en-US" sz="11200" dirty="0" smtClean="0"/>
              <a:t>Difficulties </a:t>
            </a:r>
            <a:r>
              <a:rPr lang="en-US" sz="11200" dirty="0"/>
              <a:t>do you face in doing research in your local area?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/>
              <a:t>PRESENTATION OUTLINE</a:t>
            </a:r>
            <a:endParaRPr lang="en-US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D59B-DCA8-47F2-8D8A-4B4BA18CB6B3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p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85901"/>
            <a:ext cx="3733800" cy="3390900"/>
          </a:xfrm>
          <a:ln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  <a:ea typeface="+mn-ea"/>
                <a:cs typeface="+mn-cs"/>
              </a:rPr>
              <a:t>UGANDA</a:t>
            </a:r>
            <a:r>
              <a:rPr lang="en-US" sz="4000" b="1" dirty="0" smtClean="0"/>
              <a:t> </a:t>
            </a:r>
            <a:r>
              <a:rPr lang="en-US" sz="2800" b="1" dirty="0" smtClean="0">
                <a:latin typeface="+mn-lt"/>
                <a:ea typeface="+mn-ea"/>
                <a:cs typeface="+mn-cs"/>
              </a:rPr>
              <a:t>COUNTRY PROFILE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62482" y="914400"/>
            <a:ext cx="4281518" cy="2514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East African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240,000 km</a:t>
            </a:r>
            <a:r>
              <a:rPr lang="en-US" sz="1800" baseline="30000" dirty="0">
                <a:solidFill>
                  <a:schemeClr val="accent2"/>
                </a:solidFill>
                <a:latin typeface="Arial Black" pitchFamily="34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 in area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18% open water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2006 had 56 districts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2"/>
                </a:solidFill>
                <a:latin typeface="Arial Black" pitchFamily="34" charset="0"/>
              </a:rPr>
              <a:t>2017 </a:t>
            </a: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- </a:t>
            </a:r>
            <a:r>
              <a:rPr lang="en-US" sz="1800" dirty="0" smtClean="0">
                <a:solidFill>
                  <a:schemeClr val="accent2"/>
                </a:solidFill>
                <a:latin typeface="Arial Black" pitchFamily="34" charset="0"/>
              </a:rPr>
              <a:t>116 </a:t>
            </a: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districts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Arial Black" pitchFamily="34" charset="0"/>
              </a:rPr>
              <a:t>Most services decentralised esp. Local Govt.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" y="3048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 Black" pitchFamily="34" charset="0"/>
              </a:rPr>
              <a:t>DRC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00200" y="1143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 Black" pitchFamily="34" charset="0"/>
              </a:rPr>
              <a:t>NEW SUDAN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752600" y="4648200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 Black" pitchFamily="34" charset="0"/>
              </a:rPr>
              <a:t>TANZANIA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48006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Arial Black" pitchFamily="34" charset="0"/>
              </a:rPr>
              <a:t>BURUNDI RWANDA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429000" y="38100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 Black" pitchFamily="34" charset="0"/>
              </a:rPr>
              <a:t>KENYA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rcRect l="44256" t="36236" r="35040" b="20771"/>
          <a:stretch>
            <a:fillRect/>
          </a:stretch>
        </p:blipFill>
        <p:spPr bwMode="auto">
          <a:xfrm>
            <a:off x="4724400" y="3200400"/>
            <a:ext cx="441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l="60322" t="32609" r="23055" b="48875"/>
          <a:stretch>
            <a:fillRect/>
          </a:stretch>
        </p:blipFill>
        <p:spPr bwMode="auto">
          <a:xfrm>
            <a:off x="1447800" y="49530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/>
          <p:nvPr/>
        </p:nvPicPr>
        <p:blipFill>
          <a:blip r:embed="rId3"/>
          <a:srcRect l="47879" t="47346" r="48108" b="43787"/>
          <a:stretch>
            <a:fillRect/>
          </a:stretch>
        </p:blipFill>
        <p:spPr bwMode="auto">
          <a:xfrm>
            <a:off x="20574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0140-AD4D-4E13-AE0F-40CCDCEE47DA}" type="datetime1">
              <a:rPr lang="en-US" smtClean="0"/>
              <a:pPr/>
              <a:t>7/24/2017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MeBOP Course 2017_Adriko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533400"/>
            <a:ext cx="8839200" cy="6324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800" dirty="0" smtClean="0"/>
              <a:t>Started in 1901 with emphasis on  malaria transmission &amp; vector control especially in urban areas and other communicable diseases.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800" dirty="0" smtClean="0"/>
              <a:t>Vector </a:t>
            </a:r>
            <a:r>
              <a:rPr lang="en-US" sz="2800" dirty="0" smtClean="0"/>
              <a:t>Control Division involved in diverse disease control / elimination  programmes  activities throughout the country: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Bilharzia and  Worm Control Programme(BWCP)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National Sleeping Sickness Control Programme (HAT)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Programme to Eliminate Lymphatic Filariasis (PELF)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National Onchocerciasis Control Programme (NOCP)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Other activities include :</a:t>
            </a:r>
          </a:p>
          <a:p>
            <a:pPr marL="1200150" lvl="3" indent="-342900">
              <a:lnSpc>
                <a:spcPct val="80000"/>
              </a:lnSpc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Epidemiology/Risk factors for Leishmaniasis </a:t>
            </a:r>
          </a:p>
          <a:p>
            <a:pPr marL="1200150" lvl="3" indent="-342900">
              <a:lnSpc>
                <a:spcPct val="80000"/>
              </a:lnSpc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General vector / pest control activities / consultations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  <a:ea typeface="+mn-ea"/>
                <a:cs typeface="+mn-cs"/>
              </a:rPr>
              <a:t>BACKGROUND OF VECTOR CONTROL DIVISION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B8B2-B1D8-4250-B347-5222E2410A8D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  <a:ea typeface="+mn-ea"/>
                <a:cs typeface="+mn-cs"/>
              </a:rPr>
              <a:t>SCIENTIFIC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3810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Objectives:</a:t>
            </a:r>
          </a:p>
          <a:p>
            <a:pPr lvl="1"/>
            <a:r>
              <a:rPr lang="en-US" sz="1800" dirty="0" smtClean="0"/>
              <a:t>Elimination of morbidity due to schistosomiasis to as a public health problem</a:t>
            </a:r>
          </a:p>
          <a:p>
            <a:pPr>
              <a:buNone/>
            </a:pPr>
            <a:r>
              <a:rPr lang="en-GB" sz="1800" b="1" dirty="0" smtClean="0"/>
              <a:t>Goals:</a:t>
            </a:r>
          </a:p>
          <a:p>
            <a:pPr lvl="1"/>
            <a:r>
              <a:rPr lang="en-GB" sz="1800" dirty="0" smtClean="0"/>
              <a:t>To implement MDA in 100% of districts implementing.</a:t>
            </a:r>
            <a:endParaRPr lang="en-US" sz="1800" dirty="0" smtClean="0"/>
          </a:p>
          <a:p>
            <a:pPr lvl="1"/>
            <a:r>
              <a:rPr lang="en-GB" sz="1800" dirty="0" smtClean="0"/>
              <a:t>To achieve at least 75% therapeutic coverage during annual MDA in school-age children and high-risk communities.</a:t>
            </a:r>
            <a:endParaRPr lang="en-US" sz="1800" dirty="0" smtClean="0"/>
          </a:p>
          <a:p>
            <a:pPr lvl="1"/>
            <a:r>
              <a:rPr lang="en-GB" sz="1800" dirty="0" smtClean="0"/>
              <a:t>To eliminate heavy intensity infections of schistosomiasis in school-age children and high-risk communities.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Schistosomiasis in Uganda</a:t>
            </a:r>
            <a:endParaRPr lang="en-US" dirty="0"/>
          </a:p>
        </p:txBody>
      </p:sp>
      <p:pic>
        <p:nvPicPr>
          <p:cNvPr id="9" name="Picture 8" descr="D:\NTD Uganda\Master Plan Review 2017\Current Schisto Map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99" y="2133600"/>
            <a:ext cx="495300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096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Focuses on reducing disease through periodic, large-scale population treatment with Praziquantel combined with Health Education.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2C4C-0F2E-4160-AC8A-2E3B358DC983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629400" y="4876800"/>
            <a:ext cx="360040" cy="409466"/>
            <a:chOff x="1691680" y="2467206"/>
            <a:chExt cx="360040" cy="409466"/>
          </a:xfrm>
        </p:grpSpPr>
        <p:sp>
          <p:nvSpPr>
            <p:cNvPr id="14" name="Oval 13"/>
            <p:cNvSpPr/>
            <p:nvPr/>
          </p:nvSpPr>
          <p:spPr>
            <a:xfrm>
              <a:off x="1691680" y="2467206"/>
              <a:ext cx="360040" cy="409466"/>
            </a:xfrm>
            <a:prstGeom prst="ellipse">
              <a:avLst/>
            </a:prstGeom>
            <a:solidFill>
              <a:srgbClr val="BBE0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5247" y="24872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?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  <a:ea typeface="+mn-ea"/>
                <a:cs typeface="+mn-cs"/>
              </a:rPr>
              <a:t>RESEARCH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495800" cy="457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Main Research Questions for BWCP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371600"/>
            <a:ext cx="4116388" cy="5257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What factors affecting Praziquantel uptake in endemic districts in Uganda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What is the level of available WASH activities in relation to control and prevention of </a:t>
            </a:r>
            <a:r>
              <a:rPr lang="en-US" dirty="0" err="1" smtClean="0"/>
              <a:t>schisto</a:t>
            </a:r>
            <a:r>
              <a:rPr lang="en-US" dirty="0" smtClean="0"/>
              <a:t> and STH in endemic districts.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How best can a </a:t>
            </a:r>
            <a:r>
              <a:rPr lang="en-US" dirty="0" err="1" smtClean="0"/>
              <a:t>schisto</a:t>
            </a:r>
            <a:r>
              <a:rPr lang="en-US" dirty="0" smtClean="0"/>
              <a:t> programme targeting school age children</a:t>
            </a:r>
            <a:r>
              <a:rPr lang="en-US" strike="sngStrike" dirty="0" smtClean="0"/>
              <a:t> </a:t>
            </a:r>
            <a:r>
              <a:rPr lang="en-US" dirty="0" smtClean="0"/>
              <a:t>sufficiently reach the non-enrolled children.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What factors affecting proper and timely reporting of SAEs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What is the level of community awareness about schistosomiasis and STH transmission, prevention and control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838200"/>
            <a:ext cx="4114800" cy="457200"/>
          </a:xfrm>
        </p:spPr>
        <p:txBody>
          <a:bodyPr/>
          <a:lstStyle/>
          <a:p>
            <a:r>
              <a:rPr lang="en-US" dirty="0" smtClean="0"/>
              <a:t>Project Research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219200"/>
            <a:ext cx="4724400" cy="5638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is the best way to monitor </a:t>
            </a:r>
            <a:r>
              <a:rPr lang="en-US" sz="2000" dirty="0" err="1" smtClean="0"/>
              <a:t>schistosome</a:t>
            </a:r>
            <a:r>
              <a:rPr lang="en-US" sz="2000" dirty="0" smtClean="0"/>
              <a:t> infections and drug efficacy?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Has drug resistance been selected for?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is the potential for the spread of drug resistance?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other factors drive transmission?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Is a standardized multi-parallel-PCR assay more sensitive diagnostic tool for detecting STH and </a:t>
            </a:r>
            <a:r>
              <a:rPr lang="en-US" sz="2000" i="1" dirty="0" smtClean="0"/>
              <a:t>Schistosoma mansoni</a:t>
            </a:r>
            <a:r>
              <a:rPr lang="en-US" sz="2000" dirty="0" smtClean="0"/>
              <a:t> prevalence compared to the Kato-Katz stool test in the face of elimination stage after MDA stoppage for LF?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</a:t>
            </a:r>
            <a:r>
              <a:rPr lang="en-US" sz="2000" dirty="0" smtClean="0"/>
              <a:t>is efficacy of MEBZ and ALB against STH  after several years of MDA? 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3634-64FA-4892-AC45-A3C90EED9F9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MeBOP</a:t>
            </a:r>
            <a:r>
              <a:rPr lang="en-US" dirty="0" smtClean="0"/>
              <a:t> Course 2017_Adriko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8"/>
          <p:cNvGrpSpPr/>
          <p:nvPr/>
        </p:nvGrpSpPr>
        <p:grpSpPr>
          <a:xfrm>
            <a:off x="3581400" y="990600"/>
            <a:ext cx="5562600" cy="4876800"/>
            <a:chOff x="762000" y="1066800"/>
            <a:chExt cx="7543800" cy="5564188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483644" y="2884489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582591" y="2884489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5867401" y="2886076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4023123" y="3130551"/>
              <a:ext cx="164306" cy="554037"/>
              <a:chOff x="1248" y="2568"/>
              <a:chExt cx="271" cy="863"/>
            </a:xfrm>
          </p:grpSpPr>
          <p:sp>
            <p:nvSpPr>
              <p:cNvPr id="8586" name="Line 9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7" name="Line 10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8" name="Line 11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9" name="Line 12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90" name="Line 13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91" name="Oval 14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5948363" y="3130551"/>
              <a:ext cx="163116" cy="554037"/>
              <a:chOff x="1248" y="2568"/>
              <a:chExt cx="271" cy="863"/>
            </a:xfrm>
          </p:grpSpPr>
          <p:sp>
            <p:nvSpPr>
              <p:cNvPr id="8580" name="Line 16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1" name="Line 17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2" name="Line 18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3" name="Line 19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4" name="Line 20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85" name="Oval 21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2" name="Rectangle 22"/>
            <p:cNvSpPr>
              <a:spLocks noChangeArrowheads="1"/>
            </p:cNvSpPr>
            <p:nvPr/>
          </p:nvSpPr>
          <p:spPr bwMode="auto">
            <a:xfrm>
              <a:off x="2538413" y="5033964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23"/>
            <p:cNvSpPr>
              <a:spLocks noChangeArrowheads="1"/>
            </p:cNvSpPr>
            <p:nvPr/>
          </p:nvSpPr>
          <p:spPr bwMode="auto">
            <a:xfrm>
              <a:off x="3746897" y="5033964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707607" y="5218114"/>
              <a:ext cx="163116" cy="554037"/>
              <a:chOff x="1248" y="2568"/>
              <a:chExt cx="271" cy="863"/>
            </a:xfrm>
          </p:grpSpPr>
          <p:sp>
            <p:nvSpPr>
              <p:cNvPr id="8574" name="Line 25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5" name="Line 26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6" name="Line 27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7" name="Line 28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8" name="Line 29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9" name="Oval 30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255295" y="5251451"/>
              <a:ext cx="163116" cy="554037"/>
              <a:chOff x="1248" y="2568"/>
              <a:chExt cx="271" cy="863"/>
            </a:xfrm>
          </p:grpSpPr>
          <p:sp>
            <p:nvSpPr>
              <p:cNvPr id="8568" name="Line 32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9" name="Line 33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0" name="Line 34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1" name="Line 35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2" name="Line 36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73" name="Oval 37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6" name="Line 38"/>
            <p:cNvSpPr>
              <a:spLocks noChangeShapeType="1"/>
            </p:cNvSpPr>
            <p:nvPr/>
          </p:nvSpPr>
          <p:spPr bwMode="auto">
            <a:xfrm>
              <a:off x="2319339" y="4481514"/>
              <a:ext cx="5041106" cy="95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Rectangle 39"/>
            <p:cNvSpPr>
              <a:spLocks noChangeArrowheads="1"/>
            </p:cNvSpPr>
            <p:nvPr/>
          </p:nvSpPr>
          <p:spPr bwMode="auto">
            <a:xfrm>
              <a:off x="4681538" y="5033964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Text Box 40"/>
            <p:cNvSpPr txBox="1">
              <a:spLocks noChangeArrowheads="1"/>
            </p:cNvSpPr>
            <p:nvPr/>
          </p:nvSpPr>
          <p:spPr bwMode="auto">
            <a:xfrm>
              <a:off x="4296967" y="1781175"/>
              <a:ext cx="11549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100" dirty="0" smtClean="0"/>
                <a:t>MOH Technician</a:t>
              </a:r>
            </a:p>
          </p:txBody>
        </p:sp>
        <p:sp>
          <p:nvSpPr>
            <p:cNvPr id="8209" name="Text Box 41"/>
            <p:cNvSpPr txBox="1">
              <a:spLocks noChangeArrowheads="1"/>
            </p:cNvSpPr>
            <p:nvPr/>
          </p:nvSpPr>
          <p:spPr bwMode="auto">
            <a:xfrm>
              <a:off x="3793332" y="3698875"/>
              <a:ext cx="18473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307557" y="1384301"/>
              <a:ext cx="548879" cy="579437"/>
              <a:chOff x="2664" y="1109"/>
              <a:chExt cx="896" cy="1090"/>
            </a:xfrm>
          </p:grpSpPr>
          <p:sp>
            <p:nvSpPr>
              <p:cNvPr id="8560" name="Line 43"/>
              <p:cNvSpPr>
                <a:spLocks noChangeShapeType="1"/>
              </p:cNvSpPr>
              <p:nvPr/>
            </p:nvSpPr>
            <p:spPr bwMode="auto">
              <a:xfrm>
                <a:off x="3013" y="2177"/>
                <a:ext cx="125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1" name="Freeform 44"/>
              <p:cNvSpPr>
                <a:spLocks/>
              </p:cNvSpPr>
              <p:nvPr/>
            </p:nvSpPr>
            <p:spPr bwMode="auto">
              <a:xfrm rot="-593437">
                <a:off x="2941" y="1109"/>
                <a:ext cx="95" cy="221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2" name="Freeform 45"/>
              <p:cNvSpPr>
                <a:spLocks/>
              </p:cNvSpPr>
              <p:nvPr/>
            </p:nvSpPr>
            <p:spPr bwMode="auto">
              <a:xfrm>
                <a:off x="3038" y="1570"/>
                <a:ext cx="90" cy="629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3" name="Freeform 46"/>
              <p:cNvSpPr>
                <a:spLocks/>
              </p:cNvSpPr>
              <p:nvPr/>
            </p:nvSpPr>
            <p:spPr bwMode="auto">
              <a:xfrm rot="-202386">
                <a:off x="3088" y="1570"/>
                <a:ext cx="200" cy="605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4" name="Freeform 47"/>
              <p:cNvSpPr>
                <a:spLocks/>
              </p:cNvSpPr>
              <p:nvPr/>
            </p:nvSpPr>
            <p:spPr bwMode="auto">
              <a:xfrm>
                <a:off x="3293" y="1719"/>
                <a:ext cx="242" cy="224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5" name="Freeform 48"/>
              <p:cNvSpPr>
                <a:spLocks/>
              </p:cNvSpPr>
              <p:nvPr/>
            </p:nvSpPr>
            <p:spPr bwMode="auto">
              <a:xfrm>
                <a:off x="3405" y="1888"/>
                <a:ext cx="155" cy="252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6" name="Freeform 49"/>
              <p:cNvSpPr>
                <a:spLocks/>
              </p:cNvSpPr>
              <p:nvPr/>
            </p:nvSpPr>
            <p:spPr bwMode="auto">
              <a:xfrm>
                <a:off x="3361" y="1644"/>
                <a:ext cx="75" cy="129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67" name="Freeform 50"/>
              <p:cNvSpPr>
                <a:spLocks/>
              </p:cNvSpPr>
              <p:nvPr/>
            </p:nvSpPr>
            <p:spPr bwMode="auto">
              <a:xfrm rot="-721601">
                <a:off x="2664" y="1298"/>
                <a:ext cx="624" cy="470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2758678" y="1287464"/>
              <a:ext cx="548879" cy="579437"/>
              <a:chOff x="2664" y="1109"/>
              <a:chExt cx="896" cy="1090"/>
            </a:xfrm>
          </p:grpSpPr>
          <p:sp>
            <p:nvSpPr>
              <p:cNvPr id="8552" name="Line 52"/>
              <p:cNvSpPr>
                <a:spLocks noChangeShapeType="1"/>
              </p:cNvSpPr>
              <p:nvPr/>
            </p:nvSpPr>
            <p:spPr bwMode="auto">
              <a:xfrm>
                <a:off x="3013" y="2177"/>
                <a:ext cx="125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3" name="Freeform 53"/>
              <p:cNvSpPr>
                <a:spLocks/>
              </p:cNvSpPr>
              <p:nvPr/>
            </p:nvSpPr>
            <p:spPr bwMode="auto">
              <a:xfrm rot="-593437">
                <a:off x="2941" y="1109"/>
                <a:ext cx="95" cy="221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4" name="Freeform 54"/>
              <p:cNvSpPr>
                <a:spLocks/>
              </p:cNvSpPr>
              <p:nvPr/>
            </p:nvSpPr>
            <p:spPr bwMode="auto">
              <a:xfrm>
                <a:off x="3038" y="1570"/>
                <a:ext cx="90" cy="629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5" name="Freeform 55"/>
              <p:cNvSpPr>
                <a:spLocks/>
              </p:cNvSpPr>
              <p:nvPr/>
            </p:nvSpPr>
            <p:spPr bwMode="auto">
              <a:xfrm rot="-202386">
                <a:off x="3088" y="1570"/>
                <a:ext cx="200" cy="605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6" name="Freeform 56"/>
              <p:cNvSpPr>
                <a:spLocks/>
              </p:cNvSpPr>
              <p:nvPr/>
            </p:nvSpPr>
            <p:spPr bwMode="auto">
              <a:xfrm>
                <a:off x="3293" y="1719"/>
                <a:ext cx="242" cy="224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7" name="Freeform 57"/>
              <p:cNvSpPr>
                <a:spLocks/>
              </p:cNvSpPr>
              <p:nvPr/>
            </p:nvSpPr>
            <p:spPr bwMode="auto">
              <a:xfrm>
                <a:off x="3405" y="1888"/>
                <a:ext cx="155" cy="252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8" name="Freeform 58"/>
              <p:cNvSpPr>
                <a:spLocks/>
              </p:cNvSpPr>
              <p:nvPr/>
            </p:nvSpPr>
            <p:spPr bwMode="auto">
              <a:xfrm>
                <a:off x="3361" y="1644"/>
                <a:ext cx="75" cy="129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9" name="Freeform 59"/>
              <p:cNvSpPr>
                <a:spLocks/>
              </p:cNvSpPr>
              <p:nvPr/>
            </p:nvSpPr>
            <p:spPr bwMode="auto">
              <a:xfrm rot="-721601">
                <a:off x="2664" y="1298"/>
                <a:ext cx="624" cy="470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088482" y="1225551"/>
              <a:ext cx="548879" cy="579437"/>
              <a:chOff x="2664" y="1109"/>
              <a:chExt cx="896" cy="1090"/>
            </a:xfrm>
          </p:grpSpPr>
          <p:sp>
            <p:nvSpPr>
              <p:cNvPr id="8544" name="Line 61"/>
              <p:cNvSpPr>
                <a:spLocks noChangeShapeType="1"/>
              </p:cNvSpPr>
              <p:nvPr/>
            </p:nvSpPr>
            <p:spPr bwMode="auto">
              <a:xfrm>
                <a:off x="3013" y="2177"/>
                <a:ext cx="125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5" name="Freeform 62"/>
              <p:cNvSpPr>
                <a:spLocks/>
              </p:cNvSpPr>
              <p:nvPr/>
            </p:nvSpPr>
            <p:spPr bwMode="auto">
              <a:xfrm rot="-593437">
                <a:off x="2941" y="1109"/>
                <a:ext cx="95" cy="221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6" name="Freeform 63"/>
              <p:cNvSpPr>
                <a:spLocks/>
              </p:cNvSpPr>
              <p:nvPr/>
            </p:nvSpPr>
            <p:spPr bwMode="auto">
              <a:xfrm>
                <a:off x="3038" y="1570"/>
                <a:ext cx="90" cy="629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7" name="Freeform 64"/>
              <p:cNvSpPr>
                <a:spLocks/>
              </p:cNvSpPr>
              <p:nvPr/>
            </p:nvSpPr>
            <p:spPr bwMode="auto">
              <a:xfrm rot="-202386">
                <a:off x="3088" y="1570"/>
                <a:ext cx="200" cy="605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8" name="Freeform 65"/>
              <p:cNvSpPr>
                <a:spLocks/>
              </p:cNvSpPr>
              <p:nvPr/>
            </p:nvSpPr>
            <p:spPr bwMode="auto">
              <a:xfrm>
                <a:off x="3293" y="1719"/>
                <a:ext cx="242" cy="224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9" name="Freeform 66"/>
              <p:cNvSpPr>
                <a:spLocks/>
              </p:cNvSpPr>
              <p:nvPr/>
            </p:nvSpPr>
            <p:spPr bwMode="auto">
              <a:xfrm>
                <a:off x="3405" y="1888"/>
                <a:ext cx="155" cy="252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0" name="Freeform 67"/>
              <p:cNvSpPr>
                <a:spLocks/>
              </p:cNvSpPr>
              <p:nvPr/>
            </p:nvSpPr>
            <p:spPr bwMode="auto">
              <a:xfrm>
                <a:off x="3361" y="1644"/>
                <a:ext cx="75" cy="129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51" name="Freeform 68"/>
              <p:cNvSpPr>
                <a:spLocks/>
              </p:cNvSpPr>
              <p:nvPr/>
            </p:nvSpPr>
            <p:spPr bwMode="auto">
              <a:xfrm rot="-721601">
                <a:off x="2664" y="1298"/>
                <a:ext cx="624" cy="470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6168629" y="2514600"/>
              <a:ext cx="184547" cy="355600"/>
              <a:chOff x="3703" y="3473"/>
              <a:chExt cx="194" cy="319"/>
            </a:xfrm>
          </p:grpSpPr>
          <p:sp>
            <p:nvSpPr>
              <p:cNvPr id="8539" name="Freeform 70"/>
              <p:cNvSpPr>
                <a:spLocks/>
              </p:cNvSpPr>
              <p:nvPr/>
            </p:nvSpPr>
            <p:spPr bwMode="auto">
              <a:xfrm rot="20683644" flipH="1">
                <a:off x="3703" y="3521"/>
                <a:ext cx="171" cy="140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0" name="Freeform 71"/>
              <p:cNvSpPr>
                <a:spLocks/>
              </p:cNvSpPr>
              <p:nvPr/>
            </p:nvSpPr>
            <p:spPr bwMode="auto">
              <a:xfrm rot="20683644" flipH="1">
                <a:off x="3717" y="3634"/>
                <a:ext cx="110" cy="158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1" name="Freeform 72"/>
              <p:cNvSpPr>
                <a:spLocks/>
              </p:cNvSpPr>
              <p:nvPr/>
            </p:nvSpPr>
            <p:spPr bwMode="auto">
              <a:xfrm rot="20683644" flipH="1">
                <a:off x="3753" y="3473"/>
                <a:ext cx="53" cy="80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42" name="Rectangle 73"/>
              <p:cNvSpPr>
                <a:spLocks noChangeArrowheads="1"/>
              </p:cNvSpPr>
              <p:nvPr/>
            </p:nvSpPr>
            <p:spPr bwMode="auto">
              <a:xfrm>
                <a:off x="3806" y="3497"/>
                <a:ext cx="91" cy="1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3" name="Freeform 74"/>
              <p:cNvSpPr>
                <a:spLocks/>
              </p:cNvSpPr>
              <p:nvPr/>
            </p:nvSpPr>
            <p:spPr bwMode="auto">
              <a:xfrm>
                <a:off x="3798" y="3549"/>
                <a:ext cx="44" cy="116"/>
              </a:xfrm>
              <a:custGeom>
                <a:avLst/>
                <a:gdLst>
                  <a:gd name="T0" fmla="*/ 6 w 44"/>
                  <a:gd name="T1" fmla="*/ 0 h 116"/>
                  <a:gd name="T2" fmla="*/ 23 w 44"/>
                  <a:gd name="T3" fmla="*/ 14 h 116"/>
                  <a:gd name="T4" fmla="*/ 30 w 44"/>
                  <a:gd name="T5" fmla="*/ 42 h 116"/>
                  <a:gd name="T6" fmla="*/ 35 w 44"/>
                  <a:gd name="T7" fmla="*/ 72 h 116"/>
                  <a:gd name="T8" fmla="*/ 41 w 44"/>
                  <a:gd name="T9" fmla="*/ 87 h 116"/>
                  <a:gd name="T10" fmla="*/ 38 w 44"/>
                  <a:gd name="T11" fmla="*/ 116 h 116"/>
                  <a:gd name="T12" fmla="*/ 35 w 44"/>
                  <a:gd name="T13" fmla="*/ 102 h 116"/>
                  <a:gd name="T14" fmla="*/ 24 w 44"/>
                  <a:gd name="T15" fmla="*/ 87 h 116"/>
                  <a:gd name="T16" fmla="*/ 12 w 44"/>
                  <a:gd name="T17" fmla="*/ 41 h 116"/>
                  <a:gd name="T18" fmla="*/ 0 w 44"/>
                  <a:gd name="T19" fmla="*/ 20 h 116"/>
                  <a:gd name="T20" fmla="*/ 6 w 44"/>
                  <a:gd name="T21" fmla="*/ 0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16"/>
                  <a:gd name="T35" fmla="*/ 44 w 44"/>
                  <a:gd name="T36" fmla="*/ 116 h 1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16">
                    <a:moveTo>
                      <a:pt x="6" y="0"/>
                    </a:moveTo>
                    <a:cubicBezTo>
                      <a:pt x="15" y="3"/>
                      <a:pt x="18" y="6"/>
                      <a:pt x="23" y="14"/>
                    </a:cubicBezTo>
                    <a:cubicBezTo>
                      <a:pt x="25" y="24"/>
                      <a:pt x="24" y="34"/>
                      <a:pt x="30" y="42"/>
                    </a:cubicBezTo>
                    <a:cubicBezTo>
                      <a:pt x="31" y="52"/>
                      <a:pt x="30" y="63"/>
                      <a:pt x="35" y="72"/>
                    </a:cubicBezTo>
                    <a:cubicBezTo>
                      <a:pt x="36" y="77"/>
                      <a:pt x="41" y="87"/>
                      <a:pt x="41" y="87"/>
                    </a:cubicBezTo>
                    <a:cubicBezTo>
                      <a:pt x="42" y="98"/>
                      <a:pt x="44" y="107"/>
                      <a:pt x="38" y="116"/>
                    </a:cubicBezTo>
                    <a:cubicBezTo>
                      <a:pt x="35" y="109"/>
                      <a:pt x="32" y="109"/>
                      <a:pt x="35" y="102"/>
                    </a:cubicBezTo>
                    <a:cubicBezTo>
                      <a:pt x="32" y="93"/>
                      <a:pt x="28" y="94"/>
                      <a:pt x="24" y="87"/>
                    </a:cubicBezTo>
                    <a:cubicBezTo>
                      <a:pt x="23" y="73"/>
                      <a:pt x="18" y="54"/>
                      <a:pt x="12" y="41"/>
                    </a:cubicBezTo>
                    <a:cubicBezTo>
                      <a:pt x="10" y="33"/>
                      <a:pt x="4" y="27"/>
                      <a:pt x="0" y="20"/>
                    </a:cubicBezTo>
                    <a:cubicBezTo>
                      <a:pt x="2" y="10"/>
                      <a:pt x="6" y="8"/>
                      <a:pt x="6" y="0"/>
                    </a:cubicBezTo>
                    <a:close/>
                  </a:path>
                </a:pathLst>
              </a:cu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5893595" y="2208214"/>
              <a:ext cx="384572" cy="649287"/>
              <a:chOff x="3981" y="3176"/>
              <a:chExt cx="475" cy="695"/>
            </a:xfrm>
          </p:grpSpPr>
          <p:sp>
            <p:nvSpPr>
              <p:cNvPr id="8530" name="Line 76"/>
              <p:cNvSpPr>
                <a:spLocks noChangeShapeType="1"/>
              </p:cNvSpPr>
              <p:nvPr/>
            </p:nvSpPr>
            <p:spPr bwMode="auto">
              <a:xfrm flipH="1">
                <a:off x="4131" y="3871"/>
                <a:ext cx="89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1" name="Freeform 77"/>
              <p:cNvSpPr>
                <a:spLocks/>
              </p:cNvSpPr>
              <p:nvPr/>
            </p:nvSpPr>
            <p:spPr bwMode="auto">
              <a:xfrm rot="741938" flipH="1">
                <a:off x="4139" y="3176"/>
                <a:ext cx="68" cy="138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2" name="Freeform 78"/>
              <p:cNvSpPr>
                <a:spLocks/>
              </p:cNvSpPr>
              <p:nvPr/>
            </p:nvSpPr>
            <p:spPr bwMode="auto">
              <a:xfrm flipH="1">
                <a:off x="4141" y="3474"/>
                <a:ext cx="64" cy="394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3" name="Freeform 79"/>
              <p:cNvSpPr>
                <a:spLocks/>
              </p:cNvSpPr>
              <p:nvPr/>
            </p:nvSpPr>
            <p:spPr bwMode="auto">
              <a:xfrm rot="21513573" flipH="1">
                <a:off x="4032" y="3487"/>
                <a:ext cx="142" cy="379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4" name="Freeform 80"/>
              <p:cNvSpPr>
                <a:spLocks/>
              </p:cNvSpPr>
              <p:nvPr/>
            </p:nvSpPr>
            <p:spPr bwMode="auto">
              <a:xfrm rot="21112697" flipH="1">
                <a:off x="4014" y="3294"/>
                <a:ext cx="442" cy="294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5" name="Rectangle 81"/>
              <p:cNvSpPr>
                <a:spLocks noChangeArrowheads="1"/>
              </p:cNvSpPr>
              <p:nvPr/>
            </p:nvSpPr>
            <p:spPr bwMode="auto">
              <a:xfrm>
                <a:off x="4223" y="3288"/>
                <a:ext cx="227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36" name="Freeform 82"/>
              <p:cNvSpPr>
                <a:spLocks/>
              </p:cNvSpPr>
              <p:nvPr/>
            </p:nvSpPr>
            <p:spPr bwMode="auto">
              <a:xfrm>
                <a:off x="4210" y="3301"/>
                <a:ext cx="91" cy="272"/>
              </a:xfrm>
              <a:custGeom>
                <a:avLst/>
                <a:gdLst>
                  <a:gd name="T0" fmla="*/ 27 w 160"/>
                  <a:gd name="T1" fmla="*/ 66 h 318"/>
                  <a:gd name="T2" fmla="*/ 48 w 160"/>
                  <a:gd name="T3" fmla="*/ 90 h 318"/>
                  <a:gd name="T4" fmla="*/ 54 w 160"/>
                  <a:gd name="T5" fmla="*/ 99 h 318"/>
                  <a:gd name="T6" fmla="*/ 69 w 160"/>
                  <a:gd name="T7" fmla="*/ 141 h 318"/>
                  <a:gd name="T8" fmla="*/ 75 w 160"/>
                  <a:gd name="T9" fmla="*/ 159 h 318"/>
                  <a:gd name="T10" fmla="*/ 96 w 160"/>
                  <a:gd name="T11" fmla="*/ 207 h 318"/>
                  <a:gd name="T12" fmla="*/ 108 w 160"/>
                  <a:gd name="T13" fmla="*/ 225 h 318"/>
                  <a:gd name="T14" fmla="*/ 114 w 160"/>
                  <a:gd name="T15" fmla="*/ 234 h 318"/>
                  <a:gd name="T16" fmla="*/ 138 w 160"/>
                  <a:gd name="T17" fmla="*/ 306 h 318"/>
                  <a:gd name="T18" fmla="*/ 156 w 160"/>
                  <a:gd name="T19" fmla="*/ 318 h 318"/>
                  <a:gd name="T20" fmla="*/ 144 w 160"/>
                  <a:gd name="T21" fmla="*/ 291 h 318"/>
                  <a:gd name="T22" fmla="*/ 123 w 160"/>
                  <a:gd name="T23" fmla="*/ 249 h 318"/>
                  <a:gd name="T24" fmla="*/ 87 w 160"/>
                  <a:gd name="T25" fmla="*/ 159 h 318"/>
                  <a:gd name="T26" fmla="*/ 45 w 160"/>
                  <a:gd name="T27" fmla="*/ 42 h 318"/>
                  <a:gd name="T28" fmla="*/ 39 w 160"/>
                  <a:gd name="T29" fmla="*/ 33 h 318"/>
                  <a:gd name="T30" fmla="*/ 30 w 160"/>
                  <a:gd name="T31" fmla="*/ 30 h 318"/>
                  <a:gd name="T32" fmla="*/ 15 w 160"/>
                  <a:gd name="T33" fmla="*/ 12 h 318"/>
                  <a:gd name="T34" fmla="*/ 21 w 160"/>
                  <a:gd name="T35" fmla="*/ 66 h 318"/>
                  <a:gd name="T36" fmla="*/ 30 w 160"/>
                  <a:gd name="T37" fmla="*/ 75 h 318"/>
                  <a:gd name="T38" fmla="*/ 27 w 160"/>
                  <a:gd name="T39" fmla="*/ 66 h 3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318"/>
                  <a:gd name="T62" fmla="*/ 160 w 160"/>
                  <a:gd name="T63" fmla="*/ 318 h 3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318">
                    <a:moveTo>
                      <a:pt x="27" y="66"/>
                    </a:moveTo>
                    <a:cubicBezTo>
                      <a:pt x="42" y="76"/>
                      <a:pt x="34" y="69"/>
                      <a:pt x="48" y="90"/>
                    </a:cubicBezTo>
                    <a:cubicBezTo>
                      <a:pt x="50" y="93"/>
                      <a:pt x="54" y="99"/>
                      <a:pt x="54" y="99"/>
                    </a:cubicBezTo>
                    <a:cubicBezTo>
                      <a:pt x="58" y="114"/>
                      <a:pt x="65" y="126"/>
                      <a:pt x="69" y="141"/>
                    </a:cubicBezTo>
                    <a:cubicBezTo>
                      <a:pt x="71" y="147"/>
                      <a:pt x="75" y="159"/>
                      <a:pt x="75" y="159"/>
                    </a:cubicBezTo>
                    <a:cubicBezTo>
                      <a:pt x="79" y="184"/>
                      <a:pt x="82" y="188"/>
                      <a:pt x="96" y="207"/>
                    </a:cubicBezTo>
                    <a:cubicBezTo>
                      <a:pt x="100" y="213"/>
                      <a:pt x="104" y="219"/>
                      <a:pt x="108" y="225"/>
                    </a:cubicBezTo>
                    <a:cubicBezTo>
                      <a:pt x="110" y="228"/>
                      <a:pt x="114" y="234"/>
                      <a:pt x="114" y="234"/>
                    </a:cubicBezTo>
                    <a:cubicBezTo>
                      <a:pt x="118" y="256"/>
                      <a:pt x="118" y="293"/>
                      <a:pt x="138" y="306"/>
                    </a:cubicBezTo>
                    <a:lnTo>
                      <a:pt x="156" y="318"/>
                    </a:lnTo>
                    <a:cubicBezTo>
                      <a:pt x="160" y="302"/>
                      <a:pt x="157" y="300"/>
                      <a:pt x="144" y="291"/>
                    </a:cubicBezTo>
                    <a:cubicBezTo>
                      <a:pt x="138" y="274"/>
                      <a:pt x="138" y="259"/>
                      <a:pt x="123" y="249"/>
                    </a:cubicBezTo>
                    <a:cubicBezTo>
                      <a:pt x="119" y="195"/>
                      <a:pt x="113" y="198"/>
                      <a:pt x="87" y="159"/>
                    </a:cubicBezTo>
                    <a:cubicBezTo>
                      <a:pt x="85" y="132"/>
                      <a:pt x="82" y="54"/>
                      <a:pt x="45" y="42"/>
                    </a:cubicBezTo>
                    <a:cubicBezTo>
                      <a:pt x="43" y="39"/>
                      <a:pt x="42" y="35"/>
                      <a:pt x="39" y="33"/>
                    </a:cubicBezTo>
                    <a:cubicBezTo>
                      <a:pt x="37" y="31"/>
                      <a:pt x="32" y="32"/>
                      <a:pt x="30" y="30"/>
                    </a:cubicBezTo>
                    <a:cubicBezTo>
                      <a:pt x="0" y="0"/>
                      <a:pt x="46" y="33"/>
                      <a:pt x="15" y="12"/>
                    </a:cubicBezTo>
                    <a:cubicBezTo>
                      <a:pt x="16" y="30"/>
                      <a:pt x="13" y="50"/>
                      <a:pt x="21" y="66"/>
                    </a:cubicBezTo>
                    <a:cubicBezTo>
                      <a:pt x="23" y="70"/>
                      <a:pt x="26" y="75"/>
                      <a:pt x="30" y="75"/>
                    </a:cubicBezTo>
                    <a:cubicBezTo>
                      <a:pt x="33" y="75"/>
                      <a:pt x="28" y="69"/>
                      <a:pt x="27" y="66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37" name="Rectangle 83"/>
              <p:cNvSpPr>
                <a:spLocks noChangeArrowheads="1"/>
              </p:cNvSpPr>
              <p:nvPr/>
            </p:nvSpPr>
            <p:spPr bwMode="auto">
              <a:xfrm>
                <a:off x="3981" y="3657"/>
                <a:ext cx="124" cy="2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38" name="Freeform 84"/>
              <p:cNvSpPr>
                <a:spLocks/>
              </p:cNvSpPr>
              <p:nvPr/>
            </p:nvSpPr>
            <p:spPr bwMode="auto">
              <a:xfrm flipH="1">
                <a:off x="4071" y="3620"/>
                <a:ext cx="70" cy="240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3913585" y="2514600"/>
              <a:ext cx="183356" cy="355600"/>
              <a:chOff x="3703" y="3473"/>
              <a:chExt cx="194" cy="319"/>
            </a:xfrm>
          </p:grpSpPr>
          <p:sp>
            <p:nvSpPr>
              <p:cNvPr id="8525" name="Freeform 86"/>
              <p:cNvSpPr>
                <a:spLocks/>
              </p:cNvSpPr>
              <p:nvPr/>
            </p:nvSpPr>
            <p:spPr bwMode="auto">
              <a:xfrm rot="20683644" flipH="1">
                <a:off x="3703" y="3521"/>
                <a:ext cx="171" cy="140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6" name="Freeform 87"/>
              <p:cNvSpPr>
                <a:spLocks/>
              </p:cNvSpPr>
              <p:nvPr/>
            </p:nvSpPr>
            <p:spPr bwMode="auto">
              <a:xfrm rot="20683644" flipH="1">
                <a:off x="3717" y="3634"/>
                <a:ext cx="110" cy="158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7" name="Freeform 88"/>
              <p:cNvSpPr>
                <a:spLocks/>
              </p:cNvSpPr>
              <p:nvPr/>
            </p:nvSpPr>
            <p:spPr bwMode="auto">
              <a:xfrm rot="20683644" flipH="1">
                <a:off x="3753" y="3473"/>
                <a:ext cx="53" cy="80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8" name="Rectangle 89"/>
              <p:cNvSpPr>
                <a:spLocks noChangeArrowheads="1"/>
              </p:cNvSpPr>
              <p:nvPr/>
            </p:nvSpPr>
            <p:spPr bwMode="auto">
              <a:xfrm>
                <a:off x="3806" y="3497"/>
                <a:ext cx="91" cy="1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29" name="Freeform 90"/>
              <p:cNvSpPr>
                <a:spLocks/>
              </p:cNvSpPr>
              <p:nvPr/>
            </p:nvSpPr>
            <p:spPr bwMode="auto">
              <a:xfrm>
                <a:off x="3798" y="3549"/>
                <a:ext cx="44" cy="116"/>
              </a:xfrm>
              <a:custGeom>
                <a:avLst/>
                <a:gdLst>
                  <a:gd name="T0" fmla="*/ 6 w 44"/>
                  <a:gd name="T1" fmla="*/ 0 h 116"/>
                  <a:gd name="T2" fmla="*/ 23 w 44"/>
                  <a:gd name="T3" fmla="*/ 14 h 116"/>
                  <a:gd name="T4" fmla="*/ 30 w 44"/>
                  <a:gd name="T5" fmla="*/ 42 h 116"/>
                  <a:gd name="T6" fmla="*/ 35 w 44"/>
                  <a:gd name="T7" fmla="*/ 72 h 116"/>
                  <a:gd name="T8" fmla="*/ 41 w 44"/>
                  <a:gd name="T9" fmla="*/ 87 h 116"/>
                  <a:gd name="T10" fmla="*/ 38 w 44"/>
                  <a:gd name="T11" fmla="*/ 116 h 116"/>
                  <a:gd name="T12" fmla="*/ 35 w 44"/>
                  <a:gd name="T13" fmla="*/ 102 h 116"/>
                  <a:gd name="T14" fmla="*/ 24 w 44"/>
                  <a:gd name="T15" fmla="*/ 87 h 116"/>
                  <a:gd name="T16" fmla="*/ 12 w 44"/>
                  <a:gd name="T17" fmla="*/ 41 h 116"/>
                  <a:gd name="T18" fmla="*/ 0 w 44"/>
                  <a:gd name="T19" fmla="*/ 20 h 116"/>
                  <a:gd name="T20" fmla="*/ 6 w 44"/>
                  <a:gd name="T21" fmla="*/ 0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16"/>
                  <a:gd name="T35" fmla="*/ 44 w 44"/>
                  <a:gd name="T36" fmla="*/ 116 h 1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16">
                    <a:moveTo>
                      <a:pt x="6" y="0"/>
                    </a:moveTo>
                    <a:cubicBezTo>
                      <a:pt x="15" y="3"/>
                      <a:pt x="18" y="6"/>
                      <a:pt x="23" y="14"/>
                    </a:cubicBezTo>
                    <a:cubicBezTo>
                      <a:pt x="25" y="24"/>
                      <a:pt x="24" y="34"/>
                      <a:pt x="30" y="42"/>
                    </a:cubicBezTo>
                    <a:cubicBezTo>
                      <a:pt x="31" y="52"/>
                      <a:pt x="30" y="63"/>
                      <a:pt x="35" y="72"/>
                    </a:cubicBezTo>
                    <a:cubicBezTo>
                      <a:pt x="36" y="77"/>
                      <a:pt x="41" y="87"/>
                      <a:pt x="41" y="87"/>
                    </a:cubicBezTo>
                    <a:cubicBezTo>
                      <a:pt x="42" y="98"/>
                      <a:pt x="44" y="107"/>
                      <a:pt x="38" y="116"/>
                    </a:cubicBezTo>
                    <a:cubicBezTo>
                      <a:pt x="35" y="109"/>
                      <a:pt x="32" y="109"/>
                      <a:pt x="35" y="102"/>
                    </a:cubicBezTo>
                    <a:cubicBezTo>
                      <a:pt x="32" y="93"/>
                      <a:pt x="28" y="94"/>
                      <a:pt x="24" y="87"/>
                    </a:cubicBezTo>
                    <a:cubicBezTo>
                      <a:pt x="23" y="73"/>
                      <a:pt x="18" y="54"/>
                      <a:pt x="12" y="41"/>
                    </a:cubicBezTo>
                    <a:cubicBezTo>
                      <a:pt x="10" y="33"/>
                      <a:pt x="4" y="27"/>
                      <a:pt x="0" y="20"/>
                    </a:cubicBezTo>
                    <a:cubicBezTo>
                      <a:pt x="2" y="10"/>
                      <a:pt x="6" y="8"/>
                      <a:pt x="6" y="0"/>
                    </a:cubicBezTo>
                    <a:close/>
                  </a:path>
                </a:pathLst>
              </a:cu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3638551" y="2208214"/>
              <a:ext cx="383381" cy="649287"/>
              <a:chOff x="3981" y="3176"/>
              <a:chExt cx="475" cy="695"/>
            </a:xfrm>
          </p:grpSpPr>
          <p:sp>
            <p:nvSpPr>
              <p:cNvPr id="8516" name="Line 92"/>
              <p:cNvSpPr>
                <a:spLocks noChangeShapeType="1"/>
              </p:cNvSpPr>
              <p:nvPr/>
            </p:nvSpPr>
            <p:spPr bwMode="auto">
              <a:xfrm flipH="1">
                <a:off x="4131" y="3871"/>
                <a:ext cx="89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7" name="Freeform 93"/>
              <p:cNvSpPr>
                <a:spLocks/>
              </p:cNvSpPr>
              <p:nvPr/>
            </p:nvSpPr>
            <p:spPr bwMode="auto">
              <a:xfrm rot="741938" flipH="1">
                <a:off x="4139" y="3176"/>
                <a:ext cx="68" cy="138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8" name="Freeform 94"/>
              <p:cNvSpPr>
                <a:spLocks/>
              </p:cNvSpPr>
              <p:nvPr/>
            </p:nvSpPr>
            <p:spPr bwMode="auto">
              <a:xfrm flipH="1">
                <a:off x="4141" y="3474"/>
                <a:ext cx="64" cy="394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9" name="Freeform 95"/>
              <p:cNvSpPr>
                <a:spLocks/>
              </p:cNvSpPr>
              <p:nvPr/>
            </p:nvSpPr>
            <p:spPr bwMode="auto">
              <a:xfrm rot="21513573" flipH="1">
                <a:off x="4032" y="3487"/>
                <a:ext cx="142" cy="379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0" name="Freeform 96"/>
              <p:cNvSpPr>
                <a:spLocks/>
              </p:cNvSpPr>
              <p:nvPr/>
            </p:nvSpPr>
            <p:spPr bwMode="auto">
              <a:xfrm rot="21112697" flipH="1">
                <a:off x="4014" y="3294"/>
                <a:ext cx="442" cy="294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1" name="Rectangle 97"/>
              <p:cNvSpPr>
                <a:spLocks noChangeArrowheads="1"/>
              </p:cNvSpPr>
              <p:nvPr/>
            </p:nvSpPr>
            <p:spPr bwMode="auto">
              <a:xfrm>
                <a:off x="4223" y="3288"/>
                <a:ext cx="227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22" name="Freeform 98"/>
              <p:cNvSpPr>
                <a:spLocks/>
              </p:cNvSpPr>
              <p:nvPr/>
            </p:nvSpPr>
            <p:spPr bwMode="auto">
              <a:xfrm>
                <a:off x="4210" y="3301"/>
                <a:ext cx="91" cy="272"/>
              </a:xfrm>
              <a:custGeom>
                <a:avLst/>
                <a:gdLst>
                  <a:gd name="T0" fmla="*/ 27 w 160"/>
                  <a:gd name="T1" fmla="*/ 66 h 318"/>
                  <a:gd name="T2" fmla="*/ 48 w 160"/>
                  <a:gd name="T3" fmla="*/ 90 h 318"/>
                  <a:gd name="T4" fmla="*/ 54 w 160"/>
                  <a:gd name="T5" fmla="*/ 99 h 318"/>
                  <a:gd name="T6" fmla="*/ 69 w 160"/>
                  <a:gd name="T7" fmla="*/ 141 h 318"/>
                  <a:gd name="T8" fmla="*/ 75 w 160"/>
                  <a:gd name="T9" fmla="*/ 159 h 318"/>
                  <a:gd name="T10" fmla="*/ 96 w 160"/>
                  <a:gd name="T11" fmla="*/ 207 h 318"/>
                  <a:gd name="T12" fmla="*/ 108 w 160"/>
                  <a:gd name="T13" fmla="*/ 225 h 318"/>
                  <a:gd name="T14" fmla="*/ 114 w 160"/>
                  <a:gd name="T15" fmla="*/ 234 h 318"/>
                  <a:gd name="T16" fmla="*/ 138 w 160"/>
                  <a:gd name="T17" fmla="*/ 306 h 318"/>
                  <a:gd name="T18" fmla="*/ 156 w 160"/>
                  <a:gd name="T19" fmla="*/ 318 h 318"/>
                  <a:gd name="T20" fmla="*/ 144 w 160"/>
                  <a:gd name="T21" fmla="*/ 291 h 318"/>
                  <a:gd name="T22" fmla="*/ 123 w 160"/>
                  <a:gd name="T23" fmla="*/ 249 h 318"/>
                  <a:gd name="T24" fmla="*/ 87 w 160"/>
                  <a:gd name="T25" fmla="*/ 159 h 318"/>
                  <a:gd name="T26" fmla="*/ 45 w 160"/>
                  <a:gd name="T27" fmla="*/ 42 h 318"/>
                  <a:gd name="T28" fmla="*/ 39 w 160"/>
                  <a:gd name="T29" fmla="*/ 33 h 318"/>
                  <a:gd name="T30" fmla="*/ 30 w 160"/>
                  <a:gd name="T31" fmla="*/ 30 h 318"/>
                  <a:gd name="T32" fmla="*/ 15 w 160"/>
                  <a:gd name="T33" fmla="*/ 12 h 318"/>
                  <a:gd name="T34" fmla="*/ 21 w 160"/>
                  <a:gd name="T35" fmla="*/ 66 h 318"/>
                  <a:gd name="T36" fmla="*/ 30 w 160"/>
                  <a:gd name="T37" fmla="*/ 75 h 318"/>
                  <a:gd name="T38" fmla="*/ 27 w 160"/>
                  <a:gd name="T39" fmla="*/ 66 h 3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318"/>
                  <a:gd name="T62" fmla="*/ 160 w 160"/>
                  <a:gd name="T63" fmla="*/ 318 h 3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318">
                    <a:moveTo>
                      <a:pt x="27" y="66"/>
                    </a:moveTo>
                    <a:cubicBezTo>
                      <a:pt x="42" y="76"/>
                      <a:pt x="34" y="69"/>
                      <a:pt x="48" y="90"/>
                    </a:cubicBezTo>
                    <a:cubicBezTo>
                      <a:pt x="50" y="93"/>
                      <a:pt x="54" y="99"/>
                      <a:pt x="54" y="99"/>
                    </a:cubicBezTo>
                    <a:cubicBezTo>
                      <a:pt x="58" y="114"/>
                      <a:pt x="65" y="126"/>
                      <a:pt x="69" y="141"/>
                    </a:cubicBezTo>
                    <a:cubicBezTo>
                      <a:pt x="71" y="147"/>
                      <a:pt x="75" y="159"/>
                      <a:pt x="75" y="159"/>
                    </a:cubicBezTo>
                    <a:cubicBezTo>
                      <a:pt x="79" y="184"/>
                      <a:pt x="82" y="188"/>
                      <a:pt x="96" y="207"/>
                    </a:cubicBezTo>
                    <a:cubicBezTo>
                      <a:pt x="100" y="213"/>
                      <a:pt x="104" y="219"/>
                      <a:pt x="108" y="225"/>
                    </a:cubicBezTo>
                    <a:cubicBezTo>
                      <a:pt x="110" y="228"/>
                      <a:pt x="114" y="234"/>
                      <a:pt x="114" y="234"/>
                    </a:cubicBezTo>
                    <a:cubicBezTo>
                      <a:pt x="118" y="256"/>
                      <a:pt x="118" y="293"/>
                      <a:pt x="138" y="306"/>
                    </a:cubicBezTo>
                    <a:lnTo>
                      <a:pt x="156" y="318"/>
                    </a:lnTo>
                    <a:cubicBezTo>
                      <a:pt x="160" y="302"/>
                      <a:pt x="157" y="300"/>
                      <a:pt x="144" y="291"/>
                    </a:cubicBezTo>
                    <a:cubicBezTo>
                      <a:pt x="138" y="274"/>
                      <a:pt x="138" y="259"/>
                      <a:pt x="123" y="249"/>
                    </a:cubicBezTo>
                    <a:cubicBezTo>
                      <a:pt x="119" y="195"/>
                      <a:pt x="113" y="198"/>
                      <a:pt x="87" y="159"/>
                    </a:cubicBezTo>
                    <a:cubicBezTo>
                      <a:pt x="85" y="132"/>
                      <a:pt x="82" y="54"/>
                      <a:pt x="45" y="42"/>
                    </a:cubicBezTo>
                    <a:cubicBezTo>
                      <a:pt x="43" y="39"/>
                      <a:pt x="42" y="35"/>
                      <a:pt x="39" y="33"/>
                    </a:cubicBezTo>
                    <a:cubicBezTo>
                      <a:pt x="37" y="31"/>
                      <a:pt x="32" y="32"/>
                      <a:pt x="30" y="30"/>
                    </a:cubicBezTo>
                    <a:cubicBezTo>
                      <a:pt x="0" y="0"/>
                      <a:pt x="46" y="33"/>
                      <a:pt x="15" y="12"/>
                    </a:cubicBezTo>
                    <a:cubicBezTo>
                      <a:pt x="16" y="30"/>
                      <a:pt x="13" y="50"/>
                      <a:pt x="21" y="66"/>
                    </a:cubicBezTo>
                    <a:cubicBezTo>
                      <a:pt x="23" y="70"/>
                      <a:pt x="26" y="75"/>
                      <a:pt x="30" y="75"/>
                    </a:cubicBezTo>
                    <a:cubicBezTo>
                      <a:pt x="33" y="75"/>
                      <a:pt x="28" y="69"/>
                      <a:pt x="27" y="66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23" name="Rectangle 99"/>
              <p:cNvSpPr>
                <a:spLocks noChangeArrowheads="1"/>
              </p:cNvSpPr>
              <p:nvPr/>
            </p:nvSpPr>
            <p:spPr bwMode="auto">
              <a:xfrm>
                <a:off x="3981" y="3657"/>
                <a:ext cx="124" cy="2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24" name="Freeform 100"/>
              <p:cNvSpPr>
                <a:spLocks/>
              </p:cNvSpPr>
              <p:nvPr/>
            </p:nvSpPr>
            <p:spPr bwMode="auto">
              <a:xfrm flipH="1">
                <a:off x="4071" y="3620"/>
                <a:ext cx="70" cy="240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2869408" y="2514600"/>
              <a:ext cx="183356" cy="355600"/>
              <a:chOff x="3703" y="3473"/>
              <a:chExt cx="194" cy="319"/>
            </a:xfrm>
          </p:grpSpPr>
          <p:sp>
            <p:nvSpPr>
              <p:cNvPr id="8511" name="Freeform 102"/>
              <p:cNvSpPr>
                <a:spLocks/>
              </p:cNvSpPr>
              <p:nvPr/>
            </p:nvSpPr>
            <p:spPr bwMode="auto">
              <a:xfrm rot="20683644" flipH="1">
                <a:off x="3703" y="3521"/>
                <a:ext cx="171" cy="140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2" name="Freeform 103"/>
              <p:cNvSpPr>
                <a:spLocks/>
              </p:cNvSpPr>
              <p:nvPr/>
            </p:nvSpPr>
            <p:spPr bwMode="auto">
              <a:xfrm rot="20683644" flipH="1">
                <a:off x="3717" y="3634"/>
                <a:ext cx="110" cy="158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3" name="Freeform 104"/>
              <p:cNvSpPr>
                <a:spLocks/>
              </p:cNvSpPr>
              <p:nvPr/>
            </p:nvSpPr>
            <p:spPr bwMode="auto">
              <a:xfrm rot="20683644" flipH="1">
                <a:off x="3753" y="3473"/>
                <a:ext cx="53" cy="80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14" name="Rectangle 105"/>
              <p:cNvSpPr>
                <a:spLocks noChangeArrowheads="1"/>
              </p:cNvSpPr>
              <p:nvPr/>
            </p:nvSpPr>
            <p:spPr bwMode="auto">
              <a:xfrm>
                <a:off x="3806" y="3497"/>
                <a:ext cx="91" cy="1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" name="Freeform 106"/>
              <p:cNvSpPr>
                <a:spLocks/>
              </p:cNvSpPr>
              <p:nvPr/>
            </p:nvSpPr>
            <p:spPr bwMode="auto">
              <a:xfrm>
                <a:off x="3798" y="3549"/>
                <a:ext cx="44" cy="116"/>
              </a:xfrm>
              <a:custGeom>
                <a:avLst/>
                <a:gdLst>
                  <a:gd name="T0" fmla="*/ 6 w 44"/>
                  <a:gd name="T1" fmla="*/ 0 h 116"/>
                  <a:gd name="T2" fmla="*/ 23 w 44"/>
                  <a:gd name="T3" fmla="*/ 14 h 116"/>
                  <a:gd name="T4" fmla="*/ 30 w 44"/>
                  <a:gd name="T5" fmla="*/ 42 h 116"/>
                  <a:gd name="T6" fmla="*/ 35 w 44"/>
                  <a:gd name="T7" fmla="*/ 72 h 116"/>
                  <a:gd name="T8" fmla="*/ 41 w 44"/>
                  <a:gd name="T9" fmla="*/ 87 h 116"/>
                  <a:gd name="T10" fmla="*/ 38 w 44"/>
                  <a:gd name="T11" fmla="*/ 116 h 116"/>
                  <a:gd name="T12" fmla="*/ 35 w 44"/>
                  <a:gd name="T13" fmla="*/ 102 h 116"/>
                  <a:gd name="T14" fmla="*/ 24 w 44"/>
                  <a:gd name="T15" fmla="*/ 87 h 116"/>
                  <a:gd name="T16" fmla="*/ 12 w 44"/>
                  <a:gd name="T17" fmla="*/ 41 h 116"/>
                  <a:gd name="T18" fmla="*/ 0 w 44"/>
                  <a:gd name="T19" fmla="*/ 20 h 116"/>
                  <a:gd name="T20" fmla="*/ 6 w 44"/>
                  <a:gd name="T21" fmla="*/ 0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16"/>
                  <a:gd name="T35" fmla="*/ 44 w 44"/>
                  <a:gd name="T36" fmla="*/ 116 h 1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16">
                    <a:moveTo>
                      <a:pt x="6" y="0"/>
                    </a:moveTo>
                    <a:cubicBezTo>
                      <a:pt x="15" y="3"/>
                      <a:pt x="18" y="6"/>
                      <a:pt x="23" y="14"/>
                    </a:cubicBezTo>
                    <a:cubicBezTo>
                      <a:pt x="25" y="24"/>
                      <a:pt x="24" y="34"/>
                      <a:pt x="30" y="42"/>
                    </a:cubicBezTo>
                    <a:cubicBezTo>
                      <a:pt x="31" y="52"/>
                      <a:pt x="30" y="63"/>
                      <a:pt x="35" y="72"/>
                    </a:cubicBezTo>
                    <a:cubicBezTo>
                      <a:pt x="36" y="77"/>
                      <a:pt x="41" y="87"/>
                      <a:pt x="41" y="87"/>
                    </a:cubicBezTo>
                    <a:cubicBezTo>
                      <a:pt x="42" y="98"/>
                      <a:pt x="44" y="107"/>
                      <a:pt x="38" y="116"/>
                    </a:cubicBezTo>
                    <a:cubicBezTo>
                      <a:pt x="35" y="109"/>
                      <a:pt x="32" y="109"/>
                      <a:pt x="35" y="102"/>
                    </a:cubicBezTo>
                    <a:cubicBezTo>
                      <a:pt x="32" y="93"/>
                      <a:pt x="28" y="94"/>
                      <a:pt x="24" y="87"/>
                    </a:cubicBezTo>
                    <a:cubicBezTo>
                      <a:pt x="23" y="73"/>
                      <a:pt x="18" y="54"/>
                      <a:pt x="12" y="41"/>
                    </a:cubicBezTo>
                    <a:cubicBezTo>
                      <a:pt x="10" y="33"/>
                      <a:pt x="4" y="27"/>
                      <a:pt x="0" y="20"/>
                    </a:cubicBezTo>
                    <a:cubicBezTo>
                      <a:pt x="2" y="10"/>
                      <a:pt x="6" y="8"/>
                      <a:pt x="6" y="0"/>
                    </a:cubicBezTo>
                    <a:close/>
                  </a:path>
                </a:pathLst>
              </a:cu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07"/>
            <p:cNvGrpSpPr>
              <a:grpSpLocks/>
            </p:cNvGrpSpPr>
            <p:nvPr/>
          </p:nvGrpSpPr>
          <p:grpSpPr bwMode="auto">
            <a:xfrm>
              <a:off x="2594373" y="2208214"/>
              <a:ext cx="383381" cy="649287"/>
              <a:chOff x="3981" y="3176"/>
              <a:chExt cx="475" cy="695"/>
            </a:xfrm>
          </p:grpSpPr>
          <p:sp>
            <p:nvSpPr>
              <p:cNvPr id="8502" name="Line 108"/>
              <p:cNvSpPr>
                <a:spLocks noChangeShapeType="1"/>
              </p:cNvSpPr>
              <p:nvPr/>
            </p:nvSpPr>
            <p:spPr bwMode="auto">
              <a:xfrm flipH="1">
                <a:off x="4131" y="3871"/>
                <a:ext cx="89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3" name="Freeform 109"/>
              <p:cNvSpPr>
                <a:spLocks/>
              </p:cNvSpPr>
              <p:nvPr/>
            </p:nvSpPr>
            <p:spPr bwMode="auto">
              <a:xfrm rot="741938" flipH="1">
                <a:off x="4139" y="3176"/>
                <a:ext cx="68" cy="138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4" name="Freeform 110"/>
              <p:cNvSpPr>
                <a:spLocks/>
              </p:cNvSpPr>
              <p:nvPr/>
            </p:nvSpPr>
            <p:spPr bwMode="auto">
              <a:xfrm flipH="1">
                <a:off x="4141" y="3474"/>
                <a:ext cx="64" cy="394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5" name="Freeform 111"/>
              <p:cNvSpPr>
                <a:spLocks/>
              </p:cNvSpPr>
              <p:nvPr/>
            </p:nvSpPr>
            <p:spPr bwMode="auto">
              <a:xfrm rot="21513573" flipH="1">
                <a:off x="4032" y="3487"/>
                <a:ext cx="142" cy="379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6" name="Freeform 112"/>
              <p:cNvSpPr>
                <a:spLocks/>
              </p:cNvSpPr>
              <p:nvPr/>
            </p:nvSpPr>
            <p:spPr bwMode="auto">
              <a:xfrm rot="21112697" flipH="1">
                <a:off x="4014" y="3294"/>
                <a:ext cx="442" cy="294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7" name="Rectangle 113"/>
              <p:cNvSpPr>
                <a:spLocks noChangeArrowheads="1"/>
              </p:cNvSpPr>
              <p:nvPr/>
            </p:nvSpPr>
            <p:spPr bwMode="auto">
              <a:xfrm>
                <a:off x="4223" y="3288"/>
                <a:ext cx="227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" name="Freeform 114"/>
              <p:cNvSpPr>
                <a:spLocks/>
              </p:cNvSpPr>
              <p:nvPr/>
            </p:nvSpPr>
            <p:spPr bwMode="auto">
              <a:xfrm>
                <a:off x="4210" y="3301"/>
                <a:ext cx="91" cy="272"/>
              </a:xfrm>
              <a:custGeom>
                <a:avLst/>
                <a:gdLst>
                  <a:gd name="T0" fmla="*/ 27 w 160"/>
                  <a:gd name="T1" fmla="*/ 66 h 318"/>
                  <a:gd name="T2" fmla="*/ 48 w 160"/>
                  <a:gd name="T3" fmla="*/ 90 h 318"/>
                  <a:gd name="T4" fmla="*/ 54 w 160"/>
                  <a:gd name="T5" fmla="*/ 99 h 318"/>
                  <a:gd name="T6" fmla="*/ 69 w 160"/>
                  <a:gd name="T7" fmla="*/ 141 h 318"/>
                  <a:gd name="T8" fmla="*/ 75 w 160"/>
                  <a:gd name="T9" fmla="*/ 159 h 318"/>
                  <a:gd name="T10" fmla="*/ 96 w 160"/>
                  <a:gd name="T11" fmla="*/ 207 h 318"/>
                  <a:gd name="T12" fmla="*/ 108 w 160"/>
                  <a:gd name="T13" fmla="*/ 225 h 318"/>
                  <a:gd name="T14" fmla="*/ 114 w 160"/>
                  <a:gd name="T15" fmla="*/ 234 h 318"/>
                  <a:gd name="T16" fmla="*/ 138 w 160"/>
                  <a:gd name="T17" fmla="*/ 306 h 318"/>
                  <a:gd name="T18" fmla="*/ 156 w 160"/>
                  <a:gd name="T19" fmla="*/ 318 h 318"/>
                  <a:gd name="T20" fmla="*/ 144 w 160"/>
                  <a:gd name="T21" fmla="*/ 291 h 318"/>
                  <a:gd name="T22" fmla="*/ 123 w 160"/>
                  <a:gd name="T23" fmla="*/ 249 h 318"/>
                  <a:gd name="T24" fmla="*/ 87 w 160"/>
                  <a:gd name="T25" fmla="*/ 159 h 318"/>
                  <a:gd name="T26" fmla="*/ 45 w 160"/>
                  <a:gd name="T27" fmla="*/ 42 h 318"/>
                  <a:gd name="T28" fmla="*/ 39 w 160"/>
                  <a:gd name="T29" fmla="*/ 33 h 318"/>
                  <a:gd name="T30" fmla="*/ 30 w 160"/>
                  <a:gd name="T31" fmla="*/ 30 h 318"/>
                  <a:gd name="T32" fmla="*/ 15 w 160"/>
                  <a:gd name="T33" fmla="*/ 12 h 318"/>
                  <a:gd name="T34" fmla="*/ 21 w 160"/>
                  <a:gd name="T35" fmla="*/ 66 h 318"/>
                  <a:gd name="T36" fmla="*/ 30 w 160"/>
                  <a:gd name="T37" fmla="*/ 75 h 318"/>
                  <a:gd name="T38" fmla="*/ 27 w 160"/>
                  <a:gd name="T39" fmla="*/ 66 h 3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318"/>
                  <a:gd name="T62" fmla="*/ 160 w 160"/>
                  <a:gd name="T63" fmla="*/ 318 h 3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318">
                    <a:moveTo>
                      <a:pt x="27" y="66"/>
                    </a:moveTo>
                    <a:cubicBezTo>
                      <a:pt x="42" y="76"/>
                      <a:pt x="34" y="69"/>
                      <a:pt x="48" y="90"/>
                    </a:cubicBezTo>
                    <a:cubicBezTo>
                      <a:pt x="50" y="93"/>
                      <a:pt x="54" y="99"/>
                      <a:pt x="54" y="99"/>
                    </a:cubicBezTo>
                    <a:cubicBezTo>
                      <a:pt x="58" y="114"/>
                      <a:pt x="65" y="126"/>
                      <a:pt x="69" y="141"/>
                    </a:cubicBezTo>
                    <a:cubicBezTo>
                      <a:pt x="71" y="147"/>
                      <a:pt x="75" y="159"/>
                      <a:pt x="75" y="159"/>
                    </a:cubicBezTo>
                    <a:cubicBezTo>
                      <a:pt x="79" y="184"/>
                      <a:pt x="82" y="188"/>
                      <a:pt x="96" y="207"/>
                    </a:cubicBezTo>
                    <a:cubicBezTo>
                      <a:pt x="100" y="213"/>
                      <a:pt x="104" y="219"/>
                      <a:pt x="108" y="225"/>
                    </a:cubicBezTo>
                    <a:cubicBezTo>
                      <a:pt x="110" y="228"/>
                      <a:pt x="114" y="234"/>
                      <a:pt x="114" y="234"/>
                    </a:cubicBezTo>
                    <a:cubicBezTo>
                      <a:pt x="118" y="256"/>
                      <a:pt x="118" y="293"/>
                      <a:pt x="138" y="306"/>
                    </a:cubicBezTo>
                    <a:lnTo>
                      <a:pt x="156" y="318"/>
                    </a:lnTo>
                    <a:cubicBezTo>
                      <a:pt x="160" y="302"/>
                      <a:pt x="157" y="300"/>
                      <a:pt x="144" y="291"/>
                    </a:cubicBezTo>
                    <a:cubicBezTo>
                      <a:pt x="138" y="274"/>
                      <a:pt x="138" y="259"/>
                      <a:pt x="123" y="249"/>
                    </a:cubicBezTo>
                    <a:cubicBezTo>
                      <a:pt x="119" y="195"/>
                      <a:pt x="113" y="198"/>
                      <a:pt x="87" y="159"/>
                    </a:cubicBezTo>
                    <a:cubicBezTo>
                      <a:pt x="85" y="132"/>
                      <a:pt x="82" y="54"/>
                      <a:pt x="45" y="42"/>
                    </a:cubicBezTo>
                    <a:cubicBezTo>
                      <a:pt x="43" y="39"/>
                      <a:pt x="42" y="35"/>
                      <a:pt x="39" y="33"/>
                    </a:cubicBezTo>
                    <a:cubicBezTo>
                      <a:pt x="37" y="31"/>
                      <a:pt x="32" y="32"/>
                      <a:pt x="30" y="30"/>
                    </a:cubicBezTo>
                    <a:cubicBezTo>
                      <a:pt x="0" y="0"/>
                      <a:pt x="46" y="33"/>
                      <a:pt x="15" y="12"/>
                    </a:cubicBezTo>
                    <a:cubicBezTo>
                      <a:pt x="16" y="30"/>
                      <a:pt x="13" y="50"/>
                      <a:pt x="21" y="66"/>
                    </a:cubicBezTo>
                    <a:cubicBezTo>
                      <a:pt x="23" y="70"/>
                      <a:pt x="26" y="75"/>
                      <a:pt x="30" y="75"/>
                    </a:cubicBezTo>
                    <a:cubicBezTo>
                      <a:pt x="33" y="75"/>
                      <a:pt x="28" y="69"/>
                      <a:pt x="27" y="66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9" name="Rectangle 115"/>
              <p:cNvSpPr>
                <a:spLocks noChangeArrowheads="1"/>
              </p:cNvSpPr>
              <p:nvPr/>
            </p:nvSpPr>
            <p:spPr bwMode="auto">
              <a:xfrm>
                <a:off x="3981" y="3657"/>
                <a:ext cx="124" cy="2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" name="Freeform 116"/>
              <p:cNvSpPr>
                <a:spLocks/>
              </p:cNvSpPr>
              <p:nvPr/>
            </p:nvSpPr>
            <p:spPr bwMode="auto">
              <a:xfrm flipH="1">
                <a:off x="4071" y="3620"/>
                <a:ext cx="70" cy="240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19" name="AutoShape 117"/>
            <p:cNvSpPr>
              <a:spLocks noChangeArrowheads="1"/>
            </p:cNvSpPr>
            <p:nvPr/>
          </p:nvSpPr>
          <p:spPr bwMode="auto">
            <a:xfrm rot="6859158" flipV="1">
              <a:off x="2105422" y="1977827"/>
              <a:ext cx="920750" cy="275035"/>
            </a:xfrm>
            <a:prstGeom prst="curvedDownArrow">
              <a:avLst>
                <a:gd name="adj1" fmla="val 50216"/>
                <a:gd name="adj2" fmla="val 1004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AutoShape 118"/>
            <p:cNvSpPr>
              <a:spLocks noChangeArrowheads="1"/>
            </p:cNvSpPr>
            <p:nvPr/>
          </p:nvSpPr>
          <p:spPr bwMode="auto">
            <a:xfrm>
              <a:off x="3143251" y="2392363"/>
              <a:ext cx="220266" cy="246062"/>
            </a:xfrm>
            <a:prstGeom prst="rightArrow">
              <a:avLst>
                <a:gd name="adj1" fmla="val 50000"/>
                <a:gd name="adj2" fmla="val 298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AutoShape 119"/>
            <p:cNvSpPr>
              <a:spLocks noChangeArrowheads="1"/>
            </p:cNvSpPr>
            <p:nvPr/>
          </p:nvSpPr>
          <p:spPr bwMode="auto">
            <a:xfrm>
              <a:off x="4313635" y="2392363"/>
              <a:ext cx="220266" cy="246062"/>
            </a:xfrm>
            <a:prstGeom prst="rightArrow">
              <a:avLst>
                <a:gd name="adj1" fmla="val 50000"/>
                <a:gd name="adj2" fmla="val 298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AutoShape 120"/>
            <p:cNvSpPr>
              <a:spLocks noChangeArrowheads="1"/>
            </p:cNvSpPr>
            <p:nvPr/>
          </p:nvSpPr>
          <p:spPr bwMode="auto">
            <a:xfrm rot="16200000">
              <a:off x="6161684" y="1984574"/>
              <a:ext cx="236537" cy="23931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21"/>
            <p:cNvGrpSpPr>
              <a:grpSpLocks/>
            </p:cNvGrpSpPr>
            <p:nvPr/>
          </p:nvGrpSpPr>
          <p:grpSpPr bwMode="auto">
            <a:xfrm flipH="1">
              <a:off x="6088858" y="1646238"/>
              <a:ext cx="354806" cy="244475"/>
              <a:chOff x="2664" y="1109"/>
              <a:chExt cx="896" cy="1090"/>
            </a:xfrm>
          </p:grpSpPr>
          <p:sp>
            <p:nvSpPr>
              <p:cNvPr id="8494" name="Line 122"/>
              <p:cNvSpPr>
                <a:spLocks noChangeShapeType="1"/>
              </p:cNvSpPr>
              <p:nvPr/>
            </p:nvSpPr>
            <p:spPr bwMode="auto">
              <a:xfrm>
                <a:off x="3013" y="2177"/>
                <a:ext cx="125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5" name="Freeform 123"/>
              <p:cNvSpPr>
                <a:spLocks/>
              </p:cNvSpPr>
              <p:nvPr/>
            </p:nvSpPr>
            <p:spPr bwMode="auto">
              <a:xfrm rot="-593437">
                <a:off x="2941" y="1109"/>
                <a:ext cx="95" cy="221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6" name="Freeform 124"/>
              <p:cNvSpPr>
                <a:spLocks/>
              </p:cNvSpPr>
              <p:nvPr/>
            </p:nvSpPr>
            <p:spPr bwMode="auto">
              <a:xfrm>
                <a:off x="3038" y="1570"/>
                <a:ext cx="90" cy="629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7" name="Freeform 125"/>
              <p:cNvSpPr>
                <a:spLocks/>
              </p:cNvSpPr>
              <p:nvPr/>
            </p:nvSpPr>
            <p:spPr bwMode="auto">
              <a:xfrm rot="-202386">
                <a:off x="3088" y="1570"/>
                <a:ext cx="200" cy="605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8" name="Freeform 126"/>
              <p:cNvSpPr>
                <a:spLocks/>
              </p:cNvSpPr>
              <p:nvPr/>
            </p:nvSpPr>
            <p:spPr bwMode="auto">
              <a:xfrm>
                <a:off x="3293" y="1719"/>
                <a:ext cx="242" cy="224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9" name="Freeform 127"/>
              <p:cNvSpPr>
                <a:spLocks/>
              </p:cNvSpPr>
              <p:nvPr/>
            </p:nvSpPr>
            <p:spPr bwMode="auto">
              <a:xfrm>
                <a:off x="3405" y="1888"/>
                <a:ext cx="155" cy="252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0" name="Freeform 128"/>
              <p:cNvSpPr>
                <a:spLocks/>
              </p:cNvSpPr>
              <p:nvPr/>
            </p:nvSpPr>
            <p:spPr bwMode="auto">
              <a:xfrm>
                <a:off x="3361" y="1644"/>
                <a:ext cx="75" cy="129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1" name="Freeform 129"/>
              <p:cNvSpPr>
                <a:spLocks/>
              </p:cNvSpPr>
              <p:nvPr/>
            </p:nvSpPr>
            <p:spPr bwMode="auto">
              <a:xfrm rot="-721601">
                <a:off x="2664" y="1298"/>
                <a:ext cx="624" cy="470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130"/>
            <p:cNvGrpSpPr>
              <a:grpSpLocks/>
            </p:cNvGrpSpPr>
            <p:nvPr/>
          </p:nvGrpSpPr>
          <p:grpSpPr bwMode="auto">
            <a:xfrm>
              <a:off x="2153842" y="3252789"/>
              <a:ext cx="165497" cy="123825"/>
              <a:chOff x="4649" y="1888"/>
              <a:chExt cx="454" cy="499"/>
            </a:xfrm>
          </p:grpSpPr>
          <p:sp>
            <p:nvSpPr>
              <p:cNvPr id="8489" name="Oval 131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" name="Line 132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1" name="Line 133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2" name="Line 134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93" name="Freeform 135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" name="Group 136"/>
            <p:cNvGrpSpPr>
              <a:grpSpLocks/>
            </p:cNvGrpSpPr>
            <p:nvPr/>
          </p:nvGrpSpPr>
          <p:grpSpPr bwMode="auto">
            <a:xfrm>
              <a:off x="2044304" y="3068639"/>
              <a:ext cx="164306" cy="123825"/>
              <a:chOff x="4649" y="1888"/>
              <a:chExt cx="454" cy="499"/>
            </a:xfrm>
          </p:grpSpPr>
          <p:sp>
            <p:nvSpPr>
              <p:cNvPr id="8484" name="Oval 137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5" name="Line 138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6" name="Line 139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7" name="Line 140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8" name="Freeform 141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" name="Group 142"/>
            <p:cNvGrpSpPr>
              <a:grpSpLocks/>
            </p:cNvGrpSpPr>
            <p:nvPr/>
          </p:nvGrpSpPr>
          <p:grpSpPr bwMode="auto">
            <a:xfrm>
              <a:off x="2208610" y="3068639"/>
              <a:ext cx="165497" cy="123825"/>
              <a:chOff x="4649" y="1888"/>
              <a:chExt cx="454" cy="499"/>
            </a:xfrm>
          </p:grpSpPr>
          <p:sp>
            <p:nvSpPr>
              <p:cNvPr id="8479" name="Oval 143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0" name="Line 144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1" name="Line 145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2" name="Line 146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83" name="Freeform 147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" name="Group 148"/>
            <p:cNvGrpSpPr>
              <a:grpSpLocks/>
            </p:cNvGrpSpPr>
            <p:nvPr/>
          </p:nvGrpSpPr>
          <p:grpSpPr bwMode="auto">
            <a:xfrm>
              <a:off x="2044304" y="3314701"/>
              <a:ext cx="164306" cy="122237"/>
              <a:chOff x="4649" y="1888"/>
              <a:chExt cx="454" cy="499"/>
            </a:xfrm>
          </p:grpSpPr>
          <p:sp>
            <p:nvSpPr>
              <p:cNvPr id="8474" name="Oval 149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5" name="Line 150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6" name="Line 151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7" name="Line 152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8" name="Freeform 153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28" name="AutoShape 154"/>
            <p:cNvSpPr>
              <a:spLocks noChangeArrowheads="1"/>
            </p:cNvSpPr>
            <p:nvPr/>
          </p:nvSpPr>
          <p:spPr bwMode="auto">
            <a:xfrm rot="5390931" flipV="1">
              <a:off x="515627" y="4038403"/>
              <a:ext cx="2397125" cy="456635"/>
            </a:xfrm>
            <a:prstGeom prst="curvedDownArrow">
              <a:avLst>
                <a:gd name="adj1" fmla="val 208276"/>
                <a:gd name="adj2" fmla="val 41655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55"/>
            <p:cNvGrpSpPr>
              <a:grpSpLocks/>
            </p:cNvGrpSpPr>
            <p:nvPr/>
          </p:nvGrpSpPr>
          <p:grpSpPr bwMode="auto">
            <a:xfrm>
              <a:off x="2100264" y="5095876"/>
              <a:ext cx="164306" cy="122237"/>
              <a:chOff x="4649" y="1888"/>
              <a:chExt cx="454" cy="499"/>
            </a:xfrm>
          </p:grpSpPr>
          <p:sp>
            <p:nvSpPr>
              <p:cNvPr id="8469" name="Oval 156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" name="Line 157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1" name="Line 158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2" name="Line 159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73" name="Freeform 160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" name="Group 161"/>
            <p:cNvGrpSpPr>
              <a:grpSpLocks/>
            </p:cNvGrpSpPr>
            <p:nvPr/>
          </p:nvGrpSpPr>
          <p:grpSpPr bwMode="auto">
            <a:xfrm>
              <a:off x="2264570" y="5157789"/>
              <a:ext cx="164306" cy="123825"/>
              <a:chOff x="4649" y="1888"/>
              <a:chExt cx="454" cy="499"/>
            </a:xfrm>
          </p:grpSpPr>
          <p:sp>
            <p:nvSpPr>
              <p:cNvPr id="8464" name="Oval 162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5" name="Line 163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6" name="Line 164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7" name="Line 165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8" name="Freeform 166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" name="Group 167"/>
            <p:cNvGrpSpPr>
              <a:grpSpLocks/>
            </p:cNvGrpSpPr>
            <p:nvPr/>
          </p:nvGrpSpPr>
          <p:grpSpPr bwMode="auto">
            <a:xfrm>
              <a:off x="2539604" y="5281614"/>
              <a:ext cx="164306" cy="122237"/>
              <a:chOff x="4649" y="1888"/>
              <a:chExt cx="454" cy="499"/>
            </a:xfrm>
          </p:grpSpPr>
          <p:sp>
            <p:nvSpPr>
              <p:cNvPr id="8459" name="Oval 168"/>
              <p:cNvSpPr>
                <a:spLocks noChangeArrowheads="1"/>
              </p:cNvSpPr>
              <p:nvPr/>
            </p:nvSpPr>
            <p:spPr bwMode="auto">
              <a:xfrm>
                <a:off x="4649" y="1888"/>
                <a:ext cx="454" cy="13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0" name="Line 169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1" name="Line 170"/>
              <p:cNvSpPr>
                <a:spLocks noChangeShapeType="1"/>
              </p:cNvSpPr>
              <p:nvPr/>
            </p:nvSpPr>
            <p:spPr bwMode="auto">
              <a:xfrm flipH="1">
                <a:off x="5012" y="1979"/>
                <a:ext cx="9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2" name="Line 171"/>
              <p:cNvSpPr>
                <a:spLocks noChangeShapeType="1"/>
              </p:cNvSpPr>
              <p:nvPr/>
            </p:nvSpPr>
            <p:spPr bwMode="auto">
              <a:xfrm>
                <a:off x="4740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63" name="Freeform 172"/>
              <p:cNvSpPr>
                <a:spLocks/>
              </p:cNvSpPr>
              <p:nvPr/>
            </p:nvSpPr>
            <p:spPr bwMode="auto">
              <a:xfrm>
                <a:off x="4740" y="2115"/>
                <a:ext cx="238" cy="255"/>
              </a:xfrm>
              <a:custGeom>
                <a:avLst/>
                <a:gdLst>
                  <a:gd name="T0" fmla="*/ 33 w 298"/>
                  <a:gd name="T1" fmla="*/ 68 h 297"/>
                  <a:gd name="T2" fmla="*/ 133 w 298"/>
                  <a:gd name="T3" fmla="*/ 215 h 297"/>
                  <a:gd name="T4" fmla="*/ 179 w 298"/>
                  <a:gd name="T5" fmla="*/ 297 h 297"/>
                  <a:gd name="T6" fmla="*/ 298 w 298"/>
                  <a:gd name="T7" fmla="*/ 196 h 297"/>
                  <a:gd name="T8" fmla="*/ 207 w 298"/>
                  <a:gd name="T9" fmla="*/ 105 h 297"/>
                  <a:gd name="T10" fmla="*/ 188 w 298"/>
                  <a:gd name="T11" fmla="*/ 59 h 297"/>
                  <a:gd name="T12" fmla="*/ 170 w 298"/>
                  <a:gd name="T13" fmla="*/ 32 h 297"/>
                  <a:gd name="T14" fmla="*/ 179 w 298"/>
                  <a:gd name="T15" fmla="*/ 4 h 297"/>
                  <a:gd name="T16" fmla="*/ 207 w 298"/>
                  <a:gd name="T17" fmla="*/ 14 h 297"/>
                  <a:gd name="T18" fmla="*/ 188 w 298"/>
                  <a:gd name="T19" fmla="*/ 32 h 297"/>
                  <a:gd name="T20" fmla="*/ 170 w 298"/>
                  <a:gd name="T21" fmla="*/ 59 h 297"/>
                  <a:gd name="T22" fmla="*/ 133 w 298"/>
                  <a:gd name="T23" fmla="*/ 142 h 297"/>
                  <a:gd name="T24" fmla="*/ 42 w 298"/>
                  <a:gd name="T25" fmla="*/ 123 h 297"/>
                  <a:gd name="T26" fmla="*/ 60 w 298"/>
                  <a:gd name="T27" fmla="*/ 224 h 297"/>
                  <a:gd name="T28" fmla="*/ 152 w 298"/>
                  <a:gd name="T29" fmla="*/ 215 h 297"/>
                  <a:gd name="T30" fmla="*/ 115 w 298"/>
                  <a:gd name="T31" fmla="*/ 78 h 297"/>
                  <a:gd name="T32" fmla="*/ 33 w 298"/>
                  <a:gd name="T33" fmla="*/ 68 h 2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8"/>
                  <a:gd name="T52" fmla="*/ 0 h 297"/>
                  <a:gd name="T53" fmla="*/ 298 w 298"/>
                  <a:gd name="T54" fmla="*/ 297 h 2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8" h="297">
                    <a:moveTo>
                      <a:pt x="33" y="68"/>
                    </a:moveTo>
                    <a:cubicBezTo>
                      <a:pt x="59" y="129"/>
                      <a:pt x="87" y="168"/>
                      <a:pt x="133" y="215"/>
                    </a:cubicBezTo>
                    <a:cubicBezTo>
                      <a:pt x="144" y="253"/>
                      <a:pt x="158" y="265"/>
                      <a:pt x="179" y="297"/>
                    </a:cubicBezTo>
                    <a:cubicBezTo>
                      <a:pt x="222" y="265"/>
                      <a:pt x="248" y="214"/>
                      <a:pt x="298" y="196"/>
                    </a:cubicBezTo>
                    <a:cubicBezTo>
                      <a:pt x="261" y="167"/>
                      <a:pt x="233" y="144"/>
                      <a:pt x="207" y="105"/>
                    </a:cubicBezTo>
                    <a:cubicBezTo>
                      <a:pt x="223" y="38"/>
                      <a:pt x="224" y="87"/>
                      <a:pt x="188" y="59"/>
                    </a:cubicBezTo>
                    <a:cubicBezTo>
                      <a:pt x="179" y="52"/>
                      <a:pt x="176" y="41"/>
                      <a:pt x="170" y="32"/>
                    </a:cubicBezTo>
                    <a:cubicBezTo>
                      <a:pt x="173" y="23"/>
                      <a:pt x="170" y="8"/>
                      <a:pt x="179" y="4"/>
                    </a:cubicBezTo>
                    <a:cubicBezTo>
                      <a:pt x="188" y="0"/>
                      <a:pt x="204" y="5"/>
                      <a:pt x="207" y="14"/>
                    </a:cubicBezTo>
                    <a:cubicBezTo>
                      <a:pt x="210" y="22"/>
                      <a:pt x="194" y="25"/>
                      <a:pt x="188" y="32"/>
                    </a:cubicBezTo>
                    <a:cubicBezTo>
                      <a:pt x="181" y="40"/>
                      <a:pt x="176" y="50"/>
                      <a:pt x="170" y="59"/>
                    </a:cubicBezTo>
                    <a:cubicBezTo>
                      <a:pt x="161" y="95"/>
                      <a:pt x="159" y="116"/>
                      <a:pt x="133" y="142"/>
                    </a:cubicBezTo>
                    <a:cubicBezTo>
                      <a:pt x="96" y="116"/>
                      <a:pt x="87" y="112"/>
                      <a:pt x="42" y="123"/>
                    </a:cubicBezTo>
                    <a:cubicBezTo>
                      <a:pt x="27" y="168"/>
                      <a:pt x="0" y="204"/>
                      <a:pt x="60" y="224"/>
                    </a:cubicBezTo>
                    <a:cubicBezTo>
                      <a:pt x="91" y="221"/>
                      <a:pt x="136" y="241"/>
                      <a:pt x="152" y="215"/>
                    </a:cubicBezTo>
                    <a:cubicBezTo>
                      <a:pt x="220" y="102"/>
                      <a:pt x="166" y="94"/>
                      <a:pt x="115" y="78"/>
                    </a:cubicBezTo>
                    <a:cubicBezTo>
                      <a:pt x="17" y="88"/>
                      <a:pt x="11" y="115"/>
                      <a:pt x="33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" name="Group 173"/>
            <p:cNvGrpSpPr>
              <a:grpSpLocks/>
            </p:cNvGrpSpPr>
            <p:nvPr/>
          </p:nvGrpSpPr>
          <p:grpSpPr bwMode="auto">
            <a:xfrm>
              <a:off x="4737498" y="4973638"/>
              <a:ext cx="165497" cy="184150"/>
              <a:chOff x="4830" y="3339"/>
              <a:chExt cx="363" cy="409"/>
            </a:xfrm>
          </p:grpSpPr>
          <p:sp>
            <p:nvSpPr>
              <p:cNvPr id="8456" name="Line 174"/>
              <p:cNvSpPr>
                <a:spLocks noChangeShapeType="1"/>
              </p:cNvSpPr>
              <p:nvPr/>
            </p:nvSpPr>
            <p:spPr bwMode="auto">
              <a:xfrm>
                <a:off x="4830" y="3748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7" name="Line 175"/>
              <p:cNvSpPr>
                <a:spLocks noChangeShapeType="1"/>
              </p:cNvSpPr>
              <p:nvPr/>
            </p:nvSpPr>
            <p:spPr bwMode="auto">
              <a:xfrm flipV="1">
                <a:off x="4967" y="3385"/>
                <a:ext cx="0" cy="317"/>
              </a:xfrm>
              <a:prstGeom prst="line">
                <a:avLst/>
              </a:prstGeom>
              <a:noFill/>
              <a:ln w="152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8" name="Line 176"/>
              <p:cNvSpPr>
                <a:spLocks noChangeShapeType="1"/>
              </p:cNvSpPr>
              <p:nvPr/>
            </p:nvSpPr>
            <p:spPr bwMode="auto">
              <a:xfrm flipV="1">
                <a:off x="4876" y="3339"/>
                <a:ext cx="272" cy="1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177"/>
            <p:cNvGrpSpPr>
              <a:grpSpLocks/>
            </p:cNvGrpSpPr>
            <p:nvPr/>
          </p:nvGrpSpPr>
          <p:grpSpPr bwMode="auto">
            <a:xfrm>
              <a:off x="3767139" y="4943475"/>
              <a:ext cx="165497" cy="184150"/>
              <a:chOff x="4830" y="3339"/>
              <a:chExt cx="363" cy="409"/>
            </a:xfrm>
          </p:grpSpPr>
          <p:sp>
            <p:nvSpPr>
              <p:cNvPr id="8453" name="Line 178"/>
              <p:cNvSpPr>
                <a:spLocks noChangeShapeType="1"/>
              </p:cNvSpPr>
              <p:nvPr/>
            </p:nvSpPr>
            <p:spPr bwMode="auto">
              <a:xfrm>
                <a:off x="4830" y="3748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4" name="Line 179"/>
              <p:cNvSpPr>
                <a:spLocks noChangeShapeType="1"/>
              </p:cNvSpPr>
              <p:nvPr/>
            </p:nvSpPr>
            <p:spPr bwMode="auto">
              <a:xfrm flipV="1">
                <a:off x="4967" y="3385"/>
                <a:ext cx="0" cy="317"/>
              </a:xfrm>
              <a:prstGeom prst="line">
                <a:avLst/>
              </a:prstGeom>
              <a:noFill/>
              <a:ln w="152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5" name="Line 180"/>
              <p:cNvSpPr>
                <a:spLocks noChangeShapeType="1"/>
              </p:cNvSpPr>
              <p:nvPr/>
            </p:nvSpPr>
            <p:spPr bwMode="auto">
              <a:xfrm flipV="1">
                <a:off x="4876" y="3339"/>
                <a:ext cx="272" cy="1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>
              <a:off x="4021932" y="4943475"/>
              <a:ext cx="166688" cy="184150"/>
              <a:chOff x="4830" y="3339"/>
              <a:chExt cx="363" cy="409"/>
            </a:xfrm>
          </p:grpSpPr>
          <p:sp>
            <p:nvSpPr>
              <p:cNvPr id="8450" name="Line 182"/>
              <p:cNvSpPr>
                <a:spLocks noChangeShapeType="1"/>
              </p:cNvSpPr>
              <p:nvPr/>
            </p:nvSpPr>
            <p:spPr bwMode="auto">
              <a:xfrm>
                <a:off x="4830" y="3748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1" name="Line 183"/>
              <p:cNvSpPr>
                <a:spLocks noChangeShapeType="1"/>
              </p:cNvSpPr>
              <p:nvPr/>
            </p:nvSpPr>
            <p:spPr bwMode="auto">
              <a:xfrm flipV="1">
                <a:off x="4967" y="3385"/>
                <a:ext cx="0" cy="317"/>
              </a:xfrm>
              <a:prstGeom prst="line">
                <a:avLst/>
              </a:prstGeom>
              <a:noFill/>
              <a:ln w="152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52" name="Line 184"/>
              <p:cNvSpPr>
                <a:spLocks noChangeShapeType="1"/>
              </p:cNvSpPr>
              <p:nvPr/>
            </p:nvSpPr>
            <p:spPr bwMode="auto">
              <a:xfrm flipV="1">
                <a:off x="4876" y="3339"/>
                <a:ext cx="272" cy="1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35" name="Text Box 185"/>
            <p:cNvSpPr txBox="1">
              <a:spLocks noChangeArrowheads="1"/>
            </p:cNvSpPr>
            <p:nvPr/>
          </p:nvSpPr>
          <p:spPr bwMode="auto">
            <a:xfrm>
              <a:off x="3124200" y="4495801"/>
              <a:ext cx="19933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200" b="1" dirty="0"/>
                <a:t>Stool &amp; serological analysis</a:t>
              </a:r>
            </a:p>
          </p:txBody>
        </p:sp>
        <p:sp>
          <p:nvSpPr>
            <p:cNvPr id="8236" name="Text Box 186"/>
            <p:cNvSpPr txBox="1">
              <a:spLocks noChangeArrowheads="1"/>
            </p:cNvSpPr>
            <p:nvPr/>
          </p:nvSpPr>
          <p:spPr bwMode="auto">
            <a:xfrm>
              <a:off x="4495800" y="5867400"/>
              <a:ext cx="1225153" cy="5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900" b="1" dirty="0"/>
                <a:t>parasite egg collection on FTA cards</a:t>
              </a:r>
            </a:p>
          </p:txBody>
        </p:sp>
        <p:sp>
          <p:nvSpPr>
            <p:cNvPr id="8237" name="Text Box 187"/>
            <p:cNvSpPr txBox="1">
              <a:spLocks noChangeArrowheads="1"/>
            </p:cNvSpPr>
            <p:nvPr/>
          </p:nvSpPr>
          <p:spPr bwMode="auto">
            <a:xfrm>
              <a:off x="3429000" y="5867400"/>
              <a:ext cx="1088232" cy="5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/>
                <a:t>Microscopy</a:t>
              </a:r>
            </a:p>
            <a:p>
              <a:pPr algn="ctr"/>
              <a:r>
                <a:rPr lang="en-GB" sz="900" b="1" dirty="0"/>
                <a:t>(KK, malaria and </a:t>
              </a:r>
              <a:r>
                <a:rPr lang="en-GB" sz="900" b="1" dirty="0" err="1"/>
                <a:t>Flotac</a:t>
              </a:r>
              <a:r>
                <a:rPr lang="en-GB" sz="900" b="1" dirty="0"/>
                <a:t>)</a:t>
              </a:r>
            </a:p>
          </p:txBody>
        </p:sp>
        <p:sp>
          <p:nvSpPr>
            <p:cNvPr id="8238" name="Text Box 188"/>
            <p:cNvSpPr txBox="1">
              <a:spLocks noChangeArrowheads="1"/>
            </p:cNvSpPr>
            <p:nvPr/>
          </p:nvSpPr>
          <p:spPr bwMode="auto">
            <a:xfrm>
              <a:off x="2133600" y="5791200"/>
              <a:ext cx="1097757" cy="421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/>
                <a:t>Kato-Katz</a:t>
              </a:r>
            </a:p>
            <a:p>
              <a:pPr algn="ctr"/>
              <a:r>
                <a:rPr lang="en-GB" sz="900" b="1" dirty="0"/>
                <a:t>preparations</a:t>
              </a:r>
            </a:p>
          </p:txBody>
        </p:sp>
        <p:sp>
          <p:nvSpPr>
            <p:cNvPr id="8239" name="Text Box 189"/>
            <p:cNvSpPr txBox="1">
              <a:spLocks noChangeArrowheads="1"/>
            </p:cNvSpPr>
            <p:nvPr/>
          </p:nvSpPr>
          <p:spPr bwMode="auto">
            <a:xfrm>
              <a:off x="2222898" y="3875088"/>
              <a:ext cx="1156098" cy="5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900" b="1" dirty="0"/>
                <a:t>registration/</a:t>
              </a:r>
            </a:p>
            <a:p>
              <a:pPr algn="ctr"/>
              <a:r>
                <a:rPr lang="en-GB" sz="900" b="1" dirty="0"/>
                <a:t>height and weight</a:t>
              </a:r>
            </a:p>
          </p:txBody>
        </p:sp>
        <p:sp>
          <p:nvSpPr>
            <p:cNvPr id="8240" name="Text Box 190"/>
            <p:cNvSpPr txBox="1">
              <a:spLocks noChangeArrowheads="1"/>
            </p:cNvSpPr>
            <p:nvPr/>
          </p:nvSpPr>
          <p:spPr bwMode="auto">
            <a:xfrm>
              <a:off x="3138814" y="3906838"/>
              <a:ext cx="1509388" cy="421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 err="1"/>
                <a:t>fingerpricking</a:t>
              </a:r>
              <a:r>
                <a:rPr lang="en-GB" sz="900" b="1" dirty="0"/>
                <a:t> </a:t>
              </a:r>
            </a:p>
            <a:p>
              <a:pPr algn="ctr"/>
              <a:r>
                <a:rPr lang="en-GB" sz="900" b="1" dirty="0"/>
                <a:t>/RDT/</a:t>
              </a:r>
              <a:r>
                <a:rPr lang="en-GB" sz="900" b="1" dirty="0" err="1"/>
                <a:t>Hb</a:t>
              </a:r>
              <a:r>
                <a:rPr lang="en-GB" sz="900" b="1" dirty="0"/>
                <a:t>/serology</a:t>
              </a:r>
            </a:p>
          </p:txBody>
        </p:sp>
        <p:sp>
          <p:nvSpPr>
            <p:cNvPr id="8241" name="Text Box 191"/>
            <p:cNvSpPr txBox="1">
              <a:spLocks noChangeArrowheads="1"/>
            </p:cNvSpPr>
            <p:nvPr/>
          </p:nvSpPr>
          <p:spPr bwMode="auto">
            <a:xfrm>
              <a:off x="5529264" y="3929063"/>
              <a:ext cx="1743139" cy="421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/>
                <a:t>clinical examination/</a:t>
              </a:r>
            </a:p>
            <a:p>
              <a:pPr algn="ctr"/>
              <a:r>
                <a:rPr lang="en-GB" sz="900" b="1" dirty="0"/>
                <a:t>treatment</a:t>
              </a:r>
            </a:p>
          </p:txBody>
        </p:sp>
        <p:sp>
          <p:nvSpPr>
            <p:cNvPr id="8242" name="Text Box 192"/>
            <p:cNvSpPr txBox="1">
              <a:spLocks noChangeArrowheads="1"/>
            </p:cNvSpPr>
            <p:nvPr/>
          </p:nvSpPr>
          <p:spPr bwMode="auto">
            <a:xfrm>
              <a:off x="5603082" y="1223963"/>
              <a:ext cx="1318022" cy="421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900" b="1" dirty="0"/>
                <a:t>exits &amp; </a:t>
              </a:r>
            </a:p>
            <a:p>
              <a:pPr algn="ctr"/>
              <a:r>
                <a:rPr lang="en-GB" sz="900" b="1" dirty="0"/>
                <a:t>returns day 2</a:t>
              </a:r>
            </a:p>
          </p:txBody>
        </p:sp>
        <p:sp>
          <p:nvSpPr>
            <p:cNvPr id="8243" name="Rectangle 193"/>
            <p:cNvSpPr>
              <a:spLocks noChangeArrowheads="1"/>
            </p:cNvSpPr>
            <p:nvPr/>
          </p:nvSpPr>
          <p:spPr bwMode="auto">
            <a:xfrm>
              <a:off x="762000" y="1125538"/>
              <a:ext cx="7543800" cy="550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b="1"/>
            </a:p>
            <a:p>
              <a:pPr algn="ctr"/>
              <a:endParaRPr lang="en-GB"/>
            </a:p>
          </p:txBody>
        </p:sp>
        <p:grpSp>
          <p:nvGrpSpPr>
            <p:cNvPr id="26" name="Group 194"/>
            <p:cNvGrpSpPr>
              <a:grpSpLocks/>
            </p:cNvGrpSpPr>
            <p:nvPr/>
          </p:nvGrpSpPr>
          <p:grpSpPr bwMode="auto">
            <a:xfrm>
              <a:off x="6559152" y="5160964"/>
              <a:ext cx="530628" cy="492125"/>
              <a:chOff x="3504" y="3089"/>
              <a:chExt cx="439" cy="363"/>
            </a:xfrm>
          </p:grpSpPr>
          <p:sp>
            <p:nvSpPr>
              <p:cNvPr id="8448" name="Rectangle 195" descr="Light vertical"/>
              <p:cNvSpPr>
                <a:spLocks noChangeArrowheads="1"/>
              </p:cNvSpPr>
              <p:nvPr/>
            </p:nvSpPr>
            <p:spPr bwMode="auto">
              <a:xfrm>
                <a:off x="3550" y="3089"/>
                <a:ext cx="272" cy="181"/>
              </a:xfrm>
              <a:prstGeom prst="rect">
                <a:avLst/>
              </a:prstGeom>
              <a:pattFill prst="ltVert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49" name="Text Box 196"/>
              <p:cNvSpPr txBox="1">
                <a:spLocks noChangeArrowheads="1"/>
              </p:cNvSpPr>
              <p:nvPr/>
            </p:nvSpPr>
            <p:spPr bwMode="auto">
              <a:xfrm>
                <a:off x="3504" y="3270"/>
                <a:ext cx="43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000" b="1"/>
                  <a:t>Cooler</a:t>
                </a:r>
              </a:p>
            </p:txBody>
          </p:sp>
        </p:grpSp>
        <p:grpSp>
          <p:nvGrpSpPr>
            <p:cNvPr id="27" name="Group 197"/>
            <p:cNvGrpSpPr>
              <a:grpSpLocks/>
            </p:cNvGrpSpPr>
            <p:nvPr/>
          </p:nvGrpSpPr>
          <p:grpSpPr bwMode="auto">
            <a:xfrm>
              <a:off x="7021118" y="5283199"/>
              <a:ext cx="922516" cy="568457"/>
              <a:chOff x="3915" y="3180"/>
              <a:chExt cx="763" cy="420"/>
            </a:xfrm>
          </p:grpSpPr>
          <p:sp>
            <p:nvSpPr>
              <p:cNvPr id="8446" name="Rectangle 198" descr="Narrow horizontal"/>
              <p:cNvSpPr>
                <a:spLocks noChangeArrowheads="1"/>
              </p:cNvSpPr>
              <p:nvPr/>
            </p:nvSpPr>
            <p:spPr bwMode="auto">
              <a:xfrm>
                <a:off x="4049" y="3180"/>
                <a:ext cx="272" cy="227"/>
              </a:xfrm>
              <a:prstGeom prst="rect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47" name="Text Box 199"/>
              <p:cNvSpPr txBox="1">
                <a:spLocks noChangeArrowheads="1"/>
              </p:cNvSpPr>
              <p:nvPr/>
            </p:nvSpPr>
            <p:spPr bwMode="auto">
              <a:xfrm>
                <a:off x="3915" y="3405"/>
                <a:ext cx="76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900" b="1" dirty="0"/>
                  <a:t>Generator</a:t>
                </a:r>
              </a:p>
            </p:txBody>
          </p:sp>
        </p:grpSp>
        <p:sp>
          <p:nvSpPr>
            <p:cNvPr id="8246" name="Line 200"/>
            <p:cNvSpPr>
              <a:spLocks noChangeShapeType="1"/>
            </p:cNvSpPr>
            <p:nvPr/>
          </p:nvSpPr>
          <p:spPr bwMode="auto">
            <a:xfrm>
              <a:off x="3921920" y="4972051"/>
              <a:ext cx="3429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47" name="Line 201"/>
            <p:cNvSpPr>
              <a:spLocks noChangeShapeType="1"/>
            </p:cNvSpPr>
            <p:nvPr/>
          </p:nvSpPr>
          <p:spPr bwMode="auto">
            <a:xfrm>
              <a:off x="6794897" y="4973638"/>
              <a:ext cx="0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48" name="Line 202"/>
            <p:cNvSpPr>
              <a:spLocks noChangeShapeType="1"/>
            </p:cNvSpPr>
            <p:nvPr/>
          </p:nvSpPr>
          <p:spPr bwMode="auto">
            <a:xfrm>
              <a:off x="7360445" y="4344989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49" name="Oval 203"/>
            <p:cNvSpPr>
              <a:spLocks noChangeArrowheads="1"/>
            </p:cNvSpPr>
            <p:nvPr/>
          </p:nvSpPr>
          <p:spPr bwMode="auto">
            <a:xfrm>
              <a:off x="2649141" y="2944813"/>
              <a:ext cx="328613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1</a:t>
              </a:r>
            </a:p>
          </p:txBody>
        </p:sp>
        <p:sp>
          <p:nvSpPr>
            <p:cNvPr id="8250" name="Oval 204"/>
            <p:cNvSpPr>
              <a:spLocks noChangeArrowheads="1"/>
            </p:cNvSpPr>
            <p:nvPr/>
          </p:nvSpPr>
          <p:spPr bwMode="auto">
            <a:xfrm>
              <a:off x="3693319" y="2944813"/>
              <a:ext cx="328613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2</a:t>
              </a:r>
            </a:p>
          </p:txBody>
        </p:sp>
        <p:sp>
          <p:nvSpPr>
            <p:cNvPr id="8251" name="Oval 205"/>
            <p:cNvSpPr>
              <a:spLocks noChangeArrowheads="1"/>
            </p:cNvSpPr>
            <p:nvPr/>
          </p:nvSpPr>
          <p:spPr bwMode="auto">
            <a:xfrm>
              <a:off x="6003132" y="2911475"/>
              <a:ext cx="329804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Rectangle 206"/>
            <p:cNvSpPr>
              <a:spLocks noChangeArrowheads="1"/>
            </p:cNvSpPr>
            <p:nvPr/>
          </p:nvSpPr>
          <p:spPr bwMode="auto">
            <a:xfrm>
              <a:off x="6049566" y="2878138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4</a:t>
              </a:r>
            </a:p>
          </p:txBody>
        </p:sp>
        <p:sp>
          <p:nvSpPr>
            <p:cNvPr id="8253" name="Text Box 207"/>
            <p:cNvSpPr txBox="1">
              <a:spLocks noChangeArrowheads="1"/>
            </p:cNvSpPr>
            <p:nvPr/>
          </p:nvSpPr>
          <p:spPr bwMode="auto">
            <a:xfrm>
              <a:off x="3345495" y="1285876"/>
              <a:ext cx="1392005" cy="31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 smtClean="0"/>
                <a:t>Participants</a:t>
              </a:r>
              <a:endParaRPr lang="en-GB" sz="1200" b="1" dirty="0"/>
            </a:p>
          </p:txBody>
        </p:sp>
        <p:grpSp>
          <p:nvGrpSpPr>
            <p:cNvPr id="28" name="Group 208"/>
            <p:cNvGrpSpPr>
              <a:grpSpLocks/>
            </p:cNvGrpSpPr>
            <p:nvPr/>
          </p:nvGrpSpPr>
          <p:grpSpPr bwMode="auto">
            <a:xfrm>
              <a:off x="1071390" y="1169988"/>
              <a:ext cx="1356911" cy="1721895"/>
              <a:chOff x="381" y="185"/>
              <a:chExt cx="739" cy="1271"/>
            </a:xfrm>
          </p:grpSpPr>
          <p:grpSp>
            <p:nvGrpSpPr>
              <p:cNvPr id="29" name="Group 209"/>
              <p:cNvGrpSpPr>
                <a:grpSpLocks/>
              </p:cNvGrpSpPr>
              <p:nvPr/>
            </p:nvGrpSpPr>
            <p:grpSpPr bwMode="auto">
              <a:xfrm>
                <a:off x="731" y="730"/>
                <a:ext cx="135" cy="409"/>
                <a:chOff x="657" y="1344"/>
                <a:chExt cx="135" cy="409"/>
              </a:xfrm>
            </p:grpSpPr>
            <p:sp>
              <p:nvSpPr>
                <p:cNvPr id="8440" name="Line 210"/>
                <p:cNvSpPr>
                  <a:spLocks noChangeShapeType="1"/>
                </p:cNvSpPr>
                <p:nvPr/>
              </p:nvSpPr>
              <p:spPr bwMode="auto">
                <a:xfrm>
                  <a:off x="724" y="1408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41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679" y="1559"/>
                  <a:ext cx="22" cy="194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42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47" y="1559"/>
                  <a:ext cx="22" cy="194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43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657" y="1408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44" name="Line 214"/>
                <p:cNvSpPr>
                  <a:spLocks noChangeShapeType="1"/>
                </p:cNvSpPr>
                <p:nvPr/>
              </p:nvSpPr>
              <p:spPr bwMode="auto">
                <a:xfrm>
                  <a:off x="747" y="1408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45" name="Oval 215"/>
                <p:cNvSpPr>
                  <a:spLocks noChangeArrowheads="1"/>
                </p:cNvSpPr>
                <p:nvPr/>
              </p:nvSpPr>
              <p:spPr bwMode="auto">
                <a:xfrm>
                  <a:off x="702" y="1344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437" name="Text Box 216"/>
              <p:cNvSpPr txBox="1">
                <a:spLocks noChangeArrowheads="1"/>
              </p:cNvSpPr>
              <p:nvPr/>
            </p:nvSpPr>
            <p:spPr bwMode="auto">
              <a:xfrm>
                <a:off x="381" y="1136"/>
                <a:ext cx="732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900" dirty="0" smtClean="0"/>
                  <a:t>District Technician</a:t>
                </a:r>
                <a:endParaRPr lang="en-GB" sz="900" dirty="0"/>
              </a:p>
            </p:txBody>
          </p:sp>
          <p:sp>
            <p:nvSpPr>
              <p:cNvPr id="8438" name="Rectangle 217"/>
              <p:cNvSpPr>
                <a:spLocks noChangeArrowheads="1"/>
              </p:cNvSpPr>
              <p:nvPr/>
            </p:nvSpPr>
            <p:spPr bwMode="auto">
              <a:xfrm>
                <a:off x="465" y="185"/>
                <a:ext cx="635" cy="1271"/>
              </a:xfrm>
              <a:prstGeom prst="rect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39" name="Text Box 218"/>
              <p:cNvSpPr txBox="1">
                <a:spLocks noChangeArrowheads="1"/>
              </p:cNvSpPr>
              <p:nvPr/>
            </p:nvSpPr>
            <p:spPr bwMode="auto">
              <a:xfrm>
                <a:off x="420" y="231"/>
                <a:ext cx="700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900" b="1" dirty="0"/>
                  <a:t>conducts prior survey sensitisation &amp; marshalling</a:t>
                </a:r>
              </a:p>
            </p:txBody>
          </p:sp>
        </p:grpSp>
        <p:grpSp>
          <p:nvGrpSpPr>
            <p:cNvPr id="30" name="Group 219"/>
            <p:cNvGrpSpPr>
              <a:grpSpLocks/>
            </p:cNvGrpSpPr>
            <p:nvPr/>
          </p:nvGrpSpPr>
          <p:grpSpPr bwMode="auto">
            <a:xfrm>
              <a:off x="6629401" y="1066800"/>
              <a:ext cx="1263482" cy="2170112"/>
              <a:chOff x="4549" y="514"/>
              <a:chExt cx="1043" cy="1496"/>
            </a:xfrm>
          </p:grpSpPr>
          <p:grpSp>
            <p:nvGrpSpPr>
              <p:cNvPr id="31" name="Group 220"/>
              <p:cNvGrpSpPr>
                <a:grpSpLocks/>
              </p:cNvGrpSpPr>
              <p:nvPr/>
            </p:nvGrpSpPr>
            <p:grpSpPr bwMode="auto">
              <a:xfrm>
                <a:off x="4907" y="1330"/>
                <a:ext cx="135" cy="409"/>
                <a:chOff x="657" y="1344"/>
                <a:chExt cx="135" cy="409"/>
              </a:xfrm>
            </p:grpSpPr>
            <p:sp>
              <p:nvSpPr>
                <p:cNvPr id="8430" name="Line 221"/>
                <p:cNvSpPr>
                  <a:spLocks noChangeShapeType="1"/>
                </p:cNvSpPr>
                <p:nvPr/>
              </p:nvSpPr>
              <p:spPr bwMode="auto">
                <a:xfrm>
                  <a:off x="724" y="1408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31" name="Line 222"/>
                <p:cNvSpPr>
                  <a:spLocks noChangeShapeType="1"/>
                </p:cNvSpPr>
                <p:nvPr/>
              </p:nvSpPr>
              <p:spPr bwMode="auto">
                <a:xfrm flipH="1">
                  <a:off x="679" y="1559"/>
                  <a:ext cx="22" cy="194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32" name="Line 223"/>
                <p:cNvSpPr>
                  <a:spLocks noChangeShapeType="1"/>
                </p:cNvSpPr>
                <p:nvPr/>
              </p:nvSpPr>
              <p:spPr bwMode="auto">
                <a:xfrm flipH="1" flipV="1">
                  <a:off x="747" y="1559"/>
                  <a:ext cx="22" cy="194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33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657" y="1408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34" name="Line 225"/>
                <p:cNvSpPr>
                  <a:spLocks noChangeShapeType="1"/>
                </p:cNvSpPr>
                <p:nvPr/>
              </p:nvSpPr>
              <p:spPr bwMode="auto">
                <a:xfrm>
                  <a:off x="747" y="1408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35" name="Oval 226"/>
                <p:cNvSpPr>
                  <a:spLocks noChangeArrowheads="1"/>
                </p:cNvSpPr>
                <p:nvPr/>
              </p:nvSpPr>
              <p:spPr bwMode="auto">
                <a:xfrm>
                  <a:off x="702" y="1344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426" name="Text Box 227"/>
              <p:cNvSpPr txBox="1">
                <a:spLocks noChangeArrowheads="1"/>
              </p:cNvSpPr>
              <p:nvPr/>
            </p:nvSpPr>
            <p:spPr bwMode="auto">
              <a:xfrm>
                <a:off x="4720" y="1738"/>
                <a:ext cx="62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/>
                  <a:t>Local CDD</a:t>
                </a:r>
              </a:p>
            </p:txBody>
          </p:sp>
          <p:sp>
            <p:nvSpPr>
              <p:cNvPr id="8427" name="Rectangle 228"/>
              <p:cNvSpPr>
                <a:spLocks noChangeArrowheads="1"/>
              </p:cNvSpPr>
              <p:nvPr/>
            </p:nvSpPr>
            <p:spPr bwMode="auto">
              <a:xfrm>
                <a:off x="4593" y="514"/>
                <a:ext cx="999" cy="1496"/>
              </a:xfrm>
              <a:prstGeom prst="rect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28" name="Text Box 229"/>
              <p:cNvSpPr txBox="1">
                <a:spLocks noChangeArrowheads="1"/>
              </p:cNvSpPr>
              <p:nvPr/>
            </p:nvSpPr>
            <p:spPr bwMode="auto">
              <a:xfrm>
                <a:off x="4549" y="741"/>
                <a:ext cx="957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900" b="1" dirty="0"/>
                  <a:t>later records subsequent malaria treatments in community</a:t>
                </a:r>
              </a:p>
            </p:txBody>
          </p:sp>
          <p:sp>
            <p:nvSpPr>
              <p:cNvPr id="8429" name="AutoShape 230"/>
              <p:cNvSpPr>
                <a:spLocks noChangeArrowheads="1"/>
              </p:cNvSpPr>
              <p:nvPr/>
            </p:nvSpPr>
            <p:spPr bwMode="auto">
              <a:xfrm>
                <a:off x="4865" y="559"/>
                <a:ext cx="227" cy="182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56" name="Rectangle 231"/>
            <p:cNvSpPr>
              <a:spLocks noChangeArrowheads="1"/>
            </p:cNvSpPr>
            <p:nvPr/>
          </p:nvSpPr>
          <p:spPr bwMode="auto">
            <a:xfrm>
              <a:off x="5650707" y="5045076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92" name="Group 232"/>
            <p:cNvGrpSpPr>
              <a:grpSpLocks/>
            </p:cNvGrpSpPr>
            <p:nvPr/>
          </p:nvGrpSpPr>
          <p:grpSpPr bwMode="auto">
            <a:xfrm>
              <a:off x="4916092" y="5229226"/>
              <a:ext cx="164306" cy="554037"/>
              <a:chOff x="3187" y="3134"/>
              <a:chExt cx="135" cy="409"/>
            </a:xfrm>
          </p:grpSpPr>
          <p:sp>
            <p:nvSpPr>
              <p:cNvPr id="8419" name="Line 233"/>
              <p:cNvSpPr>
                <a:spLocks noChangeShapeType="1"/>
              </p:cNvSpPr>
              <p:nvPr/>
            </p:nvSpPr>
            <p:spPr bwMode="auto">
              <a:xfrm>
                <a:off x="3254" y="3198"/>
                <a:ext cx="0" cy="216"/>
              </a:xfrm>
              <a:prstGeom prst="line">
                <a:avLst/>
              </a:prstGeom>
              <a:noFill/>
              <a:ln w="1905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20" name="Line 234"/>
              <p:cNvSpPr>
                <a:spLocks noChangeShapeType="1"/>
              </p:cNvSpPr>
              <p:nvPr/>
            </p:nvSpPr>
            <p:spPr bwMode="auto">
              <a:xfrm flipH="1">
                <a:off x="3209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21" name="Line 235"/>
              <p:cNvSpPr>
                <a:spLocks noChangeShapeType="1"/>
              </p:cNvSpPr>
              <p:nvPr/>
            </p:nvSpPr>
            <p:spPr bwMode="auto">
              <a:xfrm flipH="1" flipV="1">
                <a:off x="3277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22" name="Line 236"/>
              <p:cNvSpPr>
                <a:spLocks noChangeShapeType="1"/>
              </p:cNvSpPr>
              <p:nvPr/>
            </p:nvSpPr>
            <p:spPr bwMode="auto">
              <a:xfrm flipH="1">
                <a:off x="318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23" name="Line 237"/>
              <p:cNvSpPr>
                <a:spLocks noChangeShapeType="1"/>
              </p:cNvSpPr>
              <p:nvPr/>
            </p:nvSpPr>
            <p:spPr bwMode="auto">
              <a:xfrm>
                <a:off x="327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24" name="Oval 238"/>
              <p:cNvSpPr>
                <a:spLocks noChangeArrowheads="1"/>
              </p:cNvSpPr>
              <p:nvPr/>
            </p:nvSpPr>
            <p:spPr bwMode="auto">
              <a:xfrm>
                <a:off x="3232" y="3134"/>
                <a:ext cx="45" cy="6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3" name="Group 239"/>
            <p:cNvGrpSpPr>
              <a:grpSpLocks/>
            </p:cNvGrpSpPr>
            <p:nvPr/>
          </p:nvGrpSpPr>
          <p:grpSpPr bwMode="auto">
            <a:xfrm>
              <a:off x="6051947" y="5218114"/>
              <a:ext cx="163116" cy="554037"/>
              <a:chOff x="1248" y="2568"/>
              <a:chExt cx="271" cy="863"/>
            </a:xfrm>
          </p:grpSpPr>
          <p:sp>
            <p:nvSpPr>
              <p:cNvPr id="8413" name="Line 240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4" name="Line 241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5" name="Line 242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6" name="Line 243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7" name="Line 244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8" name="Oval 245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>
                  <a:alpha val="36862"/>
                </a:schemeClr>
              </a:solidFill>
              <a:ln w="9525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59" name="Text Box 246"/>
            <p:cNvSpPr txBox="1">
              <a:spLocks noChangeArrowheads="1"/>
            </p:cNvSpPr>
            <p:nvPr/>
          </p:nvSpPr>
          <p:spPr bwMode="auto">
            <a:xfrm>
              <a:off x="5562600" y="5867400"/>
              <a:ext cx="1022747" cy="57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/>
                <a:t>ELISAs, </a:t>
              </a:r>
            </a:p>
            <a:p>
              <a:pPr algn="ctr"/>
              <a:r>
                <a:rPr lang="en-GB" sz="900" b="1" dirty="0"/>
                <a:t>FOB and CCA</a:t>
              </a:r>
            </a:p>
          </p:txBody>
        </p:sp>
        <p:sp>
          <p:nvSpPr>
            <p:cNvPr id="8260" name="Rectangle 247"/>
            <p:cNvSpPr>
              <a:spLocks noChangeArrowheads="1"/>
            </p:cNvSpPr>
            <p:nvPr/>
          </p:nvSpPr>
          <p:spPr bwMode="auto">
            <a:xfrm>
              <a:off x="5654279" y="5048251"/>
              <a:ext cx="164306" cy="1412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Text Box 248"/>
            <p:cNvSpPr txBox="1">
              <a:spLocks noChangeArrowheads="1"/>
            </p:cNvSpPr>
            <p:nvPr/>
          </p:nvSpPr>
          <p:spPr bwMode="auto">
            <a:xfrm>
              <a:off x="5555457" y="4800600"/>
              <a:ext cx="11528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 b="1" dirty="0"/>
                <a:t>ELISA plate reader</a:t>
              </a:r>
            </a:p>
          </p:txBody>
        </p:sp>
        <p:sp>
          <p:nvSpPr>
            <p:cNvPr id="8262" name="Rectangle 249"/>
            <p:cNvSpPr>
              <a:spLocks noChangeArrowheads="1"/>
            </p:cNvSpPr>
            <p:nvPr/>
          </p:nvSpPr>
          <p:spPr bwMode="auto">
            <a:xfrm>
              <a:off x="4755357" y="2873376"/>
              <a:ext cx="604838" cy="492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94" name="Group 250"/>
            <p:cNvGrpSpPr>
              <a:grpSpLocks/>
            </p:cNvGrpSpPr>
            <p:nvPr/>
          </p:nvGrpSpPr>
          <p:grpSpPr bwMode="auto">
            <a:xfrm>
              <a:off x="5086351" y="2503488"/>
              <a:ext cx="183356" cy="355600"/>
              <a:chOff x="3703" y="3473"/>
              <a:chExt cx="194" cy="319"/>
            </a:xfrm>
          </p:grpSpPr>
          <p:sp>
            <p:nvSpPr>
              <p:cNvPr id="8408" name="Freeform 251"/>
              <p:cNvSpPr>
                <a:spLocks/>
              </p:cNvSpPr>
              <p:nvPr/>
            </p:nvSpPr>
            <p:spPr bwMode="auto">
              <a:xfrm rot="20683644" flipH="1">
                <a:off x="3703" y="3521"/>
                <a:ext cx="171" cy="140"/>
              </a:xfrm>
              <a:custGeom>
                <a:avLst/>
                <a:gdLst>
                  <a:gd name="T0" fmla="*/ 42 w 609"/>
                  <a:gd name="T1" fmla="*/ 82 h 351"/>
                  <a:gd name="T2" fmla="*/ 78 w 609"/>
                  <a:gd name="T3" fmla="*/ 91 h 351"/>
                  <a:gd name="T4" fmla="*/ 123 w 609"/>
                  <a:gd name="T5" fmla="*/ 118 h 351"/>
                  <a:gd name="T6" fmla="*/ 162 w 609"/>
                  <a:gd name="T7" fmla="*/ 121 h 351"/>
                  <a:gd name="T8" fmla="*/ 261 w 609"/>
                  <a:gd name="T9" fmla="*/ 133 h 351"/>
                  <a:gd name="T10" fmla="*/ 264 w 609"/>
                  <a:gd name="T11" fmla="*/ 199 h 351"/>
                  <a:gd name="T12" fmla="*/ 273 w 609"/>
                  <a:gd name="T13" fmla="*/ 226 h 351"/>
                  <a:gd name="T14" fmla="*/ 288 w 609"/>
                  <a:gd name="T15" fmla="*/ 337 h 351"/>
                  <a:gd name="T16" fmla="*/ 372 w 609"/>
                  <a:gd name="T17" fmla="*/ 331 h 351"/>
                  <a:gd name="T18" fmla="*/ 375 w 609"/>
                  <a:gd name="T19" fmla="*/ 322 h 351"/>
                  <a:gd name="T20" fmla="*/ 417 w 609"/>
                  <a:gd name="T21" fmla="*/ 319 h 351"/>
                  <a:gd name="T22" fmla="*/ 438 w 609"/>
                  <a:gd name="T23" fmla="*/ 310 h 351"/>
                  <a:gd name="T24" fmla="*/ 456 w 609"/>
                  <a:gd name="T25" fmla="*/ 292 h 351"/>
                  <a:gd name="T26" fmla="*/ 465 w 609"/>
                  <a:gd name="T27" fmla="*/ 286 h 351"/>
                  <a:gd name="T28" fmla="*/ 453 w 609"/>
                  <a:gd name="T29" fmla="*/ 223 h 351"/>
                  <a:gd name="T30" fmla="*/ 405 w 609"/>
                  <a:gd name="T31" fmla="*/ 157 h 351"/>
                  <a:gd name="T32" fmla="*/ 387 w 609"/>
                  <a:gd name="T33" fmla="*/ 127 h 351"/>
                  <a:gd name="T34" fmla="*/ 456 w 609"/>
                  <a:gd name="T35" fmla="*/ 100 h 351"/>
                  <a:gd name="T36" fmla="*/ 483 w 609"/>
                  <a:gd name="T37" fmla="*/ 118 h 351"/>
                  <a:gd name="T38" fmla="*/ 504 w 609"/>
                  <a:gd name="T39" fmla="*/ 154 h 351"/>
                  <a:gd name="T40" fmla="*/ 522 w 609"/>
                  <a:gd name="T41" fmla="*/ 172 h 351"/>
                  <a:gd name="T42" fmla="*/ 543 w 609"/>
                  <a:gd name="T43" fmla="*/ 193 h 351"/>
                  <a:gd name="T44" fmla="*/ 567 w 609"/>
                  <a:gd name="T45" fmla="*/ 220 h 351"/>
                  <a:gd name="T46" fmla="*/ 573 w 609"/>
                  <a:gd name="T47" fmla="*/ 199 h 351"/>
                  <a:gd name="T48" fmla="*/ 600 w 609"/>
                  <a:gd name="T49" fmla="*/ 184 h 351"/>
                  <a:gd name="T50" fmla="*/ 609 w 609"/>
                  <a:gd name="T51" fmla="*/ 154 h 351"/>
                  <a:gd name="T52" fmla="*/ 543 w 609"/>
                  <a:gd name="T53" fmla="*/ 127 h 351"/>
                  <a:gd name="T54" fmla="*/ 522 w 609"/>
                  <a:gd name="T55" fmla="*/ 106 h 351"/>
                  <a:gd name="T56" fmla="*/ 453 w 609"/>
                  <a:gd name="T57" fmla="*/ 31 h 351"/>
                  <a:gd name="T58" fmla="*/ 447 w 609"/>
                  <a:gd name="T59" fmla="*/ 22 h 351"/>
                  <a:gd name="T60" fmla="*/ 429 w 609"/>
                  <a:gd name="T61" fmla="*/ 16 h 351"/>
                  <a:gd name="T62" fmla="*/ 291 w 609"/>
                  <a:gd name="T63" fmla="*/ 40 h 351"/>
                  <a:gd name="T64" fmla="*/ 180 w 609"/>
                  <a:gd name="T65" fmla="*/ 85 h 351"/>
                  <a:gd name="T66" fmla="*/ 117 w 609"/>
                  <a:gd name="T67" fmla="*/ 61 h 351"/>
                  <a:gd name="T68" fmla="*/ 87 w 609"/>
                  <a:gd name="T69" fmla="*/ 37 h 351"/>
                  <a:gd name="T70" fmla="*/ 42 w 609"/>
                  <a:gd name="T71" fmla="*/ 13 h 351"/>
                  <a:gd name="T72" fmla="*/ 30 w 609"/>
                  <a:gd name="T73" fmla="*/ 1 h 351"/>
                  <a:gd name="T74" fmla="*/ 0 w 609"/>
                  <a:gd name="T75" fmla="*/ 7 h 351"/>
                  <a:gd name="T76" fmla="*/ 21 w 609"/>
                  <a:gd name="T77" fmla="*/ 46 h 351"/>
                  <a:gd name="T78" fmla="*/ 27 w 609"/>
                  <a:gd name="T79" fmla="*/ 70 h 351"/>
                  <a:gd name="T80" fmla="*/ 48 w 609"/>
                  <a:gd name="T81" fmla="*/ 79 h 351"/>
                  <a:gd name="T82" fmla="*/ 42 w 609"/>
                  <a:gd name="T83" fmla="*/ 82 h 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9"/>
                  <a:gd name="T127" fmla="*/ 0 h 351"/>
                  <a:gd name="T128" fmla="*/ 609 w 609"/>
                  <a:gd name="T129" fmla="*/ 351 h 3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9" h="351">
                    <a:moveTo>
                      <a:pt x="42" y="82"/>
                    </a:moveTo>
                    <a:cubicBezTo>
                      <a:pt x="67" y="98"/>
                      <a:pt x="27" y="74"/>
                      <a:pt x="78" y="91"/>
                    </a:cubicBezTo>
                    <a:cubicBezTo>
                      <a:pt x="89" y="95"/>
                      <a:pt x="111" y="117"/>
                      <a:pt x="123" y="118"/>
                    </a:cubicBezTo>
                    <a:cubicBezTo>
                      <a:pt x="136" y="119"/>
                      <a:pt x="149" y="120"/>
                      <a:pt x="162" y="121"/>
                    </a:cubicBezTo>
                    <a:cubicBezTo>
                      <a:pt x="208" y="136"/>
                      <a:pt x="154" y="129"/>
                      <a:pt x="261" y="133"/>
                    </a:cubicBezTo>
                    <a:cubicBezTo>
                      <a:pt x="262" y="155"/>
                      <a:pt x="262" y="177"/>
                      <a:pt x="264" y="199"/>
                    </a:cubicBezTo>
                    <a:cubicBezTo>
                      <a:pt x="265" y="208"/>
                      <a:pt x="273" y="226"/>
                      <a:pt x="273" y="226"/>
                    </a:cubicBezTo>
                    <a:cubicBezTo>
                      <a:pt x="275" y="258"/>
                      <a:pt x="269" y="308"/>
                      <a:pt x="288" y="337"/>
                    </a:cubicBezTo>
                    <a:cubicBezTo>
                      <a:pt x="327" y="324"/>
                      <a:pt x="244" y="351"/>
                      <a:pt x="372" y="331"/>
                    </a:cubicBezTo>
                    <a:cubicBezTo>
                      <a:pt x="375" y="331"/>
                      <a:pt x="372" y="323"/>
                      <a:pt x="375" y="322"/>
                    </a:cubicBezTo>
                    <a:cubicBezTo>
                      <a:pt x="389" y="318"/>
                      <a:pt x="403" y="320"/>
                      <a:pt x="417" y="319"/>
                    </a:cubicBezTo>
                    <a:cubicBezTo>
                      <a:pt x="423" y="315"/>
                      <a:pt x="432" y="314"/>
                      <a:pt x="438" y="310"/>
                    </a:cubicBezTo>
                    <a:cubicBezTo>
                      <a:pt x="445" y="305"/>
                      <a:pt x="450" y="298"/>
                      <a:pt x="456" y="292"/>
                    </a:cubicBezTo>
                    <a:cubicBezTo>
                      <a:pt x="459" y="289"/>
                      <a:pt x="462" y="288"/>
                      <a:pt x="465" y="286"/>
                    </a:cubicBezTo>
                    <a:cubicBezTo>
                      <a:pt x="473" y="263"/>
                      <a:pt x="476" y="238"/>
                      <a:pt x="453" y="223"/>
                    </a:cubicBezTo>
                    <a:cubicBezTo>
                      <a:pt x="445" y="199"/>
                      <a:pt x="423" y="175"/>
                      <a:pt x="405" y="157"/>
                    </a:cubicBezTo>
                    <a:cubicBezTo>
                      <a:pt x="401" y="145"/>
                      <a:pt x="395" y="137"/>
                      <a:pt x="387" y="127"/>
                    </a:cubicBezTo>
                    <a:cubicBezTo>
                      <a:pt x="368" y="69"/>
                      <a:pt x="424" y="97"/>
                      <a:pt x="456" y="100"/>
                    </a:cubicBezTo>
                    <a:cubicBezTo>
                      <a:pt x="468" y="104"/>
                      <a:pt x="474" y="109"/>
                      <a:pt x="483" y="118"/>
                    </a:cubicBezTo>
                    <a:cubicBezTo>
                      <a:pt x="488" y="137"/>
                      <a:pt x="487" y="145"/>
                      <a:pt x="504" y="154"/>
                    </a:cubicBezTo>
                    <a:cubicBezTo>
                      <a:pt x="524" y="183"/>
                      <a:pt x="492" y="139"/>
                      <a:pt x="522" y="172"/>
                    </a:cubicBezTo>
                    <a:cubicBezTo>
                      <a:pt x="542" y="195"/>
                      <a:pt x="524" y="187"/>
                      <a:pt x="543" y="193"/>
                    </a:cubicBezTo>
                    <a:cubicBezTo>
                      <a:pt x="554" y="204"/>
                      <a:pt x="554" y="211"/>
                      <a:pt x="567" y="220"/>
                    </a:cubicBezTo>
                    <a:cubicBezTo>
                      <a:pt x="575" y="197"/>
                      <a:pt x="546" y="206"/>
                      <a:pt x="573" y="199"/>
                    </a:cubicBezTo>
                    <a:cubicBezTo>
                      <a:pt x="582" y="193"/>
                      <a:pt x="591" y="190"/>
                      <a:pt x="600" y="184"/>
                    </a:cubicBezTo>
                    <a:cubicBezTo>
                      <a:pt x="603" y="174"/>
                      <a:pt x="609" y="154"/>
                      <a:pt x="609" y="154"/>
                    </a:cubicBezTo>
                    <a:cubicBezTo>
                      <a:pt x="576" y="150"/>
                      <a:pt x="568" y="144"/>
                      <a:pt x="543" y="127"/>
                    </a:cubicBezTo>
                    <a:cubicBezTo>
                      <a:pt x="539" y="115"/>
                      <a:pt x="534" y="110"/>
                      <a:pt x="522" y="106"/>
                    </a:cubicBezTo>
                    <a:cubicBezTo>
                      <a:pt x="498" y="82"/>
                      <a:pt x="485" y="47"/>
                      <a:pt x="453" y="31"/>
                    </a:cubicBezTo>
                    <a:cubicBezTo>
                      <a:pt x="451" y="28"/>
                      <a:pt x="450" y="24"/>
                      <a:pt x="447" y="22"/>
                    </a:cubicBezTo>
                    <a:cubicBezTo>
                      <a:pt x="442" y="19"/>
                      <a:pt x="429" y="16"/>
                      <a:pt x="429" y="16"/>
                    </a:cubicBezTo>
                    <a:cubicBezTo>
                      <a:pt x="380" y="24"/>
                      <a:pt x="335" y="18"/>
                      <a:pt x="291" y="40"/>
                    </a:cubicBezTo>
                    <a:cubicBezTo>
                      <a:pt x="274" y="66"/>
                      <a:pt x="211" y="80"/>
                      <a:pt x="180" y="85"/>
                    </a:cubicBezTo>
                    <a:cubicBezTo>
                      <a:pt x="153" y="82"/>
                      <a:pt x="140" y="73"/>
                      <a:pt x="117" y="61"/>
                    </a:cubicBezTo>
                    <a:cubicBezTo>
                      <a:pt x="111" y="51"/>
                      <a:pt x="98" y="41"/>
                      <a:pt x="87" y="37"/>
                    </a:cubicBezTo>
                    <a:cubicBezTo>
                      <a:pt x="76" y="26"/>
                      <a:pt x="57" y="18"/>
                      <a:pt x="42" y="13"/>
                    </a:cubicBezTo>
                    <a:cubicBezTo>
                      <a:pt x="38" y="9"/>
                      <a:pt x="36" y="2"/>
                      <a:pt x="30" y="1"/>
                    </a:cubicBezTo>
                    <a:cubicBezTo>
                      <a:pt x="20" y="0"/>
                      <a:pt x="0" y="7"/>
                      <a:pt x="0" y="7"/>
                    </a:cubicBezTo>
                    <a:cubicBezTo>
                      <a:pt x="3" y="23"/>
                      <a:pt x="8" y="37"/>
                      <a:pt x="21" y="46"/>
                    </a:cubicBezTo>
                    <a:cubicBezTo>
                      <a:pt x="23" y="54"/>
                      <a:pt x="21" y="64"/>
                      <a:pt x="27" y="70"/>
                    </a:cubicBezTo>
                    <a:cubicBezTo>
                      <a:pt x="37" y="80"/>
                      <a:pt x="38" y="64"/>
                      <a:pt x="48" y="79"/>
                    </a:cubicBezTo>
                    <a:cubicBezTo>
                      <a:pt x="49" y="81"/>
                      <a:pt x="44" y="81"/>
                      <a:pt x="42" y="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9" name="Freeform 252"/>
              <p:cNvSpPr>
                <a:spLocks/>
              </p:cNvSpPr>
              <p:nvPr/>
            </p:nvSpPr>
            <p:spPr bwMode="auto">
              <a:xfrm rot="20683644" flipH="1">
                <a:off x="3717" y="3634"/>
                <a:ext cx="110" cy="158"/>
              </a:xfrm>
              <a:custGeom>
                <a:avLst/>
                <a:gdLst>
                  <a:gd name="T0" fmla="*/ 101 w 470"/>
                  <a:gd name="T1" fmla="*/ 42 h 491"/>
                  <a:gd name="T2" fmla="*/ 89 w 470"/>
                  <a:gd name="T3" fmla="*/ 126 h 491"/>
                  <a:gd name="T4" fmla="*/ 68 w 470"/>
                  <a:gd name="T5" fmla="*/ 162 h 491"/>
                  <a:gd name="T6" fmla="*/ 77 w 470"/>
                  <a:gd name="T7" fmla="*/ 303 h 491"/>
                  <a:gd name="T8" fmla="*/ 47 w 470"/>
                  <a:gd name="T9" fmla="*/ 426 h 491"/>
                  <a:gd name="T10" fmla="*/ 23 w 470"/>
                  <a:gd name="T11" fmla="*/ 450 h 491"/>
                  <a:gd name="T12" fmla="*/ 5 w 470"/>
                  <a:gd name="T13" fmla="*/ 462 h 491"/>
                  <a:gd name="T14" fmla="*/ 2 w 470"/>
                  <a:gd name="T15" fmla="*/ 471 h 491"/>
                  <a:gd name="T16" fmla="*/ 59 w 470"/>
                  <a:gd name="T17" fmla="*/ 486 h 491"/>
                  <a:gd name="T18" fmla="*/ 107 w 470"/>
                  <a:gd name="T19" fmla="*/ 480 h 491"/>
                  <a:gd name="T20" fmla="*/ 137 w 470"/>
                  <a:gd name="T21" fmla="*/ 462 h 491"/>
                  <a:gd name="T22" fmla="*/ 131 w 470"/>
                  <a:gd name="T23" fmla="*/ 258 h 491"/>
                  <a:gd name="T24" fmla="*/ 146 w 470"/>
                  <a:gd name="T25" fmla="*/ 213 h 491"/>
                  <a:gd name="T26" fmla="*/ 167 w 470"/>
                  <a:gd name="T27" fmla="*/ 144 h 491"/>
                  <a:gd name="T28" fmla="*/ 209 w 470"/>
                  <a:gd name="T29" fmla="*/ 219 h 491"/>
                  <a:gd name="T30" fmla="*/ 254 w 470"/>
                  <a:gd name="T31" fmla="*/ 240 h 491"/>
                  <a:gd name="T32" fmla="*/ 272 w 470"/>
                  <a:gd name="T33" fmla="*/ 246 h 491"/>
                  <a:gd name="T34" fmla="*/ 359 w 470"/>
                  <a:gd name="T35" fmla="*/ 288 h 491"/>
                  <a:gd name="T36" fmla="*/ 389 w 470"/>
                  <a:gd name="T37" fmla="*/ 303 h 491"/>
                  <a:gd name="T38" fmla="*/ 380 w 470"/>
                  <a:gd name="T39" fmla="*/ 345 h 491"/>
                  <a:gd name="T40" fmla="*/ 386 w 470"/>
                  <a:gd name="T41" fmla="*/ 408 h 491"/>
                  <a:gd name="T42" fmla="*/ 404 w 470"/>
                  <a:gd name="T43" fmla="*/ 414 h 491"/>
                  <a:gd name="T44" fmla="*/ 437 w 470"/>
                  <a:gd name="T45" fmla="*/ 381 h 491"/>
                  <a:gd name="T46" fmla="*/ 446 w 470"/>
                  <a:gd name="T47" fmla="*/ 372 h 491"/>
                  <a:gd name="T48" fmla="*/ 458 w 470"/>
                  <a:gd name="T49" fmla="*/ 354 h 491"/>
                  <a:gd name="T50" fmla="*/ 470 w 470"/>
                  <a:gd name="T51" fmla="*/ 315 h 491"/>
                  <a:gd name="T52" fmla="*/ 440 w 470"/>
                  <a:gd name="T53" fmla="*/ 264 h 491"/>
                  <a:gd name="T54" fmla="*/ 371 w 470"/>
                  <a:gd name="T55" fmla="*/ 222 h 491"/>
                  <a:gd name="T56" fmla="*/ 359 w 470"/>
                  <a:gd name="T57" fmla="*/ 204 h 491"/>
                  <a:gd name="T58" fmla="*/ 335 w 470"/>
                  <a:gd name="T59" fmla="*/ 192 h 491"/>
                  <a:gd name="T60" fmla="*/ 311 w 470"/>
                  <a:gd name="T61" fmla="*/ 174 h 491"/>
                  <a:gd name="T62" fmla="*/ 287 w 470"/>
                  <a:gd name="T63" fmla="*/ 135 h 491"/>
                  <a:gd name="T64" fmla="*/ 275 w 470"/>
                  <a:gd name="T65" fmla="*/ 54 h 491"/>
                  <a:gd name="T66" fmla="*/ 239 w 470"/>
                  <a:gd name="T67" fmla="*/ 0 h 491"/>
                  <a:gd name="T68" fmla="*/ 98 w 470"/>
                  <a:gd name="T69" fmla="*/ 30 h 491"/>
                  <a:gd name="T70" fmla="*/ 101 w 470"/>
                  <a:gd name="T71" fmla="*/ 42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70"/>
                  <a:gd name="T109" fmla="*/ 0 h 491"/>
                  <a:gd name="T110" fmla="*/ 470 w 470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70" h="491">
                    <a:moveTo>
                      <a:pt x="101" y="42"/>
                    </a:moveTo>
                    <a:cubicBezTo>
                      <a:pt x="66" y="54"/>
                      <a:pt x="95" y="41"/>
                      <a:pt x="89" y="126"/>
                    </a:cubicBezTo>
                    <a:cubicBezTo>
                      <a:pt x="88" y="139"/>
                      <a:pt x="72" y="149"/>
                      <a:pt x="68" y="162"/>
                    </a:cubicBezTo>
                    <a:cubicBezTo>
                      <a:pt x="66" y="213"/>
                      <a:pt x="69" y="254"/>
                      <a:pt x="77" y="303"/>
                    </a:cubicBezTo>
                    <a:cubicBezTo>
                      <a:pt x="75" y="390"/>
                      <a:pt x="103" y="407"/>
                      <a:pt x="47" y="426"/>
                    </a:cubicBezTo>
                    <a:cubicBezTo>
                      <a:pt x="39" y="434"/>
                      <a:pt x="31" y="443"/>
                      <a:pt x="23" y="450"/>
                    </a:cubicBezTo>
                    <a:cubicBezTo>
                      <a:pt x="18" y="455"/>
                      <a:pt x="5" y="462"/>
                      <a:pt x="5" y="462"/>
                    </a:cubicBezTo>
                    <a:cubicBezTo>
                      <a:pt x="4" y="465"/>
                      <a:pt x="0" y="469"/>
                      <a:pt x="2" y="471"/>
                    </a:cubicBezTo>
                    <a:cubicBezTo>
                      <a:pt x="11" y="480"/>
                      <a:pt x="52" y="485"/>
                      <a:pt x="59" y="486"/>
                    </a:cubicBezTo>
                    <a:cubicBezTo>
                      <a:pt x="75" y="485"/>
                      <a:pt x="96" y="491"/>
                      <a:pt x="107" y="480"/>
                    </a:cubicBezTo>
                    <a:cubicBezTo>
                      <a:pt x="122" y="465"/>
                      <a:pt x="108" y="467"/>
                      <a:pt x="137" y="462"/>
                    </a:cubicBezTo>
                    <a:cubicBezTo>
                      <a:pt x="166" y="403"/>
                      <a:pt x="161" y="317"/>
                      <a:pt x="131" y="258"/>
                    </a:cubicBezTo>
                    <a:cubicBezTo>
                      <a:pt x="133" y="236"/>
                      <a:pt x="129" y="224"/>
                      <a:pt x="146" y="213"/>
                    </a:cubicBezTo>
                    <a:cubicBezTo>
                      <a:pt x="159" y="194"/>
                      <a:pt x="162" y="167"/>
                      <a:pt x="167" y="144"/>
                    </a:cubicBezTo>
                    <a:cubicBezTo>
                      <a:pt x="192" y="152"/>
                      <a:pt x="192" y="202"/>
                      <a:pt x="209" y="219"/>
                    </a:cubicBezTo>
                    <a:cubicBezTo>
                      <a:pt x="222" y="232"/>
                      <a:pt x="238" y="235"/>
                      <a:pt x="254" y="240"/>
                    </a:cubicBezTo>
                    <a:cubicBezTo>
                      <a:pt x="260" y="242"/>
                      <a:pt x="272" y="246"/>
                      <a:pt x="272" y="246"/>
                    </a:cubicBezTo>
                    <a:cubicBezTo>
                      <a:pt x="297" y="265"/>
                      <a:pt x="329" y="280"/>
                      <a:pt x="359" y="288"/>
                    </a:cubicBezTo>
                    <a:cubicBezTo>
                      <a:pt x="380" y="302"/>
                      <a:pt x="370" y="298"/>
                      <a:pt x="389" y="303"/>
                    </a:cubicBezTo>
                    <a:cubicBezTo>
                      <a:pt x="405" y="327"/>
                      <a:pt x="406" y="328"/>
                      <a:pt x="380" y="345"/>
                    </a:cubicBezTo>
                    <a:cubicBezTo>
                      <a:pt x="373" y="366"/>
                      <a:pt x="379" y="387"/>
                      <a:pt x="386" y="408"/>
                    </a:cubicBezTo>
                    <a:cubicBezTo>
                      <a:pt x="388" y="414"/>
                      <a:pt x="404" y="414"/>
                      <a:pt x="404" y="414"/>
                    </a:cubicBezTo>
                    <a:cubicBezTo>
                      <a:pt x="420" y="410"/>
                      <a:pt x="423" y="395"/>
                      <a:pt x="437" y="381"/>
                    </a:cubicBezTo>
                    <a:cubicBezTo>
                      <a:pt x="440" y="378"/>
                      <a:pt x="446" y="372"/>
                      <a:pt x="446" y="372"/>
                    </a:cubicBezTo>
                    <a:cubicBezTo>
                      <a:pt x="456" y="342"/>
                      <a:pt x="439" y="388"/>
                      <a:pt x="458" y="354"/>
                    </a:cubicBezTo>
                    <a:cubicBezTo>
                      <a:pt x="464" y="343"/>
                      <a:pt x="467" y="327"/>
                      <a:pt x="470" y="315"/>
                    </a:cubicBezTo>
                    <a:cubicBezTo>
                      <a:pt x="466" y="294"/>
                      <a:pt x="458" y="276"/>
                      <a:pt x="440" y="264"/>
                    </a:cubicBezTo>
                    <a:cubicBezTo>
                      <a:pt x="423" y="238"/>
                      <a:pt x="402" y="225"/>
                      <a:pt x="371" y="222"/>
                    </a:cubicBezTo>
                    <a:cubicBezTo>
                      <a:pt x="367" y="216"/>
                      <a:pt x="365" y="207"/>
                      <a:pt x="359" y="204"/>
                    </a:cubicBezTo>
                    <a:cubicBezTo>
                      <a:pt x="351" y="200"/>
                      <a:pt x="335" y="192"/>
                      <a:pt x="335" y="192"/>
                    </a:cubicBezTo>
                    <a:cubicBezTo>
                      <a:pt x="328" y="182"/>
                      <a:pt x="323" y="178"/>
                      <a:pt x="311" y="174"/>
                    </a:cubicBezTo>
                    <a:cubicBezTo>
                      <a:pt x="300" y="163"/>
                      <a:pt x="292" y="150"/>
                      <a:pt x="287" y="135"/>
                    </a:cubicBezTo>
                    <a:cubicBezTo>
                      <a:pt x="285" y="96"/>
                      <a:pt x="292" y="80"/>
                      <a:pt x="275" y="54"/>
                    </a:cubicBezTo>
                    <a:cubicBezTo>
                      <a:pt x="270" y="35"/>
                      <a:pt x="257" y="9"/>
                      <a:pt x="239" y="0"/>
                    </a:cubicBezTo>
                    <a:cubicBezTo>
                      <a:pt x="192" y="16"/>
                      <a:pt x="147" y="23"/>
                      <a:pt x="98" y="30"/>
                    </a:cubicBezTo>
                    <a:cubicBezTo>
                      <a:pt x="84" y="35"/>
                      <a:pt x="86" y="31"/>
                      <a:pt x="101" y="4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0" name="Freeform 253"/>
              <p:cNvSpPr>
                <a:spLocks/>
              </p:cNvSpPr>
              <p:nvPr/>
            </p:nvSpPr>
            <p:spPr bwMode="auto">
              <a:xfrm rot="20683644" flipH="1">
                <a:off x="3753" y="3473"/>
                <a:ext cx="53" cy="80"/>
              </a:xfrm>
              <a:custGeom>
                <a:avLst/>
                <a:gdLst>
                  <a:gd name="T0" fmla="*/ 147 w 264"/>
                  <a:gd name="T1" fmla="*/ 293 h 293"/>
                  <a:gd name="T2" fmla="*/ 114 w 264"/>
                  <a:gd name="T3" fmla="*/ 254 h 293"/>
                  <a:gd name="T4" fmla="*/ 78 w 264"/>
                  <a:gd name="T5" fmla="*/ 233 h 293"/>
                  <a:gd name="T6" fmla="*/ 33 w 264"/>
                  <a:gd name="T7" fmla="*/ 194 h 293"/>
                  <a:gd name="T8" fmla="*/ 18 w 264"/>
                  <a:gd name="T9" fmla="*/ 167 h 293"/>
                  <a:gd name="T10" fmla="*/ 12 w 264"/>
                  <a:gd name="T11" fmla="*/ 131 h 293"/>
                  <a:gd name="T12" fmla="*/ 0 w 264"/>
                  <a:gd name="T13" fmla="*/ 104 h 293"/>
                  <a:gd name="T14" fmla="*/ 12 w 264"/>
                  <a:gd name="T15" fmla="*/ 53 h 293"/>
                  <a:gd name="T16" fmla="*/ 27 w 264"/>
                  <a:gd name="T17" fmla="*/ 26 h 293"/>
                  <a:gd name="T18" fmla="*/ 45 w 264"/>
                  <a:gd name="T19" fmla="*/ 5 h 293"/>
                  <a:gd name="T20" fmla="*/ 162 w 264"/>
                  <a:gd name="T21" fmla="*/ 11 h 293"/>
                  <a:gd name="T22" fmla="*/ 207 w 264"/>
                  <a:gd name="T23" fmla="*/ 23 h 293"/>
                  <a:gd name="T24" fmla="*/ 225 w 264"/>
                  <a:gd name="T25" fmla="*/ 29 h 293"/>
                  <a:gd name="T26" fmla="*/ 258 w 264"/>
                  <a:gd name="T27" fmla="*/ 80 h 293"/>
                  <a:gd name="T28" fmla="*/ 240 w 264"/>
                  <a:gd name="T29" fmla="*/ 146 h 293"/>
                  <a:gd name="T30" fmla="*/ 216 w 264"/>
                  <a:gd name="T31" fmla="*/ 185 h 293"/>
                  <a:gd name="T32" fmla="*/ 213 w 264"/>
                  <a:gd name="T33" fmla="*/ 224 h 293"/>
                  <a:gd name="T34" fmla="*/ 195 w 264"/>
                  <a:gd name="T35" fmla="*/ 236 h 293"/>
                  <a:gd name="T36" fmla="*/ 177 w 264"/>
                  <a:gd name="T37" fmla="*/ 278 h 293"/>
                  <a:gd name="T38" fmla="*/ 147 w 264"/>
                  <a:gd name="T39" fmla="*/ 293 h 2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4"/>
                  <a:gd name="T61" fmla="*/ 0 h 293"/>
                  <a:gd name="T62" fmla="*/ 264 w 264"/>
                  <a:gd name="T63" fmla="*/ 293 h 2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4" h="293">
                    <a:moveTo>
                      <a:pt x="147" y="293"/>
                    </a:moveTo>
                    <a:cubicBezTo>
                      <a:pt x="139" y="270"/>
                      <a:pt x="140" y="259"/>
                      <a:pt x="114" y="254"/>
                    </a:cubicBezTo>
                    <a:cubicBezTo>
                      <a:pt x="104" y="240"/>
                      <a:pt x="94" y="237"/>
                      <a:pt x="78" y="233"/>
                    </a:cubicBezTo>
                    <a:cubicBezTo>
                      <a:pt x="61" y="222"/>
                      <a:pt x="51" y="203"/>
                      <a:pt x="33" y="194"/>
                    </a:cubicBezTo>
                    <a:cubicBezTo>
                      <a:pt x="30" y="180"/>
                      <a:pt x="30" y="175"/>
                      <a:pt x="18" y="167"/>
                    </a:cubicBezTo>
                    <a:cubicBezTo>
                      <a:pt x="11" y="146"/>
                      <a:pt x="19" y="171"/>
                      <a:pt x="12" y="131"/>
                    </a:cubicBezTo>
                    <a:cubicBezTo>
                      <a:pt x="10" y="121"/>
                      <a:pt x="3" y="114"/>
                      <a:pt x="0" y="104"/>
                    </a:cubicBezTo>
                    <a:cubicBezTo>
                      <a:pt x="2" y="86"/>
                      <a:pt x="2" y="68"/>
                      <a:pt x="12" y="53"/>
                    </a:cubicBezTo>
                    <a:cubicBezTo>
                      <a:pt x="15" y="39"/>
                      <a:pt x="15" y="34"/>
                      <a:pt x="27" y="26"/>
                    </a:cubicBezTo>
                    <a:cubicBezTo>
                      <a:pt x="31" y="14"/>
                      <a:pt x="33" y="9"/>
                      <a:pt x="45" y="5"/>
                    </a:cubicBezTo>
                    <a:cubicBezTo>
                      <a:pt x="100" y="7"/>
                      <a:pt x="122" y="0"/>
                      <a:pt x="162" y="11"/>
                    </a:cubicBezTo>
                    <a:cubicBezTo>
                      <a:pt x="177" y="15"/>
                      <a:pt x="192" y="18"/>
                      <a:pt x="207" y="23"/>
                    </a:cubicBezTo>
                    <a:cubicBezTo>
                      <a:pt x="213" y="25"/>
                      <a:pt x="225" y="29"/>
                      <a:pt x="225" y="29"/>
                    </a:cubicBezTo>
                    <a:cubicBezTo>
                      <a:pt x="237" y="48"/>
                      <a:pt x="250" y="57"/>
                      <a:pt x="258" y="80"/>
                    </a:cubicBezTo>
                    <a:cubicBezTo>
                      <a:pt x="257" y="98"/>
                      <a:pt x="264" y="138"/>
                      <a:pt x="240" y="146"/>
                    </a:cubicBezTo>
                    <a:cubicBezTo>
                      <a:pt x="235" y="162"/>
                      <a:pt x="234" y="179"/>
                      <a:pt x="216" y="185"/>
                    </a:cubicBezTo>
                    <a:cubicBezTo>
                      <a:pt x="215" y="198"/>
                      <a:pt x="218" y="212"/>
                      <a:pt x="213" y="224"/>
                    </a:cubicBezTo>
                    <a:cubicBezTo>
                      <a:pt x="210" y="231"/>
                      <a:pt x="195" y="236"/>
                      <a:pt x="195" y="236"/>
                    </a:cubicBezTo>
                    <a:cubicBezTo>
                      <a:pt x="180" y="258"/>
                      <a:pt x="206" y="264"/>
                      <a:pt x="177" y="278"/>
                    </a:cubicBezTo>
                    <a:cubicBezTo>
                      <a:pt x="168" y="291"/>
                      <a:pt x="162" y="290"/>
                      <a:pt x="147" y="2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11" name="Rectangle 254"/>
              <p:cNvSpPr>
                <a:spLocks noChangeArrowheads="1"/>
              </p:cNvSpPr>
              <p:nvPr/>
            </p:nvSpPr>
            <p:spPr bwMode="auto">
              <a:xfrm>
                <a:off x="3806" y="3497"/>
                <a:ext cx="91" cy="1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12" name="Freeform 255"/>
              <p:cNvSpPr>
                <a:spLocks/>
              </p:cNvSpPr>
              <p:nvPr/>
            </p:nvSpPr>
            <p:spPr bwMode="auto">
              <a:xfrm>
                <a:off x="3798" y="3549"/>
                <a:ext cx="44" cy="116"/>
              </a:xfrm>
              <a:custGeom>
                <a:avLst/>
                <a:gdLst>
                  <a:gd name="T0" fmla="*/ 6 w 44"/>
                  <a:gd name="T1" fmla="*/ 0 h 116"/>
                  <a:gd name="T2" fmla="*/ 23 w 44"/>
                  <a:gd name="T3" fmla="*/ 14 h 116"/>
                  <a:gd name="T4" fmla="*/ 30 w 44"/>
                  <a:gd name="T5" fmla="*/ 42 h 116"/>
                  <a:gd name="T6" fmla="*/ 35 w 44"/>
                  <a:gd name="T7" fmla="*/ 72 h 116"/>
                  <a:gd name="T8" fmla="*/ 41 w 44"/>
                  <a:gd name="T9" fmla="*/ 87 h 116"/>
                  <a:gd name="T10" fmla="*/ 38 w 44"/>
                  <a:gd name="T11" fmla="*/ 116 h 116"/>
                  <a:gd name="T12" fmla="*/ 35 w 44"/>
                  <a:gd name="T13" fmla="*/ 102 h 116"/>
                  <a:gd name="T14" fmla="*/ 24 w 44"/>
                  <a:gd name="T15" fmla="*/ 87 h 116"/>
                  <a:gd name="T16" fmla="*/ 12 w 44"/>
                  <a:gd name="T17" fmla="*/ 41 h 116"/>
                  <a:gd name="T18" fmla="*/ 0 w 44"/>
                  <a:gd name="T19" fmla="*/ 20 h 116"/>
                  <a:gd name="T20" fmla="*/ 6 w 44"/>
                  <a:gd name="T21" fmla="*/ 0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16"/>
                  <a:gd name="T35" fmla="*/ 44 w 44"/>
                  <a:gd name="T36" fmla="*/ 116 h 1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16">
                    <a:moveTo>
                      <a:pt x="6" y="0"/>
                    </a:moveTo>
                    <a:cubicBezTo>
                      <a:pt x="15" y="3"/>
                      <a:pt x="18" y="6"/>
                      <a:pt x="23" y="14"/>
                    </a:cubicBezTo>
                    <a:cubicBezTo>
                      <a:pt x="25" y="24"/>
                      <a:pt x="24" y="34"/>
                      <a:pt x="30" y="42"/>
                    </a:cubicBezTo>
                    <a:cubicBezTo>
                      <a:pt x="31" y="52"/>
                      <a:pt x="30" y="63"/>
                      <a:pt x="35" y="72"/>
                    </a:cubicBezTo>
                    <a:cubicBezTo>
                      <a:pt x="36" y="77"/>
                      <a:pt x="41" y="87"/>
                      <a:pt x="41" y="87"/>
                    </a:cubicBezTo>
                    <a:cubicBezTo>
                      <a:pt x="42" y="98"/>
                      <a:pt x="44" y="107"/>
                      <a:pt x="38" y="116"/>
                    </a:cubicBezTo>
                    <a:cubicBezTo>
                      <a:pt x="35" y="109"/>
                      <a:pt x="32" y="109"/>
                      <a:pt x="35" y="102"/>
                    </a:cubicBezTo>
                    <a:cubicBezTo>
                      <a:pt x="32" y="93"/>
                      <a:pt x="28" y="94"/>
                      <a:pt x="24" y="87"/>
                    </a:cubicBezTo>
                    <a:cubicBezTo>
                      <a:pt x="23" y="73"/>
                      <a:pt x="18" y="54"/>
                      <a:pt x="12" y="41"/>
                    </a:cubicBezTo>
                    <a:cubicBezTo>
                      <a:pt x="10" y="33"/>
                      <a:pt x="4" y="27"/>
                      <a:pt x="0" y="20"/>
                    </a:cubicBezTo>
                    <a:cubicBezTo>
                      <a:pt x="2" y="10"/>
                      <a:pt x="6" y="8"/>
                      <a:pt x="6" y="0"/>
                    </a:cubicBezTo>
                    <a:close/>
                  </a:path>
                </a:pathLst>
              </a:cu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196" name="Group 256"/>
            <p:cNvGrpSpPr>
              <a:grpSpLocks/>
            </p:cNvGrpSpPr>
            <p:nvPr/>
          </p:nvGrpSpPr>
          <p:grpSpPr bwMode="auto">
            <a:xfrm>
              <a:off x="4811317" y="2197101"/>
              <a:ext cx="383381" cy="649287"/>
              <a:chOff x="3981" y="3176"/>
              <a:chExt cx="475" cy="695"/>
            </a:xfrm>
          </p:grpSpPr>
          <p:sp>
            <p:nvSpPr>
              <p:cNvPr id="8399" name="Line 257"/>
              <p:cNvSpPr>
                <a:spLocks noChangeShapeType="1"/>
              </p:cNvSpPr>
              <p:nvPr/>
            </p:nvSpPr>
            <p:spPr bwMode="auto">
              <a:xfrm flipH="1">
                <a:off x="4131" y="3871"/>
                <a:ext cx="89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0" name="Freeform 258"/>
              <p:cNvSpPr>
                <a:spLocks/>
              </p:cNvSpPr>
              <p:nvPr/>
            </p:nvSpPr>
            <p:spPr bwMode="auto">
              <a:xfrm rot="741938" flipH="1">
                <a:off x="4139" y="3176"/>
                <a:ext cx="68" cy="138"/>
              </a:xfrm>
              <a:custGeom>
                <a:avLst/>
                <a:gdLst>
                  <a:gd name="T0" fmla="*/ 54 w 263"/>
                  <a:gd name="T1" fmla="*/ 359 h 393"/>
                  <a:gd name="T2" fmla="*/ 65 w 263"/>
                  <a:gd name="T3" fmla="*/ 349 h 393"/>
                  <a:gd name="T4" fmla="*/ 71 w 263"/>
                  <a:gd name="T5" fmla="*/ 328 h 393"/>
                  <a:gd name="T6" fmla="*/ 71 w 263"/>
                  <a:gd name="T7" fmla="*/ 317 h 393"/>
                  <a:gd name="T8" fmla="*/ 62 w 263"/>
                  <a:gd name="T9" fmla="*/ 310 h 393"/>
                  <a:gd name="T10" fmla="*/ 45 w 263"/>
                  <a:gd name="T11" fmla="*/ 290 h 393"/>
                  <a:gd name="T12" fmla="*/ 33 w 263"/>
                  <a:gd name="T13" fmla="*/ 281 h 393"/>
                  <a:gd name="T14" fmla="*/ 21 w 263"/>
                  <a:gd name="T15" fmla="*/ 266 h 393"/>
                  <a:gd name="T16" fmla="*/ 6 w 263"/>
                  <a:gd name="T17" fmla="*/ 242 h 393"/>
                  <a:gd name="T18" fmla="*/ 0 w 263"/>
                  <a:gd name="T19" fmla="*/ 169 h 393"/>
                  <a:gd name="T20" fmla="*/ 8 w 263"/>
                  <a:gd name="T21" fmla="*/ 115 h 393"/>
                  <a:gd name="T22" fmla="*/ 14 w 263"/>
                  <a:gd name="T23" fmla="*/ 94 h 393"/>
                  <a:gd name="T24" fmla="*/ 20 w 263"/>
                  <a:gd name="T25" fmla="*/ 73 h 393"/>
                  <a:gd name="T26" fmla="*/ 33 w 263"/>
                  <a:gd name="T27" fmla="*/ 52 h 393"/>
                  <a:gd name="T28" fmla="*/ 47 w 263"/>
                  <a:gd name="T29" fmla="*/ 34 h 393"/>
                  <a:gd name="T30" fmla="*/ 71 w 263"/>
                  <a:gd name="T31" fmla="*/ 16 h 393"/>
                  <a:gd name="T32" fmla="*/ 98 w 263"/>
                  <a:gd name="T33" fmla="*/ 7 h 393"/>
                  <a:gd name="T34" fmla="*/ 167 w 263"/>
                  <a:gd name="T35" fmla="*/ 5 h 393"/>
                  <a:gd name="T36" fmla="*/ 188 w 263"/>
                  <a:gd name="T37" fmla="*/ 10 h 393"/>
                  <a:gd name="T38" fmla="*/ 218 w 263"/>
                  <a:gd name="T39" fmla="*/ 34 h 393"/>
                  <a:gd name="T40" fmla="*/ 227 w 263"/>
                  <a:gd name="T41" fmla="*/ 53 h 393"/>
                  <a:gd name="T42" fmla="*/ 236 w 263"/>
                  <a:gd name="T43" fmla="*/ 71 h 393"/>
                  <a:gd name="T44" fmla="*/ 242 w 263"/>
                  <a:gd name="T45" fmla="*/ 97 h 393"/>
                  <a:gd name="T46" fmla="*/ 246 w 263"/>
                  <a:gd name="T47" fmla="*/ 139 h 393"/>
                  <a:gd name="T48" fmla="*/ 254 w 263"/>
                  <a:gd name="T49" fmla="*/ 155 h 393"/>
                  <a:gd name="T50" fmla="*/ 258 w 263"/>
                  <a:gd name="T51" fmla="*/ 178 h 393"/>
                  <a:gd name="T52" fmla="*/ 246 w 263"/>
                  <a:gd name="T53" fmla="*/ 239 h 393"/>
                  <a:gd name="T54" fmla="*/ 228 w 263"/>
                  <a:gd name="T55" fmla="*/ 265 h 393"/>
                  <a:gd name="T56" fmla="*/ 201 w 263"/>
                  <a:gd name="T57" fmla="*/ 278 h 393"/>
                  <a:gd name="T58" fmla="*/ 159 w 263"/>
                  <a:gd name="T59" fmla="*/ 286 h 393"/>
                  <a:gd name="T60" fmla="*/ 131 w 263"/>
                  <a:gd name="T61" fmla="*/ 301 h 393"/>
                  <a:gd name="T62" fmla="*/ 120 w 263"/>
                  <a:gd name="T63" fmla="*/ 319 h 393"/>
                  <a:gd name="T64" fmla="*/ 125 w 263"/>
                  <a:gd name="T65" fmla="*/ 332 h 393"/>
                  <a:gd name="T66" fmla="*/ 129 w 263"/>
                  <a:gd name="T67" fmla="*/ 343 h 393"/>
                  <a:gd name="T68" fmla="*/ 105 w 263"/>
                  <a:gd name="T69" fmla="*/ 358 h 393"/>
                  <a:gd name="T70" fmla="*/ 89 w 263"/>
                  <a:gd name="T71" fmla="*/ 376 h 393"/>
                  <a:gd name="T72" fmla="*/ 80 w 263"/>
                  <a:gd name="T73" fmla="*/ 383 h 393"/>
                  <a:gd name="T74" fmla="*/ 59 w 263"/>
                  <a:gd name="T75" fmla="*/ 373 h 393"/>
                  <a:gd name="T76" fmla="*/ 54 w 263"/>
                  <a:gd name="T77" fmla="*/ 359 h 3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3"/>
                  <a:gd name="T118" fmla="*/ 0 h 393"/>
                  <a:gd name="T119" fmla="*/ 263 w 263"/>
                  <a:gd name="T120" fmla="*/ 393 h 39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3" h="393">
                    <a:moveTo>
                      <a:pt x="54" y="359"/>
                    </a:moveTo>
                    <a:cubicBezTo>
                      <a:pt x="57" y="355"/>
                      <a:pt x="62" y="353"/>
                      <a:pt x="65" y="349"/>
                    </a:cubicBezTo>
                    <a:cubicBezTo>
                      <a:pt x="69" y="344"/>
                      <a:pt x="68" y="334"/>
                      <a:pt x="71" y="328"/>
                    </a:cubicBezTo>
                    <a:cubicBezTo>
                      <a:pt x="71" y="326"/>
                      <a:pt x="73" y="320"/>
                      <a:pt x="71" y="317"/>
                    </a:cubicBezTo>
                    <a:cubicBezTo>
                      <a:pt x="69" y="314"/>
                      <a:pt x="62" y="310"/>
                      <a:pt x="62" y="310"/>
                    </a:cubicBezTo>
                    <a:cubicBezTo>
                      <a:pt x="58" y="301"/>
                      <a:pt x="53" y="295"/>
                      <a:pt x="45" y="290"/>
                    </a:cubicBezTo>
                    <a:cubicBezTo>
                      <a:pt x="41" y="285"/>
                      <a:pt x="38" y="284"/>
                      <a:pt x="33" y="281"/>
                    </a:cubicBezTo>
                    <a:cubicBezTo>
                      <a:pt x="28" y="274"/>
                      <a:pt x="30" y="269"/>
                      <a:pt x="21" y="266"/>
                    </a:cubicBezTo>
                    <a:cubicBezTo>
                      <a:pt x="13" y="258"/>
                      <a:pt x="10" y="253"/>
                      <a:pt x="6" y="242"/>
                    </a:cubicBezTo>
                    <a:cubicBezTo>
                      <a:pt x="5" y="216"/>
                      <a:pt x="5" y="194"/>
                      <a:pt x="0" y="169"/>
                    </a:cubicBezTo>
                    <a:cubicBezTo>
                      <a:pt x="1" y="152"/>
                      <a:pt x="0" y="131"/>
                      <a:pt x="8" y="115"/>
                    </a:cubicBezTo>
                    <a:cubicBezTo>
                      <a:pt x="9" y="108"/>
                      <a:pt x="11" y="100"/>
                      <a:pt x="14" y="94"/>
                    </a:cubicBezTo>
                    <a:cubicBezTo>
                      <a:pt x="15" y="87"/>
                      <a:pt x="17" y="79"/>
                      <a:pt x="20" y="73"/>
                    </a:cubicBezTo>
                    <a:cubicBezTo>
                      <a:pt x="22" y="64"/>
                      <a:pt x="26" y="57"/>
                      <a:pt x="33" y="52"/>
                    </a:cubicBezTo>
                    <a:cubicBezTo>
                      <a:pt x="37" y="45"/>
                      <a:pt x="43" y="41"/>
                      <a:pt x="47" y="34"/>
                    </a:cubicBezTo>
                    <a:cubicBezTo>
                      <a:pt x="49" y="24"/>
                      <a:pt x="61" y="18"/>
                      <a:pt x="71" y="16"/>
                    </a:cubicBezTo>
                    <a:cubicBezTo>
                      <a:pt x="81" y="11"/>
                      <a:pt x="86" y="8"/>
                      <a:pt x="98" y="7"/>
                    </a:cubicBezTo>
                    <a:cubicBezTo>
                      <a:pt x="120" y="0"/>
                      <a:pt x="143" y="5"/>
                      <a:pt x="167" y="5"/>
                    </a:cubicBezTo>
                    <a:cubicBezTo>
                      <a:pt x="174" y="7"/>
                      <a:pt x="181" y="8"/>
                      <a:pt x="188" y="10"/>
                    </a:cubicBezTo>
                    <a:cubicBezTo>
                      <a:pt x="194" y="16"/>
                      <a:pt x="211" y="30"/>
                      <a:pt x="218" y="34"/>
                    </a:cubicBezTo>
                    <a:cubicBezTo>
                      <a:pt x="222" y="40"/>
                      <a:pt x="227" y="53"/>
                      <a:pt x="227" y="53"/>
                    </a:cubicBezTo>
                    <a:cubicBezTo>
                      <a:pt x="228" y="60"/>
                      <a:pt x="232" y="65"/>
                      <a:pt x="236" y="71"/>
                    </a:cubicBezTo>
                    <a:cubicBezTo>
                      <a:pt x="238" y="80"/>
                      <a:pt x="239" y="89"/>
                      <a:pt x="242" y="97"/>
                    </a:cubicBezTo>
                    <a:cubicBezTo>
                      <a:pt x="243" y="128"/>
                      <a:pt x="242" y="114"/>
                      <a:pt x="246" y="139"/>
                    </a:cubicBezTo>
                    <a:cubicBezTo>
                      <a:pt x="247" y="145"/>
                      <a:pt x="254" y="155"/>
                      <a:pt x="254" y="155"/>
                    </a:cubicBezTo>
                    <a:cubicBezTo>
                      <a:pt x="256" y="163"/>
                      <a:pt x="257" y="169"/>
                      <a:pt x="258" y="178"/>
                    </a:cubicBezTo>
                    <a:cubicBezTo>
                      <a:pt x="258" y="196"/>
                      <a:pt x="263" y="225"/>
                      <a:pt x="246" y="239"/>
                    </a:cubicBezTo>
                    <a:cubicBezTo>
                      <a:pt x="244" y="248"/>
                      <a:pt x="236" y="260"/>
                      <a:pt x="228" y="265"/>
                    </a:cubicBezTo>
                    <a:cubicBezTo>
                      <a:pt x="221" y="275"/>
                      <a:pt x="213" y="277"/>
                      <a:pt x="201" y="278"/>
                    </a:cubicBezTo>
                    <a:cubicBezTo>
                      <a:pt x="188" y="284"/>
                      <a:pt x="173" y="281"/>
                      <a:pt x="159" y="286"/>
                    </a:cubicBezTo>
                    <a:cubicBezTo>
                      <a:pt x="151" y="292"/>
                      <a:pt x="140" y="295"/>
                      <a:pt x="131" y="301"/>
                    </a:cubicBezTo>
                    <a:cubicBezTo>
                      <a:pt x="128" y="308"/>
                      <a:pt x="123" y="312"/>
                      <a:pt x="120" y="319"/>
                    </a:cubicBezTo>
                    <a:cubicBezTo>
                      <a:pt x="122" y="323"/>
                      <a:pt x="123" y="328"/>
                      <a:pt x="125" y="332"/>
                    </a:cubicBezTo>
                    <a:cubicBezTo>
                      <a:pt x="126" y="336"/>
                      <a:pt x="129" y="339"/>
                      <a:pt x="129" y="343"/>
                    </a:cubicBezTo>
                    <a:cubicBezTo>
                      <a:pt x="128" y="348"/>
                      <a:pt x="109" y="356"/>
                      <a:pt x="105" y="358"/>
                    </a:cubicBezTo>
                    <a:cubicBezTo>
                      <a:pt x="100" y="365"/>
                      <a:pt x="94" y="369"/>
                      <a:pt x="89" y="376"/>
                    </a:cubicBezTo>
                    <a:cubicBezTo>
                      <a:pt x="87" y="379"/>
                      <a:pt x="80" y="383"/>
                      <a:pt x="80" y="383"/>
                    </a:cubicBezTo>
                    <a:cubicBezTo>
                      <a:pt x="74" y="393"/>
                      <a:pt x="67" y="377"/>
                      <a:pt x="59" y="373"/>
                    </a:cubicBezTo>
                    <a:cubicBezTo>
                      <a:pt x="56" y="369"/>
                      <a:pt x="46" y="359"/>
                      <a:pt x="54" y="35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1" name="Freeform 259"/>
              <p:cNvSpPr>
                <a:spLocks/>
              </p:cNvSpPr>
              <p:nvPr/>
            </p:nvSpPr>
            <p:spPr bwMode="auto">
              <a:xfrm flipH="1">
                <a:off x="4141" y="3474"/>
                <a:ext cx="64" cy="394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2" name="Freeform 260"/>
              <p:cNvSpPr>
                <a:spLocks/>
              </p:cNvSpPr>
              <p:nvPr/>
            </p:nvSpPr>
            <p:spPr bwMode="auto">
              <a:xfrm rot="21513573" flipH="1">
                <a:off x="4032" y="3487"/>
                <a:ext cx="142" cy="379"/>
              </a:xfrm>
              <a:custGeom>
                <a:avLst/>
                <a:gdLst>
                  <a:gd name="T0" fmla="*/ 19 w 476"/>
                  <a:gd name="T1" fmla="*/ 2 h 949"/>
                  <a:gd name="T2" fmla="*/ 83 w 476"/>
                  <a:gd name="T3" fmla="*/ 7 h 949"/>
                  <a:gd name="T4" fmla="*/ 115 w 476"/>
                  <a:gd name="T5" fmla="*/ 14 h 949"/>
                  <a:gd name="T6" fmla="*/ 130 w 476"/>
                  <a:gd name="T7" fmla="*/ 20 h 949"/>
                  <a:gd name="T8" fmla="*/ 139 w 476"/>
                  <a:gd name="T9" fmla="*/ 38 h 949"/>
                  <a:gd name="T10" fmla="*/ 154 w 476"/>
                  <a:gd name="T11" fmla="*/ 76 h 949"/>
                  <a:gd name="T12" fmla="*/ 166 w 476"/>
                  <a:gd name="T13" fmla="*/ 151 h 949"/>
                  <a:gd name="T14" fmla="*/ 175 w 476"/>
                  <a:gd name="T15" fmla="*/ 175 h 949"/>
                  <a:gd name="T16" fmla="*/ 181 w 476"/>
                  <a:gd name="T17" fmla="*/ 196 h 949"/>
                  <a:gd name="T18" fmla="*/ 187 w 476"/>
                  <a:gd name="T19" fmla="*/ 301 h 949"/>
                  <a:gd name="T20" fmla="*/ 193 w 476"/>
                  <a:gd name="T21" fmla="*/ 338 h 949"/>
                  <a:gd name="T22" fmla="*/ 214 w 476"/>
                  <a:gd name="T23" fmla="*/ 404 h 949"/>
                  <a:gd name="T24" fmla="*/ 232 w 476"/>
                  <a:gd name="T25" fmla="*/ 428 h 949"/>
                  <a:gd name="T26" fmla="*/ 274 w 476"/>
                  <a:gd name="T27" fmla="*/ 472 h 949"/>
                  <a:gd name="T28" fmla="*/ 305 w 476"/>
                  <a:gd name="T29" fmla="*/ 509 h 949"/>
                  <a:gd name="T30" fmla="*/ 334 w 476"/>
                  <a:gd name="T31" fmla="*/ 539 h 949"/>
                  <a:gd name="T32" fmla="*/ 349 w 476"/>
                  <a:gd name="T33" fmla="*/ 557 h 949"/>
                  <a:gd name="T34" fmla="*/ 373 w 476"/>
                  <a:gd name="T35" fmla="*/ 595 h 949"/>
                  <a:gd name="T36" fmla="*/ 391 w 476"/>
                  <a:gd name="T37" fmla="*/ 626 h 949"/>
                  <a:gd name="T38" fmla="*/ 439 w 476"/>
                  <a:gd name="T39" fmla="*/ 698 h 949"/>
                  <a:gd name="T40" fmla="*/ 451 w 476"/>
                  <a:gd name="T41" fmla="*/ 728 h 949"/>
                  <a:gd name="T42" fmla="*/ 463 w 476"/>
                  <a:gd name="T43" fmla="*/ 752 h 949"/>
                  <a:gd name="T44" fmla="*/ 455 w 476"/>
                  <a:gd name="T45" fmla="*/ 829 h 949"/>
                  <a:gd name="T46" fmla="*/ 442 w 476"/>
                  <a:gd name="T47" fmla="*/ 848 h 949"/>
                  <a:gd name="T48" fmla="*/ 398 w 476"/>
                  <a:gd name="T49" fmla="*/ 902 h 949"/>
                  <a:gd name="T50" fmla="*/ 386 w 476"/>
                  <a:gd name="T51" fmla="*/ 913 h 949"/>
                  <a:gd name="T52" fmla="*/ 374 w 476"/>
                  <a:gd name="T53" fmla="*/ 919 h 949"/>
                  <a:gd name="T54" fmla="*/ 335 w 476"/>
                  <a:gd name="T55" fmla="*/ 941 h 949"/>
                  <a:gd name="T56" fmla="*/ 311 w 476"/>
                  <a:gd name="T57" fmla="*/ 949 h 949"/>
                  <a:gd name="T58" fmla="*/ 313 w 476"/>
                  <a:gd name="T59" fmla="*/ 925 h 949"/>
                  <a:gd name="T60" fmla="*/ 323 w 476"/>
                  <a:gd name="T61" fmla="*/ 898 h 949"/>
                  <a:gd name="T62" fmla="*/ 337 w 476"/>
                  <a:gd name="T63" fmla="*/ 886 h 949"/>
                  <a:gd name="T64" fmla="*/ 350 w 476"/>
                  <a:gd name="T65" fmla="*/ 856 h 949"/>
                  <a:gd name="T66" fmla="*/ 358 w 476"/>
                  <a:gd name="T67" fmla="*/ 832 h 949"/>
                  <a:gd name="T68" fmla="*/ 338 w 476"/>
                  <a:gd name="T69" fmla="*/ 787 h 949"/>
                  <a:gd name="T70" fmla="*/ 322 w 476"/>
                  <a:gd name="T71" fmla="*/ 758 h 949"/>
                  <a:gd name="T72" fmla="*/ 278 w 476"/>
                  <a:gd name="T73" fmla="*/ 691 h 949"/>
                  <a:gd name="T74" fmla="*/ 263 w 476"/>
                  <a:gd name="T75" fmla="*/ 674 h 949"/>
                  <a:gd name="T76" fmla="*/ 254 w 476"/>
                  <a:gd name="T77" fmla="*/ 661 h 949"/>
                  <a:gd name="T78" fmla="*/ 220 w 476"/>
                  <a:gd name="T79" fmla="*/ 607 h 949"/>
                  <a:gd name="T80" fmla="*/ 200 w 476"/>
                  <a:gd name="T81" fmla="*/ 580 h 949"/>
                  <a:gd name="T82" fmla="*/ 176 w 476"/>
                  <a:gd name="T83" fmla="*/ 542 h 949"/>
                  <a:gd name="T84" fmla="*/ 140 w 476"/>
                  <a:gd name="T85" fmla="*/ 484 h 949"/>
                  <a:gd name="T86" fmla="*/ 122 w 476"/>
                  <a:gd name="T87" fmla="*/ 463 h 949"/>
                  <a:gd name="T88" fmla="*/ 107 w 476"/>
                  <a:gd name="T89" fmla="*/ 445 h 949"/>
                  <a:gd name="T90" fmla="*/ 95 w 476"/>
                  <a:gd name="T91" fmla="*/ 425 h 949"/>
                  <a:gd name="T92" fmla="*/ 83 w 476"/>
                  <a:gd name="T93" fmla="*/ 329 h 949"/>
                  <a:gd name="T94" fmla="*/ 68 w 476"/>
                  <a:gd name="T95" fmla="*/ 296 h 949"/>
                  <a:gd name="T96" fmla="*/ 56 w 476"/>
                  <a:gd name="T97" fmla="*/ 269 h 949"/>
                  <a:gd name="T98" fmla="*/ 50 w 476"/>
                  <a:gd name="T99" fmla="*/ 254 h 949"/>
                  <a:gd name="T100" fmla="*/ 46 w 476"/>
                  <a:gd name="T101" fmla="*/ 224 h 949"/>
                  <a:gd name="T102" fmla="*/ 35 w 476"/>
                  <a:gd name="T103" fmla="*/ 211 h 949"/>
                  <a:gd name="T104" fmla="*/ 13 w 476"/>
                  <a:gd name="T105" fmla="*/ 175 h 949"/>
                  <a:gd name="T106" fmla="*/ 2 w 476"/>
                  <a:gd name="T107" fmla="*/ 79 h 949"/>
                  <a:gd name="T108" fmla="*/ 4 w 476"/>
                  <a:gd name="T109" fmla="*/ 53 h 949"/>
                  <a:gd name="T110" fmla="*/ 20 w 476"/>
                  <a:gd name="T111" fmla="*/ 10 h 949"/>
                  <a:gd name="T112" fmla="*/ 19 w 476"/>
                  <a:gd name="T113" fmla="*/ 2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6"/>
                  <a:gd name="T172" fmla="*/ 0 h 949"/>
                  <a:gd name="T173" fmla="*/ 476 w 476"/>
                  <a:gd name="T174" fmla="*/ 949 h 94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6" h="949">
                    <a:moveTo>
                      <a:pt x="19" y="2"/>
                    </a:moveTo>
                    <a:cubicBezTo>
                      <a:pt x="43" y="6"/>
                      <a:pt x="53" y="6"/>
                      <a:pt x="83" y="7"/>
                    </a:cubicBezTo>
                    <a:cubicBezTo>
                      <a:pt x="94" y="9"/>
                      <a:pt x="104" y="12"/>
                      <a:pt x="115" y="14"/>
                    </a:cubicBezTo>
                    <a:cubicBezTo>
                      <a:pt x="120" y="18"/>
                      <a:pt x="124" y="19"/>
                      <a:pt x="130" y="20"/>
                    </a:cubicBezTo>
                    <a:cubicBezTo>
                      <a:pt x="134" y="26"/>
                      <a:pt x="136" y="32"/>
                      <a:pt x="139" y="38"/>
                    </a:cubicBezTo>
                    <a:cubicBezTo>
                      <a:pt x="141" y="50"/>
                      <a:pt x="148" y="66"/>
                      <a:pt x="154" y="76"/>
                    </a:cubicBezTo>
                    <a:cubicBezTo>
                      <a:pt x="158" y="102"/>
                      <a:pt x="157" y="126"/>
                      <a:pt x="166" y="151"/>
                    </a:cubicBezTo>
                    <a:cubicBezTo>
                      <a:pt x="167" y="160"/>
                      <a:pt x="169" y="168"/>
                      <a:pt x="175" y="175"/>
                    </a:cubicBezTo>
                    <a:cubicBezTo>
                      <a:pt x="176" y="182"/>
                      <a:pt x="178" y="189"/>
                      <a:pt x="181" y="196"/>
                    </a:cubicBezTo>
                    <a:cubicBezTo>
                      <a:pt x="187" y="230"/>
                      <a:pt x="176" y="268"/>
                      <a:pt x="187" y="301"/>
                    </a:cubicBezTo>
                    <a:cubicBezTo>
                      <a:pt x="189" y="313"/>
                      <a:pt x="189" y="326"/>
                      <a:pt x="193" y="338"/>
                    </a:cubicBezTo>
                    <a:cubicBezTo>
                      <a:pt x="196" y="359"/>
                      <a:pt x="194" y="391"/>
                      <a:pt x="214" y="404"/>
                    </a:cubicBezTo>
                    <a:cubicBezTo>
                      <a:pt x="217" y="413"/>
                      <a:pt x="223" y="423"/>
                      <a:pt x="232" y="428"/>
                    </a:cubicBezTo>
                    <a:cubicBezTo>
                      <a:pt x="244" y="444"/>
                      <a:pt x="259" y="459"/>
                      <a:pt x="274" y="472"/>
                    </a:cubicBezTo>
                    <a:cubicBezTo>
                      <a:pt x="286" y="483"/>
                      <a:pt x="292" y="499"/>
                      <a:pt x="305" y="509"/>
                    </a:cubicBezTo>
                    <a:cubicBezTo>
                      <a:pt x="311" y="519"/>
                      <a:pt x="324" y="533"/>
                      <a:pt x="334" y="539"/>
                    </a:cubicBezTo>
                    <a:cubicBezTo>
                      <a:pt x="338" y="546"/>
                      <a:pt x="342" y="553"/>
                      <a:pt x="349" y="557"/>
                    </a:cubicBezTo>
                    <a:cubicBezTo>
                      <a:pt x="355" y="571"/>
                      <a:pt x="367" y="580"/>
                      <a:pt x="373" y="595"/>
                    </a:cubicBezTo>
                    <a:cubicBezTo>
                      <a:pt x="375" y="605"/>
                      <a:pt x="384" y="617"/>
                      <a:pt x="391" y="626"/>
                    </a:cubicBezTo>
                    <a:cubicBezTo>
                      <a:pt x="395" y="645"/>
                      <a:pt x="429" y="678"/>
                      <a:pt x="439" y="698"/>
                    </a:cubicBezTo>
                    <a:cubicBezTo>
                      <a:pt x="441" y="707"/>
                      <a:pt x="447" y="720"/>
                      <a:pt x="451" y="728"/>
                    </a:cubicBezTo>
                    <a:cubicBezTo>
                      <a:pt x="453" y="737"/>
                      <a:pt x="459" y="744"/>
                      <a:pt x="463" y="752"/>
                    </a:cubicBezTo>
                    <a:cubicBezTo>
                      <a:pt x="468" y="775"/>
                      <a:pt x="476" y="816"/>
                      <a:pt x="455" y="829"/>
                    </a:cubicBezTo>
                    <a:cubicBezTo>
                      <a:pt x="450" y="836"/>
                      <a:pt x="449" y="843"/>
                      <a:pt x="442" y="848"/>
                    </a:cubicBezTo>
                    <a:cubicBezTo>
                      <a:pt x="434" y="869"/>
                      <a:pt x="417" y="890"/>
                      <a:pt x="398" y="902"/>
                    </a:cubicBezTo>
                    <a:cubicBezTo>
                      <a:pt x="395" y="908"/>
                      <a:pt x="392" y="910"/>
                      <a:pt x="386" y="913"/>
                    </a:cubicBezTo>
                    <a:cubicBezTo>
                      <a:pt x="382" y="915"/>
                      <a:pt x="374" y="919"/>
                      <a:pt x="374" y="919"/>
                    </a:cubicBezTo>
                    <a:cubicBezTo>
                      <a:pt x="368" y="927"/>
                      <a:pt x="345" y="939"/>
                      <a:pt x="335" y="941"/>
                    </a:cubicBezTo>
                    <a:cubicBezTo>
                      <a:pt x="328" y="945"/>
                      <a:pt x="319" y="947"/>
                      <a:pt x="311" y="949"/>
                    </a:cubicBezTo>
                    <a:cubicBezTo>
                      <a:pt x="306" y="941"/>
                      <a:pt x="309" y="933"/>
                      <a:pt x="313" y="925"/>
                    </a:cubicBezTo>
                    <a:cubicBezTo>
                      <a:pt x="315" y="916"/>
                      <a:pt x="315" y="904"/>
                      <a:pt x="323" y="898"/>
                    </a:cubicBezTo>
                    <a:cubicBezTo>
                      <a:pt x="327" y="890"/>
                      <a:pt x="332" y="893"/>
                      <a:pt x="337" y="886"/>
                    </a:cubicBezTo>
                    <a:cubicBezTo>
                      <a:pt x="339" y="874"/>
                      <a:pt x="343" y="866"/>
                      <a:pt x="350" y="856"/>
                    </a:cubicBezTo>
                    <a:cubicBezTo>
                      <a:pt x="353" y="848"/>
                      <a:pt x="355" y="840"/>
                      <a:pt x="358" y="832"/>
                    </a:cubicBezTo>
                    <a:cubicBezTo>
                      <a:pt x="356" y="812"/>
                      <a:pt x="350" y="803"/>
                      <a:pt x="338" y="787"/>
                    </a:cubicBezTo>
                    <a:cubicBezTo>
                      <a:pt x="336" y="776"/>
                      <a:pt x="326" y="769"/>
                      <a:pt x="322" y="758"/>
                    </a:cubicBezTo>
                    <a:cubicBezTo>
                      <a:pt x="315" y="738"/>
                      <a:pt x="292" y="707"/>
                      <a:pt x="278" y="691"/>
                    </a:cubicBezTo>
                    <a:cubicBezTo>
                      <a:pt x="272" y="685"/>
                      <a:pt x="270" y="678"/>
                      <a:pt x="263" y="674"/>
                    </a:cubicBezTo>
                    <a:cubicBezTo>
                      <a:pt x="254" y="652"/>
                      <a:pt x="268" y="682"/>
                      <a:pt x="254" y="661"/>
                    </a:cubicBezTo>
                    <a:cubicBezTo>
                      <a:pt x="244" y="645"/>
                      <a:pt x="239" y="616"/>
                      <a:pt x="220" y="607"/>
                    </a:cubicBezTo>
                    <a:cubicBezTo>
                      <a:pt x="213" y="598"/>
                      <a:pt x="209" y="586"/>
                      <a:pt x="200" y="580"/>
                    </a:cubicBezTo>
                    <a:cubicBezTo>
                      <a:pt x="197" y="566"/>
                      <a:pt x="183" y="554"/>
                      <a:pt x="176" y="542"/>
                    </a:cubicBezTo>
                    <a:cubicBezTo>
                      <a:pt x="173" y="527"/>
                      <a:pt x="153" y="494"/>
                      <a:pt x="140" y="484"/>
                    </a:cubicBezTo>
                    <a:cubicBezTo>
                      <a:pt x="138" y="476"/>
                      <a:pt x="129" y="468"/>
                      <a:pt x="122" y="463"/>
                    </a:cubicBezTo>
                    <a:cubicBezTo>
                      <a:pt x="118" y="456"/>
                      <a:pt x="113" y="450"/>
                      <a:pt x="107" y="445"/>
                    </a:cubicBezTo>
                    <a:cubicBezTo>
                      <a:pt x="103" y="438"/>
                      <a:pt x="99" y="432"/>
                      <a:pt x="95" y="425"/>
                    </a:cubicBezTo>
                    <a:cubicBezTo>
                      <a:pt x="89" y="392"/>
                      <a:pt x="98" y="359"/>
                      <a:pt x="83" y="329"/>
                    </a:cubicBezTo>
                    <a:cubicBezTo>
                      <a:pt x="81" y="318"/>
                      <a:pt x="74" y="305"/>
                      <a:pt x="68" y="296"/>
                    </a:cubicBezTo>
                    <a:cubicBezTo>
                      <a:pt x="66" y="287"/>
                      <a:pt x="61" y="277"/>
                      <a:pt x="56" y="269"/>
                    </a:cubicBezTo>
                    <a:cubicBezTo>
                      <a:pt x="55" y="263"/>
                      <a:pt x="53" y="260"/>
                      <a:pt x="50" y="254"/>
                    </a:cubicBezTo>
                    <a:cubicBezTo>
                      <a:pt x="48" y="244"/>
                      <a:pt x="48" y="235"/>
                      <a:pt x="46" y="224"/>
                    </a:cubicBezTo>
                    <a:cubicBezTo>
                      <a:pt x="45" y="219"/>
                      <a:pt x="38" y="215"/>
                      <a:pt x="35" y="211"/>
                    </a:cubicBezTo>
                    <a:cubicBezTo>
                      <a:pt x="28" y="199"/>
                      <a:pt x="19" y="187"/>
                      <a:pt x="13" y="175"/>
                    </a:cubicBezTo>
                    <a:cubicBezTo>
                      <a:pt x="11" y="146"/>
                      <a:pt x="19" y="102"/>
                      <a:pt x="2" y="79"/>
                    </a:cubicBezTo>
                    <a:cubicBezTo>
                      <a:pt x="0" y="70"/>
                      <a:pt x="1" y="61"/>
                      <a:pt x="4" y="53"/>
                    </a:cubicBezTo>
                    <a:cubicBezTo>
                      <a:pt x="6" y="38"/>
                      <a:pt x="2" y="13"/>
                      <a:pt x="20" y="10"/>
                    </a:cubicBezTo>
                    <a:cubicBezTo>
                      <a:pt x="26" y="4"/>
                      <a:pt x="34" y="0"/>
                      <a:pt x="19" y="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3" name="Freeform 261"/>
              <p:cNvSpPr>
                <a:spLocks/>
              </p:cNvSpPr>
              <p:nvPr/>
            </p:nvSpPr>
            <p:spPr bwMode="auto">
              <a:xfrm rot="21112697" flipH="1">
                <a:off x="4014" y="3294"/>
                <a:ext cx="442" cy="294"/>
              </a:xfrm>
              <a:custGeom>
                <a:avLst/>
                <a:gdLst>
                  <a:gd name="T0" fmla="*/ 561 w 1131"/>
                  <a:gd name="T1" fmla="*/ 42 h 738"/>
                  <a:gd name="T2" fmla="*/ 501 w 1131"/>
                  <a:gd name="T3" fmla="*/ 79 h 738"/>
                  <a:gd name="T4" fmla="*/ 446 w 1131"/>
                  <a:gd name="T5" fmla="*/ 121 h 738"/>
                  <a:gd name="T6" fmla="*/ 392 w 1131"/>
                  <a:gd name="T7" fmla="*/ 171 h 738"/>
                  <a:gd name="T8" fmla="*/ 278 w 1131"/>
                  <a:gd name="T9" fmla="*/ 258 h 738"/>
                  <a:gd name="T10" fmla="*/ 186 w 1131"/>
                  <a:gd name="T11" fmla="*/ 322 h 738"/>
                  <a:gd name="T12" fmla="*/ 108 w 1131"/>
                  <a:gd name="T13" fmla="*/ 364 h 738"/>
                  <a:gd name="T14" fmla="*/ 56 w 1131"/>
                  <a:gd name="T15" fmla="*/ 402 h 738"/>
                  <a:gd name="T16" fmla="*/ 11 w 1131"/>
                  <a:gd name="T17" fmla="*/ 442 h 738"/>
                  <a:gd name="T18" fmla="*/ 5 w 1131"/>
                  <a:gd name="T19" fmla="*/ 465 h 738"/>
                  <a:gd name="T20" fmla="*/ 77 w 1131"/>
                  <a:gd name="T21" fmla="*/ 433 h 738"/>
                  <a:gd name="T22" fmla="*/ 72 w 1131"/>
                  <a:gd name="T23" fmla="*/ 456 h 738"/>
                  <a:gd name="T24" fmla="*/ 138 w 1131"/>
                  <a:gd name="T25" fmla="*/ 406 h 738"/>
                  <a:gd name="T26" fmla="*/ 251 w 1131"/>
                  <a:gd name="T27" fmla="*/ 330 h 738"/>
                  <a:gd name="T28" fmla="*/ 344 w 1131"/>
                  <a:gd name="T29" fmla="*/ 282 h 738"/>
                  <a:gd name="T30" fmla="*/ 408 w 1131"/>
                  <a:gd name="T31" fmla="*/ 235 h 738"/>
                  <a:gd name="T32" fmla="*/ 521 w 1131"/>
                  <a:gd name="T33" fmla="*/ 207 h 738"/>
                  <a:gd name="T34" fmla="*/ 576 w 1131"/>
                  <a:gd name="T35" fmla="*/ 181 h 738"/>
                  <a:gd name="T36" fmla="*/ 608 w 1131"/>
                  <a:gd name="T37" fmla="*/ 264 h 738"/>
                  <a:gd name="T38" fmla="*/ 632 w 1131"/>
                  <a:gd name="T39" fmla="*/ 384 h 738"/>
                  <a:gd name="T40" fmla="*/ 725 w 1131"/>
                  <a:gd name="T41" fmla="*/ 424 h 738"/>
                  <a:gd name="T42" fmla="*/ 845 w 1131"/>
                  <a:gd name="T43" fmla="*/ 429 h 738"/>
                  <a:gd name="T44" fmla="*/ 852 w 1131"/>
                  <a:gd name="T45" fmla="*/ 399 h 738"/>
                  <a:gd name="T46" fmla="*/ 804 w 1131"/>
                  <a:gd name="T47" fmla="*/ 342 h 738"/>
                  <a:gd name="T48" fmla="*/ 771 w 1131"/>
                  <a:gd name="T49" fmla="*/ 267 h 738"/>
                  <a:gd name="T50" fmla="*/ 782 w 1131"/>
                  <a:gd name="T51" fmla="*/ 181 h 738"/>
                  <a:gd name="T52" fmla="*/ 815 w 1131"/>
                  <a:gd name="T53" fmla="*/ 240 h 738"/>
                  <a:gd name="T54" fmla="*/ 854 w 1131"/>
                  <a:gd name="T55" fmla="*/ 289 h 738"/>
                  <a:gd name="T56" fmla="*/ 887 w 1131"/>
                  <a:gd name="T57" fmla="*/ 355 h 738"/>
                  <a:gd name="T58" fmla="*/ 917 w 1131"/>
                  <a:gd name="T59" fmla="*/ 409 h 738"/>
                  <a:gd name="T60" fmla="*/ 969 w 1131"/>
                  <a:gd name="T61" fmla="*/ 496 h 738"/>
                  <a:gd name="T62" fmla="*/ 1043 w 1131"/>
                  <a:gd name="T63" fmla="*/ 667 h 738"/>
                  <a:gd name="T64" fmla="*/ 1064 w 1131"/>
                  <a:gd name="T65" fmla="*/ 711 h 738"/>
                  <a:gd name="T66" fmla="*/ 1082 w 1131"/>
                  <a:gd name="T67" fmla="*/ 705 h 738"/>
                  <a:gd name="T68" fmla="*/ 1128 w 1131"/>
                  <a:gd name="T69" fmla="*/ 727 h 738"/>
                  <a:gd name="T70" fmla="*/ 1080 w 1131"/>
                  <a:gd name="T71" fmla="*/ 634 h 738"/>
                  <a:gd name="T72" fmla="*/ 1017 w 1131"/>
                  <a:gd name="T73" fmla="*/ 522 h 738"/>
                  <a:gd name="T74" fmla="*/ 981 w 1131"/>
                  <a:gd name="T75" fmla="*/ 453 h 738"/>
                  <a:gd name="T76" fmla="*/ 957 w 1131"/>
                  <a:gd name="T77" fmla="*/ 390 h 738"/>
                  <a:gd name="T78" fmla="*/ 893 w 1131"/>
                  <a:gd name="T79" fmla="*/ 279 h 738"/>
                  <a:gd name="T80" fmla="*/ 869 w 1131"/>
                  <a:gd name="T81" fmla="*/ 190 h 738"/>
                  <a:gd name="T82" fmla="*/ 840 w 1131"/>
                  <a:gd name="T83" fmla="*/ 123 h 738"/>
                  <a:gd name="T84" fmla="*/ 749 w 1131"/>
                  <a:gd name="T85" fmla="*/ 0 h 738"/>
                  <a:gd name="T86" fmla="*/ 689 w 1131"/>
                  <a:gd name="T87" fmla="*/ 46 h 738"/>
                  <a:gd name="T88" fmla="*/ 597 w 1131"/>
                  <a:gd name="T89" fmla="*/ 27 h 7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131"/>
                  <a:gd name="T136" fmla="*/ 0 h 738"/>
                  <a:gd name="T137" fmla="*/ 1131 w 1131"/>
                  <a:gd name="T138" fmla="*/ 738 h 7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131" h="738">
                    <a:moveTo>
                      <a:pt x="597" y="27"/>
                    </a:moveTo>
                    <a:cubicBezTo>
                      <a:pt x="590" y="32"/>
                      <a:pt x="581" y="33"/>
                      <a:pt x="573" y="34"/>
                    </a:cubicBezTo>
                    <a:cubicBezTo>
                      <a:pt x="568" y="37"/>
                      <a:pt x="566" y="40"/>
                      <a:pt x="561" y="42"/>
                    </a:cubicBezTo>
                    <a:cubicBezTo>
                      <a:pt x="556" y="47"/>
                      <a:pt x="556" y="51"/>
                      <a:pt x="549" y="52"/>
                    </a:cubicBezTo>
                    <a:cubicBezTo>
                      <a:pt x="542" y="56"/>
                      <a:pt x="533" y="60"/>
                      <a:pt x="525" y="61"/>
                    </a:cubicBezTo>
                    <a:cubicBezTo>
                      <a:pt x="516" y="72"/>
                      <a:pt x="515" y="76"/>
                      <a:pt x="501" y="79"/>
                    </a:cubicBezTo>
                    <a:cubicBezTo>
                      <a:pt x="496" y="87"/>
                      <a:pt x="495" y="87"/>
                      <a:pt x="486" y="88"/>
                    </a:cubicBezTo>
                    <a:cubicBezTo>
                      <a:pt x="479" y="96"/>
                      <a:pt x="471" y="100"/>
                      <a:pt x="462" y="105"/>
                    </a:cubicBezTo>
                    <a:cubicBezTo>
                      <a:pt x="457" y="111"/>
                      <a:pt x="446" y="121"/>
                      <a:pt x="446" y="121"/>
                    </a:cubicBezTo>
                    <a:cubicBezTo>
                      <a:pt x="439" y="133"/>
                      <a:pt x="423" y="140"/>
                      <a:pt x="411" y="147"/>
                    </a:cubicBezTo>
                    <a:cubicBezTo>
                      <a:pt x="403" y="157"/>
                      <a:pt x="406" y="153"/>
                      <a:pt x="402" y="160"/>
                    </a:cubicBezTo>
                    <a:cubicBezTo>
                      <a:pt x="401" y="167"/>
                      <a:pt x="397" y="166"/>
                      <a:pt x="392" y="171"/>
                    </a:cubicBezTo>
                    <a:cubicBezTo>
                      <a:pt x="383" y="180"/>
                      <a:pt x="379" y="194"/>
                      <a:pt x="368" y="198"/>
                    </a:cubicBezTo>
                    <a:cubicBezTo>
                      <a:pt x="362" y="203"/>
                      <a:pt x="359" y="210"/>
                      <a:pt x="353" y="214"/>
                    </a:cubicBezTo>
                    <a:cubicBezTo>
                      <a:pt x="330" y="231"/>
                      <a:pt x="304" y="245"/>
                      <a:pt x="278" y="258"/>
                    </a:cubicBezTo>
                    <a:cubicBezTo>
                      <a:pt x="266" y="264"/>
                      <a:pt x="256" y="277"/>
                      <a:pt x="243" y="280"/>
                    </a:cubicBezTo>
                    <a:cubicBezTo>
                      <a:pt x="235" y="290"/>
                      <a:pt x="215" y="304"/>
                      <a:pt x="203" y="310"/>
                    </a:cubicBezTo>
                    <a:cubicBezTo>
                      <a:pt x="200" y="316"/>
                      <a:pt x="193" y="321"/>
                      <a:pt x="186" y="322"/>
                    </a:cubicBezTo>
                    <a:cubicBezTo>
                      <a:pt x="179" y="327"/>
                      <a:pt x="171" y="333"/>
                      <a:pt x="162" y="334"/>
                    </a:cubicBezTo>
                    <a:cubicBezTo>
                      <a:pt x="150" y="340"/>
                      <a:pt x="139" y="349"/>
                      <a:pt x="126" y="352"/>
                    </a:cubicBezTo>
                    <a:cubicBezTo>
                      <a:pt x="119" y="356"/>
                      <a:pt x="115" y="363"/>
                      <a:pt x="108" y="364"/>
                    </a:cubicBezTo>
                    <a:cubicBezTo>
                      <a:pt x="96" y="370"/>
                      <a:pt x="102" y="368"/>
                      <a:pt x="93" y="370"/>
                    </a:cubicBezTo>
                    <a:cubicBezTo>
                      <a:pt x="86" y="375"/>
                      <a:pt x="78" y="378"/>
                      <a:pt x="72" y="385"/>
                    </a:cubicBezTo>
                    <a:cubicBezTo>
                      <a:pt x="66" y="392"/>
                      <a:pt x="64" y="398"/>
                      <a:pt x="56" y="402"/>
                    </a:cubicBezTo>
                    <a:cubicBezTo>
                      <a:pt x="52" y="407"/>
                      <a:pt x="49" y="411"/>
                      <a:pt x="44" y="415"/>
                    </a:cubicBezTo>
                    <a:cubicBezTo>
                      <a:pt x="41" y="423"/>
                      <a:pt x="32" y="431"/>
                      <a:pt x="24" y="433"/>
                    </a:cubicBezTo>
                    <a:cubicBezTo>
                      <a:pt x="19" y="436"/>
                      <a:pt x="15" y="438"/>
                      <a:pt x="11" y="442"/>
                    </a:cubicBezTo>
                    <a:cubicBezTo>
                      <a:pt x="8" y="448"/>
                      <a:pt x="8" y="458"/>
                      <a:pt x="5" y="463"/>
                    </a:cubicBezTo>
                    <a:cubicBezTo>
                      <a:pt x="4" y="465"/>
                      <a:pt x="0" y="464"/>
                      <a:pt x="0" y="466"/>
                    </a:cubicBezTo>
                    <a:cubicBezTo>
                      <a:pt x="0" y="468"/>
                      <a:pt x="3" y="465"/>
                      <a:pt x="5" y="465"/>
                    </a:cubicBezTo>
                    <a:cubicBezTo>
                      <a:pt x="9" y="464"/>
                      <a:pt x="14" y="464"/>
                      <a:pt x="18" y="463"/>
                    </a:cubicBezTo>
                    <a:cubicBezTo>
                      <a:pt x="22" y="455"/>
                      <a:pt x="32" y="455"/>
                      <a:pt x="41" y="454"/>
                    </a:cubicBezTo>
                    <a:cubicBezTo>
                      <a:pt x="53" y="438"/>
                      <a:pt x="55" y="435"/>
                      <a:pt x="77" y="433"/>
                    </a:cubicBezTo>
                    <a:cubicBezTo>
                      <a:pt x="79" y="432"/>
                      <a:pt x="81" y="431"/>
                      <a:pt x="83" y="430"/>
                    </a:cubicBezTo>
                    <a:cubicBezTo>
                      <a:pt x="96" y="426"/>
                      <a:pt x="74" y="442"/>
                      <a:pt x="69" y="444"/>
                    </a:cubicBezTo>
                    <a:cubicBezTo>
                      <a:pt x="66" y="451"/>
                      <a:pt x="65" y="453"/>
                      <a:pt x="72" y="456"/>
                    </a:cubicBezTo>
                    <a:cubicBezTo>
                      <a:pt x="79" y="454"/>
                      <a:pt x="87" y="455"/>
                      <a:pt x="93" y="450"/>
                    </a:cubicBezTo>
                    <a:cubicBezTo>
                      <a:pt x="96" y="445"/>
                      <a:pt x="107" y="436"/>
                      <a:pt x="113" y="432"/>
                    </a:cubicBezTo>
                    <a:cubicBezTo>
                      <a:pt x="117" y="414"/>
                      <a:pt x="128" y="416"/>
                      <a:pt x="138" y="406"/>
                    </a:cubicBezTo>
                    <a:cubicBezTo>
                      <a:pt x="147" y="397"/>
                      <a:pt x="157" y="384"/>
                      <a:pt x="170" y="381"/>
                    </a:cubicBezTo>
                    <a:cubicBezTo>
                      <a:pt x="180" y="374"/>
                      <a:pt x="192" y="366"/>
                      <a:pt x="203" y="361"/>
                    </a:cubicBezTo>
                    <a:cubicBezTo>
                      <a:pt x="209" y="352"/>
                      <a:pt x="241" y="332"/>
                      <a:pt x="251" y="330"/>
                    </a:cubicBezTo>
                    <a:cubicBezTo>
                      <a:pt x="256" y="321"/>
                      <a:pt x="271" y="314"/>
                      <a:pt x="281" y="312"/>
                    </a:cubicBezTo>
                    <a:cubicBezTo>
                      <a:pt x="294" y="305"/>
                      <a:pt x="308" y="294"/>
                      <a:pt x="323" y="291"/>
                    </a:cubicBezTo>
                    <a:cubicBezTo>
                      <a:pt x="329" y="287"/>
                      <a:pt x="337" y="283"/>
                      <a:pt x="344" y="282"/>
                    </a:cubicBezTo>
                    <a:cubicBezTo>
                      <a:pt x="357" y="275"/>
                      <a:pt x="368" y="264"/>
                      <a:pt x="383" y="261"/>
                    </a:cubicBezTo>
                    <a:cubicBezTo>
                      <a:pt x="391" y="255"/>
                      <a:pt x="396" y="249"/>
                      <a:pt x="404" y="244"/>
                    </a:cubicBezTo>
                    <a:cubicBezTo>
                      <a:pt x="406" y="241"/>
                      <a:pt x="406" y="238"/>
                      <a:pt x="408" y="235"/>
                    </a:cubicBezTo>
                    <a:cubicBezTo>
                      <a:pt x="416" y="226"/>
                      <a:pt x="432" y="218"/>
                      <a:pt x="443" y="216"/>
                    </a:cubicBezTo>
                    <a:cubicBezTo>
                      <a:pt x="455" y="228"/>
                      <a:pt x="467" y="218"/>
                      <a:pt x="480" y="216"/>
                    </a:cubicBezTo>
                    <a:cubicBezTo>
                      <a:pt x="492" y="209"/>
                      <a:pt x="508" y="208"/>
                      <a:pt x="521" y="207"/>
                    </a:cubicBezTo>
                    <a:cubicBezTo>
                      <a:pt x="528" y="203"/>
                      <a:pt x="542" y="196"/>
                      <a:pt x="542" y="196"/>
                    </a:cubicBezTo>
                    <a:cubicBezTo>
                      <a:pt x="547" y="190"/>
                      <a:pt x="553" y="187"/>
                      <a:pt x="560" y="186"/>
                    </a:cubicBezTo>
                    <a:cubicBezTo>
                      <a:pt x="566" y="181"/>
                      <a:pt x="568" y="180"/>
                      <a:pt x="576" y="181"/>
                    </a:cubicBezTo>
                    <a:cubicBezTo>
                      <a:pt x="584" y="186"/>
                      <a:pt x="591" y="190"/>
                      <a:pt x="599" y="195"/>
                    </a:cubicBezTo>
                    <a:cubicBezTo>
                      <a:pt x="607" y="206"/>
                      <a:pt x="602" y="221"/>
                      <a:pt x="605" y="234"/>
                    </a:cubicBezTo>
                    <a:cubicBezTo>
                      <a:pt x="601" y="243"/>
                      <a:pt x="604" y="255"/>
                      <a:pt x="608" y="264"/>
                    </a:cubicBezTo>
                    <a:cubicBezTo>
                      <a:pt x="609" y="270"/>
                      <a:pt x="611" y="273"/>
                      <a:pt x="614" y="279"/>
                    </a:cubicBezTo>
                    <a:cubicBezTo>
                      <a:pt x="615" y="286"/>
                      <a:pt x="617" y="294"/>
                      <a:pt x="620" y="301"/>
                    </a:cubicBezTo>
                    <a:cubicBezTo>
                      <a:pt x="624" y="333"/>
                      <a:pt x="623" y="356"/>
                      <a:pt x="632" y="384"/>
                    </a:cubicBezTo>
                    <a:cubicBezTo>
                      <a:pt x="633" y="391"/>
                      <a:pt x="633" y="401"/>
                      <a:pt x="641" y="403"/>
                    </a:cubicBezTo>
                    <a:cubicBezTo>
                      <a:pt x="647" y="412"/>
                      <a:pt x="658" y="413"/>
                      <a:pt x="668" y="415"/>
                    </a:cubicBezTo>
                    <a:cubicBezTo>
                      <a:pt x="684" y="423"/>
                      <a:pt x="708" y="422"/>
                      <a:pt x="725" y="424"/>
                    </a:cubicBezTo>
                    <a:cubicBezTo>
                      <a:pt x="734" y="429"/>
                      <a:pt x="746" y="432"/>
                      <a:pt x="756" y="433"/>
                    </a:cubicBezTo>
                    <a:cubicBezTo>
                      <a:pt x="767" y="437"/>
                      <a:pt x="782" y="438"/>
                      <a:pt x="794" y="439"/>
                    </a:cubicBezTo>
                    <a:cubicBezTo>
                      <a:pt x="837" y="438"/>
                      <a:pt x="818" y="433"/>
                      <a:pt x="845" y="429"/>
                    </a:cubicBezTo>
                    <a:cubicBezTo>
                      <a:pt x="854" y="422"/>
                      <a:pt x="856" y="420"/>
                      <a:pt x="860" y="409"/>
                    </a:cubicBezTo>
                    <a:cubicBezTo>
                      <a:pt x="859" y="407"/>
                      <a:pt x="859" y="404"/>
                      <a:pt x="857" y="402"/>
                    </a:cubicBezTo>
                    <a:cubicBezTo>
                      <a:pt x="856" y="400"/>
                      <a:pt x="853" y="401"/>
                      <a:pt x="852" y="399"/>
                    </a:cubicBezTo>
                    <a:cubicBezTo>
                      <a:pt x="847" y="392"/>
                      <a:pt x="849" y="386"/>
                      <a:pt x="840" y="381"/>
                    </a:cubicBezTo>
                    <a:cubicBezTo>
                      <a:pt x="839" y="375"/>
                      <a:pt x="831" y="369"/>
                      <a:pt x="825" y="367"/>
                    </a:cubicBezTo>
                    <a:cubicBezTo>
                      <a:pt x="818" y="358"/>
                      <a:pt x="814" y="348"/>
                      <a:pt x="804" y="342"/>
                    </a:cubicBezTo>
                    <a:cubicBezTo>
                      <a:pt x="803" y="335"/>
                      <a:pt x="799" y="335"/>
                      <a:pt x="795" y="330"/>
                    </a:cubicBezTo>
                    <a:cubicBezTo>
                      <a:pt x="793" y="314"/>
                      <a:pt x="792" y="306"/>
                      <a:pt x="783" y="294"/>
                    </a:cubicBezTo>
                    <a:cubicBezTo>
                      <a:pt x="781" y="284"/>
                      <a:pt x="776" y="276"/>
                      <a:pt x="771" y="267"/>
                    </a:cubicBezTo>
                    <a:cubicBezTo>
                      <a:pt x="769" y="257"/>
                      <a:pt x="768" y="248"/>
                      <a:pt x="765" y="238"/>
                    </a:cubicBezTo>
                    <a:cubicBezTo>
                      <a:pt x="763" y="214"/>
                      <a:pt x="740" y="142"/>
                      <a:pt x="770" y="160"/>
                    </a:cubicBezTo>
                    <a:cubicBezTo>
                      <a:pt x="772" y="169"/>
                      <a:pt x="773" y="177"/>
                      <a:pt x="782" y="181"/>
                    </a:cubicBezTo>
                    <a:cubicBezTo>
                      <a:pt x="788" y="192"/>
                      <a:pt x="792" y="204"/>
                      <a:pt x="800" y="214"/>
                    </a:cubicBezTo>
                    <a:cubicBezTo>
                      <a:pt x="801" y="221"/>
                      <a:pt x="803" y="222"/>
                      <a:pt x="809" y="226"/>
                    </a:cubicBezTo>
                    <a:cubicBezTo>
                      <a:pt x="810" y="232"/>
                      <a:pt x="812" y="235"/>
                      <a:pt x="815" y="240"/>
                    </a:cubicBezTo>
                    <a:cubicBezTo>
                      <a:pt x="816" y="248"/>
                      <a:pt x="820" y="254"/>
                      <a:pt x="827" y="258"/>
                    </a:cubicBezTo>
                    <a:cubicBezTo>
                      <a:pt x="834" y="267"/>
                      <a:pt x="838" y="271"/>
                      <a:pt x="848" y="276"/>
                    </a:cubicBezTo>
                    <a:cubicBezTo>
                      <a:pt x="851" y="280"/>
                      <a:pt x="852" y="284"/>
                      <a:pt x="854" y="289"/>
                    </a:cubicBezTo>
                    <a:cubicBezTo>
                      <a:pt x="856" y="300"/>
                      <a:pt x="858" y="307"/>
                      <a:pt x="866" y="315"/>
                    </a:cubicBezTo>
                    <a:cubicBezTo>
                      <a:pt x="869" y="323"/>
                      <a:pt x="872" y="332"/>
                      <a:pt x="878" y="337"/>
                    </a:cubicBezTo>
                    <a:cubicBezTo>
                      <a:pt x="879" y="344"/>
                      <a:pt x="883" y="349"/>
                      <a:pt x="887" y="355"/>
                    </a:cubicBezTo>
                    <a:cubicBezTo>
                      <a:pt x="889" y="363"/>
                      <a:pt x="895" y="367"/>
                      <a:pt x="899" y="375"/>
                    </a:cubicBezTo>
                    <a:cubicBezTo>
                      <a:pt x="900" y="383"/>
                      <a:pt x="905" y="389"/>
                      <a:pt x="911" y="394"/>
                    </a:cubicBezTo>
                    <a:cubicBezTo>
                      <a:pt x="912" y="400"/>
                      <a:pt x="913" y="404"/>
                      <a:pt x="917" y="409"/>
                    </a:cubicBezTo>
                    <a:cubicBezTo>
                      <a:pt x="918" y="414"/>
                      <a:pt x="939" y="441"/>
                      <a:pt x="944" y="448"/>
                    </a:cubicBezTo>
                    <a:cubicBezTo>
                      <a:pt x="945" y="455"/>
                      <a:pt x="947" y="458"/>
                      <a:pt x="953" y="463"/>
                    </a:cubicBezTo>
                    <a:cubicBezTo>
                      <a:pt x="955" y="475"/>
                      <a:pt x="963" y="485"/>
                      <a:pt x="969" y="496"/>
                    </a:cubicBezTo>
                    <a:cubicBezTo>
                      <a:pt x="983" y="522"/>
                      <a:pt x="1000" y="546"/>
                      <a:pt x="1013" y="573"/>
                    </a:cubicBezTo>
                    <a:cubicBezTo>
                      <a:pt x="1015" y="586"/>
                      <a:pt x="1026" y="602"/>
                      <a:pt x="1034" y="613"/>
                    </a:cubicBezTo>
                    <a:cubicBezTo>
                      <a:pt x="1038" y="631"/>
                      <a:pt x="1036" y="650"/>
                      <a:pt x="1043" y="667"/>
                    </a:cubicBezTo>
                    <a:cubicBezTo>
                      <a:pt x="1044" y="673"/>
                      <a:pt x="1046" y="676"/>
                      <a:pt x="1049" y="681"/>
                    </a:cubicBezTo>
                    <a:cubicBezTo>
                      <a:pt x="1051" y="685"/>
                      <a:pt x="1055" y="693"/>
                      <a:pt x="1055" y="693"/>
                    </a:cubicBezTo>
                    <a:cubicBezTo>
                      <a:pt x="1056" y="701"/>
                      <a:pt x="1060" y="704"/>
                      <a:pt x="1064" y="711"/>
                    </a:cubicBezTo>
                    <a:cubicBezTo>
                      <a:pt x="1066" y="720"/>
                      <a:pt x="1066" y="725"/>
                      <a:pt x="1076" y="727"/>
                    </a:cubicBezTo>
                    <a:cubicBezTo>
                      <a:pt x="1086" y="714"/>
                      <a:pt x="1074" y="732"/>
                      <a:pt x="1080" y="694"/>
                    </a:cubicBezTo>
                    <a:cubicBezTo>
                      <a:pt x="1081" y="690"/>
                      <a:pt x="1081" y="702"/>
                      <a:pt x="1082" y="705"/>
                    </a:cubicBezTo>
                    <a:cubicBezTo>
                      <a:pt x="1083" y="709"/>
                      <a:pt x="1086" y="711"/>
                      <a:pt x="1089" y="714"/>
                    </a:cubicBezTo>
                    <a:cubicBezTo>
                      <a:pt x="1097" y="722"/>
                      <a:pt x="1112" y="731"/>
                      <a:pt x="1124" y="733"/>
                    </a:cubicBezTo>
                    <a:cubicBezTo>
                      <a:pt x="1131" y="738"/>
                      <a:pt x="1130" y="732"/>
                      <a:pt x="1128" y="727"/>
                    </a:cubicBezTo>
                    <a:cubicBezTo>
                      <a:pt x="1127" y="719"/>
                      <a:pt x="1125" y="718"/>
                      <a:pt x="1119" y="712"/>
                    </a:cubicBezTo>
                    <a:cubicBezTo>
                      <a:pt x="1117" y="699"/>
                      <a:pt x="1116" y="681"/>
                      <a:pt x="1106" y="673"/>
                    </a:cubicBezTo>
                    <a:cubicBezTo>
                      <a:pt x="1100" y="660"/>
                      <a:pt x="1090" y="644"/>
                      <a:pt x="1080" y="634"/>
                    </a:cubicBezTo>
                    <a:cubicBezTo>
                      <a:pt x="1079" y="627"/>
                      <a:pt x="1069" y="617"/>
                      <a:pt x="1065" y="609"/>
                    </a:cubicBezTo>
                    <a:cubicBezTo>
                      <a:pt x="1061" y="587"/>
                      <a:pt x="1039" y="562"/>
                      <a:pt x="1029" y="541"/>
                    </a:cubicBezTo>
                    <a:cubicBezTo>
                      <a:pt x="1028" y="533"/>
                      <a:pt x="1023" y="527"/>
                      <a:pt x="1017" y="522"/>
                    </a:cubicBezTo>
                    <a:cubicBezTo>
                      <a:pt x="1015" y="511"/>
                      <a:pt x="1003" y="495"/>
                      <a:pt x="996" y="486"/>
                    </a:cubicBezTo>
                    <a:cubicBezTo>
                      <a:pt x="995" y="480"/>
                      <a:pt x="991" y="473"/>
                      <a:pt x="987" y="468"/>
                    </a:cubicBezTo>
                    <a:cubicBezTo>
                      <a:pt x="986" y="462"/>
                      <a:pt x="985" y="458"/>
                      <a:pt x="981" y="453"/>
                    </a:cubicBezTo>
                    <a:cubicBezTo>
                      <a:pt x="980" y="447"/>
                      <a:pt x="979" y="443"/>
                      <a:pt x="975" y="438"/>
                    </a:cubicBezTo>
                    <a:cubicBezTo>
                      <a:pt x="973" y="430"/>
                      <a:pt x="969" y="424"/>
                      <a:pt x="966" y="417"/>
                    </a:cubicBezTo>
                    <a:cubicBezTo>
                      <a:pt x="964" y="408"/>
                      <a:pt x="963" y="398"/>
                      <a:pt x="957" y="390"/>
                    </a:cubicBezTo>
                    <a:cubicBezTo>
                      <a:pt x="955" y="378"/>
                      <a:pt x="943" y="368"/>
                      <a:pt x="938" y="357"/>
                    </a:cubicBezTo>
                    <a:cubicBezTo>
                      <a:pt x="930" y="340"/>
                      <a:pt x="919" y="326"/>
                      <a:pt x="909" y="310"/>
                    </a:cubicBezTo>
                    <a:cubicBezTo>
                      <a:pt x="908" y="297"/>
                      <a:pt x="900" y="289"/>
                      <a:pt x="893" y="279"/>
                    </a:cubicBezTo>
                    <a:cubicBezTo>
                      <a:pt x="891" y="273"/>
                      <a:pt x="885" y="261"/>
                      <a:pt x="885" y="261"/>
                    </a:cubicBezTo>
                    <a:cubicBezTo>
                      <a:pt x="884" y="251"/>
                      <a:pt x="882" y="241"/>
                      <a:pt x="879" y="232"/>
                    </a:cubicBezTo>
                    <a:cubicBezTo>
                      <a:pt x="878" y="215"/>
                      <a:pt x="877" y="204"/>
                      <a:pt x="869" y="190"/>
                    </a:cubicBezTo>
                    <a:cubicBezTo>
                      <a:pt x="866" y="178"/>
                      <a:pt x="862" y="169"/>
                      <a:pt x="855" y="159"/>
                    </a:cubicBezTo>
                    <a:cubicBezTo>
                      <a:pt x="851" y="154"/>
                      <a:pt x="846" y="142"/>
                      <a:pt x="846" y="142"/>
                    </a:cubicBezTo>
                    <a:cubicBezTo>
                      <a:pt x="845" y="135"/>
                      <a:pt x="844" y="129"/>
                      <a:pt x="840" y="123"/>
                    </a:cubicBezTo>
                    <a:cubicBezTo>
                      <a:pt x="836" y="97"/>
                      <a:pt x="804" y="67"/>
                      <a:pt x="789" y="45"/>
                    </a:cubicBezTo>
                    <a:cubicBezTo>
                      <a:pt x="783" y="36"/>
                      <a:pt x="778" y="24"/>
                      <a:pt x="768" y="19"/>
                    </a:cubicBezTo>
                    <a:cubicBezTo>
                      <a:pt x="763" y="12"/>
                      <a:pt x="755" y="8"/>
                      <a:pt x="749" y="0"/>
                    </a:cubicBezTo>
                    <a:cubicBezTo>
                      <a:pt x="738" y="1"/>
                      <a:pt x="728" y="3"/>
                      <a:pt x="717" y="6"/>
                    </a:cubicBezTo>
                    <a:cubicBezTo>
                      <a:pt x="708" y="12"/>
                      <a:pt x="705" y="18"/>
                      <a:pt x="699" y="27"/>
                    </a:cubicBezTo>
                    <a:cubicBezTo>
                      <a:pt x="698" y="35"/>
                      <a:pt x="695" y="41"/>
                      <a:pt x="689" y="46"/>
                    </a:cubicBezTo>
                    <a:cubicBezTo>
                      <a:pt x="686" y="53"/>
                      <a:pt x="685" y="55"/>
                      <a:pt x="678" y="58"/>
                    </a:cubicBezTo>
                    <a:cubicBezTo>
                      <a:pt x="666" y="49"/>
                      <a:pt x="659" y="34"/>
                      <a:pt x="647" y="25"/>
                    </a:cubicBezTo>
                    <a:cubicBezTo>
                      <a:pt x="643" y="12"/>
                      <a:pt x="609" y="26"/>
                      <a:pt x="597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4" name="Rectangle 262"/>
              <p:cNvSpPr>
                <a:spLocks noChangeArrowheads="1"/>
              </p:cNvSpPr>
              <p:nvPr/>
            </p:nvSpPr>
            <p:spPr bwMode="auto">
              <a:xfrm>
                <a:off x="4223" y="3288"/>
                <a:ext cx="227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" name="Freeform 263"/>
              <p:cNvSpPr>
                <a:spLocks/>
              </p:cNvSpPr>
              <p:nvPr/>
            </p:nvSpPr>
            <p:spPr bwMode="auto">
              <a:xfrm>
                <a:off x="4210" y="3301"/>
                <a:ext cx="91" cy="272"/>
              </a:xfrm>
              <a:custGeom>
                <a:avLst/>
                <a:gdLst>
                  <a:gd name="T0" fmla="*/ 27 w 160"/>
                  <a:gd name="T1" fmla="*/ 66 h 318"/>
                  <a:gd name="T2" fmla="*/ 48 w 160"/>
                  <a:gd name="T3" fmla="*/ 90 h 318"/>
                  <a:gd name="T4" fmla="*/ 54 w 160"/>
                  <a:gd name="T5" fmla="*/ 99 h 318"/>
                  <a:gd name="T6" fmla="*/ 69 w 160"/>
                  <a:gd name="T7" fmla="*/ 141 h 318"/>
                  <a:gd name="T8" fmla="*/ 75 w 160"/>
                  <a:gd name="T9" fmla="*/ 159 h 318"/>
                  <a:gd name="T10" fmla="*/ 96 w 160"/>
                  <a:gd name="T11" fmla="*/ 207 h 318"/>
                  <a:gd name="T12" fmla="*/ 108 w 160"/>
                  <a:gd name="T13" fmla="*/ 225 h 318"/>
                  <a:gd name="T14" fmla="*/ 114 w 160"/>
                  <a:gd name="T15" fmla="*/ 234 h 318"/>
                  <a:gd name="T16" fmla="*/ 138 w 160"/>
                  <a:gd name="T17" fmla="*/ 306 h 318"/>
                  <a:gd name="T18" fmla="*/ 156 w 160"/>
                  <a:gd name="T19" fmla="*/ 318 h 318"/>
                  <a:gd name="T20" fmla="*/ 144 w 160"/>
                  <a:gd name="T21" fmla="*/ 291 h 318"/>
                  <a:gd name="T22" fmla="*/ 123 w 160"/>
                  <a:gd name="T23" fmla="*/ 249 h 318"/>
                  <a:gd name="T24" fmla="*/ 87 w 160"/>
                  <a:gd name="T25" fmla="*/ 159 h 318"/>
                  <a:gd name="T26" fmla="*/ 45 w 160"/>
                  <a:gd name="T27" fmla="*/ 42 h 318"/>
                  <a:gd name="T28" fmla="*/ 39 w 160"/>
                  <a:gd name="T29" fmla="*/ 33 h 318"/>
                  <a:gd name="T30" fmla="*/ 30 w 160"/>
                  <a:gd name="T31" fmla="*/ 30 h 318"/>
                  <a:gd name="T32" fmla="*/ 15 w 160"/>
                  <a:gd name="T33" fmla="*/ 12 h 318"/>
                  <a:gd name="T34" fmla="*/ 21 w 160"/>
                  <a:gd name="T35" fmla="*/ 66 h 318"/>
                  <a:gd name="T36" fmla="*/ 30 w 160"/>
                  <a:gd name="T37" fmla="*/ 75 h 318"/>
                  <a:gd name="T38" fmla="*/ 27 w 160"/>
                  <a:gd name="T39" fmla="*/ 66 h 3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318"/>
                  <a:gd name="T62" fmla="*/ 160 w 160"/>
                  <a:gd name="T63" fmla="*/ 318 h 3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318">
                    <a:moveTo>
                      <a:pt x="27" y="66"/>
                    </a:moveTo>
                    <a:cubicBezTo>
                      <a:pt x="42" y="76"/>
                      <a:pt x="34" y="69"/>
                      <a:pt x="48" y="90"/>
                    </a:cubicBezTo>
                    <a:cubicBezTo>
                      <a:pt x="50" y="93"/>
                      <a:pt x="54" y="99"/>
                      <a:pt x="54" y="99"/>
                    </a:cubicBezTo>
                    <a:cubicBezTo>
                      <a:pt x="58" y="114"/>
                      <a:pt x="65" y="126"/>
                      <a:pt x="69" y="141"/>
                    </a:cubicBezTo>
                    <a:cubicBezTo>
                      <a:pt x="71" y="147"/>
                      <a:pt x="75" y="159"/>
                      <a:pt x="75" y="159"/>
                    </a:cubicBezTo>
                    <a:cubicBezTo>
                      <a:pt x="79" y="184"/>
                      <a:pt x="82" y="188"/>
                      <a:pt x="96" y="207"/>
                    </a:cubicBezTo>
                    <a:cubicBezTo>
                      <a:pt x="100" y="213"/>
                      <a:pt x="104" y="219"/>
                      <a:pt x="108" y="225"/>
                    </a:cubicBezTo>
                    <a:cubicBezTo>
                      <a:pt x="110" y="228"/>
                      <a:pt x="114" y="234"/>
                      <a:pt x="114" y="234"/>
                    </a:cubicBezTo>
                    <a:cubicBezTo>
                      <a:pt x="118" y="256"/>
                      <a:pt x="118" y="293"/>
                      <a:pt x="138" y="306"/>
                    </a:cubicBezTo>
                    <a:lnTo>
                      <a:pt x="156" y="318"/>
                    </a:lnTo>
                    <a:cubicBezTo>
                      <a:pt x="160" y="302"/>
                      <a:pt x="157" y="300"/>
                      <a:pt x="144" y="291"/>
                    </a:cubicBezTo>
                    <a:cubicBezTo>
                      <a:pt x="138" y="274"/>
                      <a:pt x="138" y="259"/>
                      <a:pt x="123" y="249"/>
                    </a:cubicBezTo>
                    <a:cubicBezTo>
                      <a:pt x="119" y="195"/>
                      <a:pt x="113" y="198"/>
                      <a:pt x="87" y="159"/>
                    </a:cubicBezTo>
                    <a:cubicBezTo>
                      <a:pt x="85" y="132"/>
                      <a:pt x="82" y="54"/>
                      <a:pt x="45" y="42"/>
                    </a:cubicBezTo>
                    <a:cubicBezTo>
                      <a:pt x="43" y="39"/>
                      <a:pt x="42" y="35"/>
                      <a:pt x="39" y="33"/>
                    </a:cubicBezTo>
                    <a:cubicBezTo>
                      <a:pt x="37" y="31"/>
                      <a:pt x="32" y="32"/>
                      <a:pt x="30" y="30"/>
                    </a:cubicBezTo>
                    <a:cubicBezTo>
                      <a:pt x="0" y="0"/>
                      <a:pt x="46" y="33"/>
                      <a:pt x="15" y="12"/>
                    </a:cubicBezTo>
                    <a:cubicBezTo>
                      <a:pt x="16" y="30"/>
                      <a:pt x="13" y="50"/>
                      <a:pt x="21" y="66"/>
                    </a:cubicBezTo>
                    <a:cubicBezTo>
                      <a:pt x="23" y="70"/>
                      <a:pt x="26" y="75"/>
                      <a:pt x="30" y="75"/>
                    </a:cubicBezTo>
                    <a:cubicBezTo>
                      <a:pt x="33" y="75"/>
                      <a:pt x="28" y="69"/>
                      <a:pt x="27" y="66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6" name="Rectangle 264"/>
              <p:cNvSpPr>
                <a:spLocks noChangeArrowheads="1"/>
              </p:cNvSpPr>
              <p:nvPr/>
            </p:nvSpPr>
            <p:spPr bwMode="auto">
              <a:xfrm>
                <a:off x="3981" y="3657"/>
                <a:ext cx="124" cy="20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7" name="Freeform 265"/>
              <p:cNvSpPr>
                <a:spLocks/>
              </p:cNvSpPr>
              <p:nvPr/>
            </p:nvSpPr>
            <p:spPr bwMode="auto">
              <a:xfrm flipH="1">
                <a:off x="4071" y="3620"/>
                <a:ext cx="70" cy="240"/>
              </a:xfrm>
              <a:custGeom>
                <a:avLst/>
                <a:gdLst>
                  <a:gd name="T0" fmla="*/ 9 w 217"/>
                  <a:gd name="T1" fmla="*/ 5 h 988"/>
                  <a:gd name="T2" fmla="*/ 14 w 217"/>
                  <a:gd name="T3" fmla="*/ 47 h 988"/>
                  <a:gd name="T4" fmla="*/ 9 w 217"/>
                  <a:gd name="T5" fmla="*/ 135 h 988"/>
                  <a:gd name="T6" fmla="*/ 17 w 217"/>
                  <a:gd name="T7" fmla="*/ 215 h 988"/>
                  <a:gd name="T8" fmla="*/ 23 w 217"/>
                  <a:gd name="T9" fmla="*/ 279 h 988"/>
                  <a:gd name="T10" fmla="*/ 27 w 217"/>
                  <a:gd name="T11" fmla="*/ 302 h 988"/>
                  <a:gd name="T12" fmla="*/ 21 w 217"/>
                  <a:gd name="T13" fmla="*/ 411 h 988"/>
                  <a:gd name="T14" fmla="*/ 26 w 217"/>
                  <a:gd name="T15" fmla="*/ 459 h 988"/>
                  <a:gd name="T16" fmla="*/ 35 w 217"/>
                  <a:gd name="T17" fmla="*/ 516 h 988"/>
                  <a:gd name="T18" fmla="*/ 47 w 217"/>
                  <a:gd name="T19" fmla="*/ 582 h 988"/>
                  <a:gd name="T20" fmla="*/ 71 w 217"/>
                  <a:gd name="T21" fmla="*/ 630 h 988"/>
                  <a:gd name="T22" fmla="*/ 80 w 217"/>
                  <a:gd name="T23" fmla="*/ 660 h 988"/>
                  <a:gd name="T24" fmla="*/ 89 w 217"/>
                  <a:gd name="T25" fmla="*/ 716 h 988"/>
                  <a:gd name="T26" fmla="*/ 95 w 217"/>
                  <a:gd name="T27" fmla="*/ 776 h 988"/>
                  <a:gd name="T28" fmla="*/ 81 w 217"/>
                  <a:gd name="T29" fmla="*/ 890 h 988"/>
                  <a:gd name="T30" fmla="*/ 39 w 217"/>
                  <a:gd name="T31" fmla="*/ 921 h 988"/>
                  <a:gd name="T32" fmla="*/ 18 w 217"/>
                  <a:gd name="T33" fmla="*/ 938 h 988"/>
                  <a:gd name="T34" fmla="*/ 6 w 217"/>
                  <a:gd name="T35" fmla="*/ 956 h 988"/>
                  <a:gd name="T36" fmla="*/ 35 w 217"/>
                  <a:gd name="T37" fmla="*/ 977 h 988"/>
                  <a:gd name="T38" fmla="*/ 86 w 217"/>
                  <a:gd name="T39" fmla="*/ 986 h 988"/>
                  <a:gd name="T40" fmla="*/ 156 w 217"/>
                  <a:gd name="T41" fmla="*/ 978 h 988"/>
                  <a:gd name="T42" fmla="*/ 179 w 217"/>
                  <a:gd name="T43" fmla="*/ 963 h 988"/>
                  <a:gd name="T44" fmla="*/ 194 w 217"/>
                  <a:gd name="T45" fmla="*/ 944 h 988"/>
                  <a:gd name="T46" fmla="*/ 198 w 217"/>
                  <a:gd name="T47" fmla="*/ 927 h 988"/>
                  <a:gd name="T48" fmla="*/ 186 w 217"/>
                  <a:gd name="T49" fmla="*/ 893 h 988"/>
                  <a:gd name="T50" fmla="*/ 185 w 217"/>
                  <a:gd name="T51" fmla="*/ 888 h 988"/>
                  <a:gd name="T52" fmla="*/ 182 w 217"/>
                  <a:gd name="T53" fmla="*/ 884 h 988"/>
                  <a:gd name="T54" fmla="*/ 183 w 217"/>
                  <a:gd name="T55" fmla="*/ 809 h 988"/>
                  <a:gd name="T56" fmla="*/ 174 w 217"/>
                  <a:gd name="T57" fmla="*/ 606 h 988"/>
                  <a:gd name="T58" fmla="*/ 162 w 217"/>
                  <a:gd name="T59" fmla="*/ 573 h 988"/>
                  <a:gd name="T60" fmla="*/ 150 w 217"/>
                  <a:gd name="T61" fmla="*/ 542 h 988"/>
                  <a:gd name="T62" fmla="*/ 144 w 217"/>
                  <a:gd name="T63" fmla="*/ 525 h 988"/>
                  <a:gd name="T64" fmla="*/ 140 w 217"/>
                  <a:gd name="T65" fmla="*/ 492 h 988"/>
                  <a:gd name="T66" fmla="*/ 128 w 217"/>
                  <a:gd name="T67" fmla="*/ 471 h 988"/>
                  <a:gd name="T68" fmla="*/ 117 w 217"/>
                  <a:gd name="T69" fmla="*/ 444 h 988"/>
                  <a:gd name="T70" fmla="*/ 111 w 217"/>
                  <a:gd name="T71" fmla="*/ 405 h 988"/>
                  <a:gd name="T72" fmla="*/ 111 w 217"/>
                  <a:gd name="T73" fmla="*/ 281 h 988"/>
                  <a:gd name="T74" fmla="*/ 105 w 217"/>
                  <a:gd name="T75" fmla="*/ 234 h 988"/>
                  <a:gd name="T76" fmla="*/ 90 w 217"/>
                  <a:gd name="T77" fmla="*/ 209 h 988"/>
                  <a:gd name="T78" fmla="*/ 75 w 217"/>
                  <a:gd name="T79" fmla="*/ 158 h 988"/>
                  <a:gd name="T80" fmla="*/ 66 w 217"/>
                  <a:gd name="T81" fmla="*/ 141 h 988"/>
                  <a:gd name="T82" fmla="*/ 60 w 217"/>
                  <a:gd name="T83" fmla="*/ 120 h 988"/>
                  <a:gd name="T84" fmla="*/ 68 w 217"/>
                  <a:gd name="T85" fmla="*/ 29 h 988"/>
                  <a:gd name="T86" fmla="*/ 39 w 217"/>
                  <a:gd name="T87" fmla="*/ 8 h 988"/>
                  <a:gd name="T88" fmla="*/ 24 w 217"/>
                  <a:gd name="T89" fmla="*/ 0 h 988"/>
                  <a:gd name="T90" fmla="*/ 6 w 217"/>
                  <a:gd name="T91" fmla="*/ 3 h 988"/>
                  <a:gd name="T92" fmla="*/ 2 w 217"/>
                  <a:gd name="T93" fmla="*/ 8 h 988"/>
                  <a:gd name="T94" fmla="*/ 9 w 217"/>
                  <a:gd name="T95" fmla="*/ 5 h 9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988"/>
                  <a:gd name="T146" fmla="*/ 217 w 217"/>
                  <a:gd name="T147" fmla="*/ 988 h 9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988">
                    <a:moveTo>
                      <a:pt x="9" y="5"/>
                    </a:moveTo>
                    <a:cubicBezTo>
                      <a:pt x="2" y="15"/>
                      <a:pt x="10" y="35"/>
                      <a:pt x="14" y="47"/>
                    </a:cubicBezTo>
                    <a:cubicBezTo>
                      <a:pt x="13" y="76"/>
                      <a:pt x="22" y="109"/>
                      <a:pt x="9" y="135"/>
                    </a:cubicBezTo>
                    <a:cubicBezTo>
                      <a:pt x="10" y="163"/>
                      <a:pt x="7" y="189"/>
                      <a:pt x="17" y="215"/>
                    </a:cubicBezTo>
                    <a:cubicBezTo>
                      <a:pt x="17" y="232"/>
                      <a:pt x="14" y="261"/>
                      <a:pt x="23" y="279"/>
                    </a:cubicBezTo>
                    <a:cubicBezTo>
                      <a:pt x="25" y="287"/>
                      <a:pt x="27" y="302"/>
                      <a:pt x="27" y="302"/>
                    </a:cubicBezTo>
                    <a:cubicBezTo>
                      <a:pt x="27" y="338"/>
                      <a:pt x="43" y="382"/>
                      <a:pt x="21" y="411"/>
                    </a:cubicBezTo>
                    <a:cubicBezTo>
                      <a:pt x="22" y="425"/>
                      <a:pt x="19" y="445"/>
                      <a:pt x="26" y="459"/>
                    </a:cubicBezTo>
                    <a:cubicBezTo>
                      <a:pt x="28" y="476"/>
                      <a:pt x="27" y="501"/>
                      <a:pt x="35" y="516"/>
                    </a:cubicBezTo>
                    <a:cubicBezTo>
                      <a:pt x="39" y="538"/>
                      <a:pt x="38" y="561"/>
                      <a:pt x="47" y="582"/>
                    </a:cubicBezTo>
                    <a:cubicBezTo>
                      <a:pt x="50" y="597"/>
                      <a:pt x="62" y="617"/>
                      <a:pt x="71" y="630"/>
                    </a:cubicBezTo>
                    <a:cubicBezTo>
                      <a:pt x="73" y="640"/>
                      <a:pt x="78" y="650"/>
                      <a:pt x="80" y="660"/>
                    </a:cubicBezTo>
                    <a:cubicBezTo>
                      <a:pt x="81" y="680"/>
                      <a:pt x="83" y="697"/>
                      <a:pt x="89" y="716"/>
                    </a:cubicBezTo>
                    <a:cubicBezTo>
                      <a:pt x="92" y="736"/>
                      <a:pt x="90" y="756"/>
                      <a:pt x="95" y="776"/>
                    </a:cubicBezTo>
                    <a:cubicBezTo>
                      <a:pt x="97" y="805"/>
                      <a:pt x="116" y="876"/>
                      <a:pt x="81" y="890"/>
                    </a:cubicBezTo>
                    <a:cubicBezTo>
                      <a:pt x="72" y="902"/>
                      <a:pt x="55" y="918"/>
                      <a:pt x="39" y="921"/>
                    </a:cubicBezTo>
                    <a:cubicBezTo>
                      <a:pt x="32" y="927"/>
                      <a:pt x="26" y="934"/>
                      <a:pt x="18" y="938"/>
                    </a:cubicBezTo>
                    <a:cubicBezTo>
                      <a:pt x="13" y="944"/>
                      <a:pt x="9" y="949"/>
                      <a:pt x="6" y="956"/>
                    </a:cubicBezTo>
                    <a:cubicBezTo>
                      <a:pt x="10" y="969"/>
                      <a:pt x="22" y="974"/>
                      <a:pt x="35" y="977"/>
                    </a:cubicBezTo>
                    <a:cubicBezTo>
                      <a:pt x="52" y="988"/>
                      <a:pt x="62" y="985"/>
                      <a:pt x="86" y="986"/>
                    </a:cubicBezTo>
                    <a:cubicBezTo>
                      <a:pt x="111" y="985"/>
                      <a:pt x="133" y="985"/>
                      <a:pt x="156" y="978"/>
                    </a:cubicBezTo>
                    <a:cubicBezTo>
                      <a:pt x="164" y="973"/>
                      <a:pt x="171" y="966"/>
                      <a:pt x="179" y="963"/>
                    </a:cubicBezTo>
                    <a:cubicBezTo>
                      <a:pt x="183" y="956"/>
                      <a:pt x="188" y="949"/>
                      <a:pt x="194" y="944"/>
                    </a:cubicBezTo>
                    <a:cubicBezTo>
                      <a:pt x="195" y="938"/>
                      <a:pt x="197" y="933"/>
                      <a:pt x="198" y="927"/>
                    </a:cubicBezTo>
                    <a:cubicBezTo>
                      <a:pt x="197" y="910"/>
                      <a:pt x="199" y="903"/>
                      <a:pt x="186" y="893"/>
                    </a:cubicBezTo>
                    <a:cubicBezTo>
                      <a:pt x="186" y="891"/>
                      <a:pt x="186" y="890"/>
                      <a:pt x="185" y="888"/>
                    </a:cubicBezTo>
                    <a:cubicBezTo>
                      <a:pt x="184" y="886"/>
                      <a:pt x="182" y="886"/>
                      <a:pt x="182" y="884"/>
                    </a:cubicBezTo>
                    <a:cubicBezTo>
                      <a:pt x="181" y="859"/>
                      <a:pt x="183" y="834"/>
                      <a:pt x="183" y="809"/>
                    </a:cubicBezTo>
                    <a:cubicBezTo>
                      <a:pt x="183" y="741"/>
                      <a:pt x="217" y="658"/>
                      <a:pt x="174" y="606"/>
                    </a:cubicBezTo>
                    <a:cubicBezTo>
                      <a:pt x="172" y="594"/>
                      <a:pt x="166" y="584"/>
                      <a:pt x="162" y="573"/>
                    </a:cubicBezTo>
                    <a:cubicBezTo>
                      <a:pt x="161" y="562"/>
                      <a:pt x="157" y="551"/>
                      <a:pt x="150" y="542"/>
                    </a:cubicBezTo>
                    <a:cubicBezTo>
                      <a:pt x="149" y="536"/>
                      <a:pt x="146" y="531"/>
                      <a:pt x="144" y="525"/>
                    </a:cubicBezTo>
                    <a:cubicBezTo>
                      <a:pt x="142" y="515"/>
                      <a:pt x="146" y="500"/>
                      <a:pt x="140" y="492"/>
                    </a:cubicBezTo>
                    <a:cubicBezTo>
                      <a:pt x="135" y="484"/>
                      <a:pt x="130" y="481"/>
                      <a:pt x="128" y="471"/>
                    </a:cubicBezTo>
                    <a:cubicBezTo>
                      <a:pt x="130" y="458"/>
                      <a:pt x="123" y="454"/>
                      <a:pt x="117" y="444"/>
                    </a:cubicBezTo>
                    <a:cubicBezTo>
                      <a:pt x="115" y="431"/>
                      <a:pt x="113" y="418"/>
                      <a:pt x="111" y="405"/>
                    </a:cubicBezTo>
                    <a:cubicBezTo>
                      <a:pt x="114" y="320"/>
                      <a:pt x="113" y="369"/>
                      <a:pt x="111" y="281"/>
                    </a:cubicBezTo>
                    <a:cubicBezTo>
                      <a:pt x="110" y="236"/>
                      <a:pt x="120" y="249"/>
                      <a:pt x="105" y="234"/>
                    </a:cubicBezTo>
                    <a:cubicBezTo>
                      <a:pt x="104" y="225"/>
                      <a:pt x="94" y="218"/>
                      <a:pt x="90" y="209"/>
                    </a:cubicBezTo>
                    <a:cubicBezTo>
                      <a:pt x="86" y="190"/>
                      <a:pt x="83" y="176"/>
                      <a:pt x="75" y="158"/>
                    </a:cubicBezTo>
                    <a:cubicBezTo>
                      <a:pt x="74" y="151"/>
                      <a:pt x="69" y="147"/>
                      <a:pt x="66" y="141"/>
                    </a:cubicBezTo>
                    <a:cubicBezTo>
                      <a:pt x="65" y="134"/>
                      <a:pt x="62" y="127"/>
                      <a:pt x="60" y="120"/>
                    </a:cubicBezTo>
                    <a:cubicBezTo>
                      <a:pt x="61" y="96"/>
                      <a:pt x="56" y="52"/>
                      <a:pt x="68" y="29"/>
                    </a:cubicBezTo>
                    <a:cubicBezTo>
                      <a:pt x="72" y="9"/>
                      <a:pt x="54" y="11"/>
                      <a:pt x="39" y="8"/>
                    </a:cubicBezTo>
                    <a:cubicBezTo>
                      <a:pt x="34" y="5"/>
                      <a:pt x="29" y="3"/>
                      <a:pt x="24" y="0"/>
                    </a:cubicBezTo>
                    <a:cubicBezTo>
                      <a:pt x="18" y="1"/>
                      <a:pt x="11" y="0"/>
                      <a:pt x="6" y="3"/>
                    </a:cubicBezTo>
                    <a:cubicBezTo>
                      <a:pt x="4" y="4"/>
                      <a:pt x="0" y="7"/>
                      <a:pt x="2" y="8"/>
                    </a:cubicBezTo>
                    <a:cubicBezTo>
                      <a:pt x="4" y="9"/>
                      <a:pt x="7" y="6"/>
                      <a:pt x="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65" name="AutoShape 266"/>
            <p:cNvSpPr>
              <a:spLocks noChangeArrowheads="1"/>
            </p:cNvSpPr>
            <p:nvPr/>
          </p:nvSpPr>
          <p:spPr bwMode="auto">
            <a:xfrm>
              <a:off x="5485210" y="2381250"/>
              <a:ext cx="221456" cy="246062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Oval 267"/>
            <p:cNvSpPr>
              <a:spLocks noChangeArrowheads="1"/>
            </p:cNvSpPr>
            <p:nvPr/>
          </p:nvSpPr>
          <p:spPr bwMode="auto">
            <a:xfrm>
              <a:off x="2667000" y="4724400"/>
              <a:ext cx="329804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5</a:t>
              </a:r>
            </a:p>
          </p:txBody>
        </p:sp>
        <p:sp>
          <p:nvSpPr>
            <p:cNvPr id="8267" name="Oval 268"/>
            <p:cNvSpPr>
              <a:spLocks noChangeArrowheads="1"/>
            </p:cNvSpPr>
            <p:nvPr/>
          </p:nvSpPr>
          <p:spPr bwMode="auto">
            <a:xfrm>
              <a:off x="4866085" y="2935289"/>
              <a:ext cx="328613" cy="2444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3</a:t>
              </a:r>
            </a:p>
          </p:txBody>
        </p:sp>
        <p:sp>
          <p:nvSpPr>
            <p:cNvPr id="8268" name="Text Box 269"/>
            <p:cNvSpPr txBox="1">
              <a:spLocks noChangeArrowheads="1"/>
            </p:cNvSpPr>
            <p:nvPr/>
          </p:nvSpPr>
          <p:spPr bwMode="auto">
            <a:xfrm>
              <a:off x="4548189" y="3884614"/>
              <a:ext cx="1174118" cy="26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900" b="1" dirty="0"/>
                <a:t>questionnaire</a:t>
              </a:r>
            </a:p>
          </p:txBody>
        </p:sp>
        <p:sp>
          <p:nvSpPr>
            <p:cNvPr id="8269" name="Oval 270"/>
            <p:cNvSpPr>
              <a:spLocks noChangeArrowheads="1"/>
            </p:cNvSpPr>
            <p:nvPr/>
          </p:nvSpPr>
          <p:spPr bwMode="auto">
            <a:xfrm>
              <a:off x="3820716" y="4700588"/>
              <a:ext cx="329804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6</a:t>
              </a:r>
            </a:p>
          </p:txBody>
        </p:sp>
        <p:sp>
          <p:nvSpPr>
            <p:cNvPr id="8270" name="Oval 271"/>
            <p:cNvSpPr>
              <a:spLocks noChangeArrowheads="1"/>
            </p:cNvSpPr>
            <p:nvPr/>
          </p:nvSpPr>
          <p:spPr bwMode="auto">
            <a:xfrm>
              <a:off x="4819651" y="4711700"/>
              <a:ext cx="329804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7</a:t>
              </a:r>
            </a:p>
          </p:txBody>
        </p:sp>
        <p:sp>
          <p:nvSpPr>
            <p:cNvPr id="8271" name="Oval 272"/>
            <p:cNvSpPr>
              <a:spLocks noChangeArrowheads="1"/>
            </p:cNvSpPr>
            <p:nvPr/>
          </p:nvSpPr>
          <p:spPr bwMode="auto">
            <a:xfrm>
              <a:off x="5749528" y="4592638"/>
              <a:ext cx="329804" cy="2460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/>
                <a:t>8</a:t>
              </a:r>
            </a:p>
          </p:txBody>
        </p:sp>
        <p:sp>
          <p:nvSpPr>
            <p:cNvPr id="8272" name="Rectangle 273"/>
            <p:cNvSpPr>
              <a:spLocks noChangeArrowheads="1"/>
            </p:cNvSpPr>
            <p:nvPr/>
          </p:nvSpPr>
          <p:spPr bwMode="auto">
            <a:xfrm>
              <a:off x="3124201" y="2881314"/>
              <a:ext cx="233363" cy="20478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Line 274"/>
            <p:cNvSpPr>
              <a:spLocks noChangeShapeType="1"/>
            </p:cNvSpPr>
            <p:nvPr/>
          </p:nvSpPr>
          <p:spPr bwMode="auto">
            <a:xfrm flipV="1">
              <a:off x="2397920" y="2501901"/>
              <a:ext cx="0" cy="71437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4" name="Line 275"/>
            <p:cNvSpPr>
              <a:spLocks noChangeShapeType="1"/>
            </p:cNvSpPr>
            <p:nvPr/>
          </p:nvSpPr>
          <p:spPr bwMode="auto">
            <a:xfrm>
              <a:off x="2369345" y="2598738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5" name="Line 276"/>
            <p:cNvSpPr>
              <a:spLocks noChangeShapeType="1"/>
            </p:cNvSpPr>
            <p:nvPr/>
          </p:nvSpPr>
          <p:spPr bwMode="auto">
            <a:xfrm>
              <a:off x="2369345" y="2663825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6" name="Line 277"/>
            <p:cNvSpPr>
              <a:spLocks noChangeShapeType="1"/>
            </p:cNvSpPr>
            <p:nvPr/>
          </p:nvSpPr>
          <p:spPr bwMode="auto">
            <a:xfrm>
              <a:off x="2369345" y="2533650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7" name="Line 278"/>
            <p:cNvSpPr>
              <a:spLocks noChangeShapeType="1"/>
            </p:cNvSpPr>
            <p:nvPr/>
          </p:nvSpPr>
          <p:spPr bwMode="auto">
            <a:xfrm>
              <a:off x="2369345" y="2728913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8" name="Line 279"/>
            <p:cNvSpPr>
              <a:spLocks noChangeShapeType="1"/>
            </p:cNvSpPr>
            <p:nvPr/>
          </p:nvSpPr>
          <p:spPr bwMode="auto">
            <a:xfrm>
              <a:off x="2369345" y="2847975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79" name="Line 280"/>
            <p:cNvSpPr>
              <a:spLocks noChangeShapeType="1"/>
            </p:cNvSpPr>
            <p:nvPr/>
          </p:nvSpPr>
          <p:spPr bwMode="auto">
            <a:xfrm>
              <a:off x="2369345" y="2913063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0" name="Line 281"/>
            <p:cNvSpPr>
              <a:spLocks noChangeShapeType="1"/>
            </p:cNvSpPr>
            <p:nvPr/>
          </p:nvSpPr>
          <p:spPr bwMode="auto">
            <a:xfrm>
              <a:off x="2369345" y="2782888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1" name="Line 282"/>
            <p:cNvSpPr>
              <a:spLocks noChangeShapeType="1"/>
            </p:cNvSpPr>
            <p:nvPr/>
          </p:nvSpPr>
          <p:spPr bwMode="auto">
            <a:xfrm>
              <a:off x="2369345" y="2978150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2" name="Line 283"/>
            <p:cNvSpPr>
              <a:spLocks noChangeShapeType="1"/>
            </p:cNvSpPr>
            <p:nvPr/>
          </p:nvSpPr>
          <p:spPr bwMode="auto">
            <a:xfrm>
              <a:off x="2369345" y="3097213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3" name="Line 284"/>
            <p:cNvSpPr>
              <a:spLocks noChangeShapeType="1"/>
            </p:cNvSpPr>
            <p:nvPr/>
          </p:nvSpPr>
          <p:spPr bwMode="auto">
            <a:xfrm>
              <a:off x="2369345" y="3162300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4" name="Line 285"/>
            <p:cNvSpPr>
              <a:spLocks noChangeShapeType="1"/>
            </p:cNvSpPr>
            <p:nvPr/>
          </p:nvSpPr>
          <p:spPr bwMode="auto">
            <a:xfrm>
              <a:off x="2369345" y="3032125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5" name="Line 286"/>
            <p:cNvSpPr>
              <a:spLocks noChangeShapeType="1"/>
            </p:cNvSpPr>
            <p:nvPr/>
          </p:nvSpPr>
          <p:spPr bwMode="auto">
            <a:xfrm>
              <a:off x="2369345" y="3227388"/>
              <a:ext cx="5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6" name="Line 287"/>
            <p:cNvSpPr>
              <a:spLocks noChangeShapeType="1"/>
            </p:cNvSpPr>
            <p:nvPr/>
          </p:nvSpPr>
          <p:spPr bwMode="auto">
            <a:xfrm>
              <a:off x="3359945" y="4343401"/>
              <a:ext cx="4011216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7" name="Line 288"/>
            <p:cNvSpPr>
              <a:spLocks noChangeShapeType="1"/>
            </p:cNvSpPr>
            <p:nvPr/>
          </p:nvSpPr>
          <p:spPr bwMode="auto">
            <a:xfrm>
              <a:off x="4572000" y="2819400"/>
              <a:ext cx="0" cy="145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8" name="Line 289"/>
            <p:cNvSpPr>
              <a:spLocks noChangeShapeType="1"/>
            </p:cNvSpPr>
            <p:nvPr/>
          </p:nvSpPr>
          <p:spPr bwMode="auto">
            <a:xfrm>
              <a:off x="4242197" y="2881313"/>
              <a:ext cx="201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89" name="Line 290"/>
            <p:cNvSpPr>
              <a:spLocks noChangeShapeType="1"/>
            </p:cNvSpPr>
            <p:nvPr/>
          </p:nvSpPr>
          <p:spPr bwMode="auto">
            <a:xfrm flipH="1">
              <a:off x="3358754" y="3098801"/>
              <a:ext cx="9525" cy="1228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90" name="AutoShape 291"/>
            <p:cNvSpPr>
              <a:spLocks noChangeArrowheads="1"/>
            </p:cNvSpPr>
            <p:nvPr/>
          </p:nvSpPr>
          <p:spPr bwMode="auto">
            <a:xfrm flipV="1">
              <a:off x="5085160" y="4838701"/>
              <a:ext cx="219075" cy="185737"/>
            </a:xfrm>
            <a:custGeom>
              <a:avLst/>
              <a:gdLst>
                <a:gd name="T0" fmla="*/ 161 w 21600"/>
                <a:gd name="T1" fmla="*/ 59 h 21600"/>
                <a:gd name="T2" fmla="*/ 92 w 21600"/>
                <a:gd name="T3" fmla="*/ 117 h 21600"/>
                <a:gd name="T4" fmla="*/ 23 w 21600"/>
                <a:gd name="T5" fmla="*/ 59 h 21600"/>
                <a:gd name="T6" fmla="*/ 9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31 h 21600"/>
                <a:gd name="T14" fmla="*/ 1713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1" name="Text Box 292"/>
            <p:cNvSpPr txBox="1">
              <a:spLocks noChangeArrowheads="1"/>
            </p:cNvSpPr>
            <p:nvPr/>
          </p:nvSpPr>
          <p:spPr bwMode="auto">
            <a:xfrm>
              <a:off x="5061348" y="4627563"/>
              <a:ext cx="8803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 b="1"/>
                <a:t>2x centrifuge</a:t>
              </a:r>
            </a:p>
          </p:txBody>
        </p:sp>
        <p:grpSp>
          <p:nvGrpSpPr>
            <p:cNvPr id="8200" name="Group 293"/>
            <p:cNvGrpSpPr>
              <a:grpSpLocks/>
            </p:cNvGrpSpPr>
            <p:nvPr/>
          </p:nvGrpSpPr>
          <p:grpSpPr bwMode="auto">
            <a:xfrm>
              <a:off x="6569868" y="5637215"/>
              <a:ext cx="733645" cy="666473"/>
              <a:chOff x="3504" y="3089"/>
              <a:chExt cx="606" cy="491"/>
            </a:xfrm>
          </p:grpSpPr>
          <p:sp>
            <p:nvSpPr>
              <p:cNvPr id="8397" name="Rectangle 294" descr="Light vertical"/>
              <p:cNvSpPr>
                <a:spLocks noChangeArrowheads="1"/>
              </p:cNvSpPr>
              <p:nvPr/>
            </p:nvSpPr>
            <p:spPr bwMode="auto">
              <a:xfrm>
                <a:off x="3550" y="3089"/>
                <a:ext cx="272" cy="181"/>
              </a:xfrm>
              <a:prstGeom prst="rect">
                <a:avLst/>
              </a:prstGeom>
              <a:pattFill prst="ltVert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" name="Text Box 295"/>
              <p:cNvSpPr txBox="1">
                <a:spLocks noChangeArrowheads="1"/>
              </p:cNvSpPr>
              <p:nvPr/>
            </p:nvSpPr>
            <p:spPr bwMode="auto">
              <a:xfrm>
                <a:off x="3504" y="3270"/>
                <a:ext cx="60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900" b="1" dirty="0"/>
                  <a:t>Freezer</a:t>
                </a:r>
              </a:p>
              <a:p>
                <a:r>
                  <a:rPr lang="en-GB" sz="900" b="1" dirty="0"/>
                  <a:t>(-20C)</a:t>
                </a:r>
              </a:p>
            </p:txBody>
          </p:sp>
        </p:grpSp>
        <p:grpSp>
          <p:nvGrpSpPr>
            <p:cNvPr id="8201" name="Group 296"/>
            <p:cNvGrpSpPr>
              <a:grpSpLocks/>
            </p:cNvGrpSpPr>
            <p:nvPr/>
          </p:nvGrpSpPr>
          <p:grpSpPr bwMode="auto">
            <a:xfrm>
              <a:off x="4767263" y="3152776"/>
              <a:ext cx="163116" cy="554037"/>
              <a:chOff x="4324" y="1593"/>
              <a:chExt cx="135" cy="409"/>
            </a:xfrm>
          </p:grpSpPr>
          <p:sp>
            <p:nvSpPr>
              <p:cNvPr id="8390" name="Line 297"/>
              <p:cNvSpPr>
                <a:spLocks noChangeShapeType="1"/>
              </p:cNvSpPr>
              <p:nvPr/>
            </p:nvSpPr>
            <p:spPr bwMode="auto">
              <a:xfrm flipH="1">
                <a:off x="4346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1" name="Line 298"/>
              <p:cNvSpPr>
                <a:spLocks noChangeShapeType="1"/>
              </p:cNvSpPr>
              <p:nvPr/>
            </p:nvSpPr>
            <p:spPr bwMode="auto">
              <a:xfrm flipH="1" flipV="1">
                <a:off x="4414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204" name="Group 299"/>
              <p:cNvGrpSpPr>
                <a:grpSpLocks/>
              </p:cNvGrpSpPr>
              <p:nvPr/>
            </p:nvGrpSpPr>
            <p:grpSpPr bwMode="auto">
              <a:xfrm>
                <a:off x="4324" y="1593"/>
                <a:ext cx="135" cy="280"/>
                <a:chOff x="4324" y="1593"/>
                <a:chExt cx="135" cy="280"/>
              </a:xfrm>
            </p:grpSpPr>
            <p:sp>
              <p:nvSpPr>
                <p:cNvPr id="8393" name="Line 300"/>
                <p:cNvSpPr>
                  <a:spLocks noChangeShapeType="1"/>
                </p:cNvSpPr>
                <p:nvPr/>
              </p:nvSpPr>
              <p:spPr bwMode="auto">
                <a:xfrm>
                  <a:off x="4391" y="1657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432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95" name="Line 302"/>
                <p:cNvSpPr>
                  <a:spLocks noChangeShapeType="1"/>
                </p:cNvSpPr>
                <p:nvPr/>
              </p:nvSpPr>
              <p:spPr bwMode="auto">
                <a:xfrm>
                  <a:off x="441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96" name="Oval 303"/>
                <p:cNvSpPr>
                  <a:spLocks noChangeArrowheads="1"/>
                </p:cNvSpPr>
                <p:nvPr/>
              </p:nvSpPr>
              <p:spPr bwMode="auto">
                <a:xfrm>
                  <a:off x="4369" y="1593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05" name="Group 304"/>
            <p:cNvGrpSpPr>
              <a:grpSpLocks/>
            </p:cNvGrpSpPr>
            <p:nvPr/>
          </p:nvGrpSpPr>
          <p:grpSpPr bwMode="auto">
            <a:xfrm>
              <a:off x="3781426" y="3163889"/>
              <a:ext cx="163116" cy="554037"/>
              <a:chOff x="1248" y="2568"/>
              <a:chExt cx="271" cy="863"/>
            </a:xfrm>
          </p:grpSpPr>
          <p:sp>
            <p:nvSpPr>
              <p:cNvPr id="8384" name="Line 305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5" name="Line 306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6" name="Line 307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7" name="Line 308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8" name="Line 309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9" name="Oval 310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311"/>
            <p:cNvGrpSpPr>
              <a:grpSpLocks/>
            </p:cNvGrpSpPr>
            <p:nvPr/>
          </p:nvGrpSpPr>
          <p:grpSpPr bwMode="auto">
            <a:xfrm>
              <a:off x="3539729" y="3148014"/>
              <a:ext cx="164306" cy="555625"/>
              <a:chOff x="1248" y="2568"/>
              <a:chExt cx="271" cy="863"/>
            </a:xfrm>
          </p:grpSpPr>
          <p:sp>
            <p:nvSpPr>
              <p:cNvPr id="8378" name="Line 312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9" name="Line 313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0" name="Line 314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1" name="Line 315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2" name="Line 316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83" name="Oval 317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>
                  <a:alpha val="36862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1" name="Group 318"/>
            <p:cNvGrpSpPr>
              <a:grpSpLocks/>
            </p:cNvGrpSpPr>
            <p:nvPr/>
          </p:nvGrpSpPr>
          <p:grpSpPr bwMode="auto">
            <a:xfrm>
              <a:off x="4805363" y="1187451"/>
              <a:ext cx="163116" cy="554037"/>
              <a:chOff x="3187" y="3134"/>
              <a:chExt cx="135" cy="409"/>
            </a:xfrm>
          </p:grpSpPr>
          <p:sp>
            <p:nvSpPr>
              <p:cNvPr id="8372" name="Line 319"/>
              <p:cNvSpPr>
                <a:spLocks noChangeShapeType="1"/>
              </p:cNvSpPr>
              <p:nvPr/>
            </p:nvSpPr>
            <p:spPr bwMode="auto">
              <a:xfrm>
                <a:off x="3254" y="3198"/>
                <a:ext cx="0" cy="216"/>
              </a:xfrm>
              <a:prstGeom prst="line">
                <a:avLst/>
              </a:prstGeom>
              <a:noFill/>
              <a:ln w="1905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3" name="Line 320"/>
              <p:cNvSpPr>
                <a:spLocks noChangeShapeType="1"/>
              </p:cNvSpPr>
              <p:nvPr/>
            </p:nvSpPr>
            <p:spPr bwMode="auto">
              <a:xfrm flipH="1">
                <a:off x="3209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4" name="Line 321"/>
              <p:cNvSpPr>
                <a:spLocks noChangeShapeType="1"/>
              </p:cNvSpPr>
              <p:nvPr/>
            </p:nvSpPr>
            <p:spPr bwMode="auto">
              <a:xfrm flipH="1" flipV="1">
                <a:off x="3277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5" name="Line 322"/>
              <p:cNvSpPr>
                <a:spLocks noChangeShapeType="1"/>
              </p:cNvSpPr>
              <p:nvPr/>
            </p:nvSpPr>
            <p:spPr bwMode="auto">
              <a:xfrm flipH="1">
                <a:off x="318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6" name="Line 323"/>
              <p:cNvSpPr>
                <a:spLocks noChangeShapeType="1"/>
              </p:cNvSpPr>
              <p:nvPr/>
            </p:nvSpPr>
            <p:spPr bwMode="auto">
              <a:xfrm>
                <a:off x="327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7" name="Oval 324"/>
              <p:cNvSpPr>
                <a:spLocks noChangeArrowheads="1"/>
              </p:cNvSpPr>
              <p:nvPr/>
            </p:nvSpPr>
            <p:spPr bwMode="auto">
              <a:xfrm>
                <a:off x="3232" y="3134"/>
                <a:ext cx="45" cy="6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2" name="Group 325"/>
            <p:cNvGrpSpPr>
              <a:grpSpLocks/>
            </p:cNvGrpSpPr>
            <p:nvPr/>
          </p:nvGrpSpPr>
          <p:grpSpPr bwMode="auto">
            <a:xfrm>
              <a:off x="2826545" y="1809751"/>
              <a:ext cx="164306" cy="554037"/>
              <a:chOff x="1248" y="2568"/>
              <a:chExt cx="271" cy="863"/>
            </a:xfrm>
          </p:grpSpPr>
          <p:sp>
            <p:nvSpPr>
              <p:cNvPr id="8366" name="Line 326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7" name="Line 327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8" name="Line 328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9" name="Line 329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0" name="Line 330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71" name="Oval 331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8" name="Text Box 332"/>
            <p:cNvSpPr txBox="1">
              <a:spLocks noChangeArrowheads="1"/>
            </p:cNvSpPr>
            <p:nvPr/>
          </p:nvSpPr>
          <p:spPr bwMode="auto">
            <a:xfrm>
              <a:off x="3051573" y="2055813"/>
              <a:ext cx="112883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smtClean="0"/>
                <a:t>MOH Technician</a:t>
              </a:r>
              <a:endParaRPr lang="en-GB" sz="1100" dirty="0"/>
            </a:p>
          </p:txBody>
        </p:sp>
        <p:grpSp>
          <p:nvGrpSpPr>
            <p:cNvPr id="8213" name="Group 333"/>
            <p:cNvGrpSpPr>
              <a:grpSpLocks/>
            </p:cNvGrpSpPr>
            <p:nvPr/>
          </p:nvGrpSpPr>
          <p:grpSpPr bwMode="auto">
            <a:xfrm>
              <a:off x="2937272" y="3162301"/>
              <a:ext cx="163116" cy="554037"/>
              <a:chOff x="3187" y="3134"/>
              <a:chExt cx="135" cy="409"/>
            </a:xfrm>
          </p:grpSpPr>
          <p:sp>
            <p:nvSpPr>
              <p:cNvPr id="8360" name="Line 334"/>
              <p:cNvSpPr>
                <a:spLocks noChangeShapeType="1"/>
              </p:cNvSpPr>
              <p:nvPr/>
            </p:nvSpPr>
            <p:spPr bwMode="auto">
              <a:xfrm>
                <a:off x="3254" y="3198"/>
                <a:ext cx="0" cy="216"/>
              </a:xfrm>
              <a:prstGeom prst="line">
                <a:avLst/>
              </a:prstGeom>
              <a:noFill/>
              <a:ln w="1905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1" name="Line 335"/>
              <p:cNvSpPr>
                <a:spLocks noChangeShapeType="1"/>
              </p:cNvSpPr>
              <p:nvPr/>
            </p:nvSpPr>
            <p:spPr bwMode="auto">
              <a:xfrm flipH="1">
                <a:off x="3209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2" name="Line 336"/>
              <p:cNvSpPr>
                <a:spLocks noChangeShapeType="1"/>
              </p:cNvSpPr>
              <p:nvPr/>
            </p:nvSpPr>
            <p:spPr bwMode="auto">
              <a:xfrm flipH="1" flipV="1">
                <a:off x="3277" y="3349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3" name="Line 337"/>
              <p:cNvSpPr>
                <a:spLocks noChangeShapeType="1"/>
              </p:cNvSpPr>
              <p:nvPr/>
            </p:nvSpPr>
            <p:spPr bwMode="auto">
              <a:xfrm flipH="1">
                <a:off x="318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4" name="Line 338"/>
              <p:cNvSpPr>
                <a:spLocks noChangeShapeType="1"/>
              </p:cNvSpPr>
              <p:nvPr/>
            </p:nvSpPr>
            <p:spPr bwMode="auto">
              <a:xfrm>
                <a:off x="3277" y="3198"/>
                <a:ext cx="45" cy="12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65" name="Oval 339"/>
              <p:cNvSpPr>
                <a:spLocks noChangeArrowheads="1"/>
              </p:cNvSpPr>
              <p:nvPr/>
            </p:nvSpPr>
            <p:spPr bwMode="auto">
              <a:xfrm>
                <a:off x="3232" y="3134"/>
                <a:ext cx="45" cy="6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4" name="Group 340"/>
            <p:cNvGrpSpPr>
              <a:grpSpLocks/>
            </p:cNvGrpSpPr>
            <p:nvPr/>
          </p:nvGrpSpPr>
          <p:grpSpPr bwMode="auto">
            <a:xfrm>
              <a:off x="2441972" y="3162301"/>
              <a:ext cx="163116" cy="554037"/>
              <a:chOff x="4324" y="1593"/>
              <a:chExt cx="135" cy="409"/>
            </a:xfrm>
          </p:grpSpPr>
          <p:sp>
            <p:nvSpPr>
              <p:cNvPr id="8353" name="Line 341"/>
              <p:cNvSpPr>
                <a:spLocks noChangeShapeType="1"/>
              </p:cNvSpPr>
              <p:nvPr/>
            </p:nvSpPr>
            <p:spPr bwMode="auto">
              <a:xfrm flipH="1">
                <a:off x="4346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54" name="Line 342"/>
              <p:cNvSpPr>
                <a:spLocks noChangeShapeType="1"/>
              </p:cNvSpPr>
              <p:nvPr/>
            </p:nvSpPr>
            <p:spPr bwMode="auto">
              <a:xfrm flipH="1" flipV="1">
                <a:off x="4414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215" name="Group 343"/>
              <p:cNvGrpSpPr>
                <a:grpSpLocks/>
              </p:cNvGrpSpPr>
              <p:nvPr/>
            </p:nvGrpSpPr>
            <p:grpSpPr bwMode="auto">
              <a:xfrm>
                <a:off x="4324" y="1593"/>
                <a:ext cx="135" cy="280"/>
                <a:chOff x="4324" y="1593"/>
                <a:chExt cx="135" cy="280"/>
              </a:xfrm>
            </p:grpSpPr>
            <p:sp>
              <p:nvSpPr>
                <p:cNvPr id="8356" name="Line 344"/>
                <p:cNvSpPr>
                  <a:spLocks noChangeShapeType="1"/>
                </p:cNvSpPr>
                <p:nvPr/>
              </p:nvSpPr>
              <p:spPr bwMode="auto">
                <a:xfrm>
                  <a:off x="4391" y="1657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57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432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58" name="Line 346"/>
                <p:cNvSpPr>
                  <a:spLocks noChangeShapeType="1"/>
                </p:cNvSpPr>
                <p:nvPr/>
              </p:nvSpPr>
              <p:spPr bwMode="auto">
                <a:xfrm>
                  <a:off x="441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59" name="Oval 347"/>
                <p:cNvSpPr>
                  <a:spLocks noChangeArrowheads="1"/>
                </p:cNvSpPr>
                <p:nvPr/>
              </p:nvSpPr>
              <p:spPr bwMode="auto">
                <a:xfrm>
                  <a:off x="4369" y="1593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16" name="Group 348"/>
            <p:cNvGrpSpPr>
              <a:grpSpLocks/>
            </p:cNvGrpSpPr>
            <p:nvPr/>
          </p:nvGrpSpPr>
          <p:grpSpPr bwMode="auto">
            <a:xfrm>
              <a:off x="4255295" y="4943475"/>
              <a:ext cx="165497" cy="184150"/>
              <a:chOff x="4830" y="3339"/>
              <a:chExt cx="363" cy="409"/>
            </a:xfrm>
          </p:grpSpPr>
          <p:sp>
            <p:nvSpPr>
              <p:cNvPr id="8350" name="Line 349"/>
              <p:cNvSpPr>
                <a:spLocks noChangeShapeType="1"/>
              </p:cNvSpPr>
              <p:nvPr/>
            </p:nvSpPr>
            <p:spPr bwMode="auto">
              <a:xfrm>
                <a:off x="4830" y="3748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51" name="Line 350"/>
              <p:cNvSpPr>
                <a:spLocks noChangeShapeType="1"/>
              </p:cNvSpPr>
              <p:nvPr/>
            </p:nvSpPr>
            <p:spPr bwMode="auto">
              <a:xfrm flipV="1">
                <a:off x="4967" y="3385"/>
                <a:ext cx="0" cy="317"/>
              </a:xfrm>
              <a:prstGeom prst="line">
                <a:avLst/>
              </a:prstGeom>
              <a:noFill/>
              <a:ln w="152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52" name="Line 351"/>
              <p:cNvSpPr>
                <a:spLocks noChangeShapeType="1"/>
              </p:cNvSpPr>
              <p:nvPr/>
            </p:nvSpPr>
            <p:spPr bwMode="auto">
              <a:xfrm flipV="1">
                <a:off x="4876" y="3339"/>
                <a:ext cx="272" cy="1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217" name="Group 352"/>
            <p:cNvGrpSpPr>
              <a:grpSpLocks/>
            </p:cNvGrpSpPr>
            <p:nvPr/>
          </p:nvGrpSpPr>
          <p:grpSpPr bwMode="auto">
            <a:xfrm>
              <a:off x="3981451" y="5249864"/>
              <a:ext cx="163116" cy="554037"/>
              <a:chOff x="1248" y="2568"/>
              <a:chExt cx="271" cy="863"/>
            </a:xfrm>
          </p:grpSpPr>
          <p:sp>
            <p:nvSpPr>
              <p:cNvPr id="8344" name="Line 353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5" name="Line 354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6" name="Line 355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7" name="Line 356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8" name="Line 357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9" name="Oval 358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8" name="Group 359"/>
            <p:cNvGrpSpPr>
              <a:grpSpLocks/>
            </p:cNvGrpSpPr>
            <p:nvPr/>
          </p:nvGrpSpPr>
          <p:grpSpPr bwMode="auto">
            <a:xfrm>
              <a:off x="5903119" y="4943475"/>
              <a:ext cx="166688" cy="184150"/>
              <a:chOff x="4830" y="3339"/>
              <a:chExt cx="363" cy="409"/>
            </a:xfrm>
          </p:grpSpPr>
          <p:sp>
            <p:nvSpPr>
              <p:cNvPr id="8341" name="Line 360"/>
              <p:cNvSpPr>
                <a:spLocks noChangeShapeType="1"/>
              </p:cNvSpPr>
              <p:nvPr/>
            </p:nvSpPr>
            <p:spPr bwMode="auto">
              <a:xfrm>
                <a:off x="4830" y="3748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2" name="Line 361"/>
              <p:cNvSpPr>
                <a:spLocks noChangeShapeType="1"/>
              </p:cNvSpPr>
              <p:nvPr/>
            </p:nvSpPr>
            <p:spPr bwMode="auto">
              <a:xfrm flipV="1">
                <a:off x="4967" y="3385"/>
                <a:ext cx="0" cy="317"/>
              </a:xfrm>
              <a:prstGeom prst="line">
                <a:avLst/>
              </a:prstGeom>
              <a:noFill/>
              <a:ln w="152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43" name="Line 362"/>
              <p:cNvSpPr>
                <a:spLocks noChangeShapeType="1"/>
              </p:cNvSpPr>
              <p:nvPr/>
            </p:nvSpPr>
            <p:spPr bwMode="auto">
              <a:xfrm flipV="1">
                <a:off x="4876" y="3339"/>
                <a:ext cx="272" cy="1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223" name="Group 363"/>
            <p:cNvGrpSpPr>
              <a:grpSpLocks/>
            </p:cNvGrpSpPr>
            <p:nvPr/>
          </p:nvGrpSpPr>
          <p:grpSpPr bwMode="auto">
            <a:xfrm>
              <a:off x="2717007" y="5251451"/>
              <a:ext cx="163116" cy="554037"/>
              <a:chOff x="4324" y="1593"/>
              <a:chExt cx="135" cy="409"/>
            </a:xfrm>
          </p:grpSpPr>
          <p:sp>
            <p:nvSpPr>
              <p:cNvPr id="8334" name="Line 364"/>
              <p:cNvSpPr>
                <a:spLocks noChangeShapeType="1"/>
              </p:cNvSpPr>
              <p:nvPr/>
            </p:nvSpPr>
            <p:spPr bwMode="auto">
              <a:xfrm flipH="1">
                <a:off x="4346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5" name="Line 365"/>
              <p:cNvSpPr>
                <a:spLocks noChangeShapeType="1"/>
              </p:cNvSpPr>
              <p:nvPr/>
            </p:nvSpPr>
            <p:spPr bwMode="auto">
              <a:xfrm flipH="1" flipV="1">
                <a:off x="4414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224" name="Group 366"/>
              <p:cNvGrpSpPr>
                <a:grpSpLocks/>
              </p:cNvGrpSpPr>
              <p:nvPr/>
            </p:nvGrpSpPr>
            <p:grpSpPr bwMode="auto">
              <a:xfrm>
                <a:off x="4324" y="1593"/>
                <a:ext cx="135" cy="280"/>
                <a:chOff x="4324" y="1593"/>
                <a:chExt cx="135" cy="280"/>
              </a:xfrm>
            </p:grpSpPr>
            <p:sp>
              <p:nvSpPr>
                <p:cNvPr id="8337" name="Line 367"/>
                <p:cNvSpPr>
                  <a:spLocks noChangeShapeType="1"/>
                </p:cNvSpPr>
                <p:nvPr/>
              </p:nvSpPr>
              <p:spPr bwMode="auto">
                <a:xfrm>
                  <a:off x="4391" y="1657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3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432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39" name="Line 369"/>
                <p:cNvSpPr>
                  <a:spLocks noChangeShapeType="1"/>
                </p:cNvSpPr>
                <p:nvPr/>
              </p:nvSpPr>
              <p:spPr bwMode="auto">
                <a:xfrm>
                  <a:off x="441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40" name="Oval 370"/>
                <p:cNvSpPr>
                  <a:spLocks noChangeArrowheads="1"/>
                </p:cNvSpPr>
                <p:nvPr/>
              </p:nvSpPr>
              <p:spPr bwMode="auto">
                <a:xfrm>
                  <a:off x="4369" y="1593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25" name="Group 371"/>
            <p:cNvGrpSpPr>
              <a:grpSpLocks/>
            </p:cNvGrpSpPr>
            <p:nvPr/>
          </p:nvGrpSpPr>
          <p:grpSpPr bwMode="auto">
            <a:xfrm>
              <a:off x="4288632" y="2765426"/>
              <a:ext cx="163116" cy="554037"/>
              <a:chOff x="1248" y="2568"/>
              <a:chExt cx="271" cy="863"/>
            </a:xfrm>
          </p:grpSpPr>
          <p:sp>
            <p:nvSpPr>
              <p:cNvPr id="8328" name="Line 372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9" name="Line 373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0" name="Line 374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1" name="Line 375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2" name="Line 376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3" name="Oval 377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>
                  <a:alpha val="36862"/>
                </a:schemeClr>
              </a:solidFill>
              <a:ln w="9525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6" name="Group 378"/>
            <p:cNvGrpSpPr>
              <a:grpSpLocks/>
            </p:cNvGrpSpPr>
            <p:nvPr/>
          </p:nvGrpSpPr>
          <p:grpSpPr bwMode="auto">
            <a:xfrm>
              <a:off x="6340079" y="3125789"/>
              <a:ext cx="163116" cy="554037"/>
              <a:chOff x="1248" y="2568"/>
              <a:chExt cx="271" cy="863"/>
            </a:xfrm>
          </p:grpSpPr>
          <p:sp>
            <p:nvSpPr>
              <p:cNvPr id="8322" name="Line 379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3" name="Line 380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4" name="Line 381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5" name="Line 382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6" name="Line 383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7" name="Oval 384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7" name="Group 385"/>
            <p:cNvGrpSpPr>
              <a:grpSpLocks/>
            </p:cNvGrpSpPr>
            <p:nvPr/>
          </p:nvGrpSpPr>
          <p:grpSpPr bwMode="auto">
            <a:xfrm>
              <a:off x="5205413" y="3148014"/>
              <a:ext cx="163116" cy="554037"/>
              <a:chOff x="1248" y="2568"/>
              <a:chExt cx="271" cy="863"/>
            </a:xfrm>
          </p:grpSpPr>
          <p:sp>
            <p:nvSpPr>
              <p:cNvPr id="8316" name="Line 386"/>
              <p:cNvSpPr>
                <a:spLocks noChangeShapeType="1"/>
              </p:cNvSpPr>
              <p:nvPr/>
            </p:nvSpPr>
            <p:spPr bwMode="auto">
              <a:xfrm>
                <a:off x="1383" y="2704"/>
                <a:ext cx="0" cy="454"/>
              </a:xfrm>
              <a:prstGeom prst="line">
                <a:avLst/>
              </a:prstGeom>
              <a:noFill/>
              <a:ln w="1905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17" name="Line 387"/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18" name="Line 388"/>
              <p:cNvSpPr>
                <a:spLocks noChangeShapeType="1"/>
              </p:cNvSpPr>
              <p:nvPr/>
            </p:nvSpPr>
            <p:spPr bwMode="auto">
              <a:xfrm flipH="1" flipV="1">
                <a:off x="1428" y="3022"/>
                <a:ext cx="45" cy="409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19" name="Line 389"/>
              <p:cNvSpPr>
                <a:spLocks noChangeShapeType="1"/>
              </p:cNvSpPr>
              <p:nvPr/>
            </p:nvSpPr>
            <p:spPr bwMode="auto">
              <a:xfrm flipH="1">
                <a:off x="1248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0" name="Line 390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90" cy="272"/>
              </a:xfrm>
              <a:prstGeom prst="line">
                <a:avLst/>
              </a:prstGeom>
              <a:noFill/>
              <a:ln w="76200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21" name="Oval 391"/>
              <p:cNvSpPr>
                <a:spLocks noChangeArrowheads="1"/>
              </p:cNvSpPr>
              <p:nvPr/>
            </p:nvSpPr>
            <p:spPr bwMode="auto">
              <a:xfrm>
                <a:off x="1338" y="2568"/>
                <a:ext cx="91" cy="136"/>
              </a:xfrm>
              <a:prstGeom prst="ellipse">
                <a:avLst/>
              </a:prstGeom>
              <a:solidFill>
                <a:schemeClr val="tx1">
                  <a:alpha val="36862"/>
                </a:schemeClr>
              </a:solidFill>
              <a:ln w="9525">
                <a:solidFill>
                  <a:srgbClr val="29292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9" name="Group 392"/>
            <p:cNvGrpSpPr>
              <a:grpSpLocks/>
            </p:cNvGrpSpPr>
            <p:nvPr/>
          </p:nvGrpSpPr>
          <p:grpSpPr bwMode="auto">
            <a:xfrm>
              <a:off x="2992041" y="5235576"/>
              <a:ext cx="163116" cy="554037"/>
              <a:chOff x="4324" y="1593"/>
              <a:chExt cx="135" cy="409"/>
            </a:xfrm>
          </p:grpSpPr>
          <p:sp>
            <p:nvSpPr>
              <p:cNvPr id="8309" name="Line 393"/>
              <p:cNvSpPr>
                <a:spLocks noChangeShapeType="1"/>
              </p:cNvSpPr>
              <p:nvPr/>
            </p:nvSpPr>
            <p:spPr bwMode="auto">
              <a:xfrm flipH="1">
                <a:off x="4346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10" name="Line 394"/>
              <p:cNvSpPr>
                <a:spLocks noChangeShapeType="1"/>
              </p:cNvSpPr>
              <p:nvPr/>
            </p:nvSpPr>
            <p:spPr bwMode="auto">
              <a:xfrm flipH="1" flipV="1">
                <a:off x="4414" y="1808"/>
                <a:ext cx="22" cy="19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230" name="Group 395"/>
              <p:cNvGrpSpPr>
                <a:grpSpLocks/>
              </p:cNvGrpSpPr>
              <p:nvPr/>
            </p:nvGrpSpPr>
            <p:grpSpPr bwMode="auto">
              <a:xfrm>
                <a:off x="4324" y="1593"/>
                <a:ext cx="135" cy="280"/>
                <a:chOff x="4324" y="1593"/>
                <a:chExt cx="135" cy="280"/>
              </a:xfrm>
            </p:grpSpPr>
            <p:sp>
              <p:nvSpPr>
                <p:cNvPr id="8312" name="Line 396"/>
                <p:cNvSpPr>
                  <a:spLocks noChangeShapeType="1"/>
                </p:cNvSpPr>
                <p:nvPr/>
              </p:nvSpPr>
              <p:spPr bwMode="auto">
                <a:xfrm>
                  <a:off x="4391" y="1657"/>
                  <a:ext cx="0" cy="216"/>
                </a:xfrm>
                <a:prstGeom prst="line">
                  <a:avLst/>
                </a:prstGeom>
                <a:noFill/>
                <a:ln w="1905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13" name="Line 397"/>
                <p:cNvSpPr>
                  <a:spLocks noChangeShapeType="1"/>
                </p:cNvSpPr>
                <p:nvPr/>
              </p:nvSpPr>
              <p:spPr bwMode="auto">
                <a:xfrm flipH="1">
                  <a:off x="432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14" name="Line 398"/>
                <p:cNvSpPr>
                  <a:spLocks noChangeShapeType="1"/>
                </p:cNvSpPr>
                <p:nvPr/>
              </p:nvSpPr>
              <p:spPr bwMode="auto">
                <a:xfrm>
                  <a:off x="4414" y="1657"/>
                  <a:ext cx="45" cy="129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15" name="Oval 399"/>
                <p:cNvSpPr>
                  <a:spLocks noChangeArrowheads="1"/>
                </p:cNvSpPr>
                <p:nvPr/>
              </p:nvSpPr>
              <p:spPr bwMode="auto">
                <a:xfrm>
                  <a:off x="4369" y="1593"/>
                  <a:ext cx="45" cy="6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0" name="Rectangle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/>
              <a:t>SCHEMATIC ORGANIZATION OF FIELD SURVEYS IN UGANDA</a:t>
            </a:r>
            <a:endParaRPr lang="en-US" sz="2800" b="1" dirty="0"/>
          </a:p>
        </p:txBody>
      </p:sp>
      <p:sp>
        <p:nvSpPr>
          <p:cNvPr id="401" name="Rectangle 400"/>
          <p:cNvSpPr/>
          <p:nvPr/>
        </p:nvSpPr>
        <p:spPr>
          <a:xfrm>
            <a:off x="0" y="914400"/>
            <a:ext cx="3505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Personnel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Senior Technical Staffs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Junior Staffs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District Program coordinators.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Village Health Teams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Equipments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Microscopes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Freezers for sample storage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PCR Machine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Elizer</a:t>
            </a:r>
            <a:r>
              <a:rPr lang="en-US" dirty="0" smtClean="0"/>
              <a:t> plate reader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HB Photometers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Haematology</a:t>
            </a:r>
            <a:r>
              <a:rPr lang="en-US" dirty="0" smtClean="0"/>
              <a:t> Analyzer Machine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Office Space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Laboratory Space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Vehicles</a:t>
            </a:r>
            <a:r>
              <a:rPr lang="en-US" dirty="0" smtClean="0"/>
              <a:t> for field Activities.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Research Collaborations Skills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Molecular studies on Helminths.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Parasitology  work on Helminths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Immunology of Helminthes 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Medical Malacology</a:t>
            </a:r>
            <a:endParaRPr lang="en-US" sz="1600" dirty="0"/>
          </a:p>
        </p:txBody>
      </p:sp>
      <p:sp>
        <p:nvSpPr>
          <p:cNvPr id="402" name="Rectangle 3"/>
          <p:cNvSpPr>
            <a:spLocks noChangeArrowheads="1"/>
          </p:cNvSpPr>
          <p:nvPr/>
        </p:nvSpPr>
        <p:spPr bwMode="auto">
          <a:xfrm>
            <a:off x="0" y="533400"/>
            <a:ext cx="5105400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FF0000"/>
                </a:solidFill>
              </a:rPr>
              <a:t>Opportunities/ Capacities for collaboration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3" name="Date Placeholder 40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9EE7-EFD7-435A-A68F-35C8CAC5293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04" name="Footer Placeholder 4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  <p:grpSp>
        <p:nvGrpSpPr>
          <p:cNvPr id="405" name="Group 404"/>
          <p:cNvGrpSpPr/>
          <p:nvPr/>
        </p:nvGrpSpPr>
        <p:grpSpPr>
          <a:xfrm>
            <a:off x="1691680" y="2467206"/>
            <a:ext cx="360040" cy="409466"/>
            <a:chOff x="1691680" y="2467206"/>
            <a:chExt cx="360040" cy="409466"/>
          </a:xfrm>
        </p:grpSpPr>
        <p:sp>
          <p:nvSpPr>
            <p:cNvPr id="406" name="Oval 405"/>
            <p:cNvSpPr/>
            <p:nvPr/>
          </p:nvSpPr>
          <p:spPr>
            <a:xfrm>
              <a:off x="1691680" y="2467206"/>
              <a:ext cx="360040" cy="409466"/>
            </a:xfrm>
            <a:prstGeom prst="ellipse">
              <a:avLst/>
            </a:prstGeom>
            <a:solidFill>
              <a:srgbClr val="BBE0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1715247" y="24872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?</a:t>
              </a:r>
              <a:endParaRPr lang="en-GB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71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4419600" y="609600"/>
            <a:ext cx="4343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Morbidity due to Bilharzia </a:t>
            </a:r>
            <a:endParaRPr lang="en-US" sz="2400" b="1" dirty="0"/>
          </a:p>
        </p:txBody>
      </p:sp>
      <p:pic>
        <p:nvPicPr>
          <p:cNvPr id="9" name="Picture 5" descr="C:\Users\adrikoms\Desktop\XXX\Photos\IMG_20170309_1349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648200"/>
            <a:ext cx="1981200" cy="2209800"/>
          </a:xfrm>
          <a:prstGeom prst="rect">
            <a:avLst/>
          </a:prstGeom>
          <a:noFill/>
        </p:spPr>
      </p:pic>
      <p:pic>
        <p:nvPicPr>
          <p:cNvPr id="10" name="Picture 3" descr="F:\WhatsApp\Media\WhatsApp Images\IMG-20160516-WA0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676400" cy="1828800"/>
          </a:xfrm>
          <a:prstGeom prst="rect">
            <a:avLst/>
          </a:prstGeom>
          <a:noFill/>
        </p:spPr>
      </p:pic>
      <p:pic>
        <p:nvPicPr>
          <p:cNvPr id="11" name="Picture 2" descr="C:\Users\adrikoms\Desktop\XXX\Photos\IMG_20160409_1147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590800"/>
            <a:ext cx="1981200" cy="1981200"/>
          </a:xfrm>
          <a:prstGeom prst="rect">
            <a:avLst/>
          </a:prstGeom>
          <a:noFill/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3733800" cy="5440363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C00000"/>
                </a:solidFill>
              </a:rPr>
              <a:t>Lack of resources for in-country technical capacity building and support operational research for </a:t>
            </a:r>
            <a:r>
              <a:rPr lang="en-US" sz="3200" b="1" dirty="0" err="1" smtClean="0">
                <a:solidFill>
                  <a:srgbClr val="C00000"/>
                </a:solidFill>
              </a:rPr>
              <a:t>schisto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Lack of resources  to collect Sanitation-related indicators (Hand washing, measuring faecal contamination of environments).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High Operational Costs in the Hard-to-reach Areas (Islands</a:t>
            </a:r>
            <a:r>
              <a:rPr lang="en-US" b="1" dirty="0" smtClean="0">
                <a:solidFill>
                  <a:srgbClr val="C00000"/>
                </a:solidFill>
              </a:rPr>
              <a:t>).</a:t>
            </a:r>
          </a:p>
          <a:p>
            <a:pPr>
              <a:buFont typeface="Wingdings" pitchFamily="2" charset="2"/>
              <a:buChar char="§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Poor Latrine/ toilet coverage in all landing sites &amp; Islands –(Contribute to high re-infections</a:t>
            </a:r>
            <a:r>
              <a:rPr lang="en-US" b="1" dirty="0" smtClean="0">
                <a:solidFill>
                  <a:srgbClr val="C00000"/>
                </a:solidFill>
              </a:rPr>
              <a:t>).</a:t>
            </a:r>
          </a:p>
          <a:p>
            <a:pPr>
              <a:buFont typeface="Wingdings" pitchFamily="2" charset="2"/>
              <a:buChar char="§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b="1" dirty="0" smtClean="0">
                <a:solidFill>
                  <a:srgbClr val="C00000"/>
                </a:solidFill>
              </a:rPr>
              <a:t>Missing Link with WASH partners on </a:t>
            </a:r>
            <a:r>
              <a:rPr lang="en-GB" b="1" dirty="0" err="1" smtClean="0">
                <a:solidFill>
                  <a:srgbClr val="C00000"/>
                </a:solidFill>
              </a:rPr>
              <a:t>schisto</a:t>
            </a:r>
            <a:r>
              <a:rPr lang="en-GB" b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/>
              <a:t>CHALLENGES FOR RESERARCH IN UGANDA</a:t>
            </a:r>
            <a:endParaRPr lang="en-US" sz="2800" b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924800" y="1143000"/>
            <a:ext cx="913509" cy="381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114800" y="4724400"/>
            <a:ext cx="913509" cy="30361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096000" y="2590800"/>
            <a:ext cx="913509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4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02100" y="3581400"/>
            <a:ext cx="5041900" cy="53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 smtClean="0"/>
              <a:t>To</a:t>
            </a:r>
            <a:r>
              <a:rPr lang="en-US" i="1" dirty="0" smtClean="0"/>
              <a:t> many other friends &amp; long-term colleagues 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/>
              <a:t> Schistosomiasis control research</a:t>
            </a:r>
            <a:endParaRPr lang="en-US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ACKNOWLEDGEMENTS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63158"/>
            <a:ext cx="3619566" cy="5656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41" y="4572000"/>
            <a:ext cx="2419683" cy="2047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1000" y="419100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Snail-borne diseases</a:t>
            </a:r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02100" y="762000"/>
            <a:ext cx="50419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err="1" smtClean="0"/>
              <a:t>MeBOP</a:t>
            </a:r>
            <a:r>
              <a:rPr lang="en-US" i="1" dirty="0" smtClean="0"/>
              <a:t> Course Coordinators</a:t>
            </a:r>
            <a:endParaRPr lang="en-US" i="1" dirty="0" smtClean="0"/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Welcome </a:t>
            </a:r>
            <a:r>
              <a:rPr lang="en-US" i="1" dirty="0" smtClean="0"/>
              <a:t>Trust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University </a:t>
            </a:r>
            <a:r>
              <a:rPr lang="en-US" i="1" dirty="0" smtClean="0"/>
              <a:t>of Bern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University </a:t>
            </a:r>
            <a:r>
              <a:rPr lang="en-US" i="1" dirty="0" smtClean="0"/>
              <a:t>of </a:t>
            </a:r>
            <a:r>
              <a:rPr lang="en-US" i="1" dirty="0" smtClean="0"/>
              <a:t>Glasgow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LSTM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LSHTM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smtClean="0"/>
              <a:t>University of Cambridge</a:t>
            </a:r>
            <a:endParaRPr lang="en-US" i="1" dirty="0" smtClean="0"/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i="1" dirty="0" err="1" smtClean="0"/>
              <a:t>MeBOP</a:t>
            </a:r>
            <a:r>
              <a:rPr lang="en-US" i="1" dirty="0" smtClean="0"/>
              <a:t> Course Colleagues</a:t>
            </a:r>
            <a:endParaRPr lang="en-US" i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49A5-0DD5-4DC3-A90B-7A8EE86AFC49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MeBOP Course 2017_Adriko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774</Words>
  <Application>Microsoft Office PowerPoint</Application>
  <PresentationFormat>On-screen Show (4:3)</PresentationFormat>
  <Paragraphs>156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UGANDA COUNTRY PROFILE</vt:lpstr>
      <vt:lpstr>BACKGROUND OF VECTOR CONTROL DIVISION</vt:lpstr>
      <vt:lpstr>SCIENTIFIC GOALS</vt:lpstr>
      <vt:lpstr>RESEARCH QUESTIONS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meBOP2017 Presentation</dc:title>
  <dc:creator>adrikoms</dc:creator>
  <cp:lastModifiedBy>ADRIKO MOSES</cp:lastModifiedBy>
  <cp:revision>46</cp:revision>
  <dcterms:created xsi:type="dcterms:W3CDTF">2017-06-30T13:16:03Z</dcterms:created>
  <dcterms:modified xsi:type="dcterms:W3CDTF">2017-07-24T09:39:54Z</dcterms:modified>
</cp:coreProperties>
</file>