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89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3BC10-A472-4413-9A6E-AB28FA69D86F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6FBA2-3344-4A94-8B0C-26467863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9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2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6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2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186D-79FD-4934-8F95-FF0974362C80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34064-BC2A-4DDE-8D6E-34B33A73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2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A7AA-4BDE-92B7-2361-6F79962550F0}"/>
              </a:ext>
            </a:extLst>
          </p:cNvPr>
          <p:cNvSpPr txBox="1"/>
          <p:nvPr/>
        </p:nvSpPr>
        <p:spPr>
          <a:xfrm>
            <a:off x="1488141" y="2510117"/>
            <a:ext cx="616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Gravity</a:t>
            </a:r>
            <a:r>
              <a:rPr lang="ko-KR" altLang="en-US" sz="2400" dirty="0"/>
              <a:t> </a:t>
            </a:r>
            <a:r>
              <a:rPr lang="en-US" altLang="ko-KR" sz="2400" dirty="0"/>
              <a:t>compensation of wrist tools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DA68-7F99-E2FA-79C1-6023C8515941}"/>
              </a:ext>
            </a:extLst>
          </p:cNvPr>
          <p:cNvSpPr txBox="1"/>
          <p:nvPr/>
        </p:nvSpPr>
        <p:spPr>
          <a:xfrm>
            <a:off x="1488141" y="3228945"/>
            <a:ext cx="616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: Linear Regression Based Weight Compensation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70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303B7-B2F5-C220-619F-1E7421CC2E58}"/>
              </a:ext>
            </a:extLst>
          </p:cNvPr>
          <p:cNvSpPr txBox="1"/>
          <p:nvPr/>
        </p:nvSpPr>
        <p:spPr>
          <a:xfrm>
            <a:off x="227106" y="304800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Physics Estimation Model 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A51ACF-37AE-F05C-9057-CE38B0930CF2}"/>
                  </a:ext>
                </a:extLst>
              </p:cNvPr>
              <p:cNvSpPr txBox="1"/>
              <p:nvPr/>
            </p:nvSpPr>
            <p:spPr>
              <a:xfrm>
                <a:off x="836706" y="1105647"/>
                <a:ext cx="5050118" cy="36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Summation force from the sensor base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A51ACF-37AE-F05C-9057-CE38B0930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6" y="1105647"/>
                <a:ext cx="5050118" cy="368499"/>
              </a:xfrm>
              <a:prstGeom prst="rect">
                <a:avLst/>
              </a:prstGeom>
              <a:blipFill>
                <a:blip r:embed="rId2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AF536B-6830-0D13-7CAF-2D9465B6396F}"/>
                  </a:ext>
                </a:extLst>
              </p:cNvPr>
              <p:cNvSpPr txBox="1"/>
              <p:nvPr/>
            </p:nvSpPr>
            <p:spPr>
              <a:xfrm>
                <a:off x="836706" y="1537162"/>
                <a:ext cx="5050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Summation moment from the sensor base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AF536B-6830-0D13-7CAF-2D9465B63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6" y="1537162"/>
                <a:ext cx="5050118" cy="338554"/>
              </a:xfrm>
              <a:prstGeom prst="rect">
                <a:avLst/>
              </a:prstGeom>
              <a:blipFill>
                <a:blip r:embed="rId3"/>
                <a:stretch>
                  <a:fillRect t="-12500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D3EE33-E512-846E-DD8C-B3A38580B661}"/>
              </a:ext>
            </a:extLst>
          </p:cNvPr>
          <p:cNvSpPr txBox="1"/>
          <p:nvPr/>
        </p:nvSpPr>
        <p:spPr>
          <a:xfrm>
            <a:off x="627529" y="2324847"/>
            <a:ext cx="631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the case of gravity force only (w/o any external forces)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AD26A-553C-580E-543A-875448020134}"/>
                  </a:ext>
                </a:extLst>
              </p:cNvPr>
              <p:cNvSpPr txBox="1"/>
              <p:nvPr/>
            </p:nvSpPr>
            <p:spPr>
              <a:xfrm>
                <a:off x="1243105" y="2790698"/>
                <a:ext cx="3944471" cy="731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AD26A-553C-580E-543A-875448020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5" y="2790698"/>
                <a:ext cx="3944471" cy="731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5A3DB-53BF-D6FD-7366-A393FF2DC419}"/>
                  </a:ext>
                </a:extLst>
              </p:cNvPr>
              <p:cNvSpPr txBox="1"/>
              <p:nvPr/>
            </p:nvSpPr>
            <p:spPr>
              <a:xfrm>
                <a:off x="1700306" y="3794490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: Tool weight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5A3DB-53BF-D6FD-7366-A393FF2DC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06" y="3794490"/>
                <a:ext cx="4572000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80DE7-F1CC-476A-B9F7-288D8AF0A674}"/>
                  </a:ext>
                </a:extLst>
              </p:cNvPr>
              <p:cNvSpPr txBox="1"/>
              <p:nvPr/>
            </p:nvSpPr>
            <p:spPr>
              <a:xfrm>
                <a:off x="1700306" y="4253544"/>
                <a:ext cx="51606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: Mass center vector of tool relative to sensor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80DE7-F1CC-476A-B9F7-288D8AF0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06" y="4253544"/>
                <a:ext cx="5160682" cy="338554"/>
              </a:xfrm>
              <a:prstGeom prst="rect">
                <a:avLst/>
              </a:prstGeom>
              <a:blipFill>
                <a:blip r:embed="rId6"/>
                <a:stretch>
                  <a:fillRect t="-12727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F0BBB5-28FD-CE19-A427-B5EF96FB7475}"/>
                  </a:ext>
                </a:extLst>
              </p:cNvPr>
              <p:cNvSpPr txBox="1"/>
              <p:nvPr/>
            </p:nvSpPr>
            <p:spPr>
              <a:xfrm>
                <a:off x="1700306" y="4665921"/>
                <a:ext cx="51606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600" dirty="0"/>
                  <a:t>: Gravity vector relative to sensor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F0BBB5-28FD-CE19-A427-B5EF96FB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06" y="4665921"/>
                <a:ext cx="5160682" cy="338554"/>
              </a:xfrm>
              <a:prstGeom prst="rect">
                <a:avLst/>
              </a:prstGeom>
              <a:blipFill>
                <a:blip r:embed="rId7"/>
                <a:stretch>
                  <a:fillRect t="-12500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5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C2F2E-18BA-D1CF-CAA5-341E7B13C961}"/>
              </a:ext>
            </a:extLst>
          </p:cNvPr>
          <p:cNvSpPr txBox="1"/>
          <p:nvPr/>
        </p:nvSpPr>
        <p:spPr>
          <a:xfrm>
            <a:off x="227106" y="304800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Regression Model 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7F6BE-3D1D-94E8-1E70-54099849610D}"/>
              </a:ext>
            </a:extLst>
          </p:cNvPr>
          <p:cNvSpPr txBox="1"/>
          <p:nvPr/>
        </p:nvSpPr>
        <p:spPr>
          <a:xfrm>
            <a:off x="508000" y="794871"/>
            <a:ext cx="42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: Force </a:t>
            </a:r>
            <a:r>
              <a:rPr lang="en-US" altLang="ko-KR" dirty="0">
                <a:sym typeface="Wingdings" panose="05000000000000000000" pitchFamily="2" charset="2"/>
              </a:rPr>
              <a:t> Tool Mass Estimation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C6B0E-9793-D302-B1E5-C2CA5B66D778}"/>
              </a:ext>
            </a:extLst>
          </p:cNvPr>
          <p:cNvSpPr txBox="1"/>
          <p:nvPr/>
        </p:nvSpPr>
        <p:spPr>
          <a:xfrm>
            <a:off x="902447" y="1284942"/>
            <a:ext cx="42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Force estimation at the pose “</a:t>
            </a:r>
            <a:r>
              <a:rPr lang="en-US" altLang="ko-KR" dirty="0" err="1"/>
              <a:t>i</a:t>
            </a:r>
            <a:r>
              <a:rPr lang="en-US" altLang="ko-KR" dirty="0"/>
              <a:t>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61C58-BF78-70CF-F2AD-7F974D1140B9}"/>
                  </a:ext>
                </a:extLst>
              </p:cNvPr>
              <p:cNvSpPr txBox="1"/>
              <p:nvPr/>
            </p:nvSpPr>
            <p:spPr>
              <a:xfrm>
                <a:off x="1455271" y="1830534"/>
                <a:ext cx="4572000" cy="68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61C58-BF78-70CF-F2AD-7F974D114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71" y="1830534"/>
                <a:ext cx="4572000" cy="683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CB7B007-C7CF-5D79-05C4-63C80FD05471}"/>
              </a:ext>
            </a:extLst>
          </p:cNvPr>
          <p:cNvSpPr txBox="1"/>
          <p:nvPr/>
        </p:nvSpPr>
        <p:spPr>
          <a:xfrm>
            <a:off x="902447" y="3059668"/>
            <a:ext cx="42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Accumulated pose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9F343E-1B76-9838-46AE-AC5602FB176C}"/>
                  </a:ext>
                </a:extLst>
              </p:cNvPr>
              <p:cNvSpPr txBox="1"/>
              <p:nvPr/>
            </p:nvSpPr>
            <p:spPr>
              <a:xfrm>
                <a:off x="1299883" y="3496147"/>
                <a:ext cx="4572000" cy="1224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9F343E-1B76-9838-46AE-AC5602FB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83" y="3496147"/>
                <a:ext cx="4572000" cy="1224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41274C-7AD3-D96D-BE7E-C486EFBC3AC7}"/>
                  </a:ext>
                </a:extLst>
              </p:cNvPr>
              <p:cNvSpPr txBox="1"/>
              <p:nvPr/>
            </p:nvSpPr>
            <p:spPr>
              <a:xfrm>
                <a:off x="1519190" y="4720841"/>
                <a:ext cx="1688353" cy="36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41274C-7AD3-D96D-BE7E-C486EFBC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90" y="4720841"/>
                <a:ext cx="1688353" cy="368499"/>
              </a:xfrm>
              <a:prstGeom prst="rect">
                <a:avLst/>
              </a:prstGeom>
              <a:blipFill>
                <a:blip r:embed="rId4"/>
                <a:stretch>
                  <a:fillRect t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884C9C-F22E-5023-FE2C-0C55FA308B81}"/>
                  </a:ext>
                </a:extLst>
              </p:cNvPr>
              <p:cNvSpPr txBox="1"/>
              <p:nvPr/>
            </p:nvSpPr>
            <p:spPr>
              <a:xfrm>
                <a:off x="3949699" y="4720841"/>
                <a:ext cx="1688353" cy="36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884C9C-F22E-5023-FE2C-0C55FA30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99" y="4720841"/>
                <a:ext cx="1688353" cy="368499"/>
              </a:xfrm>
              <a:prstGeom prst="rect">
                <a:avLst/>
              </a:prstGeom>
              <a:blipFill>
                <a:blip r:embed="rId5"/>
                <a:stretch>
                  <a:fillRect t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EED502-2E7A-CA76-D252-892B2668634E}"/>
              </a:ext>
            </a:extLst>
          </p:cNvPr>
          <p:cNvCxnSpPr>
            <a:cxnSpLocks/>
          </p:cNvCxnSpPr>
          <p:nvPr/>
        </p:nvCxnSpPr>
        <p:spPr>
          <a:xfrm>
            <a:off x="2630486" y="4711258"/>
            <a:ext cx="577057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E587623-AD68-49C2-F845-5EF8FA704E3B}"/>
              </a:ext>
            </a:extLst>
          </p:cNvPr>
          <p:cNvCxnSpPr>
            <a:cxnSpLocks/>
          </p:cNvCxnSpPr>
          <p:nvPr/>
        </p:nvCxnSpPr>
        <p:spPr>
          <a:xfrm>
            <a:off x="3949699" y="4711258"/>
            <a:ext cx="577057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22F67-E536-3660-2400-54B8415A34B7}"/>
              </a:ext>
            </a:extLst>
          </p:cNvPr>
          <p:cNvSpPr txBox="1"/>
          <p:nvPr/>
        </p:nvSpPr>
        <p:spPr>
          <a:xfrm>
            <a:off x="227106" y="304800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Regression Model 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8635A-D604-82D2-6C9B-DC3B53B9530F}"/>
              </a:ext>
            </a:extLst>
          </p:cNvPr>
          <p:cNvSpPr txBox="1"/>
          <p:nvPr/>
        </p:nvSpPr>
        <p:spPr>
          <a:xfrm>
            <a:off x="508000" y="794871"/>
            <a:ext cx="42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: Force </a:t>
            </a:r>
            <a:r>
              <a:rPr lang="en-US" altLang="ko-KR" dirty="0">
                <a:sym typeface="Wingdings" panose="05000000000000000000" pitchFamily="2" charset="2"/>
              </a:rPr>
              <a:t> Tool Mass Estimation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63FE-9266-6F6C-04A7-B43FE98108CB}"/>
              </a:ext>
            </a:extLst>
          </p:cNvPr>
          <p:cNvSpPr txBox="1"/>
          <p:nvPr/>
        </p:nvSpPr>
        <p:spPr>
          <a:xfrm>
            <a:off x="902447" y="1346982"/>
            <a:ext cx="42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Solution of least square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624B8C-73FC-9519-9C98-58C25010C1BE}"/>
                  </a:ext>
                </a:extLst>
              </p:cNvPr>
              <p:cNvSpPr txBox="1"/>
              <p:nvPr/>
            </p:nvSpPr>
            <p:spPr>
              <a:xfrm>
                <a:off x="1078966" y="1716314"/>
                <a:ext cx="6986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 Scala linear regression problem estimating the single scala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624B8C-73FC-9519-9C98-58C25010C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66" y="1716314"/>
                <a:ext cx="6986067" cy="369332"/>
              </a:xfrm>
              <a:prstGeom prst="rect">
                <a:avLst/>
              </a:prstGeom>
              <a:blipFill>
                <a:blip r:embed="rId2"/>
                <a:stretch>
                  <a:fillRect l="-78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E9D17-1191-BF54-A9A6-D365D360F590}"/>
                  </a:ext>
                </a:extLst>
              </p:cNvPr>
              <p:cNvSpPr txBox="1"/>
              <p:nvPr/>
            </p:nvSpPr>
            <p:spPr>
              <a:xfrm>
                <a:off x="1578429" y="2273549"/>
                <a:ext cx="5987143" cy="789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𝑡𝑎𝑐𝑘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𝑡𝑎𝑐𝑘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𝑠𝑡𝑎𝑐𝑘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𝑠𝑡𝑎𝑐𝑘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𝑠𝑡𝑎𝑐𝑘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𝑠𝑡𝑎𝑐𝑘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E9D17-1191-BF54-A9A6-D365D360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9" y="2273549"/>
                <a:ext cx="5987143" cy="789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6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AB09C-915A-5E1F-96C1-F228AE773DF9}"/>
              </a:ext>
            </a:extLst>
          </p:cNvPr>
          <p:cNvSpPr txBox="1"/>
          <p:nvPr/>
        </p:nvSpPr>
        <p:spPr>
          <a:xfrm>
            <a:off x="227106" y="304800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Regression Model 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CAF2D-B1D1-E66A-9816-D60C0C03E33A}"/>
              </a:ext>
            </a:extLst>
          </p:cNvPr>
          <p:cNvSpPr txBox="1"/>
          <p:nvPr/>
        </p:nvSpPr>
        <p:spPr>
          <a:xfrm>
            <a:off x="508000" y="794871"/>
            <a:ext cx="489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: moment </a:t>
            </a:r>
            <a:r>
              <a:rPr lang="en-US" altLang="ko-KR" dirty="0">
                <a:sym typeface="Wingdings" panose="05000000000000000000" pitchFamily="2" charset="2"/>
              </a:rPr>
              <a:t> Mass Center 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F72FD-4859-90F2-54F7-EE31B6D17597}"/>
                  </a:ext>
                </a:extLst>
              </p:cNvPr>
              <p:cNvSpPr txBox="1"/>
              <p:nvPr/>
            </p:nvSpPr>
            <p:spPr>
              <a:xfrm>
                <a:off x="2286000" y="1284942"/>
                <a:ext cx="4572000" cy="41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F72FD-4859-90F2-54F7-EE31B6D1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284942"/>
                <a:ext cx="4572000" cy="413959"/>
              </a:xfrm>
              <a:prstGeom prst="rect">
                <a:avLst/>
              </a:prstGeom>
              <a:blipFill>
                <a:blip r:embed="rId2"/>
                <a:stretch>
                  <a:fillRect t="-14706" r="-1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696D6-E8EA-E6DA-F0EA-EE8727C3962C}"/>
                  </a:ext>
                </a:extLst>
              </p:cNvPr>
              <p:cNvSpPr txBox="1"/>
              <p:nvPr/>
            </p:nvSpPr>
            <p:spPr>
              <a:xfrm>
                <a:off x="1636486" y="2017877"/>
                <a:ext cx="5871029" cy="902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0" dirty="0"/>
                  <a:t>Skew-Symmetric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A696D6-E8EA-E6DA-F0EA-EE8727C3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86" y="2017877"/>
                <a:ext cx="5871029" cy="902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022D1-4B36-5679-2457-9EAC0C5CB174}"/>
                  </a:ext>
                </a:extLst>
              </p:cNvPr>
              <p:cNvSpPr txBox="1"/>
              <p:nvPr/>
            </p:nvSpPr>
            <p:spPr>
              <a:xfrm>
                <a:off x="2032000" y="3238959"/>
                <a:ext cx="508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,with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</m:sub>
                    </m:sSub>
                  </m:oMath>
                </a14:m>
                <a:r>
                  <a:rPr lang="en-US" altLang="ko-KR" dirty="0"/>
                  <a:t> &amp;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022D1-4B36-5679-2457-9EAC0C5CB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3238959"/>
                <a:ext cx="5080000" cy="369332"/>
              </a:xfrm>
              <a:prstGeom prst="rect">
                <a:avLst/>
              </a:prstGeom>
              <a:blipFill>
                <a:blip r:embed="rId4"/>
                <a:stretch>
                  <a:fillRect t="-21311" r="-383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C84E9A-011D-C0C3-7929-FD363CD1E3D7}"/>
              </a:ext>
            </a:extLst>
          </p:cNvPr>
          <p:cNvSpPr txBox="1"/>
          <p:nvPr/>
        </p:nvSpPr>
        <p:spPr>
          <a:xfrm>
            <a:off x="902447" y="3927267"/>
            <a:ext cx="42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Total Linear System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C605DE-DD68-CEDE-DCDA-0EDA8EFD940B}"/>
                  </a:ext>
                </a:extLst>
              </p:cNvPr>
              <p:cNvSpPr txBox="1"/>
              <p:nvPr/>
            </p:nvSpPr>
            <p:spPr>
              <a:xfrm>
                <a:off x="2286000" y="4562947"/>
                <a:ext cx="4572000" cy="1080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C605DE-DD68-CEDE-DCDA-0EDA8EFD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562947"/>
                <a:ext cx="4572000" cy="1080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746D2-7D19-7F8F-63BF-E4DB44CC850C}"/>
                  </a:ext>
                </a:extLst>
              </p:cNvPr>
              <p:cNvSpPr txBox="1"/>
              <p:nvPr/>
            </p:nvSpPr>
            <p:spPr>
              <a:xfrm>
                <a:off x="2585137" y="5683047"/>
                <a:ext cx="168835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746D2-7D19-7F8F-63BF-E4DB44CC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137" y="5683047"/>
                <a:ext cx="16883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02BAE7-0F29-3273-500D-2E13B2F7F307}"/>
                  </a:ext>
                </a:extLst>
              </p:cNvPr>
              <p:cNvSpPr txBox="1"/>
              <p:nvPr/>
            </p:nvSpPr>
            <p:spPr>
              <a:xfrm>
                <a:off x="4870512" y="5683047"/>
                <a:ext cx="168835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02BAE7-0F29-3273-500D-2E13B2F7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12" y="5683047"/>
                <a:ext cx="1688353" cy="338554"/>
              </a:xfrm>
              <a:prstGeom prst="rect">
                <a:avLst/>
              </a:prstGeom>
              <a:blipFill>
                <a:blip r:embed="rId7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A5F938-E29A-883F-154B-13247D367407}"/>
              </a:ext>
            </a:extLst>
          </p:cNvPr>
          <p:cNvCxnSpPr>
            <a:cxnSpLocks/>
          </p:cNvCxnSpPr>
          <p:nvPr/>
        </p:nvCxnSpPr>
        <p:spPr>
          <a:xfrm>
            <a:off x="3696433" y="5632916"/>
            <a:ext cx="577057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15DC5F-D709-91AA-71F8-625ECCDD668F}"/>
              </a:ext>
            </a:extLst>
          </p:cNvPr>
          <p:cNvCxnSpPr>
            <a:cxnSpLocks/>
          </p:cNvCxnSpPr>
          <p:nvPr/>
        </p:nvCxnSpPr>
        <p:spPr>
          <a:xfrm>
            <a:off x="4870512" y="5632916"/>
            <a:ext cx="577057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26A3F-1341-E3FA-C324-C8693ACD2CC0}"/>
              </a:ext>
            </a:extLst>
          </p:cNvPr>
          <p:cNvSpPr txBox="1"/>
          <p:nvPr/>
        </p:nvSpPr>
        <p:spPr>
          <a:xfrm>
            <a:off x="227106" y="304800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Regression Model 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57CDD-1B47-2DD5-74EB-E489069DAEBB}"/>
              </a:ext>
            </a:extLst>
          </p:cNvPr>
          <p:cNvSpPr txBox="1"/>
          <p:nvPr/>
        </p:nvSpPr>
        <p:spPr>
          <a:xfrm>
            <a:off x="508000" y="794871"/>
            <a:ext cx="489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: moment </a:t>
            </a:r>
            <a:r>
              <a:rPr lang="en-US" altLang="ko-KR" dirty="0">
                <a:sym typeface="Wingdings" panose="05000000000000000000" pitchFamily="2" charset="2"/>
              </a:rPr>
              <a:t> Mass Center Estimation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78404-F040-5349-452C-D2206642590D}"/>
              </a:ext>
            </a:extLst>
          </p:cNvPr>
          <p:cNvSpPr txBox="1"/>
          <p:nvPr/>
        </p:nvSpPr>
        <p:spPr>
          <a:xfrm>
            <a:off x="902447" y="1346982"/>
            <a:ext cx="42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Solution of least square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6A4F8-FAF9-D037-80AE-CE169FBB1EAE}"/>
                  </a:ext>
                </a:extLst>
              </p:cNvPr>
              <p:cNvSpPr txBox="1"/>
              <p:nvPr/>
            </p:nvSpPr>
            <p:spPr>
              <a:xfrm>
                <a:off x="2286000" y="1899093"/>
                <a:ext cx="4572000" cy="685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𝑆𝑡𝑎𝑐𝑘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𝑆𝑡𝑎𝑐𝑘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𝑆𝑡𝑎𝑐𝑘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6A4F8-FAF9-D037-80AE-CE169FBB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99093"/>
                <a:ext cx="4572000" cy="6855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25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7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244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Jaeyoon Shim</dc:creator>
  <cp:lastModifiedBy>Jaeyoon Shim</cp:lastModifiedBy>
  <cp:revision>25</cp:revision>
  <dcterms:created xsi:type="dcterms:W3CDTF">2025-08-03T19:18:23Z</dcterms:created>
  <dcterms:modified xsi:type="dcterms:W3CDTF">2025-08-03T20:57:00Z</dcterms:modified>
</cp:coreProperties>
</file>