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4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7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1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7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1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5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1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A5B4-45C5-4EAA-9D21-3DCDE5212502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3BBD-2E46-49B3-B453-99241FD27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7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734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по информатике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Тема: «Определение радиуса и центра окружности</a:t>
            </a:r>
          </a:p>
          <a:p>
            <a:r>
              <a:rPr lang="ru-RU" dirty="0" smtClean="0"/>
              <a:t>минимального радиуса, проходящей</a:t>
            </a:r>
          </a:p>
          <a:p>
            <a:r>
              <a:rPr lang="ru-RU" dirty="0" smtClean="0"/>
              <a:t>хотя бы через три различные точки</a:t>
            </a:r>
          </a:p>
          <a:p>
            <a:r>
              <a:rPr lang="ru-RU" dirty="0" smtClean="0"/>
              <a:t>заданного множества точек»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42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условию одним из трёх способов (вручную с клавиатуры, случайным образом или из готового файла) вводятся координаты точек на плоскости. Требуется найти окружность с наименьшим радиусом, проходящую не менее, чем через три данные точки, а также найти центр и радиус этой окружности.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9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Уточнение входных и выходных данных и ограничений на 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Ограничение на координаты точек вводится самим пользователем. Точки имеют вид {</a:t>
            </a:r>
            <a:r>
              <a:rPr lang="ru-RU" dirty="0" err="1" smtClean="0"/>
              <a:t>x,y</a:t>
            </a:r>
            <a:r>
              <a:rPr lang="ru-RU" dirty="0" smtClean="0"/>
              <a:t>}</a:t>
            </a:r>
          </a:p>
          <a:p>
            <a:r>
              <a:rPr lang="ru-RU" dirty="0" smtClean="0"/>
              <a:t> Вводится число b (по умолчанию равное 100), и для всех точек выполняется условие </a:t>
            </a:r>
            <a:r>
              <a:rPr lang="en-US" dirty="0" smtClean="0"/>
              <a:t>|x| &lt; b and |y| &lt; b</a:t>
            </a:r>
            <a:r>
              <a:rPr lang="ru-RU" dirty="0" smtClean="0"/>
              <a:t> Перед визуализацией также необходимо ввести масштаб сетки w.  По умолчанию w=10. Это значит, что каждая клетка в сетке имеет размеры 10 x 10. </a:t>
            </a:r>
          </a:p>
          <a:p>
            <a:r>
              <a:rPr lang="ru-RU" dirty="0" smtClean="0"/>
              <a:t>На выходные данные ограничений 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93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исходных данных и выбор используемой структуры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Класс </a:t>
            </a:r>
            <a:r>
              <a:rPr lang="en-US" dirty="0"/>
              <a:t>Vector</a:t>
            </a:r>
            <a:r>
              <a:rPr lang="ru-RU" dirty="0"/>
              <a:t>2(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 — описывает точку и некоторые потребовавшиеся методы.</a:t>
            </a:r>
          </a:p>
          <a:p>
            <a:pPr lvl="0"/>
            <a:r>
              <a:rPr lang="ru-RU" dirty="0"/>
              <a:t>Класс </a:t>
            </a:r>
            <a:r>
              <a:rPr lang="en-US" dirty="0"/>
              <a:t>Circumference(Center[Vector2], Radius) —</a:t>
            </a:r>
            <a:r>
              <a:rPr lang="ru-RU" dirty="0"/>
              <a:t>описывает окружность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ru-RU" dirty="0"/>
              <a:t>Массив </a:t>
            </a:r>
            <a:r>
              <a:rPr lang="en-US" dirty="0"/>
              <a:t>POINTS</a:t>
            </a:r>
            <a:r>
              <a:rPr lang="ru-RU" dirty="0"/>
              <a:t> — хранит введённые точки.</a:t>
            </a:r>
          </a:p>
          <a:p>
            <a:pPr lvl="0"/>
            <a:r>
              <a:rPr lang="ru-RU" dirty="0"/>
              <a:t>Глобальная переменная </a:t>
            </a:r>
            <a:r>
              <a:rPr lang="en-US" dirty="0"/>
              <a:t>n </a:t>
            </a:r>
            <a:r>
              <a:rPr lang="ru-RU" dirty="0"/>
              <a:t>— хранит количество введённых точек.</a:t>
            </a:r>
          </a:p>
          <a:p>
            <a:pPr lvl="0"/>
            <a:r>
              <a:rPr lang="ru-RU" dirty="0"/>
              <a:t>Глобальная переменная </a:t>
            </a:r>
            <a:r>
              <a:rPr lang="en-US" dirty="0"/>
              <a:t>width</a:t>
            </a:r>
            <a:r>
              <a:rPr lang="ru-RU" dirty="0"/>
              <a:t> — ограничение на координаты точек.</a:t>
            </a:r>
          </a:p>
          <a:p>
            <a:pPr lvl="0"/>
            <a:r>
              <a:rPr lang="ru-RU" dirty="0"/>
              <a:t>Глобальная переменная </a:t>
            </a:r>
            <a:r>
              <a:rPr lang="de-CH" dirty="0" err="1"/>
              <a:t>ratio</a:t>
            </a:r>
            <a:r>
              <a:rPr lang="ru-RU" dirty="0"/>
              <a:t> — показывает, во сколько раз размер холста больше чем длина осей (равная </a:t>
            </a:r>
            <a:r>
              <a:rPr lang="en-US" dirty="0"/>
              <a:t>width</a:t>
            </a:r>
            <a:r>
              <a:rPr lang="ru-RU" dirty="0"/>
              <a:t> * 2)</a:t>
            </a:r>
          </a:p>
          <a:p>
            <a:pPr lvl="0"/>
            <a:r>
              <a:rPr lang="ru-RU" dirty="0"/>
              <a:t>Функция </a:t>
            </a:r>
            <a:r>
              <a:rPr lang="en-US" dirty="0" err="1"/>
              <a:t>drawLine</a:t>
            </a:r>
            <a:r>
              <a:rPr lang="ru-RU" dirty="0"/>
              <a:t> (</a:t>
            </a:r>
            <a:r>
              <a:rPr lang="en-US" dirty="0" err="1"/>
              <a:t>ctx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dirty="0"/>
              <a:t>1, </a:t>
            </a:r>
            <a:r>
              <a:rPr lang="en-US" dirty="0"/>
              <a:t>y</a:t>
            </a:r>
            <a:r>
              <a:rPr lang="ru-RU" dirty="0"/>
              <a:t>1, </a:t>
            </a:r>
            <a:r>
              <a:rPr lang="en-US" dirty="0"/>
              <a:t>x</a:t>
            </a:r>
            <a:r>
              <a:rPr lang="ru-RU" dirty="0"/>
              <a:t>2, </a:t>
            </a:r>
            <a:r>
              <a:rPr lang="en-US" dirty="0"/>
              <a:t>y</a:t>
            </a:r>
            <a:r>
              <a:rPr lang="ru-RU" dirty="0"/>
              <a:t>2) — рисует на холсте отрезок с границами в точках (</a:t>
            </a:r>
            <a:r>
              <a:rPr lang="de-CH" dirty="0"/>
              <a:t>x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baseline="-25000" dirty="0"/>
              <a:t>1</a:t>
            </a:r>
            <a:r>
              <a:rPr lang="ru-RU" dirty="0"/>
              <a:t>) и (</a:t>
            </a:r>
            <a:r>
              <a:rPr lang="en-US" dirty="0"/>
              <a:t>x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baseline="-25000" dirty="0"/>
              <a:t>2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Функция </a:t>
            </a:r>
            <a:r>
              <a:rPr lang="en-US" dirty="0" err="1"/>
              <a:t>getCenterOfCircumscribedCircle</a:t>
            </a:r>
            <a:r>
              <a:rPr lang="ru-RU" dirty="0"/>
              <a:t> (</a:t>
            </a:r>
            <a:r>
              <a:rPr lang="en-US" dirty="0" err="1"/>
              <a:t>pA</a:t>
            </a:r>
            <a:r>
              <a:rPr lang="ru-RU" dirty="0"/>
              <a:t>, </a:t>
            </a:r>
            <a:r>
              <a:rPr lang="en-US" dirty="0" err="1"/>
              <a:t>pB</a:t>
            </a:r>
            <a:r>
              <a:rPr lang="ru-RU" dirty="0"/>
              <a:t>, </a:t>
            </a:r>
            <a:r>
              <a:rPr lang="en-US" dirty="0" err="1"/>
              <a:t>pC</a:t>
            </a:r>
            <a:r>
              <a:rPr lang="ru-RU" dirty="0"/>
              <a:t>) — находит координаты центра окружности, описанной вокруг треугольника с вершинами в точках </a:t>
            </a:r>
            <a:r>
              <a:rPr lang="en-US" dirty="0" err="1"/>
              <a:t>pA</a:t>
            </a:r>
            <a:r>
              <a:rPr lang="ru-RU" dirty="0"/>
              <a:t>, </a:t>
            </a:r>
            <a:r>
              <a:rPr lang="en-US" dirty="0" err="1"/>
              <a:t>pB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pC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Функция </a:t>
            </a:r>
            <a:r>
              <a:rPr lang="en-US" dirty="0"/>
              <a:t>task</a:t>
            </a:r>
            <a:r>
              <a:rPr lang="ru-RU" dirty="0"/>
              <a:t>(</a:t>
            </a:r>
            <a:r>
              <a:rPr lang="en-US" dirty="0" err="1"/>
              <a:t>ctx</a:t>
            </a:r>
            <a:r>
              <a:rPr lang="ru-RU" dirty="0"/>
              <a:t>, </a:t>
            </a:r>
            <a:r>
              <a:rPr lang="en-US" dirty="0"/>
              <a:t>div</a:t>
            </a:r>
            <a:r>
              <a:rPr lang="ru-RU" dirty="0"/>
              <a:t>, </a:t>
            </a:r>
            <a:r>
              <a:rPr lang="en-US" dirty="0"/>
              <a:t>canvas</a:t>
            </a:r>
            <a:r>
              <a:rPr lang="ru-RU" dirty="0"/>
              <a:t>) — выполняет задание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14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метода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Циклы в функции </a:t>
            </a:r>
            <a:r>
              <a:rPr lang="ru-RU" dirty="0" err="1" smtClean="0"/>
              <a:t>task</a:t>
            </a:r>
            <a:r>
              <a:rPr lang="ru-RU" dirty="0" smtClean="0"/>
              <a:t> осуществляют перебор всех возможных сочетаний точек по три. Рассмотрим, что происходит с каждым отдельно взятым набором.</a:t>
            </a:r>
          </a:p>
          <a:p>
            <a:r>
              <a:rPr lang="ru-RU" dirty="0" smtClean="0"/>
              <a:t>Первым математическим шагом становится нахождение центра окружности, описанной вокруг треугольника с вершинами в данных точках. Находятся длины отрезков с краями в данных точках и проверяется, не лежат ли эти точки на одной прямой. Если лежат, то последующие шаги пропускаются, и функция возвращает </a:t>
            </a:r>
            <a:r>
              <a:rPr lang="ru-RU" dirty="0" err="1" smtClean="0"/>
              <a:t>null</a:t>
            </a:r>
            <a:r>
              <a:rPr lang="ru-RU" dirty="0" smtClean="0"/>
              <a:t>. Последствия этого будут разобраны далее. Если же эти точки составляют треугольник, то далее ищутся коэффициенты прямых, содержащих его стороны, затем коэффициенты прямых, перпендикулярных сторонам и середины сторон. </a:t>
            </a:r>
          </a:p>
          <a:p>
            <a:r>
              <a:rPr lang="ru-RU" dirty="0" smtClean="0"/>
              <a:t>Следующим шагом становится проверка коэффициентов перпендикулярных прямых на равенство бесконечности (коэффициент равен бесконечности, если прямая вертикальна). В случае вертикальности одной из прямых можно сразу заключить, что X координата центра окружности равна X координате середины отрезка, перпендикуляр к которому вертикален. Ищется уравнение серединного перпендикуляра к любой другой стороне, и уже известная x координата подставляется в найденное уравнение. Тем самым мы находим Y координату центра.</a:t>
            </a:r>
          </a:p>
          <a:p>
            <a:r>
              <a:rPr lang="ru-RU" dirty="0" smtClean="0"/>
              <a:t>Если же ни один из перпендикуляров не вертикален, то находятся коэффициенты b в уравнениях серединных перпендикуляров y = </a:t>
            </a:r>
            <a:r>
              <a:rPr lang="ru-RU" dirty="0" err="1" smtClean="0"/>
              <a:t>kx</a:t>
            </a:r>
            <a:r>
              <a:rPr lang="ru-RU" dirty="0" smtClean="0"/>
              <a:t> + b с помощью известных координат середин сторон. Два серединных перпендикуляра пересекаются в центре описанной окружности, и, решая систему двух линейных уравнений, мы находим его координаты, которые возвращаются функцией в виде Vector2.</a:t>
            </a:r>
          </a:p>
          <a:p>
            <a:r>
              <a:rPr lang="ru-RU" dirty="0" smtClean="0"/>
              <a:t>Покинув функцию, мы возвращаемся наружу в функцию </a:t>
            </a:r>
            <a:r>
              <a:rPr lang="ru-RU" dirty="0" err="1" smtClean="0"/>
              <a:t>task</a:t>
            </a:r>
            <a:r>
              <a:rPr lang="ru-RU" dirty="0" smtClean="0"/>
              <a:t> и проверяем, не равен ли возвращённый центр </a:t>
            </a:r>
            <a:r>
              <a:rPr lang="ru-RU" dirty="0" err="1" smtClean="0"/>
              <a:t>null</a:t>
            </a:r>
            <a:r>
              <a:rPr lang="ru-RU" dirty="0" smtClean="0"/>
              <a:t>. Если равен, то цикл переходит на следующий шаг. Если же нет, то мы проверяем, была ли окружность найдена раньше (т.е. не равна ли она </a:t>
            </a:r>
            <a:r>
              <a:rPr lang="ru-RU" dirty="0" err="1" smtClean="0"/>
              <a:t>undefined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Если текущая окружность — первая из всех, то она помещается в память для дальнейших сравнений. Если окружность уже была обнаружена раньше, то текущая окружность сравнивается с окружностью в памяти, и выбирается та, чей радиус меньше. </a:t>
            </a:r>
          </a:p>
          <a:p>
            <a:r>
              <a:rPr lang="ru-RU" dirty="0" smtClean="0"/>
              <a:t>После этих операций цикл переходит на следующий шаг. </a:t>
            </a:r>
          </a:p>
          <a:p>
            <a:r>
              <a:rPr lang="ru-RU" dirty="0" smtClean="0"/>
              <a:t>По завершению циклов в памяти остаётся окружность с наименьшим радиусом, которая и отображается на холсте.</a:t>
            </a:r>
          </a:p>
        </p:txBody>
      </p:sp>
    </p:spTree>
    <p:extLst>
      <p:ext uri="{BB962C8B-B14F-4D97-AF65-F5344CB8AC3E}">
        <p14:creationId xmlns:p14="http://schemas.microsoft.com/office/powerpoint/2010/main" val="15663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Тесты, проверяющие правильность решения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942288"/>
              </p:ext>
            </p:extLst>
          </p:nvPr>
        </p:nvGraphicFramePr>
        <p:xfrm>
          <a:off x="838201" y="1828800"/>
          <a:ext cx="5098772" cy="4439478"/>
        </p:xfrm>
        <a:graphic>
          <a:graphicData uri="http://schemas.openxmlformats.org/drawingml/2006/table">
            <a:tbl>
              <a:tblPr firstRow="1" firstCol="1" bandRow="1"/>
              <a:tblGrid>
                <a:gridCol w="728396"/>
                <a:gridCol w="728396"/>
                <a:gridCol w="728396"/>
                <a:gridCol w="728396"/>
                <a:gridCol w="728396"/>
                <a:gridCol w="728396"/>
                <a:gridCol w="728396"/>
              </a:tblGrid>
              <a:tr h="1479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ru-RU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ru-RU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ru-RU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ru-RU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ru-RU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ru-RU" sz="2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361" marR="110361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66" y="1378226"/>
            <a:ext cx="5234334" cy="51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Тесты, проверяющие правильность решения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2873496"/>
              </p:ext>
            </p:extLst>
          </p:nvPr>
        </p:nvGraphicFramePr>
        <p:xfrm>
          <a:off x="838201" y="1825624"/>
          <a:ext cx="5218040" cy="4351338"/>
        </p:xfrm>
        <a:graphic>
          <a:graphicData uri="http://schemas.openxmlformats.org/drawingml/2006/table">
            <a:tbl>
              <a:tblPr firstRow="1" firstCol="1" bandRow="1"/>
              <a:tblGrid>
                <a:gridCol w="439048"/>
                <a:gridCol w="433784"/>
                <a:gridCol w="434310"/>
                <a:gridCol w="434310"/>
                <a:gridCol w="434310"/>
                <a:gridCol w="434310"/>
                <a:gridCol w="434310"/>
                <a:gridCol w="434310"/>
                <a:gridCol w="434837"/>
                <a:gridCol w="434837"/>
                <a:gridCol w="444839"/>
                <a:gridCol w="424835"/>
              </a:tblGrid>
              <a:tr h="1450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0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301105" algn="r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458" marR="56458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27" y="1825625"/>
            <a:ext cx="43965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6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3" y="1987827"/>
            <a:ext cx="10788938" cy="4174434"/>
          </a:xfrm>
        </p:spPr>
      </p:pic>
    </p:spTree>
    <p:extLst>
      <p:ext uri="{BB962C8B-B14F-4D97-AF65-F5344CB8AC3E}">
        <p14:creationId xmlns:p14="http://schemas.microsoft.com/office/powerpoint/2010/main" val="587229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755</Words>
  <Application>Microsoft Office PowerPoint</Application>
  <PresentationFormat>Широкоэкранный</PresentationFormat>
  <Paragraphs>90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Курсовая работа по информатике</vt:lpstr>
      <vt:lpstr>Постановка задачи</vt:lpstr>
      <vt:lpstr>Уточнение входных и выходных данных и ограничений на них</vt:lpstr>
      <vt:lpstr>Анализ исходных данных и выбор используемой структуры данных</vt:lpstr>
      <vt:lpstr>Выбор метода решения</vt:lpstr>
      <vt:lpstr>Тесты, проверяющие правильность решения</vt:lpstr>
      <vt:lpstr>Тесты, проверяющие правильность решения</vt:lpstr>
      <vt:lpstr>Составление алгоритма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информатике</dc:title>
  <dc:creator>Inosen</dc:creator>
  <cp:lastModifiedBy>Inosen</cp:lastModifiedBy>
  <cp:revision>3</cp:revision>
  <dcterms:created xsi:type="dcterms:W3CDTF">2017-01-30T17:47:11Z</dcterms:created>
  <dcterms:modified xsi:type="dcterms:W3CDTF">2017-01-30T18:04:15Z</dcterms:modified>
</cp:coreProperties>
</file>