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9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2A3A412-A20A-4073-A208-E9FD2E152BEB}" type="datetimeFigureOut">
              <a:rPr lang="en-US" smtClean="0"/>
              <a:t>3/21/2022</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2B1FF02-2D8F-44FB-9181-6DA99102556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A3A412-A20A-4073-A208-E9FD2E152BEB}" type="datetimeFigureOut">
              <a:rPr lang="en-US" smtClean="0"/>
              <a:t>3/21/2022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1FF02-2D8F-44FB-9181-6DA99102556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A3A412-A20A-4073-A208-E9FD2E152BEB}" type="datetimeFigureOut">
              <a:rPr lang="en-US" smtClean="0"/>
              <a:t>3/21/2022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1FF02-2D8F-44FB-9181-6DA99102556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2A3A412-A20A-4073-A208-E9FD2E152BEB}" type="datetimeFigureOut">
              <a:rPr lang="en-US" smtClean="0"/>
              <a:t>3/21/2022</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B2B1FF02-2D8F-44FB-9181-6DA99102556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2A3A412-A20A-4073-A208-E9FD2E152BEB}" type="datetimeFigureOut">
              <a:rPr lang="en-US" smtClean="0"/>
              <a:t>3/21/2022</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B2B1FF02-2D8F-44FB-9181-6DA99102556B}"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2A3A412-A20A-4073-A208-E9FD2E152BEB}" type="datetimeFigureOut">
              <a:rPr lang="en-US" smtClean="0"/>
              <a:t>3/21/2022</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B2B1FF02-2D8F-44FB-9181-6DA99102556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2A3A412-A20A-4073-A208-E9FD2E152BEB}" type="datetimeFigureOut">
              <a:rPr lang="en-US" smtClean="0"/>
              <a:t>3/21/2022</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2B1FF02-2D8F-44FB-9181-6DA99102556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2A3A412-A20A-4073-A208-E9FD2E152BEB}" type="datetimeFigureOut">
              <a:rPr lang="en-US" smtClean="0"/>
              <a:t>3/21/2022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B1FF02-2D8F-44FB-9181-6DA99102556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2A3A412-A20A-4073-A208-E9FD2E152BEB}" type="datetimeFigureOut">
              <a:rPr lang="en-US" smtClean="0"/>
              <a:t>3/21/2022</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B2B1FF02-2D8F-44FB-9181-6DA99102556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2A3A412-A20A-4073-A208-E9FD2E152BEB}" type="datetimeFigureOut">
              <a:rPr lang="en-US" smtClean="0"/>
              <a:t>3/21/2022</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2B1FF02-2D8F-44FB-9181-6DA99102556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2A3A412-A20A-4073-A208-E9FD2E152BEB}" type="datetimeFigureOut">
              <a:rPr lang="en-US" smtClean="0"/>
              <a:t>3/21/2022</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2B1FF02-2D8F-44FB-9181-6DA99102556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2A3A412-A20A-4073-A208-E9FD2E152BEB}" type="datetimeFigureOut">
              <a:rPr lang="en-US" smtClean="0"/>
              <a:t>3/21/2022</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2B1FF02-2D8F-44FB-9181-6DA99102556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llegedunia.com/college/59171-maharaja-institute-of-technology-thandavapura-mitt-mysor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320040"/>
            <a:ext cx="7239000" cy="1143000"/>
          </a:xfrm>
        </p:spPr>
        <p:txBody>
          <a:bodyPr>
            <a:noAutofit/>
          </a:bodyPr>
          <a:lstStyle/>
          <a:p>
            <a:r>
              <a:rPr lang="en-IN" sz="3600" u="sng" dirty="0" smtClean="0">
                <a:hlinkClick r:id="rId2"/>
              </a:rPr>
              <a:t>Maharaja </a:t>
            </a:r>
            <a:r>
              <a:rPr lang="en-IN" sz="3600" u="sng" dirty="0">
                <a:hlinkClick r:id="rId2"/>
              </a:rPr>
              <a:t>Institute of Technology </a:t>
            </a:r>
            <a:r>
              <a:rPr lang="en-IN" sz="3600" u="sng" dirty="0" err="1">
                <a:hlinkClick r:id="rId2"/>
              </a:rPr>
              <a:t>Thandavapura</a:t>
            </a:r>
            <a:endParaRPr lang="en-IN" sz="3600" u="sng" dirty="0">
              <a:hlinkClick r:id="rId2"/>
            </a:endParaRPr>
          </a:p>
        </p:txBody>
      </p:sp>
      <p:pic>
        <p:nvPicPr>
          <p:cNvPr id="4" name="Content Placeholder 3" descr="MITT-LOGO-MISSIONMENORS.png"/>
          <p:cNvPicPr>
            <a:picLocks noGrp="1" noChangeAspect="1"/>
          </p:cNvPicPr>
          <p:nvPr>
            <p:ph idx="1"/>
          </p:nvPr>
        </p:nvPicPr>
        <p:blipFill>
          <a:blip r:embed="rId3" cstate="print"/>
          <a:stretch>
            <a:fillRect/>
          </a:stretch>
        </p:blipFill>
        <p:spPr>
          <a:xfrm>
            <a:off x="214282" y="142852"/>
            <a:ext cx="1251099" cy="1214446"/>
          </a:xfrm>
        </p:spPr>
      </p:pic>
      <p:sp>
        <p:nvSpPr>
          <p:cNvPr id="5" name="TextBox 4"/>
          <p:cNvSpPr txBox="1"/>
          <p:nvPr/>
        </p:nvSpPr>
        <p:spPr>
          <a:xfrm>
            <a:off x="357158" y="1857364"/>
            <a:ext cx="7572428" cy="1569660"/>
          </a:xfrm>
          <a:prstGeom prst="rect">
            <a:avLst/>
          </a:prstGeom>
          <a:noFill/>
        </p:spPr>
        <p:txBody>
          <a:bodyPr wrap="square" rtlCol="0">
            <a:spAutoFit/>
          </a:bodyPr>
          <a:lstStyle/>
          <a:p>
            <a:pPr algn="ctr"/>
            <a:r>
              <a:rPr lang="en-IN" sz="2400" dirty="0" smtClean="0"/>
              <a:t>DBMS MINI PROJECT – 18CSL58 </a:t>
            </a:r>
          </a:p>
          <a:p>
            <a:pPr algn="ctr"/>
            <a:r>
              <a:rPr lang="en-IN" sz="2400" dirty="0" smtClean="0"/>
              <a:t>ON </a:t>
            </a:r>
          </a:p>
          <a:p>
            <a:pPr algn="ctr"/>
            <a:r>
              <a:rPr lang="en-IN" sz="2400" dirty="0" smtClean="0"/>
              <a:t>E-COMMERCE  DATABASE MANAGEMENT SYSTEM </a:t>
            </a:r>
          </a:p>
          <a:p>
            <a:endParaRPr lang="en-IN" sz="2400" dirty="0"/>
          </a:p>
        </p:txBody>
      </p:sp>
      <p:sp>
        <p:nvSpPr>
          <p:cNvPr id="6" name="TextBox 5"/>
          <p:cNvSpPr txBox="1"/>
          <p:nvPr/>
        </p:nvSpPr>
        <p:spPr>
          <a:xfrm>
            <a:off x="357158" y="3429000"/>
            <a:ext cx="6715172" cy="2585323"/>
          </a:xfrm>
          <a:prstGeom prst="rect">
            <a:avLst/>
          </a:prstGeom>
          <a:noFill/>
        </p:spPr>
        <p:txBody>
          <a:bodyPr wrap="square" rtlCol="0">
            <a:spAutoFit/>
          </a:bodyPr>
          <a:lstStyle/>
          <a:p>
            <a:r>
              <a:rPr lang="en-IN" dirty="0" smtClean="0"/>
              <a:t>SUBMITTED BY :</a:t>
            </a:r>
          </a:p>
          <a:p>
            <a:r>
              <a:rPr lang="en-IN" dirty="0" smtClean="0"/>
              <a:t>R VIDYA  - 4MN19IS028</a:t>
            </a:r>
          </a:p>
          <a:p>
            <a:r>
              <a:rPr lang="en-IN" dirty="0" smtClean="0"/>
              <a:t>ROSHAN K -4MN19IS045</a:t>
            </a:r>
          </a:p>
          <a:p>
            <a:r>
              <a:rPr lang="en-IN" dirty="0" smtClean="0"/>
              <a:t>SPOORTHI R -4MN18IS010</a:t>
            </a:r>
          </a:p>
          <a:p>
            <a:r>
              <a:rPr lang="en-IN" dirty="0" smtClean="0"/>
              <a:t> </a:t>
            </a:r>
          </a:p>
          <a:p>
            <a:r>
              <a:rPr lang="en-IN" dirty="0" smtClean="0"/>
              <a:t>UNDER  THE GUIDENCE OF </a:t>
            </a:r>
          </a:p>
          <a:p>
            <a:r>
              <a:rPr lang="en-IN" dirty="0" smtClean="0"/>
              <a:t>                 PROF.MOHAMMAD SALAMATH </a:t>
            </a:r>
          </a:p>
          <a:p>
            <a:r>
              <a:rPr lang="en-IN" dirty="0" smtClean="0"/>
              <a:t>DEPT  OF ISE</a:t>
            </a:r>
          </a:p>
          <a:p>
            <a:endParaRPr lang="en-IN" dirty="0"/>
          </a:p>
        </p:txBody>
      </p:sp>
      <p:pic>
        <p:nvPicPr>
          <p:cNvPr id="9" name="Picture 8" descr="1cf0e62090ebd950855b702c81587979.png"/>
          <p:cNvPicPr>
            <a:picLocks noChangeAspect="1"/>
          </p:cNvPicPr>
          <p:nvPr/>
        </p:nvPicPr>
        <p:blipFill>
          <a:blip r:embed="rId4"/>
          <a:stretch>
            <a:fillRect/>
          </a:stretch>
        </p:blipFill>
        <p:spPr>
          <a:xfrm flipH="1">
            <a:off x="6000760" y="3357562"/>
            <a:ext cx="2833674" cy="28336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flow Diagram </a:t>
            </a:r>
          </a:p>
        </p:txBody>
      </p:sp>
      <p:pic>
        <p:nvPicPr>
          <p:cNvPr id="2050" name="Picture 2"/>
          <p:cNvPicPr>
            <a:picLocks noGrp="1" noChangeAspect="1" noChangeArrowheads="1"/>
          </p:cNvPicPr>
          <p:nvPr>
            <p:ph idx="1"/>
          </p:nvPr>
        </p:nvPicPr>
        <p:blipFill>
          <a:blip r:embed="rId2"/>
          <a:stretch>
            <a:fillRect/>
          </a:stretch>
        </p:blipFill>
        <p:spPr bwMode="auto">
          <a:xfrm>
            <a:off x="457200" y="3213817"/>
            <a:ext cx="8229600" cy="190991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Entity Relation Diagram </a:t>
            </a:r>
            <a:endParaRPr lang="en-IN" dirty="0"/>
          </a:p>
        </p:txBody>
      </p:sp>
      <p:pic>
        <p:nvPicPr>
          <p:cNvPr id="3074" name="Picture 2"/>
          <p:cNvPicPr>
            <a:picLocks noGrp="1" noChangeAspect="1" noChangeArrowheads="1"/>
          </p:cNvPicPr>
          <p:nvPr>
            <p:ph idx="1"/>
          </p:nvPr>
        </p:nvPicPr>
        <p:blipFill>
          <a:blip r:embed="rId2"/>
          <a:stretch>
            <a:fillRect/>
          </a:stretch>
        </p:blipFill>
        <p:spPr bwMode="auto">
          <a:xfrm>
            <a:off x="1720351" y="1882775"/>
            <a:ext cx="5703297" cy="4572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ER mapping to physical schema-diagram </a:t>
            </a:r>
            <a:endParaRPr lang="en-IN" dirty="0"/>
          </a:p>
        </p:txBody>
      </p:sp>
      <p:pic>
        <p:nvPicPr>
          <p:cNvPr id="4098" name="Picture 2"/>
          <p:cNvPicPr>
            <a:picLocks noGrp="1" noChangeAspect="1" noChangeArrowheads="1"/>
          </p:cNvPicPr>
          <p:nvPr>
            <p:ph idx="1"/>
          </p:nvPr>
        </p:nvPicPr>
        <p:blipFill>
          <a:blip r:embed="rId2"/>
          <a:stretch>
            <a:fillRect/>
          </a:stretch>
        </p:blipFill>
        <p:spPr bwMode="auto">
          <a:xfrm>
            <a:off x="1441804" y="1882775"/>
            <a:ext cx="6260391" cy="4572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359"/>
            <a:ext cx="8229600" cy="4525963"/>
          </a:xfrm>
        </p:spPr>
        <p:txBody>
          <a:bodyPr>
            <a:normAutofit lnSpcReduction="10000"/>
          </a:bodyPr>
          <a:lstStyle/>
          <a:p>
            <a:r>
              <a:rPr lang="en-IN" b="1" dirty="0"/>
              <a:t>Implementation and Results </a:t>
            </a:r>
          </a:p>
          <a:p>
            <a:r>
              <a:rPr lang="en-IN" dirty="0"/>
              <a:t>Implementation of a DBMS project means carrying out the execution of any idea or model. It refers to the process of setting a new software or hardware for doing the specific task. In our mini project we have used Bootstrap 4 and </a:t>
            </a:r>
            <a:r>
              <a:rPr lang="en-IN" dirty="0" err="1"/>
              <a:t>MySQL</a:t>
            </a:r>
            <a:r>
              <a:rPr lang="en-IN" dirty="0"/>
              <a:t> for front-end and back-end respectively and </a:t>
            </a:r>
            <a:r>
              <a:rPr lang="en-IN" dirty="0" err="1"/>
              <a:t>Php</a:t>
            </a:r>
            <a:r>
              <a:rPr lang="en-IN" dirty="0"/>
              <a:t> is used to connect both front-end and back-end. </a:t>
            </a:r>
          </a:p>
        </p:txBody>
      </p:sp>
      <p:pic>
        <p:nvPicPr>
          <p:cNvPr id="5123" name="Picture 3"/>
          <p:cNvPicPr>
            <a:picLocks noChangeAspect="1" noChangeArrowheads="1"/>
          </p:cNvPicPr>
          <p:nvPr/>
        </p:nvPicPr>
        <p:blipFill>
          <a:blip r:embed="rId2"/>
          <a:srcRect/>
          <a:stretch>
            <a:fillRect/>
          </a:stretch>
        </p:blipFill>
        <p:spPr bwMode="auto">
          <a:xfrm>
            <a:off x="1428728" y="4572008"/>
            <a:ext cx="6896119" cy="190981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142852"/>
            <a:ext cx="8229600" cy="725470"/>
          </a:xfrm>
        </p:spPr>
        <p:txBody>
          <a:bodyPr>
            <a:normAutofit fontScale="90000"/>
          </a:bodyPr>
          <a:lstStyle/>
          <a:p>
            <a:r>
              <a:rPr lang="en-IN" b="1" dirty="0" smtClean="0"/>
              <a:t>Conclusion </a:t>
            </a:r>
            <a:endParaRPr lang="en-IN" dirty="0"/>
          </a:p>
        </p:txBody>
      </p:sp>
      <p:sp>
        <p:nvSpPr>
          <p:cNvPr id="3" name="Content Placeholder 2"/>
          <p:cNvSpPr>
            <a:spLocks noGrp="1"/>
          </p:cNvSpPr>
          <p:nvPr>
            <p:ph idx="1"/>
          </p:nvPr>
        </p:nvSpPr>
        <p:spPr>
          <a:xfrm>
            <a:off x="457200" y="1117615"/>
            <a:ext cx="8229600" cy="4525963"/>
          </a:xfrm>
        </p:spPr>
        <p:txBody>
          <a:bodyPr>
            <a:normAutofit fontScale="85000" lnSpcReduction="10000"/>
          </a:bodyPr>
          <a:lstStyle/>
          <a:p>
            <a:r>
              <a:rPr lang="en-IN" dirty="0" smtClean="0"/>
              <a:t>Presently </a:t>
            </a:r>
            <a:r>
              <a:rPr lang="en-IN" dirty="0"/>
              <a:t>we designed the E-drive project to be as </a:t>
            </a:r>
            <a:r>
              <a:rPr lang="en-IN" dirty="0" err="1"/>
              <a:t>userfriendly</a:t>
            </a:r>
            <a:r>
              <a:rPr lang="en-IN" dirty="0"/>
              <a:t> as possible. The main </a:t>
            </a:r>
            <a:r>
              <a:rPr lang="en-IN" dirty="0" err="1"/>
              <a:t>mottobehind</a:t>
            </a:r>
            <a:r>
              <a:rPr lang="en-IN" dirty="0"/>
              <a:t> our intentions is to save the </a:t>
            </a:r>
            <a:r>
              <a:rPr lang="en-IN" dirty="0" err="1"/>
              <a:t>timeof</a:t>
            </a:r>
            <a:r>
              <a:rPr lang="en-IN" dirty="0"/>
              <a:t> the candidate as well as the person in-charge of the placements in the respected college.</a:t>
            </a:r>
          </a:p>
          <a:p>
            <a:r>
              <a:rPr lang="en-IN" dirty="0"/>
              <a:t>We have given a chance to students to rate their own skills so as to showcase their capabilities far more than just academics. Since there is a feature of double tier tests, there are more chances that the candidates chosen truly belongs to what they deserve.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214"/>
            <a:ext cx="8229600" cy="1399032"/>
          </a:xfrm>
        </p:spPr>
        <p:txBody>
          <a:bodyPr>
            <a:normAutofit/>
          </a:bodyPr>
          <a:lstStyle/>
          <a:p>
            <a:r>
              <a:rPr lang="en-IN" b="1" dirty="0" smtClean="0"/>
              <a:t>References </a:t>
            </a:r>
            <a:endParaRPr lang="en-IN" dirty="0"/>
          </a:p>
        </p:txBody>
      </p:sp>
      <p:sp>
        <p:nvSpPr>
          <p:cNvPr id="3" name="Content Placeholder 2"/>
          <p:cNvSpPr>
            <a:spLocks noGrp="1"/>
          </p:cNvSpPr>
          <p:nvPr>
            <p:ph idx="1"/>
          </p:nvPr>
        </p:nvSpPr>
        <p:spPr>
          <a:xfrm>
            <a:off x="142844" y="785794"/>
            <a:ext cx="8229600" cy="4572000"/>
          </a:xfrm>
        </p:spPr>
        <p:txBody>
          <a:bodyPr>
            <a:normAutofit fontScale="92500" lnSpcReduction="10000"/>
          </a:bodyPr>
          <a:lstStyle/>
          <a:p>
            <a:pPr>
              <a:buNone/>
            </a:pPr>
            <a:r>
              <a:rPr lang="en-IN" dirty="0" smtClean="0"/>
              <a:t>[</a:t>
            </a:r>
            <a:r>
              <a:rPr lang="en-IN" dirty="0"/>
              <a:t>1]   www.google.com</a:t>
            </a:r>
          </a:p>
          <a:p>
            <a:pPr>
              <a:buNone/>
            </a:pPr>
            <a:r>
              <a:rPr lang="en-IN" dirty="0"/>
              <a:t>[2]   www.github.com</a:t>
            </a:r>
          </a:p>
          <a:p>
            <a:pPr>
              <a:buNone/>
            </a:pPr>
            <a:r>
              <a:rPr lang="en-IN" dirty="0"/>
              <a:t>[3]  www.quora.com</a:t>
            </a:r>
          </a:p>
          <a:p>
            <a:pPr>
              <a:buNone/>
            </a:pPr>
            <a:r>
              <a:rPr lang="en-IN" dirty="0"/>
              <a:t>[4]   www.w3school.com</a:t>
            </a:r>
          </a:p>
          <a:p>
            <a:pPr>
              <a:buNone/>
            </a:pPr>
            <a:r>
              <a:rPr lang="en-IN" dirty="0"/>
              <a:t>[5]   www.youtube.com</a:t>
            </a:r>
          </a:p>
          <a:p>
            <a:pPr>
              <a:buNone/>
            </a:pPr>
            <a:r>
              <a:rPr lang="en-IN" dirty="0"/>
              <a:t>[6]   Learn to code HTML and CSS by Shay Howe.</a:t>
            </a:r>
          </a:p>
          <a:p>
            <a:pPr>
              <a:buNone/>
            </a:pPr>
            <a:r>
              <a:rPr lang="en-IN" dirty="0"/>
              <a:t>[7]Book: Head first html by Kathy Sierra and Bert Bates, Information practices by </a:t>
            </a:r>
            <a:r>
              <a:rPr lang="en-IN" dirty="0" err="1"/>
              <a:t>Sumita</a:t>
            </a:r>
            <a:r>
              <a:rPr lang="en-IN" dirty="0"/>
              <a:t> </a:t>
            </a:r>
            <a:r>
              <a:rPr lang="en-IN" dirty="0" err="1"/>
              <a:t>Arora</a:t>
            </a:r>
            <a:r>
              <a:rPr lang="en-IN" dirty="0"/>
              <a:t>.</a:t>
            </a:r>
          </a:p>
        </p:txBody>
      </p:sp>
      <p:pic>
        <p:nvPicPr>
          <p:cNvPr id="4" name="Picture 3" descr="1cf0e62090ebd950855b702c81587979.png"/>
          <p:cNvPicPr>
            <a:picLocks noChangeAspect="1"/>
          </p:cNvPicPr>
          <p:nvPr/>
        </p:nvPicPr>
        <p:blipFill>
          <a:blip r:embed="rId2"/>
          <a:stretch>
            <a:fillRect/>
          </a:stretch>
        </p:blipFill>
        <p:spPr>
          <a:xfrm flipH="1">
            <a:off x="6738986" y="4738706"/>
            <a:ext cx="2119294" cy="21192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496"/>
            <a:ext cx="8229600" cy="1399032"/>
          </a:xfrm>
        </p:spPr>
        <p:txBody>
          <a:bodyPr/>
          <a:lstStyle/>
          <a:p>
            <a:pPr algn="ctr"/>
            <a:r>
              <a:rPr lang="en-IN" dirty="0" smtClean="0"/>
              <a:t>Thank you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0" y="-24"/>
            <a:ext cx="8229600" cy="1399032"/>
          </a:xfrm>
        </p:spPr>
        <p:txBody>
          <a:bodyPr>
            <a:noAutofit/>
          </a:bodyPr>
          <a:lstStyle/>
          <a:p>
            <a:pPr algn="just"/>
            <a:r>
              <a:rPr lang="en-IN" sz="1200" dirty="0"/>
              <a:t/>
            </a:r>
            <a:br>
              <a:rPr lang="en-IN" sz="1200" dirty="0"/>
            </a:br>
            <a:r>
              <a:rPr lang="en-IN" sz="1200" dirty="0"/>
              <a:t/>
            </a:r>
            <a:br>
              <a:rPr lang="en-IN" sz="1200" dirty="0"/>
            </a:br>
            <a:r>
              <a:rPr lang="en-IN" sz="3200" dirty="0" smtClean="0"/>
              <a:t> </a:t>
            </a:r>
            <a:r>
              <a:rPr lang="en-IN" sz="3200" b="1" dirty="0" smtClean="0">
                <a:latin typeface="Algerian" pitchFamily="82" charset="0"/>
              </a:rPr>
              <a:t>INTRODUCTION</a:t>
            </a:r>
            <a:br>
              <a:rPr lang="en-IN" sz="3200" b="1" dirty="0" smtClean="0">
                <a:latin typeface="Algerian" pitchFamily="82" charset="0"/>
              </a:rPr>
            </a:br>
            <a:r>
              <a:rPr lang="en-IN" sz="3200" b="1" dirty="0" smtClean="0"/>
              <a:t>  </a:t>
            </a:r>
            <a:r>
              <a:rPr lang="en-IN" sz="1200" b="1" dirty="0"/>
              <a:t/>
            </a:r>
            <a:br>
              <a:rPr lang="en-IN" sz="1200" b="1" dirty="0"/>
            </a:br>
            <a:endParaRPr lang="en-IN" sz="1200" dirty="0"/>
          </a:p>
        </p:txBody>
      </p:sp>
      <p:sp>
        <p:nvSpPr>
          <p:cNvPr id="4" name="Content Placeholder 3"/>
          <p:cNvSpPr>
            <a:spLocks noGrp="1"/>
          </p:cNvSpPr>
          <p:nvPr>
            <p:ph idx="1"/>
          </p:nvPr>
        </p:nvSpPr>
        <p:spPr>
          <a:xfrm>
            <a:off x="-95232" y="1011572"/>
            <a:ext cx="7239000" cy="4846320"/>
          </a:xfrm>
        </p:spPr>
        <p:txBody>
          <a:bodyPr>
            <a:normAutofit fontScale="55000" lnSpcReduction="20000"/>
          </a:bodyPr>
          <a:lstStyle/>
          <a:p>
            <a:pPr algn="just"/>
            <a:r>
              <a:rPr lang="en-IN" dirty="0" smtClean="0"/>
              <a:t>     Electronic Commerce is process of doing business through computer networks. A person sitting on his chair in front of a computer can access all the facilities of the Internet to buy or sell the products. </a:t>
            </a:r>
            <a:br>
              <a:rPr lang="en-IN" dirty="0" smtClean="0"/>
            </a:br>
            <a:r>
              <a:rPr lang="en-IN" dirty="0" smtClean="0"/>
              <a:t>Unlike traditional commerce that is carried out physically with effort of a person to go &amp; get products, ecommerce has made it easier for human to reduce physical work and to save time. E-Commerce which was started in early 1990’s has taken a great leap in the world of computers, but the fact that has hindered the growth of e-commerce is security. Security is the challenge facing e-commerce today &amp; there is still a lot of advancement made in the field of security. </a:t>
            </a:r>
            <a:br>
              <a:rPr lang="en-IN" dirty="0" smtClean="0"/>
            </a:br>
            <a:r>
              <a:rPr lang="en-IN" dirty="0" smtClean="0"/>
              <a:t>As e-commerce is one of the top growing businesses in India and provides a great market potential for investments, foreign Investors are funding e-commerce sector. The study concludes that there would be a prospective growth of e-commerce in India, if the Government provide a legal security and framework for e-commerce and the domestic and international trade are allowed to expand their basic rights such as intellectual property, privacy, prevention of fraud, consumer protection, etc.</a:t>
            </a:r>
            <a:endParaRPr lang="en-IN" dirty="0"/>
          </a:p>
        </p:txBody>
      </p:sp>
      <p:pic>
        <p:nvPicPr>
          <p:cNvPr id="6" name="Picture 5" descr="1cf0e62090ebd950855b702c81587979.png"/>
          <p:cNvPicPr>
            <a:picLocks noChangeAspect="1"/>
          </p:cNvPicPr>
          <p:nvPr/>
        </p:nvPicPr>
        <p:blipFill>
          <a:blip r:embed="rId2"/>
          <a:stretch>
            <a:fillRect/>
          </a:stretch>
        </p:blipFill>
        <p:spPr>
          <a:xfrm flipH="1">
            <a:off x="6715140" y="4738706"/>
            <a:ext cx="2119294" cy="21192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52" y="357166"/>
            <a:ext cx="8229600" cy="4572000"/>
          </a:xfrm>
        </p:spPr>
        <p:txBody>
          <a:bodyPr>
            <a:normAutofit fontScale="70000" lnSpcReduction="20000"/>
          </a:bodyPr>
          <a:lstStyle/>
          <a:p>
            <a:r>
              <a:rPr lang="en-IN" b="1" dirty="0"/>
              <a:t>Registration </a:t>
            </a:r>
          </a:p>
          <a:p>
            <a:r>
              <a:rPr lang="en-IN" dirty="0"/>
              <a:t>In order to use the Systems the users will need to register in the system, and for registration, they need to provide various information related to them such as name, address, etc. </a:t>
            </a:r>
          </a:p>
          <a:p>
            <a:r>
              <a:rPr lang="en-IN" b="1" dirty="0"/>
              <a:t>Cart </a:t>
            </a:r>
          </a:p>
          <a:p>
            <a:r>
              <a:rPr lang="en-IN" dirty="0"/>
              <a:t>After selecting a product if the user wants to purchase it, later they can save the product in the cart. </a:t>
            </a:r>
          </a:p>
          <a:p>
            <a:r>
              <a:rPr lang="en-IN" b="1" dirty="0"/>
              <a:t>Check out </a:t>
            </a:r>
          </a:p>
          <a:p>
            <a:r>
              <a:rPr lang="en-IN" dirty="0"/>
              <a:t>Through this module, the user can place their order and can choose preferred method for payment. </a:t>
            </a:r>
          </a:p>
          <a:p>
            <a:r>
              <a:rPr lang="en-IN" b="1" dirty="0" smtClean="0"/>
              <a:t>Purchase history </a:t>
            </a:r>
          </a:p>
          <a:p>
            <a:r>
              <a:rPr lang="en-IN" dirty="0" smtClean="0"/>
              <a:t>This </a:t>
            </a:r>
            <a:r>
              <a:rPr lang="en-IN" dirty="0"/>
              <a:t>will show the purchase done by the user in the past. </a:t>
            </a:r>
          </a:p>
        </p:txBody>
      </p:sp>
      <p:pic>
        <p:nvPicPr>
          <p:cNvPr id="5" name="Picture 4" descr="icon-registration-registry-registration-144252898.jpg"/>
          <p:cNvPicPr>
            <a:picLocks noChangeAspect="1"/>
          </p:cNvPicPr>
          <p:nvPr/>
        </p:nvPicPr>
        <p:blipFill>
          <a:blip r:embed="rId2"/>
          <a:stretch>
            <a:fillRect/>
          </a:stretch>
        </p:blipFill>
        <p:spPr>
          <a:xfrm>
            <a:off x="2285984" y="285728"/>
            <a:ext cx="361944" cy="361944"/>
          </a:xfrm>
          <a:prstGeom prst="rect">
            <a:avLst/>
          </a:prstGeom>
        </p:spPr>
      </p:pic>
      <p:pic>
        <p:nvPicPr>
          <p:cNvPr id="6" name="Picture 5" descr="download (1).png"/>
          <p:cNvPicPr>
            <a:picLocks noChangeAspect="1"/>
          </p:cNvPicPr>
          <p:nvPr/>
        </p:nvPicPr>
        <p:blipFill>
          <a:blip r:embed="rId3"/>
          <a:stretch>
            <a:fillRect/>
          </a:stretch>
        </p:blipFill>
        <p:spPr>
          <a:xfrm>
            <a:off x="1428728" y="1785926"/>
            <a:ext cx="285752" cy="285752"/>
          </a:xfrm>
          <a:prstGeom prst="rect">
            <a:avLst/>
          </a:prstGeom>
        </p:spPr>
      </p:pic>
      <p:pic>
        <p:nvPicPr>
          <p:cNvPr id="7" name="Picture 6" descr="check-out-icon-trendy-check-out-logo-concept-white-backgroun-check-out-icon-trendy-check-out-logo-concept-white-background-131149296.jpg"/>
          <p:cNvPicPr>
            <a:picLocks noChangeAspect="1"/>
          </p:cNvPicPr>
          <p:nvPr/>
        </p:nvPicPr>
        <p:blipFill>
          <a:blip r:embed="rId4"/>
          <a:stretch>
            <a:fillRect/>
          </a:stretch>
        </p:blipFill>
        <p:spPr>
          <a:xfrm>
            <a:off x="2214546" y="2714620"/>
            <a:ext cx="285752" cy="285752"/>
          </a:xfrm>
          <a:prstGeom prst="rect">
            <a:avLst/>
          </a:prstGeom>
        </p:spPr>
      </p:pic>
      <p:pic>
        <p:nvPicPr>
          <p:cNvPr id="8" name="Picture 7" descr="download (2).png"/>
          <p:cNvPicPr>
            <a:picLocks noChangeAspect="1"/>
          </p:cNvPicPr>
          <p:nvPr/>
        </p:nvPicPr>
        <p:blipFill>
          <a:blip r:embed="rId5"/>
          <a:stretch>
            <a:fillRect/>
          </a:stretch>
        </p:blipFill>
        <p:spPr>
          <a:xfrm>
            <a:off x="2945007" y="3571876"/>
            <a:ext cx="269671" cy="285752"/>
          </a:xfrm>
          <a:prstGeom prst="rect">
            <a:avLst/>
          </a:prstGeom>
        </p:spPr>
      </p:pic>
      <p:pic>
        <p:nvPicPr>
          <p:cNvPr id="9" name="Picture 8" descr="1cf0e62090ebd950855b702c81587979.png"/>
          <p:cNvPicPr>
            <a:picLocks noChangeAspect="1"/>
          </p:cNvPicPr>
          <p:nvPr/>
        </p:nvPicPr>
        <p:blipFill>
          <a:blip r:embed="rId6"/>
          <a:stretch>
            <a:fillRect/>
          </a:stretch>
        </p:blipFill>
        <p:spPr>
          <a:xfrm flipH="1">
            <a:off x="6715140" y="4738706"/>
            <a:ext cx="2119294" cy="21192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1399032"/>
          </a:xfrm>
        </p:spPr>
        <p:txBody>
          <a:bodyPr/>
          <a:lstStyle/>
          <a:p>
            <a:r>
              <a:rPr lang="en-IN" b="1" dirty="0"/>
              <a:t>Existing System </a:t>
            </a:r>
            <a:endParaRPr lang="en-IN" dirty="0"/>
          </a:p>
        </p:txBody>
      </p:sp>
      <p:sp>
        <p:nvSpPr>
          <p:cNvPr id="3" name="Content Placeholder 2"/>
          <p:cNvSpPr>
            <a:spLocks noGrp="1"/>
          </p:cNvSpPr>
          <p:nvPr>
            <p:ph idx="1"/>
          </p:nvPr>
        </p:nvSpPr>
        <p:spPr>
          <a:xfrm>
            <a:off x="71406" y="1000108"/>
            <a:ext cx="8229600" cy="4572000"/>
          </a:xfrm>
        </p:spPr>
        <p:txBody>
          <a:bodyPr>
            <a:normAutofit fontScale="92500" lnSpcReduction="20000"/>
          </a:bodyPr>
          <a:lstStyle/>
          <a:p>
            <a:r>
              <a:rPr lang="en-IN" dirty="0"/>
              <a:t>The E-commerce Management System has various flaws in it as because of which most of the people don’t use the system even though it has several advantages over traditional stores. The biggest problem is that it takes at least a day to deliver a product to the customer. While some other issues are a duplication of the product means the product is shown on the web some time differs with the original product due to which next time that customer go to buy the product through the traditional type of store. </a:t>
            </a:r>
          </a:p>
        </p:txBody>
      </p:sp>
      <p:pic>
        <p:nvPicPr>
          <p:cNvPr id="4" name="Picture 3" descr="1cf0e62090ebd950855b702c81587979.png"/>
          <p:cNvPicPr>
            <a:picLocks noChangeAspect="1"/>
          </p:cNvPicPr>
          <p:nvPr/>
        </p:nvPicPr>
        <p:blipFill>
          <a:blip r:embed="rId2"/>
          <a:stretch>
            <a:fillRect/>
          </a:stretch>
        </p:blipFill>
        <p:spPr>
          <a:xfrm flipH="1">
            <a:off x="6715140" y="4738706"/>
            <a:ext cx="2119294" cy="21192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System </a:t>
            </a:r>
            <a:endParaRPr lang="en-IN" dirty="0"/>
          </a:p>
        </p:txBody>
      </p:sp>
      <p:sp>
        <p:nvSpPr>
          <p:cNvPr id="3" name="Content Placeholder 2"/>
          <p:cNvSpPr>
            <a:spLocks noGrp="1"/>
          </p:cNvSpPr>
          <p:nvPr>
            <p:ph idx="1"/>
          </p:nvPr>
        </p:nvSpPr>
        <p:spPr/>
        <p:txBody>
          <a:bodyPr>
            <a:normAutofit fontScale="62500" lnSpcReduction="20000"/>
          </a:bodyPr>
          <a:lstStyle/>
          <a:p>
            <a:r>
              <a:rPr lang="en-IN" dirty="0"/>
              <a:t>The E-commerce Management System has many advantages, compare to traditional store as one can compare the cost of a product with other e-commerce websites, and if a user dislikes any product, he/she can return it. While we can make use of the current technology to overcome the problem with the existing system. The E-commerce Management System companies can use a flying robot, so when a user places an order, the company will send the product through the robot. The robot will find the user by using the GPS, and in this way, we can reduce the time to deliver a product. While before sending a product the e-commerce company will check the product that it is same or not with the requested order. </a:t>
            </a:r>
          </a:p>
          <a:p>
            <a:r>
              <a:rPr lang="en-IN" dirty="0"/>
              <a:t>1. Wide Range of Products. </a:t>
            </a:r>
          </a:p>
          <a:p>
            <a:r>
              <a:rPr lang="en-IN" dirty="0"/>
              <a:t>2. Easy To Use. </a:t>
            </a:r>
          </a:p>
          <a:p>
            <a:r>
              <a:rPr lang="en-IN" dirty="0"/>
              <a:t>3. User Friendly. </a:t>
            </a:r>
          </a:p>
          <a:p>
            <a:r>
              <a:rPr lang="en-IN" dirty="0"/>
              <a:t>4. Secure Transaction. </a:t>
            </a:r>
          </a:p>
          <a:p>
            <a:endParaRPr lang="en-IN" dirty="0"/>
          </a:p>
        </p:txBody>
      </p:sp>
      <p:pic>
        <p:nvPicPr>
          <p:cNvPr id="4" name="Picture 3" descr="1cf0e62090ebd950855b702c81587979.png"/>
          <p:cNvPicPr>
            <a:picLocks noChangeAspect="1"/>
          </p:cNvPicPr>
          <p:nvPr/>
        </p:nvPicPr>
        <p:blipFill>
          <a:blip r:embed="rId2"/>
          <a:stretch>
            <a:fillRect/>
          </a:stretch>
        </p:blipFill>
        <p:spPr>
          <a:xfrm flipH="1">
            <a:off x="6881862" y="4714884"/>
            <a:ext cx="2119294" cy="21192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Software requirements </a:t>
            </a:r>
            <a:br>
              <a:rPr lang="en-IN" dirty="0" smtClean="0"/>
            </a:br>
            <a:endParaRPr lang="en-IN" dirty="0"/>
          </a:p>
        </p:txBody>
      </p:sp>
      <p:sp>
        <p:nvSpPr>
          <p:cNvPr id="3" name="Content Placeholder 2"/>
          <p:cNvSpPr>
            <a:spLocks noGrp="1"/>
          </p:cNvSpPr>
          <p:nvPr>
            <p:ph idx="1"/>
          </p:nvPr>
        </p:nvSpPr>
        <p:spPr/>
        <p:txBody>
          <a:bodyPr/>
          <a:lstStyle/>
          <a:p>
            <a:r>
              <a:rPr lang="en-IN" dirty="0" smtClean="0"/>
              <a:t>1</a:t>
            </a:r>
            <a:r>
              <a:rPr lang="en-IN" dirty="0"/>
              <a:t>. Operating system </a:t>
            </a:r>
          </a:p>
          <a:p>
            <a:r>
              <a:rPr lang="en-IN" dirty="0"/>
              <a:t>Windows 7/8/10/11 </a:t>
            </a:r>
          </a:p>
          <a:p>
            <a:r>
              <a:rPr lang="en-IN" dirty="0"/>
              <a:t>2. Frontend: HTML 5 and CSS 3 </a:t>
            </a:r>
          </a:p>
          <a:p>
            <a:r>
              <a:rPr lang="en-IN" dirty="0"/>
              <a:t>3. PHP </a:t>
            </a:r>
          </a:p>
          <a:p>
            <a:r>
              <a:rPr lang="en-IN" dirty="0"/>
              <a:t>4. Backend: MYSQL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requirement </a:t>
            </a:r>
          </a:p>
        </p:txBody>
      </p:sp>
      <p:sp>
        <p:nvSpPr>
          <p:cNvPr id="3" name="Content Placeholder 2"/>
          <p:cNvSpPr>
            <a:spLocks noGrp="1"/>
          </p:cNvSpPr>
          <p:nvPr>
            <p:ph idx="1"/>
          </p:nvPr>
        </p:nvSpPr>
        <p:spPr/>
        <p:txBody>
          <a:bodyPr/>
          <a:lstStyle/>
          <a:p>
            <a:endParaRPr lang="en-IN" dirty="0"/>
          </a:p>
          <a:p>
            <a:r>
              <a:rPr lang="en-IN" dirty="0" smtClean="0"/>
              <a:t> </a:t>
            </a:r>
            <a:r>
              <a:rPr lang="en-IN" dirty="0"/>
              <a:t>RAM: 2GB </a:t>
            </a:r>
          </a:p>
          <a:p>
            <a:r>
              <a:rPr lang="en-IN" dirty="0" smtClean="0"/>
              <a:t> </a:t>
            </a:r>
            <a:r>
              <a:rPr lang="en-IN" dirty="0"/>
              <a:t>Hard Disk: 500GB </a:t>
            </a:r>
          </a:p>
          <a:p>
            <a:r>
              <a:rPr lang="sv-SE" dirty="0" smtClean="0"/>
              <a:t>Processor</a:t>
            </a:r>
            <a:r>
              <a:rPr lang="sv-SE" dirty="0"/>
              <a:t>: 2.2 GHz 64 bit </a:t>
            </a:r>
          </a:p>
          <a:p>
            <a:r>
              <a:rPr lang="en-IN" dirty="0" smtClean="0"/>
              <a:t> </a:t>
            </a:r>
            <a:r>
              <a:rPr lang="en-IN" dirty="0"/>
              <a:t>Other devices: Mouse and Keyboard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Requirements </a:t>
            </a:r>
          </a:p>
        </p:txBody>
      </p:sp>
      <p:sp>
        <p:nvSpPr>
          <p:cNvPr id="3" name="Content Placeholder 2"/>
          <p:cNvSpPr>
            <a:spLocks noGrp="1"/>
          </p:cNvSpPr>
          <p:nvPr>
            <p:ph idx="1"/>
          </p:nvPr>
        </p:nvSpPr>
        <p:spPr/>
        <p:txBody>
          <a:bodyPr>
            <a:normAutofit/>
          </a:bodyPr>
          <a:lstStyle/>
          <a:p>
            <a:pPr algn="ctr"/>
            <a:r>
              <a:rPr lang="en-IN" sz="4000" dirty="0"/>
              <a:t>Operating system : Linux/Windows. </a:t>
            </a:r>
          </a:p>
          <a:p>
            <a:pPr algn="ctr"/>
            <a:r>
              <a:rPr lang="en-IN" sz="4000" dirty="0"/>
              <a:t>Front End :HTML ,CSS , </a:t>
            </a:r>
            <a:r>
              <a:rPr lang="en-IN" sz="4000" dirty="0" err="1"/>
              <a:t>Javascript</a:t>
            </a:r>
            <a:r>
              <a:rPr lang="en-IN" sz="4000" dirty="0"/>
              <a:t> , </a:t>
            </a:r>
            <a:r>
              <a:rPr lang="en-IN" sz="4000" dirty="0" err="1"/>
              <a:t>Php</a:t>
            </a:r>
            <a:r>
              <a:rPr lang="en-IN" sz="4000" dirty="0"/>
              <a:t>. </a:t>
            </a:r>
          </a:p>
          <a:p>
            <a:pPr algn="ctr"/>
            <a:r>
              <a:rPr lang="en-IN" sz="4000" dirty="0"/>
              <a:t>Backend : </a:t>
            </a:r>
            <a:r>
              <a:rPr lang="en-IN" sz="4000" dirty="0" err="1"/>
              <a:t>MySQL</a:t>
            </a:r>
            <a:r>
              <a:rPr lang="en-IN" sz="4000"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diagram </a:t>
            </a:r>
          </a:p>
        </p:txBody>
      </p:sp>
      <p:pic>
        <p:nvPicPr>
          <p:cNvPr id="1026" name="Picture 2"/>
          <p:cNvPicPr>
            <a:picLocks noGrp="1" noChangeAspect="1" noChangeArrowheads="1"/>
          </p:cNvPicPr>
          <p:nvPr>
            <p:ph idx="1"/>
          </p:nvPr>
        </p:nvPicPr>
        <p:blipFill>
          <a:blip r:embed="rId2"/>
          <a:stretch>
            <a:fillRect/>
          </a:stretch>
        </p:blipFill>
        <p:spPr bwMode="auto">
          <a:xfrm>
            <a:off x="2042232" y="1882775"/>
            <a:ext cx="5059536" cy="4572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38</TotalTime>
  <Words>723</Words>
  <Application>Microsoft Office PowerPoint</Application>
  <PresentationFormat>On-screen Show (4:3)</PresentationFormat>
  <Paragraphs>64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Verve</vt:lpstr>
      <vt:lpstr>Maharaja Institute of Technology Thandavapura</vt:lpstr>
      <vt:lpstr>   INTRODUCTION    </vt:lpstr>
      <vt:lpstr>Slide 3</vt:lpstr>
      <vt:lpstr>Existing System </vt:lpstr>
      <vt:lpstr>Proposed System </vt:lpstr>
      <vt:lpstr>Software requirements  </vt:lpstr>
      <vt:lpstr>Hardware requirement </vt:lpstr>
      <vt:lpstr>Software Requirements </vt:lpstr>
      <vt:lpstr>Use case diagram </vt:lpstr>
      <vt:lpstr>Data flow Diagram </vt:lpstr>
      <vt:lpstr>Entity Relation Diagram </vt:lpstr>
      <vt:lpstr>ER mapping to physical schema-diagram </vt:lpstr>
      <vt:lpstr>Slide 13</vt:lpstr>
      <vt:lpstr>Conclusion </vt:lpstr>
      <vt:lpstr>References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Electronic Commerce is process of doing business through computer networks. A person sitting on his chair in front of a computer can access all the facilities of the Internet to buy or sell the products.  Unlike traditional commerce that is carried out physically with effort of a person to go &amp; get products, ecommerce has made it easier for human to reduce physical work and to save time. E-Commerce which was started in early 1990’s has taken a great leap in the world of computers, but the fact that has hindered the growth of e-commerce is security. Security is the challenge facing e-commerce today &amp; there is still a lot of advancement made in the field of security.  As e-commerce is one of the top growing businesses in India and provides a great market potential for investments, foreign Investors are funding e-commerce sector. The study concludes that there would be a prospective growth of e-commerce in India, if the Government provide a legal security and framework for e-commerce and the domestic and international trade are allowed to expand their basic rights such as intellectual property, privacy, prevention of fraud, consumer protection, etc.</dc:title>
  <dc:creator>spark</dc:creator>
  <cp:lastModifiedBy>spark</cp:lastModifiedBy>
  <cp:revision>4</cp:revision>
  <dcterms:created xsi:type="dcterms:W3CDTF">2022-03-21T15:14:44Z</dcterms:created>
  <dcterms:modified xsi:type="dcterms:W3CDTF">2022-03-21T15:53:10Z</dcterms:modified>
</cp:coreProperties>
</file>