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1" r:id="rId2"/>
    <p:sldMasterId id="2147483684" r:id="rId3"/>
    <p:sldMasterId id="2147483686" r:id="rId4"/>
    <p:sldMasterId id="2147483701" r:id="rId5"/>
  </p:sldMasterIdLst>
  <p:notesMasterIdLst>
    <p:notesMasterId r:id="rId21"/>
  </p:notesMasterIdLst>
  <p:sldIdLst>
    <p:sldId id="256"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D403750A-5F0F-4676-8E81-AA1C70853B4F}">
          <p14:sldIdLst>
            <p14:sldId id="256"/>
            <p14:sldId id="266"/>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AD"/>
    <a:srgbClr val="692146"/>
    <a:srgbClr val="FFB600"/>
    <a:srgbClr val="FFE5B8"/>
    <a:srgbClr val="255881"/>
    <a:srgbClr val="601D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93061" autoAdjust="0"/>
  </p:normalViewPr>
  <p:slideViewPr>
    <p:cSldViewPr snapToGrid="0" showGuides="1">
      <p:cViewPr varScale="1">
        <p:scale>
          <a:sx n="119" d="100"/>
          <a:sy n="119" d="100"/>
        </p:scale>
        <p:origin x="1832" y="184"/>
      </p:cViewPr>
      <p:guideLst>
        <p:guide pos="3264"/>
        <p:guide orient="horz" pos="2256"/>
        <p:guide pos="56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poren, Laura" userId="567f631f-0624-4179-9d16-569ddce48823" providerId="ADAL" clId="{BF4F43C6-164F-4AAC-8B40-D3644BBA939E}"/>
    <pc:docChg chg="modSld">
      <pc:chgData name="Ciporen, Laura" userId="567f631f-0624-4179-9d16-569ddce48823" providerId="ADAL" clId="{BF4F43C6-164F-4AAC-8B40-D3644BBA939E}" dt="2019-06-15T00:07:17.335" v="0" actId="962"/>
      <pc:docMkLst>
        <pc:docMk/>
      </pc:docMkLst>
      <pc:sldChg chg="modSp">
        <pc:chgData name="Ciporen, Laura" userId="567f631f-0624-4179-9d16-569ddce48823" providerId="ADAL" clId="{BF4F43C6-164F-4AAC-8B40-D3644BBA939E}" dt="2019-06-15T00:07:17.335" v="0" actId="962"/>
        <pc:sldMkLst>
          <pc:docMk/>
          <pc:sldMk cId="1503147761" sldId="263"/>
        </pc:sldMkLst>
        <pc:grpChg chg="mod">
          <ac:chgData name="Ciporen, Laura" userId="567f631f-0624-4179-9d16-569ddce48823" providerId="ADAL" clId="{BF4F43C6-164F-4AAC-8B40-D3644BBA939E}" dt="2019-06-15T00:07:17.335" v="0" actId="962"/>
          <ac:grpSpMkLst>
            <pc:docMk/>
            <pc:sldMk cId="1503147761" sldId="263"/>
            <ac:grpSpMk id="27" creationId="{E73B7FBE-8810-4642-8826-87938954FFCB}"/>
          </ac:grpSpMkLst>
        </pc:grpChg>
      </pc:sldChg>
    </pc:docChg>
  </pc:docChgLst>
  <pc:docChgLst>
    <pc:chgData name="Laura Ciporen" userId="567f631f-0624-4179-9d16-569ddce48823" providerId="ADAL" clId="{7817D9AB-0C2F-4377-AE58-B272E77C27BC}"/>
    <pc:docChg chg="custSel modSld modMainMaster">
      <pc:chgData name="Laura Ciporen" userId="567f631f-0624-4179-9d16-569ddce48823" providerId="ADAL" clId="{7817D9AB-0C2F-4377-AE58-B272E77C27BC}" dt="2019-05-24T12:21:19.076" v="9"/>
      <pc:docMkLst>
        <pc:docMk/>
      </pc:docMkLst>
      <pc:sldChg chg="modSp">
        <pc:chgData name="Laura Ciporen" userId="567f631f-0624-4179-9d16-569ddce48823" providerId="ADAL" clId="{7817D9AB-0C2F-4377-AE58-B272E77C27BC}" dt="2019-05-24T12:19:53.211" v="5" actId="20577"/>
        <pc:sldMkLst>
          <pc:docMk/>
          <pc:sldMk cId="3028515047" sldId="256"/>
        </pc:sldMkLst>
        <pc:spChg chg="mod">
          <ac:chgData name="Laura Ciporen" userId="567f631f-0624-4179-9d16-569ddce48823" providerId="ADAL" clId="{7817D9AB-0C2F-4377-AE58-B272E77C27BC}" dt="2019-05-24T12:19:53.211" v="5" actId="20577"/>
          <ac:spMkLst>
            <pc:docMk/>
            <pc:sldMk cId="3028515047" sldId="256"/>
            <ac:spMk id="6" creationId="{5075BF32-B42F-470F-B1EE-DD2931D140AA}"/>
          </ac:spMkLst>
        </pc:spChg>
      </pc:sldChg>
      <pc:sldChg chg="modSp">
        <pc:chgData name="Laura Ciporen" userId="567f631f-0624-4179-9d16-569ddce48823" providerId="ADAL" clId="{7817D9AB-0C2F-4377-AE58-B272E77C27BC}" dt="2019-05-24T12:21:07.174" v="8" actId="313"/>
        <pc:sldMkLst>
          <pc:docMk/>
          <pc:sldMk cId="1080484485" sldId="260"/>
        </pc:sldMkLst>
        <pc:spChg chg="mod">
          <ac:chgData name="Laura Ciporen" userId="567f631f-0624-4179-9d16-569ddce48823" providerId="ADAL" clId="{7817D9AB-0C2F-4377-AE58-B272E77C27BC}" dt="2019-05-24T12:21:07.174" v="8" actId="313"/>
          <ac:spMkLst>
            <pc:docMk/>
            <pc:sldMk cId="1080484485" sldId="260"/>
            <ac:spMk id="3" creationId="{D630F02A-B1AC-4A6F-B7C6-6A288F03C29B}"/>
          </ac:spMkLst>
        </pc:spChg>
      </pc:sldChg>
      <pc:sldMasterChg chg="modSldLayout">
        <pc:chgData name="Laura Ciporen" userId="567f631f-0624-4179-9d16-569ddce48823" providerId="ADAL" clId="{7817D9AB-0C2F-4377-AE58-B272E77C27BC}" dt="2019-05-24T12:21:19.076" v="9"/>
        <pc:sldMasterMkLst>
          <pc:docMk/>
          <pc:sldMasterMk cId="895458715" sldId="2147483679"/>
        </pc:sldMasterMkLst>
        <pc:sldLayoutChg chg="modSp">
          <pc:chgData name="Laura Ciporen" userId="567f631f-0624-4179-9d16-569ddce48823" providerId="ADAL" clId="{7817D9AB-0C2F-4377-AE58-B272E77C27BC}" dt="2019-05-24T12:21:19.076" v="9"/>
          <pc:sldLayoutMkLst>
            <pc:docMk/>
            <pc:sldMasterMk cId="895458715" sldId="2147483679"/>
            <pc:sldLayoutMk cId="1001655917" sldId="2147483680"/>
          </pc:sldLayoutMkLst>
          <pc:spChg chg="mod">
            <ac:chgData name="Laura Ciporen" userId="567f631f-0624-4179-9d16-569ddce48823" providerId="ADAL" clId="{7817D9AB-0C2F-4377-AE58-B272E77C27BC}" dt="2019-05-24T12:21:19.076" v="9"/>
            <ac:spMkLst>
              <pc:docMk/>
              <pc:sldMasterMk cId="895458715" sldId="2147483679"/>
              <pc:sldLayoutMk cId="1001655917" sldId="2147483680"/>
              <ac:spMk id="2" creationId="{8AC4EEC4-5547-4185-92E7-A6CAF888043F}"/>
            </ac:spMkLst>
          </pc:spChg>
        </pc:sldLayoutChg>
        <pc:sldLayoutChg chg="modSp">
          <pc:chgData name="Laura Ciporen" userId="567f631f-0624-4179-9d16-569ddce48823" providerId="ADAL" clId="{7817D9AB-0C2F-4377-AE58-B272E77C27BC}" dt="2019-05-24T12:21:19.076" v="9"/>
          <pc:sldLayoutMkLst>
            <pc:docMk/>
            <pc:sldMasterMk cId="895458715" sldId="2147483679"/>
            <pc:sldLayoutMk cId="2489068921" sldId="2147483681"/>
          </pc:sldLayoutMkLst>
          <pc:spChg chg="mod">
            <ac:chgData name="Laura Ciporen" userId="567f631f-0624-4179-9d16-569ddce48823" providerId="ADAL" clId="{7817D9AB-0C2F-4377-AE58-B272E77C27BC}" dt="2019-05-24T12:21:19.076" v="9"/>
            <ac:spMkLst>
              <pc:docMk/>
              <pc:sldMasterMk cId="895458715" sldId="2147483679"/>
              <pc:sldLayoutMk cId="2489068921" sldId="2147483681"/>
              <ac:spMk id="2" creationId="{F4607C07-D864-4A1A-8061-D12997CC50CE}"/>
            </ac:spMkLst>
          </pc:spChg>
        </pc:sldLayoutChg>
        <pc:sldLayoutChg chg="modSp">
          <pc:chgData name="Laura Ciporen" userId="567f631f-0624-4179-9d16-569ddce48823" providerId="ADAL" clId="{7817D9AB-0C2F-4377-AE58-B272E77C27BC}" dt="2019-05-24T12:21:19.076" v="9"/>
          <pc:sldLayoutMkLst>
            <pc:docMk/>
            <pc:sldMasterMk cId="895458715" sldId="2147483679"/>
            <pc:sldLayoutMk cId="380643474" sldId="2147483682"/>
          </pc:sldLayoutMkLst>
          <pc:spChg chg="mod">
            <ac:chgData name="Laura Ciporen" userId="567f631f-0624-4179-9d16-569ddce48823" providerId="ADAL" clId="{7817D9AB-0C2F-4377-AE58-B272E77C27BC}" dt="2019-05-24T12:21:19.076" v="9"/>
            <ac:spMkLst>
              <pc:docMk/>
              <pc:sldMasterMk cId="895458715" sldId="2147483679"/>
              <pc:sldLayoutMk cId="380643474" sldId="2147483682"/>
              <ac:spMk id="4" creationId="{54514DA3-A928-4CD1-BFAE-B5DF399C4B36}"/>
            </ac:spMkLst>
          </pc:spChg>
        </pc:sldLayoutChg>
        <pc:sldLayoutChg chg="modSp">
          <pc:chgData name="Laura Ciporen" userId="567f631f-0624-4179-9d16-569ddce48823" providerId="ADAL" clId="{7817D9AB-0C2F-4377-AE58-B272E77C27BC}" dt="2019-05-24T12:21:19.076" v="9"/>
          <pc:sldLayoutMkLst>
            <pc:docMk/>
            <pc:sldMasterMk cId="895458715" sldId="2147483679"/>
            <pc:sldLayoutMk cId="1233895555" sldId="2147483683"/>
          </pc:sldLayoutMkLst>
          <pc:spChg chg="mod">
            <ac:chgData name="Laura Ciporen" userId="567f631f-0624-4179-9d16-569ddce48823" providerId="ADAL" clId="{7817D9AB-0C2F-4377-AE58-B272E77C27BC}" dt="2019-05-24T12:21:19.076" v="9"/>
            <ac:spMkLst>
              <pc:docMk/>
              <pc:sldMasterMk cId="895458715" sldId="2147483679"/>
              <pc:sldLayoutMk cId="1233895555" sldId="2147483683"/>
              <ac:spMk id="4" creationId="{54514DA3-A928-4CD1-BFAE-B5DF399C4B36}"/>
            </ac:spMkLst>
          </pc:spChg>
        </pc:sldLayoutChg>
      </pc:sldMasterChg>
      <pc:sldMasterChg chg="modSldLayout">
        <pc:chgData name="Laura Ciporen" userId="567f631f-0624-4179-9d16-569ddce48823" providerId="ADAL" clId="{7817D9AB-0C2F-4377-AE58-B272E77C27BC}" dt="2019-05-24T12:21:19.076" v="9"/>
        <pc:sldMasterMkLst>
          <pc:docMk/>
          <pc:sldMasterMk cId="2437998185" sldId="2147483684"/>
        </pc:sldMasterMkLst>
        <pc:sldLayoutChg chg="modSp">
          <pc:chgData name="Laura Ciporen" userId="567f631f-0624-4179-9d16-569ddce48823" providerId="ADAL" clId="{7817D9AB-0C2F-4377-AE58-B272E77C27BC}" dt="2019-05-24T12:21:19.076" v="9"/>
          <pc:sldLayoutMkLst>
            <pc:docMk/>
            <pc:sldMasterMk cId="2437998185" sldId="2147483684"/>
            <pc:sldLayoutMk cId="744366811" sldId="2147483685"/>
          </pc:sldLayoutMkLst>
          <pc:spChg chg="mod">
            <ac:chgData name="Laura Ciporen" userId="567f631f-0624-4179-9d16-569ddce48823" providerId="ADAL" clId="{7817D9AB-0C2F-4377-AE58-B272E77C27BC}" dt="2019-05-24T12:21:19.076" v="9"/>
            <ac:spMkLst>
              <pc:docMk/>
              <pc:sldMasterMk cId="2437998185" sldId="2147483684"/>
              <pc:sldLayoutMk cId="744366811" sldId="2147483685"/>
              <ac:spMk id="3" creationId="{9AB572CE-E262-4FA6-8D47-02F068ADD1BE}"/>
            </ac:spMkLst>
          </pc:spChg>
        </pc:sldLayoutChg>
      </pc:sldMasterChg>
      <pc:sldMasterChg chg="modSp">
        <pc:chgData name="Laura Ciporen" userId="567f631f-0624-4179-9d16-569ddce48823" providerId="ADAL" clId="{7817D9AB-0C2F-4377-AE58-B272E77C27BC}" dt="2019-05-24T12:21:19.076" v="9"/>
        <pc:sldMasterMkLst>
          <pc:docMk/>
          <pc:sldMasterMk cId="3690558099" sldId="2147483686"/>
        </pc:sldMasterMkLst>
        <pc:spChg chg="mod">
          <ac:chgData name="Laura Ciporen" userId="567f631f-0624-4179-9d16-569ddce48823" providerId="ADAL" clId="{7817D9AB-0C2F-4377-AE58-B272E77C27BC}" dt="2019-05-24T12:21:19.076" v="9"/>
          <ac:spMkLst>
            <pc:docMk/>
            <pc:sldMasterMk cId="3690558099" sldId="2147483686"/>
            <ac:spMk id="2" creationId="{36838A37-515E-4F5C-BF9F-CE51891A9C27}"/>
          </ac:spMkLst>
        </pc:spChg>
      </pc:sldMasterChg>
      <pc:sldMasterChg chg="modSp">
        <pc:chgData name="Laura Ciporen" userId="567f631f-0624-4179-9d16-569ddce48823" providerId="ADAL" clId="{7817D9AB-0C2F-4377-AE58-B272E77C27BC}" dt="2019-05-24T12:21:19.076" v="9"/>
        <pc:sldMasterMkLst>
          <pc:docMk/>
          <pc:sldMasterMk cId="881564708" sldId="2147483691"/>
        </pc:sldMasterMkLst>
        <pc:spChg chg="mod">
          <ac:chgData name="Laura Ciporen" userId="567f631f-0624-4179-9d16-569ddce48823" providerId="ADAL" clId="{7817D9AB-0C2F-4377-AE58-B272E77C27BC}" dt="2019-05-24T12:21:19.076" v="9"/>
          <ac:spMkLst>
            <pc:docMk/>
            <pc:sldMasterMk cId="881564708" sldId="2147483691"/>
            <ac:spMk id="2" creationId="{36838A37-515E-4F5C-BF9F-CE51891A9C27}"/>
          </ac:spMkLst>
        </pc:spChg>
      </pc:sldMasterChg>
      <pc:sldMasterChg chg="modSp">
        <pc:chgData name="Laura Ciporen" userId="567f631f-0624-4179-9d16-569ddce48823" providerId="ADAL" clId="{7817D9AB-0C2F-4377-AE58-B272E77C27BC}" dt="2019-05-24T12:21:19.076" v="9"/>
        <pc:sldMasterMkLst>
          <pc:docMk/>
          <pc:sldMasterMk cId="2924093042" sldId="2147483701"/>
        </pc:sldMasterMkLst>
        <pc:spChg chg="mod">
          <ac:chgData name="Laura Ciporen" userId="567f631f-0624-4179-9d16-569ddce48823" providerId="ADAL" clId="{7817D9AB-0C2F-4377-AE58-B272E77C27BC}" dt="2019-05-24T12:21:19.076" v="9"/>
          <ac:spMkLst>
            <pc:docMk/>
            <pc:sldMasterMk cId="2924093042" sldId="2147483701"/>
            <ac:spMk id="2" creationId="{36838A37-515E-4F5C-BF9F-CE51891A9C27}"/>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51B6-816D-453D-9AB0-FB5BDE553EAC}" type="datetimeFigureOut">
              <a:rPr lang="en-US" smtClean="0"/>
              <a:t>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B8B88-7B19-4444-8C00-276D3F703348}" type="slidenum">
              <a:rPr lang="en-US" smtClean="0"/>
              <a:t>‹#›</a:t>
            </a:fld>
            <a:endParaRPr lang="en-US"/>
          </a:p>
        </p:txBody>
      </p:sp>
    </p:spTree>
    <p:extLst>
      <p:ext uri="{BB962C8B-B14F-4D97-AF65-F5344CB8AC3E}">
        <p14:creationId xmlns:p14="http://schemas.microsoft.com/office/powerpoint/2010/main" val="3816873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29DB8B88-7B19-4444-8C00-276D3F703348}" type="slidenum">
              <a:rPr lang="en-US" smtClean="0"/>
              <a:t>2</a:t>
            </a:fld>
            <a:endParaRPr lang="en-US"/>
          </a:p>
        </p:txBody>
      </p:sp>
    </p:spTree>
    <p:extLst>
      <p:ext uri="{BB962C8B-B14F-4D97-AF65-F5344CB8AC3E}">
        <p14:creationId xmlns:p14="http://schemas.microsoft.com/office/powerpoint/2010/main" val="385691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54864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1904671"/>
            <a:ext cx="8458200" cy="54864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532632"/>
            <a:ext cx="8458200" cy="54864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160593"/>
            <a:ext cx="8458200" cy="54864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3788554"/>
            <a:ext cx="8458200" cy="54864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4416515"/>
            <a:ext cx="8458200" cy="54864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12" name="Content Placeholder 6">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5044476"/>
            <a:ext cx="8458200" cy="54864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342900" y="5672435"/>
            <a:ext cx="8458200" cy="548640"/>
          </a:xfrm>
        </p:spPr>
        <p:txBody>
          <a:bodyPr/>
          <a:lstStyle>
            <a:lvl1pPr>
              <a:defRPr/>
            </a:lvl1pPr>
          </a:lstStyle>
          <a:p>
            <a:pPr lvl="0"/>
            <a:r>
              <a:rPr lang="en-US" dirty="0"/>
              <a:t>Slide Content 6</a:t>
            </a:r>
          </a:p>
          <a:p>
            <a:pPr lvl="1"/>
            <a:r>
              <a:rPr lang="en-US" dirty="0"/>
              <a:t>Second level</a:t>
            </a:r>
          </a:p>
          <a:p>
            <a:pPr lvl="2"/>
            <a:r>
              <a:rPr lang="en-US" dirty="0"/>
              <a:t>Third level</a:t>
            </a:r>
          </a:p>
        </p:txBody>
      </p:sp>
    </p:spTree>
    <p:extLst>
      <p:ext uri="{BB962C8B-B14F-4D97-AF65-F5344CB8AC3E}">
        <p14:creationId xmlns:p14="http://schemas.microsoft.com/office/powerpoint/2010/main" val="103399681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7" name="Slide Number"/>
          <p:cNvSpPr txBox="1"/>
          <p:nvPr userDrawn="1"/>
        </p:nvSpPr>
        <p:spPr>
          <a:xfrm>
            <a:off x="8625636" y="6670335"/>
            <a:ext cx="356616" cy="164592"/>
          </a:xfrm>
          <a:prstGeom prst="rect">
            <a:avLst/>
          </a:prstGeom>
          <a:noFill/>
        </p:spPr>
        <p:txBody>
          <a:bodyPr wrap="square" lIns="45720" rIns="45720" rtlCol="0" anchor="ctr" anchorCtr="0">
            <a:noAutofit/>
          </a:bodyPr>
          <a:lstStyle/>
          <a:p>
            <a:pPr algn="r"/>
            <a:fld id="{960EEC4C-B90A-40FB-9378-A310753B0AE3}" type="slidenum">
              <a:rPr lang="en-US" sz="800" smtClean="0">
                <a:solidFill>
                  <a:srgbClr val="595959"/>
                </a:solidFill>
              </a:rPr>
              <a:pPr algn="r"/>
              <a:t>‹#›</a:t>
            </a:fld>
            <a:endParaRPr lang="en-US" sz="800" dirty="0">
              <a:solidFill>
                <a:srgbClr val="595959"/>
              </a:solidFill>
            </a:endParaRPr>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4" r:id="rId7"/>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cNvSpPr txBox="1"/>
          <p:nvPr userDrawn="1"/>
        </p:nvSpPr>
        <p:spPr>
          <a:xfrm>
            <a:off x="8625636" y="6670335"/>
            <a:ext cx="356616" cy="164592"/>
          </a:xfrm>
          <a:prstGeom prst="rect">
            <a:avLst/>
          </a:prstGeom>
          <a:noFill/>
        </p:spPr>
        <p:txBody>
          <a:bodyPr wrap="square" lIns="45720" rIns="45720" rtlCol="0" anchor="ctr" anchorCtr="0">
            <a:noAutofit/>
          </a:bodyPr>
          <a:lstStyle/>
          <a:p>
            <a:pPr algn="r"/>
            <a:fld id="{960EEC4C-B90A-40FB-9378-A310753B0AE3}" type="slidenum">
              <a:rPr lang="en-US" sz="800" smtClean="0">
                <a:solidFill>
                  <a:srgbClr val="595959"/>
                </a:solidFill>
              </a:rPr>
              <a:pPr algn="r"/>
              <a:t>‹#›</a:t>
            </a:fld>
            <a:endParaRPr lang="en-US" sz="800" dirty="0">
              <a:solidFill>
                <a:srgbClr val="595959"/>
              </a:solidFill>
            </a:endParaRP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7" name="Slide Number"/>
          <p:cNvSpPr txBox="1"/>
          <p:nvPr userDrawn="1"/>
        </p:nvSpPr>
        <p:spPr>
          <a:xfrm>
            <a:off x="8625636" y="6670335"/>
            <a:ext cx="356616" cy="164592"/>
          </a:xfrm>
          <a:prstGeom prst="rect">
            <a:avLst/>
          </a:prstGeom>
          <a:noFill/>
        </p:spPr>
        <p:txBody>
          <a:bodyPr wrap="square" lIns="45720" rIns="45720" rtlCol="0" anchor="ctr" anchorCtr="0">
            <a:noAutofit/>
          </a:bodyPr>
          <a:lstStyle/>
          <a:p>
            <a:pPr algn="r"/>
            <a:fld id="{960EEC4C-B90A-40FB-9378-A310753B0AE3}" type="slidenum">
              <a:rPr lang="en-US" sz="800" smtClean="0">
                <a:solidFill>
                  <a:srgbClr val="595959"/>
                </a:solidFill>
              </a:rPr>
              <a:pPr algn="r"/>
              <a:t>‹#›</a:t>
            </a:fld>
            <a:endParaRPr lang="en-US" sz="800" dirty="0">
              <a:solidFill>
                <a:srgbClr val="595959"/>
              </a:solidFill>
            </a:endParaRP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dirty="0"/>
              <a:t>Chapter 1</a:t>
            </a:r>
          </a:p>
        </p:txBody>
      </p:sp>
      <p:sp>
        <p:nvSpPr>
          <p:cNvPr id="13" name="Subtitle 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dirty="0"/>
              <a:t>ABOUT COMMUNICATION</a:t>
            </a:r>
          </a:p>
        </p:txBody>
      </p:sp>
      <p:sp>
        <p:nvSpPr>
          <p:cNvPr id="14" name="Text Placeholder 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dirty="0"/>
              <a:t>Fourth Edition</a:t>
            </a:r>
          </a:p>
        </p:txBody>
      </p:sp>
      <p:sp>
        <p:nvSpPr>
          <p:cNvPr id="6" name="Footer Placeholder 4">
            <a:extLst>
              <a:ext uri="{FF2B5EF4-FFF2-40B4-BE49-F238E27FC236}">
                <a16:creationId xmlns:a16="http://schemas.microsoft.com/office/drawing/2014/main" id="{5075BF32-B42F-470F-B1EE-DD2931D140AA}"/>
              </a:ext>
            </a:extLst>
          </p:cNvPr>
          <p:cNvSpPr>
            <a:spLocks noGrp="1"/>
          </p:cNvSpPr>
          <p:nvPr>
            <p:ph type="ftr" sz="quarter" idx="11"/>
          </p:nvPr>
        </p:nvSpPr>
        <p:spPr/>
        <p:txBody>
          <a:bodyPr/>
          <a:lstStyle/>
          <a:p>
            <a:pPr lvl="0"/>
            <a:r>
              <a:rPr lang="en-US" dirty="0"/>
              <a:t>© 2021 McGraw Hill. All rights reserved. Authorized only for instructor use in the classroom.</a:t>
            </a:r>
          </a:p>
          <a:p>
            <a:pPr lvl="0"/>
            <a:r>
              <a:rPr lang="en-US" dirty="0"/>
              <a:t>No reproduction or further distribution permitted without the prior written consent of McGraw Hill.</a:t>
            </a:r>
          </a:p>
        </p:txBody>
      </p:sp>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Communicating Interpersonally</a:t>
            </a:r>
            <a:r>
              <a:rPr lang="en-IN" sz="1200" dirty="0">
                <a:solidFill>
                  <a:srgbClr val="000000"/>
                </a:solidFill>
              </a:rPr>
              <a:t> 1</a:t>
            </a:r>
            <a:endParaRPr lang="en-IN" dirty="0"/>
          </a:p>
        </p:txBody>
      </p:sp>
      <p:sp>
        <p:nvSpPr>
          <p:cNvPr id="3" name="Content Placeholder 2"/>
          <p:cNvSpPr>
            <a:spLocks noGrp="1"/>
          </p:cNvSpPr>
          <p:nvPr>
            <p:ph sz="quarter" idx="11"/>
          </p:nvPr>
        </p:nvSpPr>
        <p:spPr/>
        <p:txBody>
          <a:bodyPr>
            <a:normAutofit/>
          </a:bodyPr>
          <a:lstStyle/>
          <a:p>
            <a:pPr>
              <a:lnSpc>
                <a:spcPct val="175000"/>
              </a:lnSpc>
              <a:spcBef>
                <a:spcPts val="1200"/>
              </a:spcBef>
              <a:spcAft>
                <a:spcPts val="1200"/>
              </a:spcAft>
              <a:buClr>
                <a:srgbClr val="33CC33"/>
              </a:buClr>
            </a:pPr>
            <a:r>
              <a:rPr lang="en-US" altLang="en-US" dirty="0">
                <a:ea typeface="ＭＳ Ｐゴシック" panose="020B0600070205080204" pitchFamily="34" charset="-128"/>
              </a:rPr>
              <a:t>Interpersonal communication is . . .</a:t>
            </a:r>
          </a:p>
          <a:p>
            <a:pPr algn="ctr">
              <a:lnSpc>
                <a:spcPct val="120000"/>
              </a:lnSpc>
              <a:spcBef>
                <a:spcPts val="1200"/>
              </a:spcBef>
              <a:spcAft>
                <a:spcPts val="1200"/>
              </a:spcAft>
              <a:buClr>
                <a:srgbClr val="33CC33"/>
              </a:buClr>
            </a:pPr>
            <a:r>
              <a:rPr lang="en-US" altLang="en-US" sz="2400" b="1" dirty="0">
                <a:ea typeface="ＭＳ Ｐゴシック" panose="020B0600070205080204" pitchFamily="34" charset="-128"/>
              </a:rPr>
              <a:t>Communication that occurs between two people within the context of their relationship and that, as it evolves, helps them negotiate and define their relationship</a:t>
            </a:r>
          </a:p>
        </p:txBody>
      </p:sp>
    </p:spTree>
    <p:extLst>
      <p:ext uri="{BB962C8B-B14F-4D97-AF65-F5344CB8AC3E}">
        <p14:creationId xmlns:p14="http://schemas.microsoft.com/office/powerpoint/2010/main" val="300837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Communicating Interpersonally</a:t>
            </a:r>
            <a:r>
              <a:rPr lang="en-IN" sz="1200" dirty="0">
                <a:solidFill>
                  <a:srgbClr val="000000"/>
                </a:solidFill>
              </a:rPr>
              <a:t> 2</a:t>
            </a:r>
            <a:endParaRPr lang="en-IN" dirty="0"/>
          </a:p>
        </p:txBody>
      </p:sp>
      <p:pic>
        <p:nvPicPr>
          <p:cNvPr id="7" name="(Decorative) Picture 2"/>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468676" y="1257300"/>
            <a:ext cx="4484370" cy="446755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5433237" y="1257300"/>
            <a:ext cx="3367862" cy="4991100"/>
          </a:xfrm>
        </p:spPr>
        <p:txBody>
          <a:bodyPr>
            <a:normAutofit/>
          </a:bodyPr>
          <a:lstStyle/>
          <a:p>
            <a:pPr>
              <a:spcBef>
                <a:spcPts val="1200"/>
              </a:spcBef>
              <a:spcAft>
                <a:spcPts val="1200"/>
              </a:spcAft>
              <a:buClr>
                <a:srgbClr val="33CC33"/>
              </a:buClr>
            </a:pPr>
            <a:r>
              <a:rPr lang="en-US" altLang="en-US" sz="2400" dirty="0">
                <a:ea typeface="ＭＳ Ｐゴシック" panose="020B0600070205080204" pitchFamily="34" charset="-128"/>
              </a:rPr>
              <a:t>IPC is pervasive.</a:t>
            </a:r>
          </a:p>
          <a:p>
            <a:pPr>
              <a:spcBef>
                <a:spcPts val="1200"/>
              </a:spcBef>
              <a:spcAft>
                <a:spcPts val="1200"/>
              </a:spcAft>
              <a:buClr>
                <a:srgbClr val="33CC33"/>
              </a:buClr>
            </a:pPr>
            <a:r>
              <a:rPr lang="en-US" altLang="en-US" sz="2400" dirty="0">
                <a:ea typeface="ＭＳ Ｐゴシック" panose="020B0600070205080204" pitchFamily="34" charset="-128"/>
              </a:rPr>
              <a:t>IPC can improve our relationships.</a:t>
            </a:r>
          </a:p>
          <a:p>
            <a:pPr>
              <a:spcBef>
                <a:spcPts val="1200"/>
              </a:spcBef>
              <a:spcAft>
                <a:spcPts val="1200"/>
              </a:spcAft>
              <a:buClr>
                <a:srgbClr val="33CC33"/>
              </a:buClr>
            </a:pPr>
            <a:r>
              <a:rPr lang="en-US" altLang="en-US" sz="2400" dirty="0">
                <a:ea typeface="ＭＳ Ｐゴシック" panose="020B0600070205080204" pitchFamily="34" charset="-128"/>
              </a:rPr>
              <a:t>IPC can improve our health.</a:t>
            </a:r>
          </a:p>
        </p:txBody>
      </p:sp>
      <p:sp>
        <p:nvSpPr>
          <p:cNvPr id="6" name="Text Placeholder 4"/>
          <p:cNvSpPr>
            <a:spLocks noGrp="1"/>
          </p:cNvSpPr>
          <p:nvPr>
            <p:ph type="body" sz="quarter" idx="13"/>
          </p:nvPr>
        </p:nvSpPr>
        <p:spPr/>
        <p:txBody>
          <a:bodyPr/>
          <a:lstStyle/>
          <a:p>
            <a:r>
              <a:rPr lang="en-US" altLang="en-US" sz="900" dirty="0">
                <a:solidFill>
                  <a:schemeClr val="tx1"/>
                </a:solidFill>
              </a:rPr>
              <a:t>© </a:t>
            </a:r>
            <a:r>
              <a:rPr lang="en-US" altLang="en-US" dirty="0">
                <a:solidFill>
                  <a:schemeClr val="tx1"/>
                </a:solidFill>
              </a:rPr>
              <a:t>Christopher Kerrigan/McGraw-Hill Education</a:t>
            </a:r>
          </a:p>
        </p:txBody>
      </p:sp>
    </p:spTree>
    <p:extLst>
      <p:ext uri="{BB962C8B-B14F-4D97-AF65-F5344CB8AC3E}">
        <p14:creationId xmlns:p14="http://schemas.microsoft.com/office/powerpoint/2010/main" val="194038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Building Your Communication Competence</a:t>
            </a:r>
            <a:r>
              <a:rPr lang="en-IN" sz="1200" dirty="0">
                <a:solidFill>
                  <a:srgbClr val="000000"/>
                </a:solidFill>
              </a:rPr>
              <a:t> 1</a:t>
            </a:r>
            <a:endParaRPr lang="en-IN" dirty="0"/>
          </a:p>
        </p:txBody>
      </p:sp>
      <p:sp>
        <p:nvSpPr>
          <p:cNvPr id="3" name="Content Placeholder 2"/>
          <p:cNvSpPr>
            <a:spLocks noGrp="1"/>
          </p:cNvSpPr>
          <p:nvPr>
            <p:ph sz="quarter" idx="11"/>
          </p:nvPr>
        </p:nvSpPr>
        <p:spPr/>
        <p:txBody>
          <a:bodyPr>
            <a:normAutofit/>
          </a:bodyPr>
          <a:lstStyle/>
          <a:p>
            <a:pPr>
              <a:spcBef>
                <a:spcPts val="1200"/>
              </a:spcBef>
              <a:spcAft>
                <a:spcPts val="1200"/>
              </a:spcAft>
              <a:buClr>
                <a:srgbClr val="33CC33"/>
              </a:buClr>
            </a:pPr>
            <a:r>
              <a:rPr lang="en-US" altLang="en-US" sz="2400" dirty="0">
                <a:ea typeface="ＭＳ Ｐゴシック" panose="020B0600070205080204" pitchFamily="34" charset="-128"/>
              </a:rPr>
              <a:t>Competent communicators are effective and appropriate.</a:t>
            </a:r>
          </a:p>
          <a:p>
            <a:pPr lvl="1">
              <a:spcBef>
                <a:spcPts val="1200"/>
              </a:spcBef>
              <a:spcAft>
                <a:spcPts val="1200"/>
              </a:spcAft>
              <a:buClr>
                <a:schemeClr val="tx1"/>
              </a:buClr>
            </a:pPr>
            <a:r>
              <a:rPr lang="en-US" altLang="en-US" sz="2400" dirty="0">
                <a:solidFill>
                  <a:srgbClr val="0057AD"/>
                </a:solidFill>
                <a:ea typeface="ＭＳ Ｐゴシック" panose="020B0600070205080204" pitchFamily="34" charset="-128"/>
              </a:rPr>
              <a:t>Effectiveness</a:t>
            </a:r>
            <a:r>
              <a:rPr lang="en-US" altLang="en-US" sz="2400" dirty="0">
                <a:ea typeface="ＭＳ Ｐゴシック" panose="020B0600070205080204" pitchFamily="34" charset="-128"/>
              </a:rPr>
              <a:t> describes how well your communication achieves its goals.</a:t>
            </a:r>
          </a:p>
          <a:p>
            <a:pPr lvl="1">
              <a:spcBef>
                <a:spcPts val="1200"/>
              </a:spcBef>
              <a:spcAft>
                <a:spcPts val="1200"/>
              </a:spcAft>
              <a:buClr>
                <a:schemeClr val="tx1"/>
              </a:buClr>
            </a:pPr>
            <a:r>
              <a:rPr lang="en-US" altLang="en-US" sz="2400" dirty="0">
                <a:solidFill>
                  <a:srgbClr val="0057AD"/>
                </a:solidFill>
                <a:ea typeface="ＭＳ Ｐゴシック" panose="020B0600070205080204" pitchFamily="34" charset="-128"/>
              </a:rPr>
              <a:t>Appropriateness</a:t>
            </a:r>
            <a:r>
              <a:rPr lang="en-US" altLang="en-US" sz="2400" dirty="0">
                <a:ea typeface="ＭＳ Ｐゴシック" panose="020B0600070205080204" pitchFamily="34" charset="-128"/>
              </a:rPr>
              <a:t> describes how well your communication complies with the rules and expectations of the social situation.</a:t>
            </a:r>
          </a:p>
        </p:txBody>
      </p:sp>
    </p:spTree>
    <p:extLst>
      <p:ext uri="{BB962C8B-B14F-4D97-AF65-F5344CB8AC3E}">
        <p14:creationId xmlns:p14="http://schemas.microsoft.com/office/powerpoint/2010/main" val="211465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Building Your Communication Competence</a:t>
            </a:r>
            <a:r>
              <a:rPr lang="en-IN" sz="1200" dirty="0">
                <a:solidFill>
                  <a:srgbClr val="000000"/>
                </a:solidFill>
              </a:rPr>
              <a:t> 2</a:t>
            </a:r>
            <a:endParaRPr lang="en-IN" dirty="0"/>
          </a:p>
        </p:txBody>
      </p:sp>
      <p:sp>
        <p:nvSpPr>
          <p:cNvPr id="3" name="Content Placeholder 2"/>
          <p:cNvSpPr>
            <a:spLocks noGrp="1"/>
          </p:cNvSpPr>
          <p:nvPr>
            <p:ph sz="quarter" idx="11"/>
          </p:nvPr>
        </p:nvSpPr>
        <p:spPr/>
        <p:txBody>
          <a:bodyPr>
            <a:normAutofit/>
          </a:bodyPr>
          <a:lstStyle/>
          <a:p>
            <a:pPr>
              <a:spcBef>
                <a:spcPts val="1200"/>
              </a:spcBef>
              <a:spcAft>
                <a:spcPts val="1200"/>
              </a:spcAft>
              <a:buClr>
                <a:srgbClr val="33CC33"/>
              </a:buClr>
            </a:pPr>
            <a:r>
              <a:rPr lang="en-US" altLang="en-US" sz="2400" dirty="0">
                <a:ea typeface="ＭＳ Ｐゴシック" panose="020B0600070205080204" pitchFamily="34" charset="-128"/>
              </a:rPr>
              <a:t>Competent communicators share many characteristics and skills.</a:t>
            </a:r>
          </a:p>
          <a:p>
            <a:pPr lvl="1">
              <a:spcBef>
                <a:spcPts val="1200"/>
              </a:spcBef>
              <a:spcAft>
                <a:spcPts val="1200"/>
              </a:spcAft>
              <a:buClr>
                <a:schemeClr val="tx1"/>
              </a:buClr>
            </a:pPr>
            <a:r>
              <a:rPr lang="en-US" altLang="en-US" sz="2400" dirty="0">
                <a:ea typeface="ＭＳ Ｐゴシック" panose="020B0600070205080204" pitchFamily="34" charset="-128"/>
              </a:rPr>
              <a:t>Self-monitoring.</a:t>
            </a:r>
          </a:p>
          <a:p>
            <a:pPr lvl="1">
              <a:spcBef>
                <a:spcPts val="1200"/>
              </a:spcBef>
              <a:spcAft>
                <a:spcPts val="1200"/>
              </a:spcAft>
              <a:buClr>
                <a:schemeClr val="tx1"/>
              </a:buClr>
            </a:pPr>
            <a:r>
              <a:rPr lang="en-US" altLang="en-US" sz="2400" dirty="0">
                <a:ea typeface="ＭＳ Ｐゴシック" panose="020B0600070205080204" pitchFamily="34" charset="-128"/>
              </a:rPr>
              <a:t>Adaptability.</a:t>
            </a:r>
          </a:p>
          <a:p>
            <a:pPr lvl="1">
              <a:spcBef>
                <a:spcPts val="1200"/>
              </a:spcBef>
              <a:spcAft>
                <a:spcPts val="1200"/>
              </a:spcAft>
              <a:buClr>
                <a:schemeClr val="tx1"/>
              </a:buClr>
            </a:pPr>
            <a:r>
              <a:rPr lang="en-US" altLang="en-US" sz="2400" dirty="0">
                <a:ea typeface="ＭＳ Ｐゴシック" panose="020B0600070205080204" pitchFamily="34" charset="-128"/>
              </a:rPr>
              <a:t>Empathy.</a:t>
            </a:r>
          </a:p>
          <a:p>
            <a:pPr lvl="1">
              <a:spcBef>
                <a:spcPts val="1200"/>
              </a:spcBef>
              <a:spcAft>
                <a:spcPts val="1200"/>
              </a:spcAft>
              <a:buClr>
                <a:schemeClr val="tx1"/>
              </a:buClr>
            </a:pPr>
            <a:r>
              <a:rPr lang="en-US" altLang="en-US" sz="2400" dirty="0">
                <a:ea typeface="ＭＳ Ｐゴシック" panose="020B0600070205080204" pitchFamily="34" charset="-128"/>
              </a:rPr>
              <a:t>Cognitive complexity.</a:t>
            </a:r>
          </a:p>
          <a:p>
            <a:pPr lvl="1">
              <a:spcBef>
                <a:spcPts val="1200"/>
              </a:spcBef>
              <a:spcAft>
                <a:spcPts val="1200"/>
              </a:spcAft>
              <a:buClr>
                <a:schemeClr val="tx1"/>
              </a:buClr>
            </a:pPr>
            <a:r>
              <a:rPr lang="en-US" altLang="en-US" sz="2400" dirty="0">
                <a:ea typeface="ＭＳ Ｐゴシック" panose="020B0600070205080204" pitchFamily="34" charset="-128"/>
              </a:rPr>
              <a:t>Ethics.</a:t>
            </a:r>
          </a:p>
        </p:txBody>
      </p:sp>
    </p:spTree>
    <p:extLst>
      <p:ext uri="{BB962C8B-B14F-4D97-AF65-F5344CB8AC3E}">
        <p14:creationId xmlns:p14="http://schemas.microsoft.com/office/powerpoint/2010/main" val="342641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Building Your Communication Competence</a:t>
            </a:r>
            <a:r>
              <a:rPr lang="en-IN" sz="1200" dirty="0">
                <a:solidFill>
                  <a:srgbClr val="000000"/>
                </a:solidFill>
              </a:rPr>
              <a:t> 3</a:t>
            </a:r>
            <a:endParaRPr lang="en-IN" dirty="0"/>
          </a:p>
        </p:txBody>
      </p:sp>
      <p:sp>
        <p:nvSpPr>
          <p:cNvPr id="3" name="Content Placeholder 2"/>
          <p:cNvSpPr>
            <a:spLocks noGrp="1"/>
          </p:cNvSpPr>
          <p:nvPr>
            <p:ph sz="quarter" idx="11"/>
          </p:nvPr>
        </p:nvSpPr>
        <p:spPr/>
        <p:txBody>
          <a:bodyPr>
            <a:normAutofit/>
          </a:bodyPr>
          <a:lstStyle/>
          <a:p>
            <a:pPr>
              <a:spcBef>
                <a:spcPts val="1200"/>
              </a:spcBef>
              <a:spcAft>
                <a:spcPts val="1200"/>
              </a:spcAft>
              <a:buClr>
                <a:srgbClr val="33CC33"/>
              </a:buClr>
            </a:pPr>
            <a:r>
              <a:rPr lang="en-US" altLang="en-US" sz="2400" dirty="0">
                <a:ea typeface="ＭＳ Ｐゴシック" panose="020B0600070205080204" pitchFamily="34" charset="-128"/>
              </a:rPr>
              <a:t>Competent online communicators observe these practices:</a:t>
            </a:r>
          </a:p>
          <a:p>
            <a:pPr lvl="1">
              <a:spcBef>
                <a:spcPts val="1200"/>
              </a:spcBef>
              <a:spcAft>
                <a:spcPts val="1200"/>
              </a:spcAft>
              <a:buClr>
                <a:schemeClr val="tx1"/>
              </a:buClr>
            </a:pPr>
            <a:r>
              <a:rPr lang="en-US" altLang="en-US" sz="2400" dirty="0">
                <a:ea typeface="ＭＳ Ｐゴシック" panose="020B0600070205080204" pitchFamily="34" charset="-128"/>
              </a:rPr>
              <a:t>Beware of the potential for misunderstanding.</a:t>
            </a:r>
          </a:p>
          <a:p>
            <a:pPr lvl="1">
              <a:spcBef>
                <a:spcPts val="1200"/>
              </a:spcBef>
              <a:spcAft>
                <a:spcPts val="1200"/>
              </a:spcAft>
              <a:buClr>
                <a:schemeClr val="tx1"/>
              </a:buClr>
            </a:pPr>
            <a:r>
              <a:rPr lang="en-US" altLang="en-US" sz="2400" dirty="0">
                <a:ea typeface="ＭＳ Ｐゴシック" panose="020B0600070205080204" pitchFamily="34" charset="-128"/>
              </a:rPr>
              <a:t>Presume that everything is permanent and nothing is secret.</a:t>
            </a:r>
          </a:p>
          <a:p>
            <a:pPr lvl="1">
              <a:spcBef>
                <a:spcPts val="1200"/>
              </a:spcBef>
              <a:spcAft>
                <a:spcPts val="1200"/>
              </a:spcAft>
              <a:buClr>
                <a:schemeClr val="tx1"/>
              </a:buClr>
            </a:pPr>
            <a:r>
              <a:rPr lang="en-US" altLang="en-US" sz="2400" dirty="0">
                <a:ea typeface="ＭＳ Ｐゴシック" panose="020B0600070205080204" pitchFamily="34" charset="-128"/>
              </a:rPr>
              <a:t>Avoid communicating in anger.</a:t>
            </a:r>
          </a:p>
        </p:txBody>
      </p:sp>
    </p:spTree>
    <p:extLst>
      <p:ext uri="{BB962C8B-B14F-4D97-AF65-F5344CB8AC3E}">
        <p14:creationId xmlns:p14="http://schemas.microsoft.com/office/powerpoint/2010/main" val="1394830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F654-908F-DC4F-A15D-C637280B8AA5}"/>
              </a:ext>
            </a:extLst>
          </p:cNvPr>
          <p:cNvSpPr>
            <a:spLocks noGrp="1"/>
          </p:cNvSpPr>
          <p:nvPr>
            <p:ph type="title"/>
          </p:nvPr>
        </p:nvSpPr>
        <p:spPr/>
        <p:txBody>
          <a:bodyPr/>
          <a:lstStyle/>
          <a:p>
            <a:pPr algn="ctr"/>
            <a:r>
              <a:rPr lang="en-US" dirty="0"/>
              <a:t>Application Questions</a:t>
            </a:r>
          </a:p>
        </p:txBody>
      </p:sp>
      <p:sp>
        <p:nvSpPr>
          <p:cNvPr id="3" name="Content Placeholder 2">
            <a:extLst>
              <a:ext uri="{FF2B5EF4-FFF2-40B4-BE49-F238E27FC236}">
                <a16:creationId xmlns:a16="http://schemas.microsoft.com/office/drawing/2014/main" id="{4B7B9896-E8B0-364A-83CC-1711B862E121}"/>
              </a:ext>
            </a:extLst>
          </p:cNvPr>
          <p:cNvSpPr>
            <a:spLocks noGrp="1"/>
          </p:cNvSpPr>
          <p:nvPr>
            <p:ph sz="quarter" idx="11"/>
          </p:nvPr>
        </p:nvSpPr>
        <p:spPr>
          <a:xfrm>
            <a:off x="342900" y="1276709"/>
            <a:ext cx="8458200" cy="4726058"/>
          </a:xfrm>
        </p:spPr>
        <p:txBody>
          <a:bodyPr>
            <a:normAutofit/>
          </a:bodyPr>
          <a:lstStyle/>
          <a:p>
            <a:pPr marL="457200" indent="-457200">
              <a:buAutoNum type="arabicPeriod"/>
            </a:pPr>
            <a:r>
              <a:rPr lang="en-US" dirty="0"/>
              <a:t>Floyd discussed 5 needs that communication addresses. Chose an interpersonal relationship for each of the 5 needs and discuss how that relationship fulfills that need.</a:t>
            </a:r>
          </a:p>
          <a:p>
            <a:pPr marL="457200" indent="-457200">
              <a:buAutoNum type="arabicPeriod"/>
            </a:pPr>
            <a:r>
              <a:rPr lang="en-US" dirty="0"/>
              <a:t>Floyd describes 3 models of human communication. Which model do you think is the strongest? Do you think there is anything that needs to be added to the model to fully depict the communication process?</a:t>
            </a:r>
          </a:p>
          <a:p>
            <a:pPr marL="457200" indent="-457200">
              <a:buAutoNum type="arabicPeriod"/>
            </a:pPr>
            <a:r>
              <a:rPr lang="en-US" dirty="0"/>
              <a:t>Being competent in interpersonal communication is an important skill to have – in a letter to someone you know who could use some help on this issue (it could even be to yourself!) describe what competence means in terms of interpersonal communication and 5 ways to improve your competence. </a:t>
            </a:r>
          </a:p>
        </p:txBody>
      </p:sp>
      <p:sp>
        <p:nvSpPr>
          <p:cNvPr id="5" name="Text Placeholder 4">
            <a:extLst>
              <a:ext uri="{FF2B5EF4-FFF2-40B4-BE49-F238E27FC236}">
                <a16:creationId xmlns:a16="http://schemas.microsoft.com/office/drawing/2014/main" id="{532ADD5A-76A9-CA41-BB9A-625C798EC3C7}"/>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CE3217ED-A93A-B042-9E71-EBBCDD33225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58463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Agenda</a:t>
            </a:r>
          </a:p>
        </p:txBody>
      </p:sp>
      <p:sp>
        <p:nvSpPr>
          <p:cNvPr id="3" name="Content Placeholder 2"/>
          <p:cNvSpPr>
            <a:spLocks noGrp="1"/>
          </p:cNvSpPr>
          <p:nvPr>
            <p:ph sz="quarter" idx="11"/>
          </p:nvPr>
        </p:nvSpPr>
        <p:spPr/>
        <p:txBody>
          <a:bodyPr>
            <a:normAutofit/>
          </a:bodyPr>
          <a:lstStyle/>
          <a:p>
            <a:pPr>
              <a:spcBef>
                <a:spcPts val="1200"/>
              </a:spcBef>
              <a:spcAft>
                <a:spcPts val="1200"/>
              </a:spcAft>
            </a:pPr>
            <a:r>
              <a:rPr lang="en-US" altLang="en-US" sz="2400" dirty="0">
                <a:ea typeface="ＭＳ Ｐゴシック" panose="020B0600070205080204" pitchFamily="34" charset="-128"/>
              </a:rPr>
              <a:t>Why We Communicate.</a:t>
            </a:r>
          </a:p>
          <a:p>
            <a:pPr>
              <a:spcBef>
                <a:spcPts val="1200"/>
              </a:spcBef>
              <a:spcAft>
                <a:spcPts val="1200"/>
              </a:spcAft>
            </a:pPr>
            <a:r>
              <a:rPr lang="en-US" altLang="en-US" sz="2400" dirty="0">
                <a:ea typeface="ＭＳ Ｐゴシック" panose="020B0600070205080204" pitchFamily="34" charset="-128"/>
              </a:rPr>
              <a:t>The Nature of Communication.</a:t>
            </a:r>
          </a:p>
          <a:p>
            <a:pPr>
              <a:spcBef>
                <a:spcPts val="1200"/>
              </a:spcBef>
              <a:spcAft>
                <a:spcPts val="1200"/>
              </a:spcAft>
            </a:pPr>
            <a:r>
              <a:rPr lang="en-US" altLang="en-US" sz="2400" dirty="0">
                <a:ea typeface="ＭＳ Ｐゴシック" panose="020B0600070205080204" pitchFamily="34" charset="-128"/>
              </a:rPr>
              <a:t>How We Communicate Interpersonally.</a:t>
            </a:r>
          </a:p>
          <a:p>
            <a:pPr>
              <a:spcBef>
                <a:spcPts val="1200"/>
              </a:spcBef>
              <a:spcAft>
                <a:spcPts val="1200"/>
              </a:spcAft>
            </a:pPr>
            <a:r>
              <a:rPr lang="en-US" altLang="en-US" sz="2400" dirty="0">
                <a:ea typeface="ＭＳ Ｐゴシック" panose="020B0600070205080204" pitchFamily="34" charset="-128"/>
              </a:rPr>
              <a:t>Building Your Communication Competence.</a:t>
            </a:r>
          </a:p>
        </p:txBody>
      </p:sp>
    </p:spTree>
    <p:extLst>
      <p:ext uri="{BB962C8B-B14F-4D97-AF65-F5344CB8AC3E}">
        <p14:creationId xmlns:p14="http://schemas.microsoft.com/office/powerpoint/2010/main" val="416008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We Communicate</a:t>
            </a:r>
          </a:p>
        </p:txBody>
      </p:sp>
      <p:pic>
        <p:nvPicPr>
          <p:cNvPr id="7" name="Picture 2" descr="A man and a woman are sitting in chairs. They both hold a microphone each."/>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467742" y="1257300"/>
            <a:ext cx="4932807" cy="327436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5774436" y="1257300"/>
            <a:ext cx="3026664" cy="4991100"/>
          </a:xfrm>
        </p:spPr>
        <p:txBody>
          <a:bodyPr>
            <a:normAutofit/>
          </a:bodyPr>
          <a:lstStyle/>
          <a:p>
            <a:pPr>
              <a:spcBef>
                <a:spcPts val="1200"/>
              </a:spcBef>
              <a:spcAft>
                <a:spcPts val="1200"/>
              </a:spcAft>
              <a:buClr>
                <a:srgbClr val="33CC33"/>
              </a:buClr>
            </a:pPr>
            <a:r>
              <a:rPr lang="en-US" altLang="en-US" sz="2400" dirty="0">
                <a:ea typeface="ＭＳ Ｐゴシック" panose="020B0600070205080204" pitchFamily="34" charset="-128"/>
              </a:rPr>
              <a:t>Physical needs.</a:t>
            </a:r>
          </a:p>
          <a:p>
            <a:pPr>
              <a:spcBef>
                <a:spcPts val="1200"/>
              </a:spcBef>
              <a:spcAft>
                <a:spcPts val="1200"/>
              </a:spcAft>
              <a:buClr>
                <a:srgbClr val="33CC33"/>
              </a:buClr>
            </a:pPr>
            <a:r>
              <a:rPr lang="en-US" altLang="en-US" sz="2400" dirty="0">
                <a:ea typeface="ＭＳ Ｐゴシック" panose="020B0600070205080204" pitchFamily="34" charset="-128"/>
              </a:rPr>
              <a:t>Relational needs.</a:t>
            </a:r>
          </a:p>
          <a:p>
            <a:pPr>
              <a:spcBef>
                <a:spcPts val="1200"/>
              </a:spcBef>
              <a:spcAft>
                <a:spcPts val="1200"/>
              </a:spcAft>
              <a:buClr>
                <a:srgbClr val="33CC33"/>
              </a:buClr>
            </a:pPr>
            <a:r>
              <a:rPr lang="en-US" altLang="en-US" sz="2400" dirty="0">
                <a:ea typeface="ＭＳ Ｐゴシック" panose="020B0600070205080204" pitchFamily="34" charset="-128"/>
              </a:rPr>
              <a:t>Identity needs.</a:t>
            </a:r>
          </a:p>
          <a:p>
            <a:pPr>
              <a:spcBef>
                <a:spcPts val="1200"/>
              </a:spcBef>
              <a:spcAft>
                <a:spcPts val="1200"/>
              </a:spcAft>
              <a:buClr>
                <a:srgbClr val="33CC33"/>
              </a:buClr>
            </a:pPr>
            <a:r>
              <a:rPr lang="en-US" altLang="en-US" sz="2400" dirty="0">
                <a:ea typeface="ＭＳ Ｐゴシック" panose="020B0600070205080204" pitchFamily="34" charset="-128"/>
              </a:rPr>
              <a:t>Spiritual needs.</a:t>
            </a:r>
          </a:p>
          <a:p>
            <a:pPr>
              <a:spcBef>
                <a:spcPts val="1200"/>
              </a:spcBef>
              <a:spcAft>
                <a:spcPts val="1200"/>
              </a:spcAft>
              <a:buClr>
                <a:srgbClr val="33CC33"/>
              </a:buClr>
            </a:pPr>
            <a:r>
              <a:rPr lang="en-US" altLang="en-US" sz="2400" dirty="0">
                <a:ea typeface="ＭＳ Ｐゴシック" panose="020B0600070205080204" pitchFamily="34" charset="-128"/>
              </a:rPr>
              <a:t>Instrumental needs.</a:t>
            </a:r>
          </a:p>
        </p:txBody>
      </p:sp>
      <p:sp>
        <p:nvSpPr>
          <p:cNvPr id="6" name="Text Placeholder 4"/>
          <p:cNvSpPr>
            <a:spLocks noGrp="1"/>
          </p:cNvSpPr>
          <p:nvPr>
            <p:ph type="body" sz="quarter" idx="13"/>
          </p:nvPr>
        </p:nvSpPr>
        <p:spPr/>
        <p:txBody>
          <a:bodyPr/>
          <a:lstStyle/>
          <a:p>
            <a:r>
              <a:rPr lang="en-US" altLang="en-US" dirty="0">
                <a:solidFill>
                  <a:schemeClr val="tx1"/>
                </a:solidFill>
              </a:rPr>
              <a:t>© Angela Weiss/Stringer/Getty Images</a:t>
            </a:r>
          </a:p>
        </p:txBody>
      </p:sp>
    </p:spTree>
    <p:extLst>
      <p:ext uri="{BB962C8B-B14F-4D97-AF65-F5344CB8AC3E}">
        <p14:creationId xmlns:p14="http://schemas.microsoft.com/office/powerpoint/2010/main" val="293114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Nature of Communication</a:t>
            </a:r>
            <a:r>
              <a:rPr lang="en-IN" sz="1200" dirty="0"/>
              <a:t> 1</a:t>
            </a:r>
          </a:p>
        </p:txBody>
      </p:sp>
      <p:sp>
        <p:nvSpPr>
          <p:cNvPr id="3" name="Content Placeholder 2"/>
          <p:cNvSpPr>
            <a:spLocks noGrp="1"/>
          </p:cNvSpPr>
          <p:nvPr>
            <p:ph sz="quarter" idx="11"/>
          </p:nvPr>
        </p:nvSpPr>
        <p:spPr>
          <a:xfrm>
            <a:off x="342900" y="1276709"/>
            <a:ext cx="8458200" cy="849803"/>
          </a:xfrm>
        </p:spPr>
        <p:txBody>
          <a:bodyPr>
            <a:normAutofit/>
          </a:bodyPr>
          <a:lstStyle/>
          <a:p>
            <a:r>
              <a:rPr lang="en-US" altLang="en-US" sz="2400" dirty="0">
                <a:ea typeface="ＭＳ Ｐゴシック" panose="020B0600070205080204" pitchFamily="34" charset="-128"/>
              </a:rPr>
              <a:t>Scholars have used three models to demonstrate how the process of communication works:</a:t>
            </a:r>
          </a:p>
        </p:txBody>
      </p:sp>
      <p:sp>
        <p:nvSpPr>
          <p:cNvPr id="4" name="Content Placeholder 3"/>
          <p:cNvSpPr>
            <a:spLocks noGrp="1"/>
          </p:cNvSpPr>
          <p:nvPr>
            <p:ph sz="quarter" idx="14"/>
          </p:nvPr>
        </p:nvSpPr>
        <p:spPr>
          <a:xfrm>
            <a:off x="342901" y="2706891"/>
            <a:ext cx="3026663" cy="2673185"/>
          </a:xfrm>
        </p:spPr>
        <p:txBody>
          <a:bodyPr>
            <a:normAutofit/>
          </a:bodyPr>
          <a:lstStyle/>
          <a:p>
            <a:pPr marL="1588" lvl="1" indent="0">
              <a:spcBef>
                <a:spcPts val="1200"/>
              </a:spcBef>
              <a:spcAft>
                <a:spcPts val="1200"/>
              </a:spcAft>
              <a:buClr>
                <a:srgbClr val="0066FF"/>
              </a:buClr>
              <a:buNone/>
            </a:pPr>
            <a:r>
              <a:rPr lang="en-US" altLang="en-US" sz="2400" dirty="0">
                <a:ea typeface="ＭＳ Ｐゴシック" panose="020B0600070205080204" pitchFamily="34" charset="-128"/>
              </a:rPr>
              <a:t>Action Model.</a:t>
            </a:r>
          </a:p>
          <a:p>
            <a:pPr marL="1588" lvl="1" indent="0">
              <a:spcBef>
                <a:spcPts val="1200"/>
              </a:spcBef>
              <a:spcAft>
                <a:spcPts val="1200"/>
              </a:spcAft>
              <a:buClr>
                <a:srgbClr val="0066FF"/>
              </a:buClr>
              <a:buNone/>
            </a:pPr>
            <a:r>
              <a:rPr lang="en-US" altLang="en-US" sz="2400" dirty="0">
                <a:ea typeface="ＭＳ Ｐゴシック" panose="020B0600070205080204" pitchFamily="34" charset="-128"/>
              </a:rPr>
              <a:t>Interaction Model.</a:t>
            </a:r>
          </a:p>
          <a:p>
            <a:pPr marL="1588" lvl="1" indent="0">
              <a:spcBef>
                <a:spcPts val="1200"/>
              </a:spcBef>
              <a:spcAft>
                <a:spcPts val="1200"/>
              </a:spcAft>
              <a:buClr>
                <a:srgbClr val="0066FF"/>
              </a:buClr>
              <a:buNone/>
            </a:pPr>
            <a:r>
              <a:rPr lang="en-US" altLang="en-US" sz="2400" dirty="0">
                <a:ea typeface="ＭＳ Ｐゴシック" panose="020B0600070205080204" pitchFamily="34" charset="-128"/>
              </a:rPr>
              <a:t>Transaction Model.</a:t>
            </a:r>
          </a:p>
        </p:txBody>
      </p:sp>
      <p:pic>
        <p:nvPicPr>
          <p:cNvPr id="8" name="(Decorative) Picture 4"/>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014035" y="2250414"/>
            <a:ext cx="4572000" cy="3959794"/>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5"/>
          <p:cNvSpPr>
            <a:spLocks noGrp="1"/>
          </p:cNvSpPr>
          <p:nvPr>
            <p:ph type="body" sz="quarter" idx="13"/>
          </p:nvPr>
        </p:nvSpPr>
        <p:spPr/>
        <p:txBody>
          <a:bodyPr/>
          <a:lstStyle/>
          <a:p>
            <a:r>
              <a:rPr lang="en-US" altLang="en-US" dirty="0">
                <a:solidFill>
                  <a:schemeClr val="tx1"/>
                </a:solidFill>
              </a:rPr>
              <a:t>© Westend61/Getty Images, RF</a:t>
            </a:r>
          </a:p>
        </p:txBody>
      </p:sp>
    </p:spTree>
    <p:extLst>
      <p:ext uri="{BB962C8B-B14F-4D97-AF65-F5344CB8AC3E}">
        <p14:creationId xmlns:p14="http://schemas.microsoft.com/office/powerpoint/2010/main" val="3801815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Nature of Communication</a:t>
            </a:r>
            <a:r>
              <a:rPr lang="en-IN" sz="1200" dirty="0">
                <a:solidFill>
                  <a:srgbClr val="000000"/>
                </a:solidFill>
              </a:rPr>
              <a:t> 2</a:t>
            </a:r>
            <a:endParaRPr lang="en-IN" dirty="0"/>
          </a:p>
        </p:txBody>
      </p:sp>
      <p:sp>
        <p:nvSpPr>
          <p:cNvPr id="3" name="Content Placeholder 2"/>
          <p:cNvSpPr>
            <a:spLocks noGrp="1"/>
          </p:cNvSpPr>
          <p:nvPr>
            <p:ph sz="quarter" idx="11"/>
          </p:nvPr>
        </p:nvSpPr>
        <p:spPr/>
        <p:txBody>
          <a:bodyPr>
            <a:normAutofit/>
          </a:bodyPr>
          <a:lstStyle/>
          <a:p>
            <a:pPr>
              <a:spcBef>
                <a:spcPts val="1200"/>
              </a:spcBef>
              <a:spcAft>
                <a:spcPts val="1200"/>
              </a:spcAft>
              <a:buClr>
                <a:srgbClr val="33CC33"/>
              </a:buClr>
            </a:pPr>
            <a:r>
              <a:rPr lang="en-US" altLang="en-US" sz="2400" dirty="0">
                <a:ea typeface="ＭＳ Ｐゴシック" panose="020B0600070205080204" pitchFamily="34" charset="-128"/>
              </a:rPr>
              <a:t>The Action Model treats communication as a one-way process.</a:t>
            </a:r>
          </a:p>
          <a:p>
            <a:pPr lvl="1">
              <a:spcBef>
                <a:spcPts val="1200"/>
              </a:spcBef>
              <a:spcAft>
                <a:spcPts val="1200"/>
              </a:spcAft>
              <a:buClr>
                <a:schemeClr val="tx1"/>
              </a:buClr>
            </a:pPr>
            <a:r>
              <a:rPr lang="en-US" altLang="en-US" sz="2400" dirty="0">
                <a:ea typeface="ＭＳ Ｐゴシック" panose="020B0600070205080204" pitchFamily="34" charset="-128"/>
              </a:rPr>
              <a:t>A </a:t>
            </a:r>
            <a:r>
              <a:rPr lang="en-US" altLang="en-US" sz="2400" dirty="0">
                <a:solidFill>
                  <a:srgbClr val="0057AD"/>
                </a:solidFill>
                <a:ea typeface="ＭＳ Ｐゴシック" panose="020B0600070205080204" pitchFamily="34" charset="-128"/>
              </a:rPr>
              <a:t>source</a:t>
            </a:r>
            <a:r>
              <a:rPr lang="en-US" altLang="en-US" sz="2400" dirty="0">
                <a:ea typeface="ＭＳ Ｐゴシック" panose="020B0600070205080204" pitchFamily="34" charset="-128"/>
              </a:rPr>
              <a:t> formulates an idea.</a:t>
            </a:r>
          </a:p>
          <a:p>
            <a:pPr lvl="1">
              <a:spcBef>
                <a:spcPts val="1200"/>
              </a:spcBef>
              <a:spcAft>
                <a:spcPts val="1200"/>
              </a:spcAft>
              <a:buClr>
                <a:schemeClr val="tx1"/>
              </a:buClr>
            </a:pPr>
            <a:r>
              <a:rPr lang="en-US" altLang="en-US" sz="2400" dirty="0">
                <a:ea typeface="ＭＳ Ｐゴシック" panose="020B0600070205080204" pitchFamily="34" charset="-128"/>
              </a:rPr>
              <a:t>The source </a:t>
            </a:r>
            <a:r>
              <a:rPr lang="en-US" altLang="en-US" sz="2400" dirty="0">
                <a:solidFill>
                  <a:srgbClr val="0057AD"/>
                </a:solidFill>
                <a:ea typeface="ＭＳ Ｐゴシック" panose="020B0600070205080204" pitchFamily="34" charset="-128"/>
              </a:rPr>
              <a:t>encodes</a:t>
            </a:r>
            <a:r>
              <a:rPr lang="en-US" altLang="en-US" sz="2400" dirty="0">
                <a:ea typeface="ＭＳ Ｐゴシック" panose="020B0600070205080204" pitchFamily="34" charset="-128"/>
              </a:rPr>
              <a:t> the idea in the form of a </a:t>
            </a:r>
            <a:r>
              <a:rPr lang="en-US" altLang="en-US" sz="2400" dirty="0">
                <a:solidFill>
                  <a:srgbClr val="0057AD"/>
                </a:solidFill>
                <a:ea typeface="ＭＳ Ｐゴシック" panose="020B0600070205080204" pitchFamily="34" charset="-128"/>
              </a:rPr>
              <a:t>message.</a:t>
            </a:r>
          </a:p>
          <a:p>
            <a:pPr lvl="1">
              <a:spcBef>
                <a:spcPts val="1200"/>
              </a:spcBef>
              <a:spcAft>
                <a:spcPts val="1200"/>
              </a:spcAft>
              <a:buClr>
                <a:schemeClr val="tx1"/>
              </a:buClr>
            </a:pPr>
            <a:r>
              <a:rPr lang="en-US" altLang="en-US" sz="2400" dirty="0">
                <a:ea typeface="ＭＳ Ｐゴシック" panose="020B0600070205080204" pitchFamily="34" charset="-128"/>
              </a:rPr>
              <a:t>The message is sent through a communication </a:t>
            </a:r>
            <a:r>
              <a:rPr lang="en-US" altLang="en-US" sz="2400" dirty="0">
                <a:solidFill>
                  <a:srgbClr val="0057AD"/>
                </a:solidFill>
                <a:ea typeface="ＭＳ Ｐゴシック" panose="020B0600070205080204" pitchFamily="34" charset="-128"/>
              </a:rPr>
              <a:t>channel.</a:t>
            </a:r>
          </a:p>
          <a:p>
            <a:pPr lvl="1">
              <a:spcBef>
                <a:spcPts val="1200"/>
              </a:spcBef>
              <a:spcAft>
                <a:spcPts val="1200"/>
              </a:spcAft>
              <a:buClr>
                <a:schemeClr val="tx1"/>
              </a:buClr>
            </a:pPr>
            <a:r>
              <a:rPr lang="en-US" altLang="en-US" sz="2400" dirty="0">
                <a:ea typeface="ＭＳ Ｐゴシック" panose="020B0600070205080204" pitchFamily="34" charset="-128"/>
              </a:rPr>
              <a:t>A </a:t>
            </a:r>
            <a:r>
              <a:rPr lang="en-US" altLang="en-US" sz="2400" dirty="0">
                <a:solidFill>
                  <a:srgbClr val="0057AD"/>
                </a:solidFill>
                <a:ea typeface="ＭＳ Ｐゴシック" panose="020B0600070205080204" pitchFamily="34" charset="-128"/>
              </a:rPr>
              <a:t>receiver decodes </a:t>
            </a:r>
            <a:r>
              <a:rPr lang="en-US" altLang="en-US" sz="2400" dirty="0">
                <a:ea typeface="ＭＳ Ｐゴシック" panose="020B0600070205080204" pitchFamily="34" charset="-128"/>
              </a:rPr>
              <a:t>the message.</a:t>
            </a:r>
          </a:p>
          <a:p>
            <a:pPr lvl="1">
              <a:spcBef>
                <a:spcPts val="1200"/>
              </a:spcBef>
              <a:spcAft>
                <a:spcPts val="1200"/>
              </a:spcAft>
              <a:buClr>
                <a:schemeClr val="tx1"/>
              </a:buClr>
            </a:pPr>
            <a:r>
              <a:rPr lang="en-US" altLang="en-US" sz="2400" dirty="0">
                <a:ea typeface="ＭＳ Ｐゴシック" panose="020B0600070205080204" pitchFamily="34" charset="-128"/>
              </a:rPr>
              <a:t>Interpretation is affected by </a:t>
            </a:r>
            <a:r>
              <a:rPr lang="en-US" altLang="en-US" sz="2400" dirty="0">
                <a:solidFill>
                  <a:srgbClr val="0057AD"/>
                </a:solidFill>
                <a:ea typeface="ＭＳ Ｐゴシック" panose="020B0600070205080204" pitchFamily="34" charset="-128"/>
              </a:rPr>
              <a:t>noise.</a:t>
            </a:r>
          </a:p>
        </p:txBody>
      </p:sp>
    </p:spTree>
    <p:extLst>
      <p:ext uri="{BB962C8B-B14F-4D97-AF65-F5344CB8AC3E}">
        <p14:creationId xmlns:p14="http://schemas.microsoft.com/office/powerpoint/2010/main" val="312545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Nature of Communication</a:t>
            </a:r>
            <a:r>
              <a:rPr lang="en-IN" sz="1200" dirty="0">
                <a:solidFill>
                  <a:srgbClr val="000000"/>
                </a:solidFill>
              </a:rPr>
              <a:t> 3</a:t>
            </a:r>
            <a:endParaRPr lang="en-IN" dirty="0"/>
          </a:p>
        </p:txBody>
      </p:sp>
      <p:sp>
        <p:nvSpPr>
          <p:cNvPr id="3" name="Content Placeholder 2"/>
          <p:cNvSpPr>
            <a:spLocks noGrp="1"/>
          </p:cNvSpPr>
          <p:nvPr>
            <p:ph sz="quarter" idx="11"/>
          </p:nvPr>
        </p:nvSpPr>
        <p:spPr/>
        <p:txBody>
          <a:bodyPr>
            <a:normAutofit/>
          </a:bodyPr>
          <a:lstStyle/>
          <a:p>
            <a:pPr>
              <a:spcBef>
                <a:spcPts val="1200"/>
              </a:spcBef>
              <a:spcAft>
                <a:spcPts val="1200"/>
              </a:spcAft>
              <a:buClr>
                <a:srgbClr val="33CC33"/>
              </a:buClr>
            </a:pPr>
            <a:r>
              <a:rPr lang="en-US" altLang="en-US" sz="2400" dirty="0">
                <a:ea typeface="ＭＳ Ｐゴシック" panose="020B0600070205080204" pitchFamily="34" charset="-128"/>
              </a:rPr>
              <a:t>The Interaction Model treats communication as a two-way process.</a:t>
            </a:r>
          </a:p>
          <a:p>
            <a:pPr>
              <a:spcBef>
                <a:spcPts val="1200"/>
              </a:spcBef>
              <a:spcAft>
                <a:spcPts val="1200"/>
              </a:spcAft>
              <a:buClr>
                <a:srgbClr val="33CC33"/>
              </a:buClr>
            </a:pPr>
            <a:r>
              <a:rPr lang="en-US" altLang="en-US" sz="2400" dirty="0">
                <a:ea typeface="ＭＳ Ｐゴシック" panose="020B0600070205080204" pitchFamily="34" charset="-128"/>
              </a:rPr>
              <a:t>Includes all elements of the Action Model, and also suggests that:</a:t>
            </a:r>
          </a:p>
          <a:p>
            <a:pPr lvl="1">
              <a:spcBef>
                <a:spcPts val="1200"/>
              </a:spcBef>
              <a:spcAft>
                <a:spcPts val="1200"/>
              </a:spcAft>
              <a:buClr>
                <a:schemeClr val="tx1"/>
              </a:buClr>
            </a:pPr>
            <a:r>
              <a:rPr lang="en-US" altLang="en-US" sz="2400" dirty="0">
                <a:ea typeface="ＭＳ Ｐゴシック" panose="020B0600070205080204" pitchFamily="34" charset="-128"/>
              </a:rPr>
              <a:t>Receivers provide </a:t>
            </a:r>
            <a:r>
              <a:rPr lang="en-US" altLang="en-US" sz="2400" dirty="0">
                <a:solidFill>
                  <a:srgbClr val="0057AD"/>
                </a:solidFill>
                <a:ea typeface="ＭＳ Ｐゴシック" panose="020B0600070205080204" pitchFamily="34" charset="-128"/>
              </a:rPr>
              <a:t>feedback</a:t>
            </a:r>
            <a:r>
              <a:rPr lang="en-US" altLang="en-US" sz="2400" dirty="0">
                <a:ea typeface="ＭＳ Ｐゴシック" panose="020B0600070205080204" pitchFamily="34" charset="-128"/>
              </a:rPr>
              <a:t> through verbal and nonverbal behavior.</a:t>
            </a:r>
          </a:p>
          <a:p>
            <a:pPr lvl="1">
              <a:spcBef>
                <a:spcPts val="1200"/>
              </a:spcBef>
              <a:spcAft>
                <a:spcPts val="1200"/>
              </a:spcAft>
              <a:buClr>
                <a:schemeClr val="tx1"/>
              </a:buClr>
            </a:pPr>
            <a:r>
              <a:rPr lang="en-US" altLang="en-US" sz="2400" dirty="0">
                <a:ea typeface="ＭＳ Ｐゴシック" panose="020B0600070205080204" pitchFamily="34" charset="-128"/>
              </a:rPr>
              <a:t>The </a:t>
            </a:r>
            <a:r>
              <a:rPr lang="en-US" altLang="en-US" sz="2400" dirty="0">
                <a:solidFill>
                  <a:srgbClr val="0057AD"/>
                </a:solidFill>
                <a:ea typeface="ＭＳ Ｐゴシック" panose="020B0600070205080204" pitchFamily="34" charset="-128"/>
              </a:rPr>
              <a:t>context </a:t>
            </a:r>
            <a:r>
              <a:rPr lang="en-US" altLang="en-US" sz="2400" dirty="0">
                <a:ea typeface="ＭＳ Ｐゴシック" panose="020B0600070205080204" pitchFamily="34" charset="-128"/>
              </a:rPr>
              <a:t>of communication affects its meaning.</a:t>
            </a:r>
          </a:p>
        </p:txBody>
      </p:sp>
    </p:spTree>
    <p:extLst>
      <p:ext uri="{BB962C8B-B14F-4D97-AF65-F5344CB8AC3E}">
        <p14:creationId xmlns:p14="http://schemas.microsoft.com/office/powerpoint/2010/main" val="24941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Nature of Communication</a:t>
            </a:r>
            <a:r>
              <a:rPr lang="en-IN" sz="1200" dirty="0">
                <a:solidFill>
                  <a:srgbClr val="000000"/>
                </a:solidFill>
              </a:rPr>
              <a:t> 4</a:t>
            </a:r>
            <a:endParaRPr lang="en-IN" dirty="0"/>
          </a:p>
        </p:txBody>
      </p:sp>
      <p:sp>
        <p:nvSpPr>
          <p:cNvPr id="3" name="Content Placeholder 2"/>
          <p:cNvSpPr>
            <a:spLocks noGrp="1"/>
          </p:cNvSpPr>
          <p:nvPr>
            <p:ph sz="quarter" idx="11"/>
          </p:nvPr>
        </p:nvSpPr>
        <p:spPr/>
        <p:txBody>
          <a:bodyPr>
            <a:normAutofit/>
          </a:bodyPr>
          <a:lstStyle/>
          <a:p>
            <a:pPr>
              <a:spcBef>
                <a:spcPts val="1200"/>
              </a:spcBef>
              <a:spcAft>
                <a:spcPts val="1200"/>
              </a:spcAft>
              <a:buClr>
                <a:srgbClr val="33CC33"/>
              </a:buClr>
            </a:pPr>
            <a:r>
              <a:rPr lang="en-US" altLang="en-US" sz="2400" dirty="0">
                <a:ea typeface="ＭＳ Ｐゴシック" panose="020B0600070205080204" pitchFamily="34" charset="-128"/>
              </a:rPr>
              <a:t>The Transaction Model treats communication as a multi-way process.</a:t>
            </a:r>
          </a:p>
          <a:p>
            <a:pPr>
              <a:spcBef>
                <a:spcPts val="1200"/>
              </a:spcBef>
              <a:spcAft>
                <a:spcPts val="1200"/>
              </a:spcAft>
              <a:buClr>
                <a:srgbClr val="33CC33"/>
              </a:buClr>
            </a:pPr>
            <a:r>
              <a:rPr lang="en-US" altLang="en-US" sz="2400" dirty="0">
                <a:ea typeface="ＭＳ Ｐゴシック" panose="020B0600070205080204" pitchFamily="34" charset="-128"/>
              </a:rPr>
              <a:t>Includes all elements of the Interaction Model, and also suggests that:</a:t>
            </a:r>
          </a:p>
          <a:p>
            <a:pPr lvl="1">
              <a:spcBef>
                <a:spcPts val="1200"/>
              </a:spcBef>
              <a:spcAft>
                <a:spcPts val="1200"/>
              </a:spcAft>
              <a:buClr>
                <a:schemeClr val="tx1"/>
              </a:buClr>
            </a:pPr>
            <a:r>
              <a:rPr lang="en-US" altLang="en-US" sz="2400" dirty="0">
                <a:ea typeface="ＭＳ Ｐゴシック" panose="020B0600070205080204" pitchFamily="34" charset="-128"/>
              </a:rPr>
              <a:t>Both parties in conversation are simultaneously senders and receivers.</a:t>
            </a:r>
          </a:p>
          <a:p>
            <a:pPr lvl="1">
              <a:spcBef>
                <a:spcPts val="1200"/>
              </a:spcBef>
              <a:spcAft>
                <a:spcPts val="1200"/>
              </a:spcAft>
              <a:buClr>
                <a:schemeClr val="tx1"/>
              </a:buClr>
            </a:pPr>
            <a:r>
              <a:rPr lang="en-US" altLang="en-US" sz="2400" dirty="0">
                <a:ea typeface="ＭＳ Ｐゴシック" panose="020B0600070205080204" pitchFamily="34" charset="-128"/>
              </a:rPr>
              <a:t>Communication flows in both directions at once.</a:t>
            </a:r>
          </a:p>
        </p:txBody>
      </p:sp>
    </p:spTree>
    <p:extLst>
      <p:ext uri="{BB962C8B-B14F-4D97-AF65-F5344CB8AC3E}">
        <p14:creationId xmlns:p14="http://schemas.microsoft.com/office/powerpoint/2010/main" val="149838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Nature of Communication</a:t>
            </a:r>
            <a:r>
              <a:rPr lang="en-IN" sz="1200" dirty="0">
                <a:solidFill>
                  <a:srgbClr val="000000"/>
                </a:solidFill>
              </a:rPr>
              <a:t> 5</a:t>
            </a:r>
            <a:endParaRPr lang="en-IN" dirty="0"/>
          </a:p>
        </p:txBody>
      </p:sp>
      <p:sp>
        <p:nvSpPr>
          <p:cNvPr id="3" name="Content Placeholder 2"/>
          <p:cNvSpPr>
            <a:spLocks noGrp="1"/>
          </p:cNvSpPr>
          <p:nvPr>
            <p:ph sz="quarter" idx="11"/>
          </p:nvPr>
        </p:nvSpPr>
        <p:spPr/>
        <p:txBody>
          <a:bodyPr>
            <a:normAutofit/>
          </a:bodyPr>
          <a:lstStyle/>
          <a:p>
            <a:pPr>
              <a:spcBef>
                <a:spcPts val="1200"/>
              </a:spcBef>
              <a:spcAft>
                <a:spcPts val="1200"/>
              </a:spcAft>
              <a:buClr>
                <a:srgbClr val="33CC33"/>
              </a:buClr>
            </a:pPr>
            <a:r>
              <a:rPr lang="en-US" altLang="en-US" sz="2400" dirty="0">
                <a:ea typeface="ＭＳ Ｐゴシック" panose="020B0600070205080204" pitchFamily="34" charset="-128"/>
              </a:rPr>
              <a:t>Communication has many characteristics.</a:t>
            </a:r>
          </a:p>
          <a:p>
            <a:pPr lvl="1">
              <a:spcBef>
                <a:spcPts val="1200"/>
              </a:spcBef>
              <a:spcAft>
                <a:spcPts val="1200"/>
              </a:spcAft>
              <a:buClr>
                <a:schemeClr val="tx1"/>
              </a:buClr>
            </a:pPr>
            <a:r>
              <a:rPr lang="en-US" altLang="en-US" sz="2400" dirty="0">
                <a:ea typeface="ＭＳ Ｐゴシック" panose="020B0600070205080204" pitchFamily="34" charset="-128"/>
              </a:rPr>
              <a:t>Relies on multiple channels.</a:t>
            </a:r>
          </a:p>
          <a:p>
            <a:pPr lvl="1">
              <a:spcBef>
                <a:spcPts val="1200"/>
              </a:spcBef>
              <a:spcAft>
                <a:spcPts val="1200"/>
              </a:spcAft>
              <a:buClr>
                <a:schemeClr val="tx1"/>
              </a:buClr>
            </a:pPr>
            <a:r>
              <a:rPr lang="en-US" altLang="en-US" sz="2400" dirty="0">
                <a:ea typeface="ＭＳ Ｐゴシック" panose="020B0600070205080204" pitchFamily="34" charset="-128"/>
              </a:rPr>
              <a:t>Passes through perceptual filters.</a:t>
            </a:r>
          </a:p>
          <a:p>
            <a:pPr lvl="1">
              <a:spcBef>
                <a:spcPts val="1200"/>
              </a:spcBef>
              <a:spcAft>
                <a:spcPts val="1200"/>
              </a:spcAft>
              <a:buClr>
                <a:schemeClr val="tx1"/>
              </a:buClr>
            </a:pPr>
            <a:r>
              <a:rPr lang="en-US" altLang="en-US" sz="2400" dirty="0">
                <a:ea typeface="ＭＳ Ｐゴシック" panose="020B0600070205080204" pitchFamily="34" charset="-128"/>
              </a:rPr>
              <a:t>People give communication its meaning.</a:t>
            </a:r>
          </a:p>
          <a:p>
            <a:pPr lvl="1">
              <a:spcBef>
                <a:spcPts val="1200"/>
              </a:spcBef>
              <a:spcAft>
                <a:spcPts val="1200"/>
              </a:spcAft>
              <a:buClr>
                <a:schemeClr val="tx1"/>
              </a:buClr>
            </a:pPr>
            <a:r>
              <a:rPr lang="en-US" altLang="en-US" sz="2400" dirty="0">
                <a:ea typeface="ＭＳ Ｐゴシック" panose="020B0600070205080204" pitchFamily="34" charset="-128"/>
              </a:rPr>
              <a:t>Has literal meanings and relational implications.</a:t>
            </a:r>
          </a:p>
          <a:p>
            <a:pPr lvl="1">
              <a:spcBef>
                <a:spcPts val="1200"/>
              </a:spcBef>
              <a:spcAft>
                <a:spcPts val="1200"/>
              </a:spcAft>
              <a:buClr>
                <a:schemeClr val="tx1"/>
              </a:buClr>
            </a:pPr>
            <a:r>
              <a:rPr lang="en-US" altLang="en-US" sz="2400" dirty="0">
                <a:ea typeface="ＭＳ Ｐゴシック" panose="020B0600070205080204" pitchFamily="34" charset="-128"/>
              </a:rPr>
              <a:t>Sends messages, whether intentional or unintentional.</a:t>
            </a:r>
          </a:p>
          <a:p>
            <a:pPr lvl="1">
              <a:spcBef>
                <a:spcPts val="1200"/>
              </a:spcBef>
              <a:spcAft>
                <a:spcPts val="1200"/>
              </a:spcAft>
              <a:buClr>
                <a:schemeClr val="tx1"/>
              </a:buClr>
            </a:pPr>
            <a:r>
              <a:rPr lang="en-US" altLang="en-US" sz="2400" dirty="0">
                <a:ea typeface="ＭＳ Ｐゴシック" panose="020B0600070205080204" pitchFamily="34" charset="-128"/>
              </a:rPr>
              <a:t>Governed by rules.</a:t>
            </a:r>
          </a:p>
        </p:txBody>
      </p:sp>
    </p:spTree>
    <p:extLst>
      <p:ext uri="{BB962C8B-B14F-4D97-AF65-F5344CB8AC3E}">
        <p14:creationId xmlns:p14="http://schemas.microsoft.com/office/powerpoint/2010/main" val="303235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Nature of Communication</a:t>
            </a:r>
            <a:r>
              <a:rPr lang="en-IN" sz="1200" dirty="0">
                <a:solidFill>
                  <a:srgbClr val="000000"/>
                </a:solidFill>
              </a:rPr>
              <a:t> 6</a:t>
            </a:r>
            <a:endParaRPr lang="en-IN" dirty="0"/>
          </a:p>
        </p:txBody>
      </p:sp>
      <p:sp>
        <p:nvSpPr>
          <p:cNvPr id="3" name="Content Placeholder 2"/>
          <p:cNvSpPr>
            <a:spLocks noGrp="1"/>
          </p:cNvSpPr>
          <p:nvPr>
            <p:ph sz="quarter" idx="11"/>
          </p:nvPr>
        </p:nvSpPr>
        <p:spPr/>
        <p:txBody>
          <a:bodyPr>
            <a:normAutofit/>
          </a:bodyPr>
          <a:lstStyle/>
          <a:p>
            <a:pPr>
              <a:spcBef>
                <a:spcPts val="1200"/>
              </a:spcBef>
              <a:spcAft>
                <a:spcPts val="1200"/>
              </a:spcAft>
              <a:buClr>
                <a:srgbClr val="33CC33"/>
              </a:buClr>
            </a:pPr>
            <a:r>
              <a:rPr lang="en-US" altLang="en-US" sz="2400" b="1" dirty="0">
                <a:ea typeface="ＭＳ Ｐゴシック" panose="020B0600070205080204" pitchFamily="34" charset="-128"/>
              </a:rPr>
              <a:t>Myth:</a:t>
            </a:r>
            <a:r>
              <a:rPr lang="en-US" altLang="en-US" sz="2400" dirty="0">
                <a:ea typeface="ＭＳ Ｐゴシック" panose="020B0600070205080204" pitchFamily="34" charset="-128"/>
              </a:rPr>
              <a:t> Everyone is a communication expert.</a:t>
            </a:r>
          </a:p>
          <a:p>
            <a:pPr>
              <a:spcBef>
                <a:spcPts val="1200"/>
              </a:spcBef>
              <a:spcAft>
                <a:spcPts val="1200"/>
              </a:spcAft>
              <a:buClr>
                <a:srgbClr val="33CC33"/>
              </a:buClr>
            </a:pPr>
            <a:r>
              <a:rPr lang="en-US" altLang="en-US" sz="2400" b="1" dirty="0">
                <a:ea typeface="ＭＳ Ｐゴシック" panose="020B0600070205080204" pitchFamily="34" charset="-128"/>
              </a:rPr>
              <a:t>Myth:</a:t>
            </a:r>
            <a:r>
              <a:rPr lang="en-US" altLang="en-US" sz="2400" dirty="0">
                <a:ea typeface="ＭＳ Ｐゴシック" panose="020B0600070205080204" pitchFamily="34" charset="-128"/>
              </a:rPr>
              <a:t> Communication will solve any problem.</a:t>
            </a:r>
          </a:p>
          <a:p>
            <a:pPr>
              <a:spcBef>
                <a:spcPts val="1200"/>
              </a:spcBef>
              <a:spcAft>
                <a:spcPts val="1200"/>
              </a:spcAft>
              <a:buClr>
                <a:srgbClr val="33CC33"/>
              </a:buClr>
            </a:pPr>
            <a:r>
              <a:rPr lang="en-US" altLang="en-US" sz="2400" b="1" dirty="0">
                <a:ea typeface="ＭＳ Ｐゴシック" panose="020B0600070205080204" pitchFamily="34" charset="-128"/>
              </a:rPr>
              <a:t>Myth:</a:t>
            </a:r>
            <a:r>
              <a:rPr lang="en-US" altLang="en-US" sz="2400" dirty="0">
                <a:ea typeface="ＭＳ Ｐゴシック" panose="020B0600070205080204" pitchFamily="34" charset="-128"/>
              </a:rPr>
              <a:t> Communication can break down.</a:t>
            </a:r>
          </a:p>
          <a:p>
            <a:pPr>
              <a:spcBef>
                <a:spcPts val="1200"/>
              </a:spcBef>
              <a:spcAft>
                <a:spcPts val="1200"/>
              </a:spcAft>
              <a:buClr>
                <a:srgbClr val="33CC33"/>
              </a:buClr>
            </a:pPr>
            <a:r>
              <a:rPr lang="en-US" altLang="en-US" sz="2400" b="1" dirty="0">
                <a:ea typeface="ＭＳ Ｐゴシック" panose="020B0600070205080204" pitchFamily="34" charset="-128"/>
              </a:rPr>
              <a:t>Myth:</a:t>
            </a:r>
            <a:r>
              <a:rPr lang="en-US" altLang="en-US" sz="2400" dirty="0">
                <a:ea typeface="ＭＳ Ｐゴシック" panose="020B0600070205080204" pitchFamily="34" charset="-128"/>
              </a:rPr>
              <a:t> Communication is inherently good.</a:t>
            </a:r>
          </a:p>
          <a:p>
            <a:pPr>
              <a:spcBef>
                <a:spcPts val="1200"/>
              </a:spcBef>
              <a:spcAft>
                <a:spcPts val="1200"/>
              </a:spcAft>
              <a:buClr>
                <a:srgbClr val="33CC33"/>
              </a:buClr>
            </a:pPr>
            <a:r>
              <a:rPr lang="en-US" altLang="en-US" sz="2400" b="1" dirty="0">
                <a:ea typeface="ＭＳ Ｐゴシック" panose="020B0600070205080204" pitchFamily="34" charset="-128"/>
              </a:rPr>
              <a:t>Myth:</a:t>
            </a:r>
            <a:r>
              <a:rPr lang="en-US" altLang="en-US" sz="2400" dirty="0">
                <a:ea typeface="ＭＳ Ｐゴシック" panose="020B0600070205080204" pitchFamily="34" charset="-128"/>
              </a:rPr>
              <a:t> More communication is always better.</a:t>
            </a:r>
          </a:p>
        </p:txBody>
      </p:sp>
    </p:spTree>
    <p:extLst>
      <p:ext uri="{BB962C8B-B14F-4D97-AF65-F5344CB8AC3E}">
        <p14:creationId xmlns:p14="http://schemas.microsoft.com/office/powerpoint/2010/main" val="379016929"/>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2.xml><?xml version="1.0" encoding="utf-8"?>
<a:theme xmlns:a="http://schemas.openxmlformats.org/drawingml/2006/main" name="MainContentSlideMaster">
  <a:themeElements>
    <a:clrScheme name="Custom 12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494575"/>
      </a:hlink>
      <a:folHlink>
        <a:srgbClr val="625D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B385948E-CF34-4CE8-9AC7-28DE40FDC656}"/>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FEE61EC3-6634-45B5-BF77-FBC9B835BC79}"/>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A15A20A0-BEE6-47A5-BC6B-F87134FBF13C}"/>
    </a:ext>
  </a:extLst>
</a:theme>
</file>

<file path=ppt/theme/theme5.xml><?xml version="1.0" encoding="utf-8"?>
<a:theme xmlns:a="http://schemas.openxmlformats.org/drawingml/2006/main" name="ImageDescriptionAppendixSlideMaster">
  <a:themeElements>
    <a:clrScheme name="Custom 12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494575"/>
      </a:hlink>
      <a:folHlink>
        <a:srgbClr val="625D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22313DF8-AA3F-4A8D-9652-6DDC53D759E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Template_Editorial_v9_2019</Template>
  <TotalTime>545</TotalTime>
  <Words>631</Words>
  <Application>Microsoft Macintosh PowerPoint</Application>
  <PresentationFormat>On-screen Show (4:3)</PresentationFormat>
  <Paragraphs>83</Paragraphs>
  <Slides>15</Slides>
  <Notes>1</Notes>
  <HiddenSlides>0</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15</vt:i4>
      </vt:variant>
    </vt:vector>
  </HeadingPairs>
  <TitlesOfParts>
    <vt:vector size="22" baseType="lpstr">
      <vt:lpstr>Arial</vt:lpstr>
      <vt:lpstr>Calibri</vt:lpstr>
      <vt:lpstr>Title Slides Master</vt:lpstr>
      <vt:lpstr>MainContentSlideMaster</vt:lpstr>
      <vt:lpstr>ClosingMaster</vt:lpstr>
      <vt:lpstr>DividerSlideMaster</vt:lpstr>
      <vt:lpstr>ImageDescriptionAppendixSlideMaster</vt:lpstr>
      <vt:lpstr>Chapter 1</vt:lpstr>
      <vt:lpstr>Our Agenda</vt:lpstr>
      <vt:lpstr>Why We Communicate</vt:lpstr>
      <vt:lpstr>The Nature of Communication 1</vt:lpstr>
      <vt:lpstr>The Nature of Communication 2</vt:lpstr>
      <vt:lpstr>The Nature of Communication 3</vt:lpstr>
      <vt:lpstr>The Nature of Communication 4</vt:lpstr>
      <vt:lpstr>The Nature of Communication 5</vt:lpstr>
      <vt:lpstr>The Nature of Communication 6</vt:lpstr>
      <vt:lpstr>Communicating Interpersonally 1</vt:lpstr>
      <vt:lpstr>Communicating Interpersonally 2</vt:lpstr>
      <vt:lpstr>Building Your Communication Competence 1</vt:lpstr>
      <vt:lpstr>Building Your Communication Competence 2</vt:lpstr>
      <vt:lpstr>Building Your Communication Competence 3</vt:lpstr>
      <vt:lpstr>Application 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Prasanna kumar. Tripathy</dc:creator>
  <cp:keywords>PPT</cp:keywords>
  <cp:lastModifiedBy>Cho, Suahn</cp:lastModifiedBy>
  <cp:revision>124</cp:revision>
  <dcterms:created xsi:type="dcterms:W3CDTF">2019-07-27T05:34:11Z</dcterms:created>
  <dcterms:modified xsi:type="dcterms:W3CDTF">2020-07-20T17:39:51Z</dcterms:modified>
</cp:coreProperties>
</file>