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5" r:id="rId6"/>
    <p:sldId id="293" r:id="rId7"/>
    <p:sldId id="261" r:id="rId8"/>
    <p:sldId id="262" r:id="rId9"/>
    <p:sldId id="297" r:id="rId10"/>
    <p:sldId id="298" r:id="rId11"/>
    <p:sldId id="299" r:id="rId12"/>
    <p:sldId id="300" r:id="rId13"/>
    <p:sldId id="29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5" d="100"/>
          <a:sy n="85" d="100"/>
        </p:scale>
        <p:origin x="590"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3600" dirty="0"/>
              <a:t>Understanding bank customer behavior : a Data-driven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3550561" y="4085933"/>
            <a:ext cx="2786231" cy="826725"/>
          </a:xfrm>
        </p:spPr>
        <p:txBody>
          <a:bodyPr/>
          <a:lstStyle/>
          <a:p>
            <a:r>
              <a:rPr lang="en-US" dirty="0"/>
              <a:t>Presented by:</a:t>
            </a:r>
          </a:p>
          <a:p>
            <a:r>
              <a:rPr lang="en-US" dirty="0"/>
              <a:t>Pd18_067 Harshal Chopade</a:t>
            </a:r>
          </a:p>
          <a:p>
            <a:endParaRPr lang="en-US" dirty="0"/>
          </a:p>
        </p:txBody>
      </p:sp>
      <p:pic>
        <p:nvPicPr>
          <p:cNvPr id="5" name="Picture Placeholder 4">
            <a:extLst>
              <a:ext uri="{FF2B5EF4-FFF2-40B4-BE49-F238E27FC236}">
                <a16:creationId xmlns:a16="http://schemas.microsoft.com/office/drawing/2014/main" id="{DD9A9179-88C6-6A94-50CE-EE56F9BEBFF2}"/>
              </a:ext>
            </a:extLst>
          </p:cNvPr>
          <p:cNvPicPr preferRelativeResize="0">
            <a:picLocks noGrp="1"/>
          </p:cNvPicPr>
          <p:nvPr>
            <p:ph type="pic" sz="quarter" idx="10"/>
          </p:nvPr>
        </p:nvPicPr>
        <p:blipFill>
          <a:blip r:embed="rId2"/>
          <a:stretch>
            <a:fillRect/>
          </a:stretch>
        </p:blipFill>
        <p:spPr>
          <a:xfrm>
            <a:off x="7191375" y="812293"/>
            <a:ext cx="3886200" cy="4912232"/>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4465589" y="684590"/>
            <a:ext cx="3009810" cy="898890"/>
          </a:xfrm>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1698811" y="1440045"/>
            <a:ext cx="9067801" cy="4252543"/>
          </a:xfrm>
        </p:spPr>
        <p:txBody>
          <a:bodyPr/>
          <a:lstStyle/>
          <a:p>
            <a:pPr>
              <a:lnSpc>
                <a:spcPct val="150000"/>
              </a:lnSpc>
            </a:pPr>
            <a:r>
              <a:rPr lang="en-US" sz="1800" dirty="0"/>
              <a:t>1. Number of customer joining improved from April in England &amp; Scotland but decreased in Northern Ireland &amp; Wales. Bank should find the factor behind the decrease in number of customer.</a:t>
            </a:r>
          </a:p>
          <a:p>
            <a:pPr>
              <a:lnSpc>
                <a:spcPct val="150000"/>
              </a:lnSpc>
            </a:pPr>
            <a:r>
              <a:rPr lang="en-US" sz="1800" dirty="0"/>
              <a:t>2. Most of the customer belongs to 31-40 Age group, Bank should focus on attracting customers from other age group.</a:t>
            </a:r>
          </a:p>
          <a:p>
            <a:pPr>
              <a:lnSpc>
                <a:spcPct val="150000"/>
              </a:lnSpc>
            </a:pPr>
            <a:r>
              <a:rPr lang="en-US" sz="1800" dirty="0"/>
              <a:t>3. Till age of 35, Females were keeping most balance but after 35 the balance is decreasing. Bank should come with offers or rewards on deposits done by females so that the deposit will increase.</a:t>
            </a:r>
          </a:p>
          <a:p>
            <a:pPr>
              <a:lnSpc>
                <a:spcPct val="150000"/>
              </a:lnSpc>
            </a:pPr>
            <a:r>
              <a:rPr lang="en-US" sz="1800" dirty="0"/>
              <a:t>4. Bank has less number of customers from Wales &amp; Northern Ireland. Bank should develop strategies to improve their business in these regions.</a:t>
            </a:r>
          </a:p>
          <a:p>
            <a:pPr>
              <a:lnSpc>
                <a:spcPct val="150000"/>
              </a:lnSpc>
            </a:pPr>
            <a:r>
              <a:rPr lang="en-US" sz="1800" dirty="0"/>
              <a:t>5. Compared to the number of customers by job type, Female from Blue collar job type are in less ratio compared to others. Bank should bring some offer for females so that number of females will increase.</a:t>
            </a:r>
          </a:p>
          <a:p>
            <a:pPr>
              <a:lnSpc>
                <a:spcPct val="150000"/>
              </a:lnSpc>
            </a:pPr>
            <a:r>
              <a:rPr lang="en-US" sz="1800" dirty="0"/>
              <a:t> </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8"/>
          </p:nvPr>
        </p:nvSpPr>
        <p:spPr/>
        <p:txBody>
          <a:bodyPr/>
          <a:lstStyle/>
          <a:p>
            <a:fld id="{8D0AFDD5-844D-364D-8AEC-50CF4D36D55D}" type="slidenum">
              <a:rPr lang="en-US" smtClean="0"/>
              <a:pPr/>
              <a:t>10</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2"/>
            <a:ext cx="4873752" cy="1208801"/>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733236" y="3198607"/>
            <a:ext cx="1870576" cy="826546"/>
          </a:xfrm>
        </p:spPr>
        <p:txBody>
          <a:bodyPr/>
          <a:lstStyle/>
          <a:p>
            <a:r>
              <a:rPr lang="en-US" dirty="0"/>
              <a:t>Harshal Chopade.</a:t>
            </a:r>
          </a:p>
          <a:p>
            <a:r>
              <a:rPr lang="en-US" dirty="0"/>
              <a:t>Pd18_067</a:t>
            </a:r>
          </a:p>
          <a:p>
            <a:endParaRPr lang="en-US" dirty="0"/>
          </a:p>
          <a:p>
            <a:endParaRPr lang="en-US" dirty="0"/>
          </a:p>
        </p:txBody>
      </p:sp>
      <p:pic>
        <p:nvPicPr>
          <p:cNvPr id="5" name="Picture Placeholder 4">
            <a:extLst>
              <a:ext uri="{FF2B5EF4-FFF2-40B4-BE49-F238E27FC236}">
                <a16:creationId xmlns:a16="http://schemas.microsoft.com/office/drawing/2014/main" id="{D39708E4-D2BB-21A9-3B10-136ED7142BD3}"/>
              </a:ext>
            </a:extLst>
          </p:cNvPr>
          <p:cNvPicPr>
            <a:picLocks noGrp="1" noChangeAspect="1"/>
          </p:cNvPicPr>
          <p:nvPr>
            <p:ph type="pic" sz="quarter" idx="10"/>
          </p:nvPr>
        </p:nvPicPr>
        <p:blipFill rotWithShape="1">
          <a:blip r:embed="rId2"/>
          <a:srcRect l="31623" r="9587"/>
          <a:stretch/>
        </p:blipFill>
        <p:spPr>
          <a:xfrm>
            <a:off x="6400800" y="812292"/>
            <a:ext cx="4636008" cy="4928616"/>
          </a:xfr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982532" y="2459736"/>
            <a:ext cx="3017520" cy="1938528"/>
          </a:xfrm>
        </p:spPr>
        <p:txBody>
          <a:bodyPr/>
          <a:lstStyle/>
          <a:p>
            <a:r>
              <a:rPr lang="en-US" dirty="0"/>
              <a:t>Primary</a:t>
            </a:r>
            <a:br>
              <a:rPr lang="en-US" dirty="0"/>
            </a:br>
            <a:r>
              <a:rPr lang="en-US" dirty="0"/>
              <a:t>goals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6096000" y="1731083"/>
            <a:ext cx="4252319" cy="3818070"/>
          </a:xfrm>
        </p:spPr>
        <p:txBody>
          <a:bodyPr/>
          <a:lstStyle/>
          <a:p>
            <a:pPr marL="342900" indent="-342900">
              <a:lnSpc>
                <a:spcPct val="150000"/>
              </a:lnSpc>
              <a:spcBef>
                <a:spcPct val="0"/>
              </a:spcBef>
              <a:buFont typeface="+mj-lt"/>
              <a:buAutoNum type="arabicPeriod"/>
            </a:pPr>
            <a:r>
              <a:rPr lang="en-US" dirty="0">
                <a:latin typeface="+mj-lt"/>
                <a:ea typeface="+mj-ea"/>
                <a:cs typeface="+mj-cs"/>
              </a:rPr>
              <a:t>Identifying opportunities to increase revenue and profitability through targeted marketing and sales efforts.</a:t>
            </a:r>
          </a:p>
          <a:p>
            <a:pPr marL="342900" indent="-342900">
              <a:lnSpc>
                <a:spcPct val="150000"/>
              </a:lnSpc>
              <a:spcBef>
                <a:spcPct val="0"/>
              </a:spcBef>
              <a:buFont typeface="+mj-lt"/>
              <a:buAutoNum type="arabicPeriod"/>
            </a:pPr>
            <a:r>
              <a:rPr lang="en-US" dirty="0">
                <a:latin typeface="+mj-lt"/>
                <a:ea typeface="+mj-ea"/>
                <a:cs typeface="+mj-cs"/>
              </a:rPr>
              <a:t>Improving operational efficiency by identifying and addressing customer behavior.</a:t>
            </a:r>
          </a:p>
          <a:p>
            <a:pPr marL="342900" indent="-342900">
              <a:lnSpc>
                <a:spcPct val="150000"/>
              </a:lnSpc>
              <a:spcBef>
                <a:spcPct val="0"/>
              </a:spcBef>
              <a:buFont typeface="+mj-lt"/>
              <a:buAutoNum type="arabicPeriod"/>
            </a:pPr>
            <a:endParaRPr lang="en-US" dirty="0">
              <a:latin typeface="+mj-lt"/>
              <a:ea typeface="+mj-ea"/>
              <a:cs typeface="+mj-cs"/>
            </a:endParaRPr>
          </a:p>
          <a:p>
            <a:pPr marL="342900" indent="-342900">
              <a:lnSpc>
                <a:spcPct val="150000"/>
              </a:lnSpc>
              <a:spcBef>
                <a:spcPct val="0"/>
              </a:spcBef>
              <a:buFont typeface="+mj-lt"/>
              <a:buAutoNum type="arabicPeriod"/>
            </a:pPr>
            <a:endParaRPr lang="en-US" dirty="0">
              <a:latin typeface="+mj-lt"/>
              <a:ea typeface="+mj-ea"/>
              <a:cs typeface="+mj-cs"/>
            </a:endParaRPr>
          </a:p>
          <a:p>
            <a:pPr>
              <a:lnSpc>
                <a:spcPct val="150000"/>
              </a:lnSpc>
            </a:pPr>
            <a:br>
              <a:rPr lang="en-US" sz="2800" dirty="0"/>
            </a:br>
            <a:endParaRPr lang="en-US" altLang="zh-CN" sz="2800" dirty="0"/>
          </a:p>
        </p:txBody>
      </p:sp>
    </p:spTree>
    <p:extLst>
      <p:ext uri="{BB962C8B-B14F-4D97-AF65-F5344CB8AC3E}">
        <p14:creationId xmlns:p14="http://schemas.microsoft.com/office/powerpoint/2010/main" val="37522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691358"/>
            <a:ext cx="9912096" cy="1014984"/>
          </a:xfrm>
        </p:spPr>
        <p:txBody>
          <a:bodyPr/>
          <a:lstStyle/>
          <a:p>
            <a:r>
              <a:rPr lang="en-US" sz="4000" dirty="0"/>
              <a:t>Key Findings &amp; Observations</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58886" y="2765073"/>
            <a:ext cx="3002818" cy="2785100"/>
          </a:xfrm>
        </p:spPr>
        <p:txBody>
          <a:bodyPr/>
          <a:lstStyle/>
          <a:p>
            <a:pPr marL="171450" indent="-171450">
              <a:lnSpc>
                <a:spcPct val="150000"/>
              </a:lnSpc>
              <a:buSzPct val="70000"/>
              <a:buFont typeface="Arial" panose="020B0604020202020204" pitchFamily="34" charset="0"/>
              <a:buChar char="•"/>
            </a:pPr>
            <a:r>
              <a:rPr lang="en-US" sz="2000" dirty="0"/>
              <a:t>Maximum no. of customer joined by month: 324 (​October)</a:t>
            </a:r>
          </a:p>
          <a:p>
            <a:pPr marL="171450" indent="-171450">
              <a:lnSpc>
                <a:spcPct val="150000"/>
              </a:lnSpc>
              <a:buSzPct val="70000"/>
              <a:buFont typeface="Arial" panose="020B0604020202020204" pitchFamily="34" charset="0"/>
              <a:buChar char="•"/>
            </a:pPr>
            <a:r>
              <a:rPr lang="en-US" sz="2000" dirty="0"/>
              <a:t>Most customer joined by Age-group : 31-40  (1567)</a:t>
            </a:r>
          </a:p>
          <a:p>
            <a:pPr>
              <a:buSzPct val="70000"/>
            </a:pPr>
            <a:endParaRPr lang="en-US" dirty="0"/>
          </a:p>
          <a:p>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24400" y="2647087"/>
            <a:ext cx="2743200" cy="2903085"/>
          </a:xfrm>
        </p:spPr>
        <p:txBody>
          <a:bodyPr/>
          <a:lstStyle/>
          <a:p>
            <a:pPr marL="285750" indent="-285750">
              <a:lnSpc>
                <a:spcPct val="150000"/>
              </a:lnSpc>
              <a:buSzPct val="70000"/>
              <a:buFont typeface="Arial" panose="020B0604020202020204" pitchFamily="34" charset="0"/>
              <a:buChar char="•"/>
            </a:pPr>
            <a:r>
              <a:rPr lang="en-US" sz="1800" dirty="0"/>
              <a:t>Maxi​mum deposit received by Age &amp; Gender in year: 4.3 M (30-40 Age) (Female)</a:t>
            </a:r>
          </a:p>
          <a:p>
            <a:pPr marL="285750" indent="-285750">
              <a:lnSpc>
                <a:spcPct val="150000"/>
              </a:lnSpc>
              <a:buFont typeface="Arial" panose="020B0604020202020204" pitchFamily="34" charset="0"/>
              <a:buChar char="•"/>
            </a:pPr>
            <a:r>
              <a:rPr lang="en-US" sz="1800" dirty="0"/>
              <a:t>Maximum customer joined by Region: 2159 (England)</a:t>
            </a:r>
          </a:p>
          <a:p>
            <a:pPr marL="285750" indent="-285750">
              <a:lnSpc>
                <a:spcPct val="150000"/>
              </a:lnSpc>
              <a:buFont typeface="Arial" panose="020B0604020202020204" pitchFamily="34" charset="0"/>
              <a:buChar char="•"/>
            </a:pPr>
            <a:r>
              <a:rPr lang="en-US" sz="1800" dirty="0"/>
              <a:t>Minimum customer joined by Region: 211 (Wales)</a:t>
            </a:r>
          </a:p>
          <a:p>
            <a:pPr marL="285750" indent="-285750">
              <a:lnSpc>
                <a:spcPct val="150000"/>
              </a:lnSpc>
              <a:buSzPct val="70000"/>
              <a:buFont typeface="Arial" panose="020B0604020202020204" pitchFamily="34" charset="0"/>
              <a:buChar char="•"/>
            </a:pPr>
            <a:endParaRPr lang="en-US" sz="1800"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489914" y="2647087"/>
            <a:ext cx="2743200" cy="2785100"/>
          </a:xfrm>
        </p:spPr>
        <p:txBody>
          <a:bodyPr/>
          <a:lstStyle/>
          <a:p>
            <a:pPr marL="285750" indent="-285750">
              <a:lnSpc>
                <a:spcPct val="150000"/>
              </a:lnSpc>
              <a:buFont typeface="Arial" panose="020B0604020202020204" pitchFamily="34" charset="0"/>
              <a:buChar char="•"/>
            </a:pPr>
            <a:r>
              <a:rPr lang="en-US" sz="1800" dirty="0"/>
              <a:t>Customer by Job Type: White Collar</a:t>
            </a:r>
          </a:p>
          <a:p>
            <a:pPr marL="285750" indent="-285750">
              <a:lnSpc>
                <a:spcPct val="150000"/>
              </a:lnSpc>
              <a:buFont typeface="Arial" panose="020B0604020202020204" pitchFamily="34" charset="0"/>
              <a:buChar char="•"/>
            </a:pPr>
            <a:r>
              <a:rPr lang="en-US" sz="1800" dirty="0"/>
              <a:t>Maximum deposit received by Region: 84.83M (England)</a:t>
            </a:r>
          </a:p>
          <a:p>
            <a:pPr marL="285750" indent="-285750">
              <a:lnSpc>
                <a:spcPct val="150000"/>
              </a:lnSpc>
              <a:buFont typeface="Arial" panose="020B0604020202020204" pitchFamily="34" charset="0"/>
              <a:buChar char="•"/>
            </a:pPr>
            <a:r>
              <a:rPr lang="en-US" sz="1800" dirty="0"/>
              <a:t>Minimum deposit received by Region: 8.3 M (Wales)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Tree>
    <p:extLst>
      <p:ext uri="{BB962C8B-B14F-4D97-AF65-F5344CB8AC3E}">
        <p14:creationId xmlns:p14="http://schemas.microsoft.com/office/powerpoint/2010/main" val="30952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000" dirty="0"/>
              <a:t>Customer Joined by Month in Regions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pic>
        <p:nvPicPr>
          <p:cNvPr id="9" name="Content Placeholder 8">
            <a:extLst>
              <a:ext uri="{FF2B5EF4-FFF2-40B4-BE49-F238E27FC236}">
                <a16:creationId xmlns:a16="http://schemas.microsoft.com/office/drawing/2014/main" id="{91035889-9166-7991-09D7-280C23850B38}"/>
              </a:ext>
            </a:extLst>
          </p:cNvPr>
          <p:cNvPicPr>
            <a:picLocks noGrp="1" noChangeAspect="1"/>
          </p:cNvPicPr>
          <p:nvPr>
            <p:ph idx="1"/>
          </p:nvPr>
        </p:nvPicPr>
        <p:blipFill>
          <a:blip r:embed="rId2"/>
          <a:stretch>
            <a:fillRect/>
          </a:stretch>
        </p:blipFill>
        <p:spPr>
          <a:xfrm>
            <a:off x="1870545" y="1694329"/>
            <a:ext cx="8228661" cy="3971365"/>
          </a:xfrm>
        </p:spPr>
      </p:pic>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4000" dirty="0">
                <a:latin typeface="Century Gothic" panose="020B0502020202020204" pitchFamily="34" charset="0"/>
              </a:rPr>
              <a:t>Customers by Age  &amp; Gender</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pic>
        <p:nvPicPr>
          <p:cNvPr id="8" name="Content Placeholder 7">
            <a:extLst>
              <a:ext uri="{FF2B5EF4-FFF2-40B4-BE49-F238E27FC236}">
                <a16:creationId xmlns:a16="http://schemas.microsoft.com/office/drawing/2014/main" id="{4ED583D9-3F36-AEC2-5CF7-AD19E54AEE83}"/>
              </a:ext>
            </a:extLst>
          </p:cNvPr>
          <p:cNvPicPr>
            <a:picLocks noGrp="1" noChangeAspect="1"/>
          </p:cNvPicPr>
          <p:nvPr>
            <p:ph idx="1"/>
          </p:nvPr>
        </p:nvPicPr>
        <p:blipFill>
          <a:blip r:embed="rId2"/>
          <a:stretch>
            <a:fillRect/>
          </a:stretch>
        </p:blipFill>
        <p:spPr>
          <a:xfrm>
            <a:off x="1978763" y="1527048"/>
            <a:ext cx="8234473" cy="4160838"/>
          </a:xfrm>
        </p:spPr>
      </p:pic>
    </p:spTree>
    <p:extLst>
      <p:ext uri="{BB962C8B-B14F-4D97-AF65-F5344CB8AC3E}">
        <p14:creationId xmlns:p14="http://schemas.microsoft.com/office/powerpoint/2010/main" val="201102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4000" dirty="0">
                <a:latin typeface="Century Gothic" panose="020B0502020202020204" pitchFamily="34" charset="0"/>
              </a:rPr>
              <a:t>Total Deposit by Age  &amp; Gender</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pic>
        <p:nvPicPr>
          <p:cNvPr id="6" name="Content Placeholder 5">
            <a:extLst>
              <a:ext uri="{FF2B5EF4-FFF2-40B4-BE49-F238E27FC236}">
                <a16:creationId xmlns:a16="http://schemas.microsoft.com/office/drawing/2014/main" id="{A43692E9-95AC-EDA8-E29F-FCE7F159A26B}"/>
              </a:ext>
            </a:extLst>
          </p:cNvPr>
          <p:cNvPicPr>
            <a:picLocks noGrp="1" noChangeAspect="1"/>
          </p:cNvPicPr>
          <p:nvPr>
            <p:ph idx="1"/>
          </p:nvPr>
        </p:nvPicPr>
        <p:blipFill>
          <a:blip r:embed="rId2"/>
          <a:stretch>
            <a:fillRect/>
          </a:stretch>
        </p:blipFill>
        <p:spPr>
          <a:xfrm>
            <a:off x="1990888" y="1621491"/>
            <a:ext cx="8210224" cy="4160838"/>
          </a:xfrm>
        </p:spPr>
      </p:pic>
    </p:spTree>
    <p:extLst>
      <p:ext uri="{BB962C8B-B14F-4D97-AF65-F5344CB8AC3E}">
        <p14:creationId xmlns:p14="http://schemas.microsoft.com/office/powerpoint/2010/main" val="174994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4000" dirty="0">
                <a:latin typeface="Century Gothic" panose="020B0502020202020204" pitchFamily="34" charset="0"/>
              </a:rPr>
              <a:t>Total Customers by Region</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pic>
        <p:nvPicPr>
          <p:cNvPr id="7" name="Content Placeholder 6">
            <a:extLst>
              <a:ext uri="{FF2B5EF4-FFF2-40B4-BE49-F238E27FC236}">
                <a16:creationId xmlns:a16="http://schemas.microsoft.com/office/drawing/2014/main" id="{A811031C-F5A6-EECD-D76F-A9B2FC437C15}"/>
              </a:ext>
            </a:extLst>
          </p:cNvPr>
          <p:cNvPicPr>
            <a:picLocks noGrp="1" noChangeAspect="1"/>
          </p:cNvPicPr>
          <p:nvPr>
            <p:ph idx="1"/>
          </p:nvPr>
        </p:nvPicPr>
        <p:blipFill>
          <a:blip r:embed="rId2"/>
          <a:stretch>
            <a:fillRect/>
          </a:stretch>
        </p:blipFill>
        <p:spPr>
          <a:xfrm>
            <a:off x="1963318" y="1527048"/>
            <a:ext cx="8265363" cy="4160838"/>
          </a:xfrm>
        </p:spPr>
      </p:pic>
    </p:spTree>
    <p:extLst>
      <p:ext uri="{BB962C8B-B14F-4D97-AF65-F5344CB8AC3E}">
        <p14:creationId xmlns:p14="http://schemas.microsoft.com/office/powerpoint/2010/main" val="227460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4000" dirty="0">
                <a:latin typeface="Century Gothic" panose="020B0502020202020204" pitchFamily="34" charset="0"/>
              </a:rPr>
              <a:t>Total Customers by Job Type</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pic>
        <p:nvPicPr>
          <p:cNvPr id="6" name="Content Placeholder 5">
            <a:extLst>
              <a:ext uri="{FF2B5EF4-FFF2-40B4-BE49-F238E27FC236}">
                <a16:creationId xmlns:a16="http://schemas.microsoft.com/office/drawing/2014/main" id="{2021D900-4E3D-9E94-3BA8-C99B59EC178C}"/>
              </a:ext>
            </a:extLst>
          </p:cNvPr>
          <p:cNvPicPr>
            <a:picLocks noGrp="1" noChangeAspect="1"/>
          </p:cNvPicPr>
          <p:nvPr>
            <p:ph idx="1"/>
          </p:nvPr>
        </p:nvPicPr>
        <p:blipFill>
          <a:blip r:embed="rId2"/>
          <a:stretch>
            <a:fillRect/>
          </a:stretch>
        </p:blipFill>
        <p:spPr>
          <a:xfrm>
            <a:off x="1911434" y="1809750"/>
            <a:ext cx="8369132" cy="4160838"/>
          </a:xfrm>
        </p:spPr>
      </p:pic>
    </p:spTree>
    <p:extLst>
      <p:ext uri="{BB962C8B-B14F-4D97-AF65-F5344CB8AC3E}">
        <p14:creationId xmlns:p14="http://schemas.microsoft.com/office/powerpoint/2010/main" val="14366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4000" dirty="0">
                <a:latin typeface="Century Gothic" panose="020B0502020202020204" pitchFamily="34" charset="0"/>
              </a:rPr>
              <a:t>Total Deposit by Region</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9</a:t>
            </a:fld>
            <a:endParaRPr lang="en-US" dirty="0"/>
          </a:p>
        </p:txBody>
      </p:sp>
      <p:pic>
        <p:nvPicPr>
          <p:cNvPr id="7" name="Content Placeholder 6">
            <a:extLst>
              <a:ext uri="{FF2B5EF4-FFF2-40B4-BE49-F238E27FC236}">
                <a16:creationId xmlns:a16="http://schemas.microsoft.com/office/drawing/2014/main" id="{79E484D3-9FE8-AE90-D18A-AD5BA07B6361}"/>
              </a:ext>
            </a:extLst>
          </p:cNvPr>
          <p:cNvPicPr>
            <a:picLocks noGrp="1" noChangeAspect="1"/>
          </p:cNvPicPr>
          <p:nvPr>
            <p:ph idx="1"/>
          </p:nvPr>
        </p:nvPicPr>
        <p:blipFill>
          <a:blip r:embed="rId2"/>
          <a:stretch>
            <a:fillRect/>
          </a:stretch>
        </p:blipFill>
        <p:spPr>
          <a:xfrm>
            <a:off x="2209469" y="1527048"/>
            <a:ext cx="7773061" cy="4267294"/>
          </a:xfrm>
        </p:spPr>
      </p:pic>
    </p:spTree>
    <p:extLst>
      <p:ext uri="{BB962C8B-B14F-4D97-AF65-F5344CB8AC3E}">
        <p14:creationId xmlns:p14="http://schemas.microsoft.com/office/powerpoint/2010/main" val="389823107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{CCB83AC0-9B4F-41E3-AE20-85C97FD66F9F}tf11429527_win32</Template>
  <TotalTime>350</TotalTime>
  <Words>348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Karla</vt:lpstr>
      <vt:lpstr>Univers Condensed Light</vt:lpstr>
      <vt:lpstr>Office Theme</vt:lpstr>
      <vt:lpstr>Understanding bank customer behavior : a Data-driven Analysis</vt:lpstr>
      <vt:lpstr>Primary goals</vt:lpstr>
      <vt:lpstr>Key Findings &amp; Observations</vt:lpstr>
      <vt:lpstr>Customer Joined by Month in Regions</vt:lpstr>
      <vt:lpstr>Customers by Age  &amp; Gender</vt:lpstr>
      <vt:lpstr>Total Deposit by Age  &amp; Gender</vt:lpstr>
      <vt:lpstr>Total Customers by Region</vt:lpstr>
      <vt:lpstr>Total Customers by Job Type</vt:lpstr>
      <vt:lpstr>Total Deposit by Region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bank customer behavior : a Data-driven Analysis</dc:title>
  <dc:creator>Harshal</dc:creator>
  <cp:lastModifiedBy>Harshal</cp:lastModifiedBy>
  <cp:revision>22</cp:revision>
  <dcterms:created xsi:type="dcterms:W3CDTF">2023-03-28T18:27:52Z</dcterms:created>
  <dcterms:modified xsi:type="dcterms:W3CDTF">2023-03-29T09:49:03Z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