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1" d="100"/>
          <a:sy n="71" d="100"/>
        </p:scale>
        <p:origin x="1061"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1034-8322-F64A-4AFF-7B094777FB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82C128F-7AFA-9E96-592B-404C89EE52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695861-E0A4-739F-37FE-3552532A88FA}"/>
              </a:ext>
            </a:extLst>
          </p:cNvPr>
          <p:cNvSpPr>
            <a:spLocks noGrp="1"/>
          </p:cNvSpPr>
          <p:nvPr>
            <p:ph type="dt" sz="half" idx="10"/>
          </p:nvPr>
        </p:nvSpPr>
        <p:spPr/>
        <p:txBody>
          <a:bodyPr/>
          <a:lstStyle/>
          <a:p>
            <a:fld id="{B1E9E57A-E7EB-4BA1-970D-0430E238C8F7}" type="datetimeFigureOut">
              <a:rPr lang="en-IN" smtClean="0"/>
              <a:t>29-07-2024</a:t>
            </a:fld>
            <a:endParaRPr lang="en-IN"/>
          </a:p>
        </p:txBody>
      </p:sp>
      <p:sp>
        <p:nvSpPr>
          <p:cNvPr id="5" name="Footer Placeholder 4">
            <a:extLst>
              <a:ext uri="{FF2B5EF4-FFF2-40B4-BE49-F238E27FC236}">
                <a16:creationId xmlns:a16="http://schemas.microsoft.com/office/drawing/2014/main" id="{8DB6880B-55DB-2744-4307-5950581B6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32D73-2E6E-7A73-5DF9-8D55BAF17D66}"/>
              </a:ext>
            </a:extLst>
          </p:cNvPr>
          <p:cNvSpPr>
            <a:spLocks noGrp="1"/>
          </p:cNvSpPr>
          <p:nvPr>
            <p:ph type="sldNum" sz="quarter" idx="12"/>
          </p:nvPr>
        </p:nvSpPr>
        <p:spPr/>
        <p:txBody>
          <a:bodyPr/>
          <a:lstStyle/>
          <a:p>
            <a:fld id="{3BB0FB57-8231-420E-9B6E-DBCC11F3C39A}" type="slidenum">
              <a:rPr lang="en-IN" smtClean="0"/>
              <a:t>‹#›</a:t>
            </a:fld>
            <a:endParaRPr lang="en-IN"/>
          </a:p>
        </p:txBody>
      </p:sp>
    </p:spTree>
    <p:extLst>
      <p:ext uri="{BB962C8B-B14F-4D97-AF65-F5344CB8AC3E}">
        <p14:creationId xmlns:p14="http://schemas.microsoft.com/office/powerpoint/2010/main" val="1855501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F552-8686-DD3D-D1F4-7AEF7455B3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23F197-2D14-A4BF-57AC-438CAD827E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F7D230-B127-FADB-B839-2C1935069D41}"/>
              </a:ext>
            </a:extLst>
          </p:cNvPr>
          <p:cNvSpPr>
            <a:spLocks noGrp="1"/>
          </p:cNvSpPr>
          <p:nvPr>
            <p:ph type="dt" sz="half" idx="10"/>
          </p:nvPr>
        </p:nvSpPr>
        <p:spPr/>
        <p:txBody>
          <a:bodyPr/>
          <a:lstStyle/>
          <a:p>
            <a:fld id="{B1E9E57A-E7EB-4BA1-970D-0430E238C8F7}" type="datetimeFigureOut">
              <a:rPr lang="en-IN" smtClean="0"/>
              <a:t>29-07-2024</a:t>
            </a:fld>
            <a:endParaRPr lang="en-IN"/>
          </a:p>
        </p:txBody>
      </p:sp>
      <p:sp>
        <p:nvSpPr>
          <p:cNvPr id="5" name="Footer Placeholder 4">
            <a:extLst>
              <a:ext uri="{FF2B5EF4-FFF2-40B4-BE49-F238E27FC236}">
                <a16:creationId xmlns:a16="http://schemas.microsoft.com/office/drawing/2014/main" id="{60FBE7D3-4090-694F-C878-CB9266643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EB76E4-F085-5DDF-4855-15D39B2C8856}"/>
              </a:ext>
            </a:extLst>
          </p:cNvPr>
          <p:cNvSpPr>
            <a:spLocks noGrp="1"/>
          </p:cNvSpPr>
          <p:nvPr>
            <p:ph type="sldNum" sz="quarter" idx="12"/>
          </p:nvPr>
        </p:nvSpPr>
        <p:spPr/>
        <p:txBody>
          <a:bodyPr/>
          <a:lstStyle/>
          <a:p>
            <a:fld id="{3BB0FB57-8231-420E-9B6E-DBCC11F3C39A}" type="slidenum">
              <a:rPr lang="en-IN" smtClean="0"/>
              <a:t>‹#›</a:t>
            </a:fld>
            <a:endParaRPr lang="en-IN"/>
          </a:p>
        </p:txBody>
      </p:sp>
    </p:spTree>
    <p:extLst>
      <p:ext uri="{BB962C8B-B14F-4D97-AF65-F5344CB8AC3E}">
        <p14:creationId xmlns:p14="http://schemas.microsoft.com/office/powerpoint/2010/main" val="226978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D5B0BC-CAC1-3687-9873-3F2DB43FA7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401AB2-8C36-C7B8-D924-7B456403F7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476D32-C716-31F2-3705-7AA6E5721E40}"/>
              </a:ext>
            </a:extLst>
          </p:cNvPr>
          <p:cNvSpPr>
            <a:spLocks noGrp="1"/>
          </p:cNvSpPr>
          <p:nvPr>
            <p:ph type="dt" sz="half" idx="10"/>
          </p:nvPr>
        </p:nvSpPr>
        <p:spPr/>
        <p:txBody>
          <a:bodyPr/>
          <a:lstStyle/>
          <a:p>
            <a:fld id="{B1E9E57A-E7EB-4BA1-970D-0430E238C8F7}" type="datetimeFigureOut">
              <a:rPr lang="en-IN" smtClean="0"/>
              <a:t>29-07-2024</a:t>
            </a:fld>
            <a:endParaRPr lang="en-IN"/>
          </a:p>
        </p:txBody>
      </p:sp>
      <p:sp>
        <p:nvSpPr>
          <p:cNvPr id="5" name="Footer Placeholder 4">
            <a:extLst>
              <a:ext uri="{FF2B5EF4-FFF2-40B4-BE49-F238E27FC236}">
                <a16:creationId xmlns:a16="http://schemas.microsoft.com/office/drawing/2014/main" id="{7349001B-A019-FB39-DC30-C80E078BC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D2E2BF-38BF-2D09-44B6-A61B967A0209}"/>
              </a:ext>
            </a:extLst>
          </p:cNvPr>
          <p:cNvSpPr>
            <a:spLocks noGrp="1"/>
          </p:cNvSpPr>
          <p:nvPr>
            <p:ph type="sldNum" sz="quarter" idx="12"/>
          </p:nvPr>
        </p:nvSpPr>
        <p:spPr/>
        <p:txBody>
          <a:bodyPr/>
          <a:lstStyle/>
          <a:p>
            <a:fld id="{3BB0FB57-8231-420E-9B6E-DBCC11F3C39A}" type="slidenum">
              <a:rPr lang="en-IN" smtClean="0"/>
              <a:t>‹#›</a:t>
            </a:fld>
            <a:endParaRPr lang="en-IN"/>
          </a:p>
        </p:txBody>
      </p:sp>
    </p:spTree>
    <p:extLst>
      <p:ext uri="{BB962C8B-B14F-4D97-AF65-F5344CB8AC3E}">
        <p14:creationId xmlns:p14="http://schemas.microsoft.com/office/powerpoint/2010/main" val="1977471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2E7D-7CED-DBB1-26EB-759A503390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D30AFC-28C1-9EB9-90D4-5F64A2BFB3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E5F1BB-6570-E2BE-F466-DC8244CFF540}"/>
              </a:ext>
            </a:extLst>
          </p:cNvPr>
          <p:cNvSpPr>
            <a:spLocks noGrp="1"/>
          </p:cNvSpPr>
          <p:nvPr>
            <p:ph type="dt" sz="half" idx="10"/>
          </p:nvPr>
        </p:nvSpPr>
        <p:spPr/>
        <p:txBody>
          <a:bodyPr/>
          <a:lstStyle/>
          <a:p>
            <a:fld id="{B1E9E57A-E7EB-4BA1-970D-0430E238C8F7}" type="datetimeFigureOut">
              <a:rPr lang="en-IN" smtClean="0"/>
              <a:t>29-07-2024</a:t>
            </a:fld>
            <a:endParaRPr lang="en-IN"/>
          </a:p>
        </p:txBody>
      </p:sp>
      <p:sp>
        <p:nvSpPr>
          <p:cNvPr id="5" name="Footer Placeholder 4">
            <a:extLst>
              <a:ext uri="{FF2B5EF4-FFF2-40B4-BE49-F238E27FC236}">
                <a16:creationId xmlns:a16="http://schemas.microsoft.com/office/drawing/2014/main" id="{F0B3B476-01DC-D460-1584-535EC3FE62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9596CF-FCE7-7C33-4BB5-26F79DA5E0E8}"/>
              </a:ext>
            </a:extLst>
          </p:cNvPr>
          <p:cNvSpPr>
            <a:spLocks noGrp="1"/>
          </p:cNvSpPr>
          <p:nvPr>
            <p:ph type="sldNum" sz="quarter" idx="12"/>
          </p:nvPr>
        </p:nvSpPr>
        <p:spPr/>
        <p:txBody>
          <a:bodyPr/>
          <a:lstStyle/>
          <a:p>
            <a:fld id="{3BB0FB57-8231-420E-9B6E-DBCC11F3C39A}" type="slidenum">
              <a:rPr lang="en-IN" smtClean="0"/>
              <a:t>‹#›</a:t>
            </a:fld>
            <a:endParaRPr lang="en-IN"/>
          </a:p>
        </p:txBody>
      </p:sp>
    </p:spTree>
    <p:extLst>
      <p:ext uri="{BB962C8B-B14F-4D97-AF65-F5344CB8AC3E}">
        <p14:creationId xmlns:p14="http://schemas.microsoft.com/office/powerpoint/2010/main" val="16557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A85AB-C38F-3123-B042-E1C1C180D6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07B1FF6-395F-BFE7-923D-0C66E5ED6C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AE1621-B3DF-9046-95E5-3A1A6D94CBD8}"/>
              </a:ext>
            </a:extLst>
          </p:cNvPr>
          <p:cNvSpPr>
            <a:spLocks noGrp="1"/>
          </p:cNvSpPr>
          <p:nvPr>
            <p:ph type="dt" sz="half" idx="10"/>
          </p:nvPr>
        </p:nvSpPr>
        <p:spPr/>
        <p:txBody>
          <a:bodyPr/>
          <a:lstStyle/>
          <a:p>
            <a:fld id="{B1E9E57A-E7EB-4BA1-970D-0430E238C8F7}" type="datetimeFigureOut">
              <a:rPr lang="en-IN" smtClean="0"/>
              <a:t>29-07-2024</a:t>
            </a:fld>
            <a:endParaRPr lang="en-IN"/>
          </a:p>
        </p:txBody>
      </p:sp>
      <p:sp>
        <p:nvSpPr>
          <p:cNvPr id="5" name="Footer Placeholder 4">
            <a:extLst>
              <a:ext uri="{FF2B5EF4-FFF2-40B4-BE49-F238E27FC236}">
                <a16:creationId xmlns:a16="http://schemas.microsoft.com/office/drawing/2014/main" id="{7B6C6CCC-49FE-559D-DB9F-D77A55D7A5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9146D8-BD2B-5A21-5AE4-CB3F56C6F2F2}"/>
              </a:ext>
            </a:extLst>
          </p:cNvPr>
          <p:cNvSpPr>
            <a:spLocks noGrp="1"/>
          </p:cNvSpPr>
          <p:nvPr>
            <p:ph type="sldNum" sz="quarter" idx="12"/>
          </p:nvPr>
        </p:nvSpPr>
        <p:spPr/>
        <p:txBody>
          <a:bodyPr/>
          <a:lstStyle/>
          <a:p>
            <a:fld id="{3BB0FB57-8231-420E-9B6E-DBCC11F3C39A}" type="slidenum">
              <a:rPr lang="en-IN" smtClean="0"/>
              <a:t>‹#›</a:t>
            </a:fld>
            <a:endParaRPr lang="en-IN"/>
          </a:p>
        </p:txBody>
      </p:sp>
    </p:spTree>
    <p:extLst>
      <p:ext uri="{BB962C8B-B14F-4D97-AF65-F5344CB8AC3E}">
        <p14:creationId xmlns:p14="http://schemas.microsoft.com/office/powerpoint/2010/main" val="398990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0C8F7-C05E-E82F-123E-BCBC8101EE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239BB4-F140-57BB-C6E4-E361244B63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63122C-5E60-63C9-BFE1-EBCFF2B279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75BB15-1A49-8A5A-B1F7-0138652F3B0B}"/>
              </a:ext>
            </a:extLst>
          </p:cNvPr>
          <p:cNvSpPr>
            <a:spLocks noGrp="1"/>
          </p:cNvSpPr>
          <p:nvPr>
            <p:ph type="dt" sz="half" idx="10"/>
          </p:nvPr>
        </p:nvSpPr>
        <p:spPr/>
        <p:txBody>
          <a:bodyPr/>
          <a:lstStyle/>
          <a:p>
            <a:fld id="{B1E9E57A-E7EB-4BA1-970D-0430E238C8F7}" type="datetimeFigureOut">
              <a:rPr lang="en-IN" smtClean="0"/>
              <a:t>29-07-2024</a:t>
            </a:fld>
            <a:endParaRPr lang="en-IN"/>
          </a:p>
        </p:txBody>
      </p:sp>
      <p:sp>
        <p:nvSpPr>
          <p:cNvPr id="6" name="Footer Placeholder 5">
            <a:extLst>
              <a:ext uri="{FF2B5EF4-FFF2-40B4-BE49-F238E27FC236}">
                <a16:creationId xmlns:a16="http://schemas.microsoft.com/office/drawing/2014/main" id="{45AF1765-D198-D13B-2FBA-FC1022BF4A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1E8F27-C8AB-682E-E187-53F148640F6E}"/>
              </a:ext>
            </a:extLst>
          </p:cNvPr>
          <p:cNvSpPr>
            <a:spLocks noGrp="1"/>
          </p:cNvSpPr>
          <p:nvPr>
            <p:ph type="sldNum" sz="quarter" idx="12"/>
          </p:nvPr>
        </p:nvSpPr>
        <p:spPr/>
        <p:txBody>
          <a:bodyPr/>
          <a:lstStyle/>
          <a:p>
            <a:fld id="{3BB0FB57-8231-420E-9B6E-DBCC11F3C39A}" type="slidenum">
              <a:rPr lang="en-IN" smtClean="0"/>
              <a:t>‹#›</a:t>
            </a:fld>
            <a:endParaRPr lang="en-IN"/>
          </a:p>
        </p:txBody>
      </p:sp>
    </p:spTree>
    <p:extLst>
      <p:ext uri="{BB962C8B-B14F-4D97-AF65-F5344CB8AC3E}">
        <p14:creationId xmlns:p14="http://schemas.microsoft.com/office/powerpoint/2010/main" val="206097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F905B-0C5C-0B4E-ED23-75A637F88E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A9A949-1E7A-B49C-ECD3-15A11D88B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3E70C9-37BF-B19A-53B2-E1779A69C8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D1A880-CDD6-A083-9B9F-9945F0E2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8B9EF1-75B8-D438-D5FB-6574B347AD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F9CE88-DB20-E8D0-8C1D-BFA4DA2B726A}"/>
              </a:ext>
            </a:extLst>
          </p:cNvPr>
          <p:cNvSpPr>
            <a:spLocks noGrp="1"/>
          </p:cNvSpPr>
          <p:nvPr>
            <p:ph type="dt" sz="half" idx="10"/>
          </p:nvPr>
        </p:nvSpPr>
        <p:spPr/>
        <p:txBody>
          <a:bodyPr/>
          <a:lstStyle/>
          <a:p>
            <a:fld id="{B1E9E57A-E7EB-4BA1-970D-0430E238C8F7}" type="datetimeFigureOut">
              <a:rPr lang="en-IN" smtClean="0"/>
              <a:t>29-07-2024</a:t>
            </a:fld>
            <a:endParaRPr lang="en-IN"/>
          </a:p>
        </p:txBody>
      </p:sp>
      <p:sp>
        <p:nvSpPr>
          <p:cNvPr id="8" name="Footer Placeholder 7">
            <a:extLst>
              <a:ext uri="{FF2B5EF4-FFF2-40B4-BE49-F238E27FC236}">
                <a16:creationId xmlns:a16="http://schemas.microsoft.com/office/drawing/2014/main" id="{8EB7C0A8-5769-AF4F-8BF5-612F5A79ED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7B941AC-CB1A-7831-23FB-4AD125471332}"/>
              </a:ext>
            </a:extLst>
          </p:cNvPr>
          <p:cNvSpPr>
            <a:spLocks noGrp="1"/>
          </p:cNvSpPr>
          <p:nvPr>
            <p:ph type="sldNum" sz="quarter" idx="12"/>
          </p:nvPr>
        </p:nvSpPr>
        <p:spPr/>
        <p:txBody>
          <a:bodyPr/>
          <a:lstStyle/>
          <a:p>
            <a:fld id="{3BB0FB57-8231-420E-9B6E-DBCC11F3C39A}" type="slidenum">
              <a:rPr lang="en-IN" smtClean="0"/>
              <a:t>‹#›</a:t>
            </a:fld>
            <a:endParaRPr lang="en-IN"/>
          </a:p>
        </p:txBody>
      </p:sp>
    </p:spTree>
    <p:extLst>
      <p:ext uri="{BB962C8B-B14F-4D97-AF65-F5344CB8AC3E}">
        <p14:creationId xmlns:p14="http://schemas.microsoft.com/office/powerpoint/2010/main" val="246467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7C77D-E454-B85E-C31A-FD17AE0069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4E7E65-4892-2DF5-4B19-24168C496ACF}"/>
              </a:ext>
            </a:extLst>
          </p:cNvPr>
          <p:cNvSpPr>
            <a:spLocks noGrp="1"/>
          </p:cNvSpPr>
          <p:nvPr>
            <p:ph type="dt" sz="half" idx="10"/>
          </p:nvPr>
        </p:nvSpPr>
        <p:spPr/>
        <p:txBody>
          <a:bodyPr/>
          <a:lstStyle/>
          <a:p>
            <a:fld id="{B1E9E57A-E7EB-4BA1-970D-0430E238C8F7}" type="datetimeFigureOut">
              <a:rPr lang="en-IN" smtClean="0"/>
              <a:t>29-07-2024</a:t>
            </a:fld>
            <a:endParaRPr lang="en-IN"/>
          </a:p>
        </p:txBody>
      </p:sp>
      <p:sp>
        <p:nvSpPr>
          <p:cNvPr id="4" name="Footer Placeholder 3">
            <a:extLst>
              <a:ext uri="{FF2B5EF4-FFF2-40B4-BE49-F238E27FC236}">
                <a16:creationId xmlns:a16="http://schemas.microsoft.com/office/drawing/2014/main" id="{01CA0359-CD98-D8FE-35C7-794B6FE4DB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75190D-BD2B-F214-F34A-E878516392D1}"/>
              </a:ext>
            </a:extLst>
          </p:cNvPr>
          <p:cNvSpPr>
            <a:spLocks noGrp="1"/>
          </p:cNvSpPr>
          <p:nvPr>
            <p:ph type="sldNum" sz="quarter" idx="12"/>
          </p:nvPr>
        </p:nvSpPr>
        <p:spPr/>
        <p:txBody>
          <a:bodyPr/>
          <a:lstStyle/>
          <a:p>
            <a:fld id="{3BB0FB57-8231-420E-9B6E-DBCC11F3C39A}" type="slidenum">
              <a:rPr lang="en-IN" smtClean="0"/>
              <a:t>‹#›</a:t>
            </a:fld>
            <a:endParaRPr lang="en-IN"/>
          </a:p>
        </p:txBody>
      </p:sp>
    </p:spTree>
    <p:extLst>
      <p:ext uri="{BB962C8B-B14F-4D97-AF65-F5344CB8AC3E}">
        <p14:creationId xmlns:p14="http://schemas.microsoft.com/office/powerpoint/2010/main" val="335440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B933F5-E282-545E-63A4-098F56B79785}"/>
              </a:ext>
            </a:extLst>
          </p:cNvPr>
          <p:cNvSpPr>
            <a:spLocks noGrp="1"/>
          </p:cNvSpPr>
          <p:nvPr>
            <p:ph type="dt" sz="half" idx="10"/>
          </p:nvPr>
        </p:nvSpPr>
        <p:spPr/>
        <p:txBody>
          <a:bodyPr/>
          <a:lstStyle/>
          <a:p>
            <a:fld id="{B1E9E57A-E7EB-4BA1-970D-0430E238C8F7}" type="datetimeFigureOut">
              <a:rPr lang="en-IN" smtClean="0"/>
              <a:t>29-07-2024</a:t>
            </a:fld>
            <a:endParaRPr lang="en-IN"/>
          </a:p>
        </p:txBody>
      </p:sp>
      <p:sp>
        <p:nvSpPr>
          <p:cNvPr id="3" name="Footer Placeholder 2">
            <a:extLst>
              <a:ext uri="{FF2B5EF4-FFF2-40B4-BE49-F238E27FC236}">
                <a16:creationId xmlns:a16="http://schemas.microsoft.com/office/drawing/2014/main" id="{71B1CA9B-FB05-871B-42EE-6C41BA3688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3CE161-7EEE-345F-973D-58A077D965C0}"/>
              </a:ext>
            </a:extLst>
          </p:cNvPr>
          <p:cNvSpPr>
            <a:spLocks noGrp="1"/>
          </p:cNvSpPr>
          <p:nvPr>
            <p:ph type="sldNum" sz="quarter" idx="12"/>
          </p:nvPr>
        </p:nvSpPr>
        <p:spPr/>
        <p:txBody>
          <a:bodyPr/>
          <a:lstStyle/>
          <a:p>
            <a:fld id="{3BB0FB57-8231-420E-9B6E-DBCC11F3C39A}" type="slidenum">
              <a:rPr lang="en-IN" smtClean="0"/>
              <a:t>‹#›</a:t>
            </a:fld>
            <a:endParaRPr lang="en-IN"/>
          </a:p>
        </p:txBody>
      </p:sp>
    </p:spTree>
    <p:extLst>
      <p:ext uri="{BB962C8B-B14F-4D97-AF65-F5344CB8AC3E}">
        <p14:creationId xmlns:p14="http://schemas.microsoft.com/office/powerpoint/2010/main" val="158050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F473-C72C-421A-A7C2-5A5C0F6385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DE2521-C5E7-E935-E1DA-0612AABC27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3A5AD7-D93D-63BF-1669-DAD0C154D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53DC73-183E-1D2B-115F-E4984ADEFEE9}"/>
              </a:ext>
            </a:extLst>
          </p:cNvPr>
          <p:cNvSpPr>
            <a:spLocks noGrp="1"/>
          </p:cNvSpPr>
          <p:nvPr>
            <p:ph type="dt" sz="half" idx="10"/>
          </p:nvPr>
        </p:nvSpPr>
        <p:spPr/>
        <p:txBody>
          <a:bodyPr/>
          <a:lstStyle/>
          <a:p>
            <a:fld id="{B1E9E57A-E7EB-4BA1-970D-0430E238C8F7}" type="datetimeFigureOut">
              <a:rPr lang="en-IN" smtClean="0"/>
              <a:t>29-07-2024</a:t>
            </a:fld>
            <a:endParaRPr lang="en-IN"/>
          </a:p>
        </p:txBody>
      </p:sp>
      <p:sp>
        <p:nvSpPr>
          <p:cNvPr id="6" name="Footer Placeholder 5">
            <a:extLst>
              <a:ext uri="{FF2B5EF4-FFF2-40B4-BE49-F238E27FC236}">
                <a16:creationId xmlns:a16="http://schemas.microsoft.com/office/drawing/2014/main" id="{3F902E58-FED7-123F-1046-5A5888D7DF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9F8562-47C0-ED98-8B77-EEB0C480D19A}"/>
              </a:ext>
            </a:extLst>
          </p:cNvPr>
          <p:cNvSpPr>
            <a:spLocks noGrp="1"/>
          </p:cNvSpPr>
          <p:nvPr>
            <p:ph type="sldNum" sz="quarter" idx="12"/>
          </p:nvPr>
        </p:nvSpPr>
        <p:spPr/>
        <p:txBody>
          <a:bodyPr/>
          <a:lstStyle/>
          <a:p>
            <a:fld id="{3BB0FB57-8231-420E-9B6E-DBCC11F3C39A}" type="slidenum">
              <a:rPr lang="en-IN" smtClean="0"/>
              <a:t>‹#›</a:t>
            </a:fld>
            <a:endParaRPr lang="en-IN"/>
          </a:p>
        </p:txBody>
      </p:sp>
    </p:spTree>
    <p:extLst>
      <p:ext uri="{BB962C8B-B14F-4D97-AF65-F5344CB8AC3E}">
        <p14:creationId xmlns:p14="http://schemas.microsoft.com/office/powerpoint/2010/main" val="25188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3F6F9-62EA-DBC4-4192-A7229CA5F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6BCAB9-4154-349C-DE22-95DABF198B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305090-0510-15D9-42B2-25CBEB5125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51E44E-B7BF-C321-2CAB-DD9EBC96DE13}"/>
              </a:ext>
            </a:extLst>
          </p:cNvPr>
          <p:cNvSpPr>
            <a:spLocks noGrp="1"/>
          </p:cNvSpPr>
          <p:nvPr>
            <p:ph type="dt" sz="half" idx="10"/>
          </p:nvPr>
        </p:nvSpPr>
        <p:spPr/>
        <p:txBody>
          <a:bodyPr/>
          <a:lstStyle/>
          <a:p>
            <a:fld id="{B1E9E57A-E7EB-4BA1-970D-0430E238C8F7}" type="datetimeFigureOut">
              <a:rPr lang="en-IN" smtClean="0"/>
              <a:t>29-07-2024</a:t>
            </a:fld>
            <a:endParaRPr lang="en-IN"/>
          </a:p>
        </p:txBody>
      </p:sp>
      <p:sp>
        <p:nvSpPr>
          <p:cNvPr id="6" name="Footer Placeholder 5">
            <a:extLst>
              <a:ext uri="{FF2B5EF4-FFF2-40B4-BE49-F238E27FC236}">
                <a16:creationId xmlns:a16="http://schemas.microsoft.com/office/drawing/2014/main" id="{64470412-99EA-A7C5-9554-2EABDFED47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B7268D-5E32-CEBA-F932-E560AC2780E1}"/>
              </a:ext>
            </a:extLst>
          </p:cNvPr>
          <p:cNvSpPr>
            <a:spLocks noGrp="1"/>
          </p:cNvSpPr>
          <p:nvPr>
            <p:ph type="sldNum" sz="quarter" idx="12"/>
          </p:nvPr>
        </p:nvSpPr>
        <p:spPr/>
        <p:txBody>
          <a:bodyPr/>
          <a:lstStyle/>
          <a:p>
            <a:fld id="{3BB0FB57-8231-420E-9B6E-DBCC11F3C39A}" type="slidenum">
              <a:rPr lang="en-IN" smtClean="0"/>
              <a:t>‹#›</a:t>
            </a:fld>
            <a:endParaRPr lang="en-IN"/>
          </a:p>
        </p:txBody>
      </p:sp>
    </p:spTree>
    <p:extLst>
      <p:ext uri="{BB962C8B-B14F-4D97-AF65-F5344CB8AC3E}">
        <p14:creationId xmlns:p14="http://schemas.microsoft.com/office/powerpoint/2010/main" val="417949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6CFC1C-67FD-44D8-16DD-CDA95777F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D0B108-3A42-E96A-3CB8-6E31F08F0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2716D6-A24A-900F-E0B7-5017A63A4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9E57A-E7EB-4BA1-970D-0430E238C8F7}" type="datetimeFigureOut">
              <a:rPr lang="en-IN" smtClean="0"/>
              <a:t>29-07-2024</a:t>
            </a:fld>
            <a:endParaRPr lang="en-IN"/>
          </a:p>
        </p:txBody>
      </p:sp>
      <p:sp>
        <p:nvSpPr>
          <p:cNvPr id="5" name="Footer Placeholder 4">
            <a:extLst>
              <a:ext uri="{FF2B5EF4-FFF2-40B4-BE49-F238E27FC236}">
                <a16:creationId xmlns:a16="http://schemas.microsoft.com/office/drawing/2014/main" id="{2D3426C2-C888-5167-0B2A-350FC6262C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687A3E-D541-8C16-FEC7-8CD575E27E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0FB57-8231-420E-9B6E-DBCC11F3C39A}" type="slidenum">
              <a:rPr lang="en-IN" smtClean="0"/>
              <a:t>‹#›</a:t>
            </a:fld>
            <a:endParaRPr lang="en-IN"/>
          </a:p>
        </p:txBody>
      </p:sp>
    </p:spTree>
    <p:extLst>
      <p:ext uri="{BB962C8B-B14F-4D97-AF65-F5344CB8AC3E}">
        <p14:creationId xmlns:p14="http://schemas.microsoft.com/office/powerpoint/2010/main" val="1342499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8E66A-241D-C2CE-4F32-7DD5C5D9824E}"/>
              </a:ext>
            </a:extLst>
          </p:cNvPr>
          <p:cNvSpPr>
            <a:spLocks noGrp="1"/>
          </p:cNvSpPr>
          <p:nvPr>
            <p:ph type="ctrTitle"/>
          </p:nvPr>
        </p:nvSpPr>
        <p:spPr/>
        <p:txBody>
          <a:bodyPr/>
          <a:lstStyle/>
          <a:p>
            <a:r>
              <a:rPr lang="en-IN" b="1" i="0" dirty="0">
                <a:solidFill>
                  <a:srgbClr val="111111"/>
                </a:solidFill>
                <a:effectLst/>
                <a:highlight>
                  <a:srgbClr val="FFFFFF"/>
                </a:highlight>
                <a:latin typeface="Cabin-semi-bold"/>
              </a:rPr>
              <a:t>What Is an Auction?</a:t>
            </a:r>
            <a:br>
              <a:rPr lang="en-IN" b="1" i="0" dirty="0">
                <a:solidFill>
                  <a:srgbClr val="111111"/>
                </a:solidFill>
                <a:effectLst/>
                <a:highlight>
                  <a:srgbClr val="FFFFFF"/>
                </a:highlight>
                <a:latin typeface="Cabin-semi-bold"/>
              </a:rPr>
            </a:br>
            <a:endParaRPr lang="en-IN" dirty="0"/>
          </a:p>
        </p:txBody>
      </p:sp>
      <p:sp>
        <p:nvSpPr>
          <p:cNvPr id="3" name="Subtitle 2">
            <a:extLst>
              <a:ext uri="{FF2B5EF4-FFF2-40B4-BE49-F238E27FC236}">
                <a16:creationId xmlns:a16="http://schemas.microsoft.com/office/drawing/2014/main" id="{1199E4BC-17FE-B43A-D008-9EAFF43EFCB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7808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BC2BC-CEBB-6EB4-FE9C-11C766F8DAC7}"/>
              </a:ext>
            </a:extLst>
          </p:cNvPr>
          <p:cNvSpPr>
            <a:spLocks noGrp="1"/>
          </p:cNvSpPr>
          <p:nvPr>
            <p:ph type="title"/>
          </p:nvPr>
        </p:nvSpPr>
        <p:spPr/>
        <p:txBody>
          <a:bodyPr/>
          <a:lstStyle/>
          <a:p>
            <a:r>
              <a:rPr lang="en-US" b="0" i="0" dirty="0">
                <a:solidFill>
                  <a:srgbClr val="111111"/>
                </a:solidFill>
                <a:effectLst/>
                <a:highlight>
                  <a:srgbClr val="FFFFFF"/>
                </a:highlight>
                <a:latin typeface="Cabin-semi-bold"/>
              </a:rPr>
              <a:t>What Is a Reverse Auction?</a:t>
            </a:r>
            <a:br>
              <a:rPr lang="en-US" b="0"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14BF0D62-B56C-15AA-B26F-6B21C7C4C36C}"/>
              </a:ext>
            </a:extLst>
          </p:cNvPr>
          <p:cNvSpPr>
            <a:spLocks noGrp="1"/>
          </p:cNvSpPr>
          <p:nvPr>
            <p:ph idx="1"/>
          </p:nvPr>
        </p:nvSpPr>
        <p:spPr/>
        <p:txBody>
          <a:bodyPr/>
          <a:lstStyle/>
          <a:p>
            <a:pPr algn="just"/>
            <a:r>
              <a:rPr lang="en-US" b="0" i="0" dirty="0">
                <a:solidFill>
                  <a:srgbClr val="111111"/>
                </a:solidFill>
                <a:effectLst/>
                <a:highlight>
                  <a:srgbClr val="FFFFFF"/>
                </a:highlight>
                <a:latin typeface="SourceSansPro"/>
              </a:rPr>
              <a:t>A </a:t>
            </a:r>
            <a:r>
              <a:rPr lang="en-US" b="0" i="0" dirty="0">
                <a:effectLst/>
                <a:highlight>
                  <a:srgbClr val="FFFFFF"/>
                </a:highlight>
                <a:latin typeface="SourceSansPro"/>
              </a:rPr>
              <a:t>reverse auction </a:t>
            </a:r>
            <a:r>
              <a:rPr lang="en-US" b="0" i="0" dirty="0">
                <a:solidFill>
                  <a:srgbClr val="111111"/>
                </a:solidFill>
                <a:effectLst/>
                <a:highlight>
                  <a:srgbClr val="FFFFFF"/>
                </a:highlight>
                <a:latin typeface="SourceSansPro"/>
              </a:rPr>
              <a:t>is a type of auction in which sellers bid for the prices at which they are willing to sell their goods and services.</a:t>
            </a:r>
          </a:p>
          <a:p>
            <a:pPr algn="just"/>
            <a:r>
              <a:rPr lang="en-US" b="0" i="0" dirty="0">
                <a:solidFill>
                  <a:srgbClr val="111111"/>
                </a:solidFill>
                <a:effectLst/>
                <a:highlight>
                  <a:srgbClr val="FFFFFF"/>
                </a:highlight>
                <a:latin typeface="SourceSansPro"/>
              </a:rPr>
              <a:t> The buyer puts up a request for a required good or service.</a:t>
            </a:r>
          </a:p>
          <a:p>
            <a:pPr algn="just"/>
            <a:r>
              <a:rPr lang="en-US" b="0" i="0" dirty="0">
                <a:solidFill>
                  <a:srgbClr val="111111"/>
                </a:solidFill>
                <a:effectLst/>
                <a:highlight>
                  <a:srgbClr val="FFFFFF"/>
                </a:highlight>
                <a:latin typeface="SourceSansPro"/>
              </a:rPr>
              <a:t> Sellers then place bids for the amount they are willing to be paid for the good or service, and at the end of the auction the seller with the lowest amount wins.</a:t>
            </a:r>
          </a:p>
          <a:p>
            <a:pPr algn="just"/>
            <a:endParaRPr lang="en-IN" dirty="0"/>
          </a:p>
        </p:txBody>
      </p:sp>
    </p:spTree>
    <p:extLst>
      <p:ext uri="{BB962C8B-B14F-4D97-AF65-F5344CB8AC3E}">
        <p14:creationId xmlns:p14="http://schemas.microsoft.com/office/powerpoint/2010/main" val="2543415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3FF2-8351-588E-DA9F-6597A3EA6B0F}"/>
              </a:ext>
            </a:extLst>
          </p:cNvPr>
          <p:cNvSpPr>
            <a:spLocks noGrp="1"/>
          </p:cNvSpPr>
          <p:nvPr>
            <p:ph type="title"/>
          </p:nvPr>
        </p:nvSpPr>
        <p:spPr/>
        <p:txBody>
          <a:bodyPr/>
          <a:lstStyle/>
          <a:p>
            <a:r>
              <a:rPr lang="en-US" b="0" i="0" dirty="0">
                <a:solidFill>
                  <a:srgbClr val="111111"/>
                </a:solidFill>
                <a:effectLst/>
                <a:highlight>
                  <a:srgbClr val="FFFFFF"/>
                </a:highlight>
                <a:latin typeface="Cabin-semi-bold"/>
              </a:rPr>
              <a:t>How Does a Silent Auction Work?</a:t>
            </a:r>
            <a:br>
              <a:rPr lang="en-US" b="0"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5AA6829F-E0D4-63EA-71CB-00D7806D1EAA}"/>
              </a:ext>
            </a:extLst>
          </p:cNvPr>
          <p:cNvSpPr>
            <a:spLocks noGrp="1"/>
          </p:cNvSpPr>
          <p:nvPr>
            <p:ph idx="1"/>
          </p:nvPr>
        </p:nvSpPr>
        <p:spPr/>
        <p:txBody>
          <a:bodyPr/>
          <a:lstStyle/>
          <a:p>
            <a:pPr algn="just"/>
            <a:r>
              <a:rPr lang="en-US" b="0" i="0" dirty="0">
                <a:solidFill>
                  <a:srgbClr val="111111"/>
                </a:solidFill>
                <a:effectLst/>
                <a:highlight>
                  <a:srgbClr val="FFFFFF"/>
                </a:highlight>
                <a:latin typeface="SourceSansPro"/>
              </a:rPr>
              <a:t>At silent auctions, items that are for sale are displayed for attendees to place bids on and purchase. There is no auctioneer present at silent auctions; participants place their bids silently and anonymously on a bid sheet using a bidding number.</a:t>
            </a:r>
          </a:p>
          <a:p>
            <a:pPr algn="just"/>
            <a:endParaRPr lang="en-IN" dirty="0"/>
          </a:p>
        </p:txBody>
      </p:sp>
    </p:spTree>
    <p:extLst>
      <p:ext uri="{BB962C8B-B14F-4D97-AF65-F5344CB8AC3E}">
        <p14:creationId xmlns:p14="http://schemas.microsoft.com/office/powerpoint/2010/main" val="2827339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1D5E-B025-6E08-98A9-AA98D05053D2}"/>
              </a:ext>
            </a:extLst>
          </p:cNvPr>
          <p:cNvSpPr>
            <a:spLocks noGrp="1"/>
          </p:cNvSpPr>
          <p:nvPr>
            <p:ph type="title"/>
          </p:nvPr>
        </p:nvSpPr>
        <p:spPr/>
        <p:txBody>
          <a:bodyPr/>
          <a:lstStyle/>
          <a:p>
            <a:r>
              <a:rPr lang="en-US" b="0" i="0" dirty="0">
                <a:solidFill>
                  <a:srgbClr val="111111"/>
                </a:solidFill>
                <a:effectLst/>
                <a:highlight>
                  <a:srgbClr val="FFFFFF"/>
                </a:highlight>
                <a:latin typeface="Cabin-semi-bold"/>
              </a:rPr>
              <a:t>How Do You Win an eBay Auction?</a:t>
            </a:r>
            <a:br>
              <a:rPr lang="en-US" b="0"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E5B70C2B-6F10-3BC1-B5BA-088708E9A5BF}"/>
              </a:ext>
            </a:extLst>
          </p:cNvPr>
          <p:cNvSpPr>
            <a:spLocks noGrp="1"/>
          </p:cNvSpPr>
          <p:nvPr>
            <p:ph idx="1"/>
          </p:nvPr>
        </p:nvSpPr>
        <p:spPr/>
        <p:txBody>
          <a:bodyPr/>
          <a:lstStyle/>
          <a:p>
            <a:pPr algn="just"/>
            <a:r>
              <a:rPr lang="en-US" b="0" i="0" dirty="0">
                <a:solidFill>
                  <a:srgbClr val="111111"/>
                </a:solidFill>
                <a:effectLst/>
                <a:highlight>
                  <a:srgbClr val="FFFFFF"/>
                </a:highlight>
                <a:latin typeface="SourceSansPro"/>
              </a:rPr>
              <a:t>On eBay, individuals can create listings for items they want to sell. These listings typically include the item description, photos, and payment and shipping options. </a:t>
            </a:r>
          </a:p>
          <a:p>
            <a:pPr algn="just"/>
            <a:r>
              <a:rPr lang="en-US" b="0" i="0" dirty="0">
                <a:solidFill>
                  <a:srgbClr val="111111"/>
                </a:solidFill>
                <a:effectLst/>
                <a:highlight>
                  <a:srgbClr val="FFFFFF"/>
                </a:highlight>
                <a:latin typeface="SourceSansPro"/>
              </a:rPr>
              <a:t>There are two different ways that you can purchase items on eBay. Some sellers offer a "buy it now" feature so you can buy and pay for the item immediately. </a:t>
            </a:r>
          </a:p>
          <a:p>
            <a:pPr algn="just"/>
            <a:r>
              <a:rPr lang="en-US" b="0" i="0" dirty="0">
                <a:solidFill>
                  <a:srgbClr val="111111"/>
                </a:solidFill>
                <a:effectLst/>
                <a:highlight>
                  <a:srgbClr val="FFFFFF"/>
                </a:highlight>
                <a:latin typeface="SourceSansPro"/>
              </a:rPr>
              <a:t>Other listings are auctions where the highest bidder wins the item. If an item is an auction, the seller chooses a starting price and interested parties can bid against other buyers</a:t>
            </a:r>
          </a:p>
          <a:p>
            <a:pPr algn="just"/>
            <a:endParaRPr lang="en-IN" dirty="0"/>
          </a:p>
        </p:txBody>
      </p:sp>
    </p:spTree>
    <p:extLst>
      <p:ext uri="{BB962C8B-B14F-4D97-AF65-F5344CB8AC3E}">
        <p14:creationId xmlns:p14="http://schemas.microsoft.com/office/powerpoint/2010/main" val="3376782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6047-7FD1-9D1A-9A62-FC950D366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396F54-74ED-32B2-2CFE-E34348E00908}"/>
              </a:ext>
            </a:extLst>
          </p:cNvPr>
          <p:cNvSpPr>
            <a:spLocks noGrp="1"/>
          </p:cNvSpPr>
          <p:nvPr>
            <p:ph idx="1"/>
          </p:nvPr>
        </p:nvSpPr>
        <p:spPr/>
        <p:txBody>
          <a:bodyPr>
            <a:normAutofit/>
          </a:bodyPr>
          <a:lstStyle/>
          <a:p>
            <a:pPr algn="l">
              <a:buFont typeface="Arial" panose="020B0604020202020204" pitchFamily="34" charset="0"/>
              <a:buChar char="•"/>
            </a:pPr>
            <a:r>
              <a:rPr lang="en-US" b="0" i="0" dirty="0">
                <a:solidFill>
                  <a:srgbClr val="111111"/>
                </a:solidFill>
                <a:effectLst/>
                <a:highlight>
                  <a:srgbClr val="FFFFFF"/>
                </a:highlight>
                <a:latin typeface="SourceSansPro"/>
              </a:rPr>
              <a:t>An auction is a sale in which buyers compete for an asset by placing bids.</a:t>
            </a:r>
          </a:p>
          <a:p>
            <a:pPr algn="l">
              <a:buFont typeface="Arial" panose="020B0604020202020204" pitchFamily="34" charset="0"/>
              <a:buChar char="•"/>
            </a:pPr>
            <a:r>
              <a:rPr lang="en-US" b="0" i="0" dirty="0">
                <a:solidFill>
                  <a:srgbClr val="111111"/>
                </a:solidFill>
                <a:effectLst/>
                <a:highlight>
                  <a:srgbClr val="FFFFFF"/>
                </a:highlight>
                <a:latin typeface="SourceSansPro"/>
              </a:rPr>
              <a:t>Auctions are conducted both live and online.</a:t>
            </a:r>
          </a:p>
          <a:p>
            <a:pPr algn="l">
              <a:buFont typeface="Arial" panose="020B0604020202020204" pitchFamily="34" charset="0"/>
              <a:buChar char="•"/>
            </a:pPr>
            <a:r>
              <a:rPr lang="en-US" b="0" i="0" dirty="0">
                <a:solidFill>
                  <a:srgbClr val="111111"/>
                </a:solidFill>
                <a:effectLst/>
                <a:highlight>
                  <a:srgbClr val="FFFFFF"/>
                </a:highlight>
                <a:latin typeface="SourceSansPro"/>
              </a:rPr>
              <a:t>In a closed auction, for example, the sale of a company, bidders are not aware of competing bids.</a:t>
            </a:r>
          </a:p>
          <a:p>
            <a:pPr algn="l">
              <a:buFont typeface="Arial" panose="020B0604020202020204" pitchFamily="34" charset="0"/>
              <a:buChar char="•"/>
            </a:pPr>
            <a:r>
              <a:rPr lang="en-US" b="0" i="0" dirty="0">
                <a:solidFill>
                  <a:srgbClr val="111111"/>
                </a:solidFill>
                <a:effectLst/>
                <a:highlight>
                  <a:srgbClr val="FFFFFF"/>
                </a:highlight>
                <a:latin typeface="SourceSansPro"/>
              </a:rPr>
              <a:t>In an open auction, such as a livestock auction, bidders are aware of the other bids.</a:t>
            </a:r>
          </a:p>
          <a:p>
            <a:pPr algn="l">
              <a:buFont typeface="Arial" panose="020B0604020202020204" pitchFamily="34" charset="0"/>
              <a:buChar char="•"/>
            </a:pPr>
            <a:r>
              <a:rPr lang="en-US" b="0" i="0" dirty="0">
                <a:solidFill>
                  <a:srgbClr val="111111"/>
                </a:solidFill>
                <a:effectLst/>
                <a:highlight>
                  <a:srgbClr val="FFFFFF"/>
                </a:highlight>
                <a:latin typeface="SourceSansPro"/>
              </a:rPr>
              <a:t>Examples of auctions include livestock markets where farmers buy and sell animals, car </a:t>
            </a:r>
            <a:r>
              <a:rPr lang="en-US" b="0" i="0">
                <a:solidFill>
                  <a:srgbClr val="111111"/>
                </a:solidFill>
                <a:effectLst/>
                <a:highlight>
                  <a:srgbClr val="FFFFFF"/>
                </a:highlight>
                <a:latin typeface="SourceSansPro"/>
              </a:rPr>
              <a:t>auctions etc</a:t>
            </a:r>
            <a:r>
              <a:rPr lang="en-US" b="0" i="0" dirty="0">
                <a:solidFill>
                  <a:srgbClr val="111111"/>
                </a:solidFill>
                <a:effectLst/>
                <a:highlight>
                  <a:srgbClr val="FFFFFF"/>
                </a:highlight>
                <a:latin typeface="SourceSansPro"/>
              </a:rPr>
              <a:t>.</a:t>
            </a:r>
            <a:endParaRPr lang="en-IN" dirty="0"/>
          </a:p>
        </p:txBody>
      </p:sp>
    </p:spTree>
    <p:extLst>
      <p:ext uri="{BB962C8B-B14F-4D97-AF65-F5344CB8AC3E}">
        <p14:creationId xmlns:p14="http://schemas.microsoft.com/office/powerpoint/2010/main" val="196940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FDD2-F3A2-131C-5965-D14BF466ADBA}"/>
              </a:ext>
            </a:extLst>
          </p:cNvPr>
          <p:cNvSpPr>
            <a:spLocks noGrp="1"/>
          </p:cNvSpPr>
          <p:nvPr>
            <p:ph type="title"/>
          </p:nvPr>
        </p:nvSpPr>
        <p:spPr/>
        <p:txBody>
          <a:bodyPr/>
          <a:lstStyle/>
          <a:p>
            <a:r>
              <a:rPr lang="en-IN" b="1" i="0" dirty="0">
                <a:solidFill>
                  <a:srgbClr val="111111"/>
                </a:solidFill>
                <a:effectLst/>
                <a:highlight>
                  <a:srgbClr val="FFFFFF"/>
                </a:highlight>
                <a:latin typeface="Cabin-semi-bold"/>
              </a:rPr>
              <a:t>How Auctions Work</a:t>
            </a:r>
            <a:br>
              <a:rPr lang="en-IN" b="1"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0A64C962-2347-F5CA-4D4B-49E1BFB47634}"/>
              </a:ext>
            </a:extLst>
          </p:cNvPr>
          <p:cNvSpPr>
            <a:spLocks noGrp="1"/>
          </p:cNvSpPr>
          <p:nvPr>
            <p:ph idx="1"/>
          </p:nvPr>
        </p:nvSpPr>
        <p:spPr/>
        <p:txBody>
          <a:bodyPr/>
          <a:lstStyle/>
          <a:p>
            <a:pPr algn="just"/>
            <a:r>
              <a:rPr lang="en-US" b="0" i="0" dirty="0">
                <a:solidFill>
                  <a:srgbClr val="111111"/>
                </a:solidFill>
                <a:effectLst/>
                <a:highlight>
                  <a:srgbClr val="FFFFFF"/>
                </a:highlight>
                <a:latin typeface="SourceSansPro"/>
              </a:rPr>
              <a:t>In an open format, all bidders are aware of the bids submitted. </a:t>
            </a:r>
          </a:p>
          <a:p>
            <a:pPr algn="just"/>
            <a:r>
              <a:rPr lang="en-US" b="0" i="0" dirty="0">
                <a:solidFill>
                  <a:srgbClr val="111111"/>
                </a:solidFill>
                <a:effectLst/>
                <a:highlight>
                  <a:srgbClr val="FFFFFF"/>
                </a:highlight>
                <a:latin typeface="SourceSansPro"/>
              </a:rPr>
              <a:t>In a closed format, bidders are not aware of other bids. </a:t>
            </a:r>
          </a:p>
          <a:p>
            <a:pPr algn="just"/>
            <a:r>
              <a:rPr lang="en-US" b="0" i="0" dirty="0">
                <a:solidFill>
                  <a:srgbClr val="111111"/>
                </a:solidFill>
                <a:effectLst/>
                <a:highlight>
                  <a:srgbClr val="FFFFFF"/>
                </a:highlight>
                <a:latin typeface="SourceSansPro"/>
              </a:rPr>
              <a:t>Auctions can be live, or they can be conducted on an </a:t>
            </a:r>
            <a:r>
              <a:rPr lang="en-US" b="0" i="0" dirty="0">
                <a:effectLst/>
                <a:highlight>
                  <a:srgbClr val="FFFFFF"/>
                </a:highlight>
                <a:latin typeface="SourceSansPro"/>
              </a:rPr>
              <a:t>online platform</a:t>
            </a:r>
            <a:r>
              <a:rPr lang="en-US" b="0" i="0" dirty="0">
                <a:solidFill>
                  <a:srgbClr val="111111"/>
                </a:solidFill>
                <a:effectLst/>
                <a:highlight>
                  <a:srgbClr val="FFFFFF"/>
                </a:highlight>
                <a:latin typeface="SourceSansPro"/>
              </a:rPr>
              <a:t>. </a:t>
            </a:r>
          </a:p>
          <a:p>
            <a:pPr algn="just"/>
            <a:r>
              <a:rPr lang="en-US" b="0" i="0" dirty="0">
                <a:solidFill>
                  <a:srgbClr val="111111"/>
                </a:solidFill>
                <a:effectLst/>
                <a:highlight>
                  <a:srgbClr val="FFFFFF"/>
                </a:highlight>
                <a:latin typeface="SourceSansPro"/>
              </a:rPr>
              <a:t>The asset or service in question is sold to the party that places the highest bid in an open auction and usually to the highest bidder in a closed auction.</a:t>
            </a:r>
            <a:endParaRPr lang="en-IN" dirty="0"/>
          </a:p>
        </p:txBody>
      </p:sp>
    </p:spTree>
    <p:extLst>
      <p:ext uri="{BB962C8B-B14F-4D97-AF65-F5344CB8AC3E}">
        <p14:creationId xmlns:p14="http://schemas.microsoft.com/office/powerpoint/2010/main" val="290029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7052F-7889-F0A1-94F2-FFFC19269867}"/>
              </a:ext>
            </a:extLst>
          </p:cNvPr>
          <p:cNvSpPr>
            <a:spLocks noGrp="1"/>
          </p:cNvSpPr>
          <p:nvPr>
            <p:ph type="title"/>
          </p:nvPr>
        </p:nvSpPr>
        <p:spPr/>
        <p:txBody>
          <a:bodyPr/>
          <a:lstStyle/>
          <a:p>
            <a:r>
              <a:rPr lang="en-IN" b="0" i="0" dirty="0">
                <a:solidFill>
                  <a:srgbClr val="111111"/>
                </a:solidFill>
                <a:effectLst/>
                <a:highlight>
                  <a:srgbClr val="FFFFFF"/>
                </a:highlight>
                <a:latin typeface="Cabin-semi-bold"/>
              </a:rPr>
              <a:t>Open Auctions</a:t>
            </a:r>
            <a:br>
              <a:rPr lang="en-IN" b="0"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4C0DF362-A9E1-989B-9D48-167833297451}"/>
              </a:ext>
            </a:extLst>
          </p:cNvPr>
          <p:cNvSpPr>
            <a:spLocks noGrp="1"/>
          </p:cNvSpPr>
          <p:nvPr>
            <p:ph idx="1"/>
          </p:nvPr>
        </p:nvSpPr>
        <p:spPr/>
        <p:txBody>
          <a:bodyPr/>
          <a:lstStyle/>
          <a:p>
            <a:pPr algn="just"/>
            <a:r>
              <a:rPr lang="en-US" b="0" i="0" dirty="0">
                <a:solidFill>
                  <a:srgbClr val="111111"/>
                </a:solidFill>
                <a:effectLst/>
                <a:highlight>
                  <a:srgbClr val="FFFFFF"/>
                </a:highlight>
                <a:latin typeface="SourceSansPro"/>
              </a:rPr>
              <a:t>In an open auction, parties come together at a physical venue or online exchange to bid on assets.</a:t>
            </a:r>
          </a:p>
          <a:p>
            <a:pPr algn="just"/>
            <a:r>
              <a:rPr lang="en-US" b="0" i="0" dirty="0">
                <a:solidFill>
                  <a:srgbClr val="111111"/>
                </a:solidFill>
                <a:effectLst/>
                <a:highlight>
                  <a:srgbClr val="FFFFFF"/>
                </a:highlight>
                <a:latin typeface="SourceSansPro"/>
              </a:rPr>
              <a:t> An interested party is aware of the competing bid amounts and continues to raise their bid until they are either declared the winner of the auction (i.e., they submitted the last highest bid within the auction time limit) or until they decide to drop out of the bidding.</a:t>
            </a:r>
          </a:p>
          <a:p>
            <a:pPr algn="just"/>
            <a:r>
              <a:rPr lang="en-US" b="0" i="0" dirty="0">
                <a:solidFill>
                  <a:srgbClr val="111111"/>
                </a:solidFill>
                <a:effectLst/>
                <a:highlight>
                  <a:srgbClr val="FFFFFF"/>
                </a:highlight>
                <a:latin typeface="SourceSansPro"/>
              </a:rPr>
              <a:t>Examples of auctions include livestock markets where farmers buy and sell animals, car auctions</a:t>
            </a:r>
          </a:p>
          <a:p>
            <a:pPr algn="just"/>
            <a:r>
              <a:rPr lang="en-US" b="0" i="0" dirty="0">
                <a:solidFill>
                  <a:srgbClr val="111111"/>
                </a:solidFill>
                <a:effectLst/>
                <a:highlight>
                  <a:srgbClr val="FFFFFF"/>
                </a:highlight>
                <a:latin typeface="SourceSansPro"/>
              </a:rPr>
              <a:t>Leading online marketplace eBay is a host of online auctions.</a:t>
            </a:r>
          </a:p>
          <a:p>
            <a:endParaRPr lang="en-IN" dirty="0"/>
          </a:p>
        </p:txBody>
      </p:sp>
    </p:spTree>
    <p:extLst>
      <p:ext uri="{BB962C8B-B14F-4D97-AF65-F5344CB8AC3E}">
        <p14:creationId xmlns:p14="http://schemas.microsoft.com/office/powerpoint/2010/main" val="263671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7CAB-D651-0C02-A965-10C70B572328}"/>
              </a:ext>
            </a:extLst>
          </p:cNvPr>
          <p:cNvSpPr>
            <a:spLocks noGrp="1"/>
          </p:cNvSpPr>
          <p:nvPr>
            <p:ph type="title"/>
          </p:nvPr>
        </p:nvSpPr>
        <p:spPr/>
        <p:txBody>
          <a:bodyPr/>
          <a:lstStyle/>
          <a:p>
            <a:r>
              <a:rPr lang="en-IN" b="0" i="0" dirty="0">
                <a:solidFill>
                  <a:srgbClr val="111111"/>
                </a:solidFill>
                <a:effectLst/>
                <a:highlight>
                  <a:srgbClr val="FFFFFF"/>
                </a:highlight>
                <a:latin typeface="Cabin-semi-bold"/>
              </a:rPr>
              <a:t>Closed Format Auctions</a:t>
            </a:r>
            <a:br>
              <a:rPr lang="en-IN" b="0"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15F94DCC-03A8-51B0-2BDF-887D205A92B3}"/>
              </a:ext>
            </a:extLst>
          </p:cNvPr>
          <p:cNvSpPr>
            <a:spLocks noGrp="1"/>
          </p:cNvSpPr>
          <p:nvPr>
            <p:ph idx="1"/>
          </p:nvPr>
        </p:nvSpPr>
        <p:spPr/>
        <p:txBody>
          <a:bodyPr/>
          <a:lstStyle/>
          <a:p>
            <a:pPr algn="just"/>
            <a:r>
              <a:rPr lang="en-US" dirty="0">
                <a:solidFill>
                  <a:srgbClr val="111111"/>
                </a:solidFill>
                <a:highlight>
                  <a:srgbClr val="FFFFFF"/>
                </a:highlight>
                <a:latin typeface="SourceSansPro"/>
              </a:rPr>
              <a:t>I</a:t>
            </a:r>
            <a:r>
              <a:rPr lang="en-US" b="0" i="0" dirty="0">
                <a:solidFill>
                  <a:srgbClr val="111111"/>
                </a:solidFill>
                <a:effectLst/>
                <a:highlight>
                  <a:srgbClr val="FFFFFF"/>
                </a:highlight>
                <a:latin typeface="SourceSansPro"/>
              </a:rPr>
              <a:t>nterested parties submit sealed bids to the seller. </a:t>
            </a:r>
          </a:p>
          <a:p>
            <a:pPr algn="just"/>
            <a:r>
              <a:rPr lang="en-US" b="0" i="0" dirty="0">
                <a:solidFill>
                  <a:srgbClr val="111111"/>
                </a:solidFill>
                <a:effectLst/>
                <a:highlight>
                  <a:srgbClr val="FFFFFF"/>
                </a:highlight>
                <a:latin typeface="SourceSansPro"/>
              </a:rPr>
              <a:t>These bid amounts are only known by the seller. The seller may choose to hold just one round of bidding, or the seller may select two or more bidders for an additional auction round.</a:t>
            </a:r>
          </a:p>
          <a:p>
            <a:pPr algn="just"/>
            <a:r>
              <a:rPr lang="en-US" b="0" i="0" dirty="0">
                <a:solidFill>
                  <a:srgbClr val="111111"/>
                </a:solidFill>
                <a:effectLst/>
                <a:highlight>
                  <a:srgbClr val="FFFFFF"/>
                </a:highlight>
                <a:latin typeface="SourceSansPro"/>
              </a:rPr>
              <a:t>In a situation wherein a division of a company or the whole company is up for sale, price is not the only consideration. </a:t>
            </a:r>
          </a:p>
          <a:p>
            <a:pPr algn="just"/>
            <a:r>
              <a:rPr lang="en-US" b="0" i="0" dirty="0">
                <a:solidFill>
                  <a:srgbClr val="111111"/>
                </a:solidFill>
                <a:effectLst/>
                <a:highlight>
                  <a:srgbClr val="FFFFFF"/>
                </a:highlight>
                <a:latin typeface="SourceSansPro"/>
              </a:rPr>
              <a:t>The seller, for example, may want to preserve as many jobs as possible for its employees. If a bidder does not submit the highest price but can offer the best terms for continuity for employees, the seller may select that bidder.</a:t>
            </a:r>
            <a:endParaRPr lang="en-IN" dirty="0"/>
          </a:p>
        </p:txBody>
      </p:sp>
    </p:spTree>
    <p:extLst>
      <p:ext uri="{BB962C8B-B14F-4D97-AF65-F5344CB8AC3E}">
        <p14:creationId xmlns:p14="http://schemas.microsoft.com/office/powerpoint/2010/main" val="257577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577D-84C2-663C-6BB4-9CBA1E19EEBF}"/>
              </a:ext>
            </a:extLst>
          </p:cNvPr>
          <p:cNvSpPr>
            <a:spLocks noGrp="1"/>
          </p:cNvSpPr>
          <p:nvPr>
            <p:ph type="title"/>
          </p:nvPr>
        </p:nvSpPr>
        <p:spPr/>
        <p:txBody>
          <a:bodyPr/>
          <a:lstStyle/>
          <a:p>
            <a:r>
              <a:rPr lang="en-IN" b="0" i="0" dirty="0">
                <a:solidFill>
                  <a:srgbClr val="111111"/>
                </a:solidFill>
                <a:effectLst/>
                <a:highlight>
                  <a:srgbClr val="FFFFFF"/>
                </a:highlight>
                <a:latin typeface="Cabin-semi-bold"/>
              </a:rPr>
              <a:t>Government Auctions</a:t>
            </a:r>
            <a:br>
              <a:rPr lang="en-IN" b="0"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E175B1C8-1933-2768-740C-6EB3F471339C}"/>
              </a:ext>
            </a:extLst>
          </p:cNvPr>
          <p:cNvSpPr>
            <a:spLocks noGrp="1"/>
          </p:cNvSpPr>
          <p:nvPr>
            <p:ph idx="1"/>
          </p:nvPr>
        </p:nvSpPr>
        <p:spPr/>
        <p:txBody>
          <a:bodyPr>
            <a:normAutofit fontScale="92500" lnSpcReduction="10000"/>
          </a:bodyPr>
          <a:lstStyle/>
          <a:p>
            <a:pPr algn="just"/>
            <a:r>
              <a:rPr lang="en-US" b="0" i="0" dirty="0">
                <a:solidFill>
                  <a:srgbClr val="111111"/>
                </a:solidFill>
                <a:effectLst/>
                <a:highlight>
                  <a:srgbClr val="FFFFFF"/>
                </a:highlight>
                <a:latin typeface="SourceSansPro"/>
              </a:rPr>
              <a:t>Property may become government-owned property through normal purchases or if it is foreclosed on for any reason. </a:t>
            </a:r>
          </a:p>
          <a:p>
            <a:pPr algn="just"/>
            <a:r>
              <a:rPr lang="en-US" b="0" i="0" dirty="0">
                <a:solidFill>
                  <a:srgbClr val="111111"/>
                </a:solidFill>
                <a:effectLst/>
                <a:highlight>
                  <a:srgbClr val="FFFFFF"/>
                </a:highlight>
                <a:latin typeface="SourceSansPro"/>
              </a:rPr>
              <a:t>Investors interested in land and other assets can attend an </a:t>
            </a:r>
            <a:r>
              <a:rPr lang="en-US" b="0" i="0" dirty="0">
                <a:effectLst/>
                <a:highlight>
                  <a:srgbClr val="FFFFFF"/>
                </a:highlight>
                <a:latin typeface="SourceSansPro"/>
              </a:rPr>
              <a:t>auction of government-owned property</a:t>
            </a:r>
            <a:r>
              <a:rPr lang="en-US" b="0" i="0" dirty="0">
                <a:solidFill>
                  <a:srgbClr val="111111"/>
                </a:solidFill>
                <a:effectLst/>
                <a:highlight>
                  <a:srgbClr val="FFFFFF"/>
                </a:highlight>
                <a:latin typeface="SourceSansPro"/>
              </a:rPr>
              <a:t>, which may ultimately be sold at attractive prices.</a:t>
            </a:r>
          </a:p>
          <a:p>
            <a:pPr algn="just"/>
            <a:r>
              <a:rPr lang="en-US" b="0" i="0" dirty="0">
                <a:solidFill>
                  <a:srgbClr val="111111"/>
                </a:solidFill>
                <a:effectLst/>
                <a:highlight>
                  <a:srgbClr val="FFFFFF"/>
                </a:highlight>
                <a:latin typeface="SourceSansPro"/>
              </a:rPr>
              <a:t>For example, suppose that a manufacturer declares bankruptcy. If the manufacturer also owes a substantial amount of taxes, the government may seize its capital equipment, including buildings, machinery, equipment, vehicles, and tools, and auction it off to other manufacturers. There is an incentive for other manufacturers to buy these capital goods at auction because they are able to pay less for the used equipment than they would if they purchased brand-new equipment.</a:t>
            </a:r>
            <a:endParaRPr lang="en-IN" dirty="0"/>
          </a:p>
        </p:txBody>
      </p:sp>
    </p:spTree>
    <p:extLst>
      <p:ext uri="{BB962C8B-B14F-4D97-AF65-F5344CB8AC3E}">
        <p14:creationId xmlns:p14="http://schemas.microsoft.com/office/powerpoint/2010/main" val="2810401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E8EA-EBC7-481D-E188-BDDECAD86C4A}"/>
              </a:ext>
            </a:extLst>
          </p:cNvPr>
          <p:cNvSpPr>
            <a:spLocks noGrp="1"/>
          </p:cNvSpPr>
          <p:nvPr>
            <p:ph type="title"/>
          </p:nvPr>
        </p:nvSpPr>
        <p:spPr/>
        <p:txBody>
          <a:bodyPr/>
          <a:lstStyle/>
          <a:p>
            <a:r>
              <a:rPr lang="fr-FR" b="1" i="0" dirty="0" err="1">
                <a:solidFill>
                  <a:srgbClr val="111111"/>
                </a:solidFill>
                <a:effectLst/>
                <a:highlight>
                  <a:srgbClr val="FFFFFF"/>
                </a:highlight>
                <a:latin typeface="Cabin-semi-bold"/>
              </a:rPr>
              <a:t>Traditional</a:t>
            </a:r>
            <a:r>
              <a:rPr lang="fr-FR" b="1" i="0" dirty="0">
                <a:solidFill>
                  <a:srgbClr val="111111"/>
                </a:solidFill>
                <a:effectLst/>
                <a:highlight>
                  <a:srgbClr val="FFFFFF"/>
                </a:highlight>
                <a:latin typeface="Cabin-semi-bold"/>
              </a:rPr>
              <a:t> </a:t>
            </a:r>
            <a:r>
              <a:rPr lang="fr-FR" b="1" i="0" dirty="0" err="1">
                <a:solidFill>
                  <a:srgbClr val="111111"/>
                </a:solidFill>
                <a:effectLst/>
                <a:highlight>
                  <a:srgbClr val="FFFFFF"/>
                </a:highlight>
                <a:latin typeface="Cabin-semi-bold"/>
              </a:rPr>
              <a:t>Auctions</a:t>
            </a:r>
            <a:r>
              <a:rPr lang="fr-FR" b="1" i="0" dirty="0">
                <a:solidFill>
                  <a:srgbClr val="111111"/>
                </a:solidFill>
                <a:effectLst/>
                <a:highlight>
                  <a:srgbClr val="FFFFFF"/>
                </a:highlight>
                <a:latin typeface="Cabin-semi-bold"/>
              </a:rPr>
              <a:t> vs. Dutch </a:t>
            </a:r>
            <a:r>
              <a:rPr lang="fr-FR" b="1" i="0" dirty="0" err="1">
                <a:solidFill>
                  <a:srgbClr val="111111"/>
                </a:solidFill>
                <a:effectLst/>
                <a:highlight>
                  <a:srgbClr val="FFFFFF"/>
                </a:highlight>
                <a:latin typeface="Cabin-semi-bold"/>
              </a:rPr>
              <a:t>Auctions</a:t>
            </a:r>
            <a:br>
              <a:rPr lang="fr-FR" b="1"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EC7A68E5-4BBC-D980-7963-A52651C99AEB}"/>
              </a:ext>
            </a:extLst>
          </p:cNvPr>
          <p:cNvSpPr>
            <a:spLocks noGrp="1"/>
          </p:cNvSpPr>
          <p:nvPr>
            <p:ph idx="1"/>
          </p:nvPr>
        </p:nvSpPr>
        <p:spPr/>
        <p:txBody>
          <a:bodyPr>
            <a:normAutofit fontScale="92500" lnSpcReduction="20000"/>
          </a:bodyPr>
          <a:lstStyle/>
          <a:p>
            <a:pPr algn="just"/>
            <a:r>
              <a:rPr lang="en-US" b="0" i="0" dirty="0">
                <a:solidFill>
                  <a:srgbClr val="111111"/>
                </a:solidFill>
                <a:effectLst/>
                <a:highlight>
                  <a:srgbClr val="FFFFFF"/>
                </a:highlight>
                <a:latin typeface="SourceSansPro"/>
              </a:rPr>
              <a:t>A variant of the traditional auction is a </a:t>
            </a:r>
            <a:r>
              <a:rPr lang="en-US" b="0" i="0" dirty="0">
                <a:effectLst/>
                <a:highlight>
                  <a:srgbClr val="FFFFFF"/>
                </a:highlight>
                <a:latin typeface="SourceSansPro"/>
              </a:rPr>
              <a:t>dutch auction. </a:t>
            </a:r>
          </a:p>
          <a:p>
            <a:pPr algn="just"/>
            <a:r>
              <a:rPr lang="en-US" b="0" i="0" dirty="0">
                <a:solidFill>
                  <a:srgbClr val="111111"/>
                </a:solidFill>
                <a:effectLst/>
                <a:highlight>
                  <a:srgbClr val="FFFFFF"/>
                </a:highlight>
                <a:latin typeface="SourceSansPro"/>
              </a:rPr>
              <a:t>Google used this process when it issued its initial public offering (IPO) in 2004. In this form of auction, prospective buyers submit bids including the number of shares desired and the amount they are willing to pay for those shares.</a:t>
            </a:r>
          </a:p>
          <a:p>
            <a:pPr algn="just"/>
            <a:r>
              <a:rPr lang="en-US" b="0" i="0" dirty="0">
                <a:solidFill>
                  <a:srgbClr val="111111"/>
                </a:solidFill>
                <a:effectLst/>
                <a:highlight>
                  <a:srgbClr val="FFFFFF"/>
                </a:highlight>
                <a:latin typeface="SourceSansPro"/>
              </a:rPr>
              <a:t>In the case of Google, after the auction, the underwriters sorted through the bids to determine the minimum bid they would accept from buyers. The IPO was priced at $85 per share.</a:t>
            </a:r>
          </a:p>
          <a:p>
            <a:pPr algn="just"/>
            <a:r>
              <a:rPr lang="en-US" b="0" i="0" dirty="0">
                <a:solidFill>
                  <a:srgbClr val="111111"/>
                </a:solidFill>
                <a:effectLst/>
                <a:highlight>
                  <a:srgbClr val="FFFFFF"/>
                </a:highlight>
                <a:latin typeface="SourceSansPro"/>
              </a:rPr>
              <a:t>A Dutch auction also refers to a type of auction whereby the price of an item is lowered until there is a bid. The first bid made is the winning bid and results in a sale, assuming that the price is above the </a:t>
            </a:r>
            <a:r>
              <a:rPr lang="en-US" b="0" i="0" dirty="0">
                <a:effectLst/>
                <a:highlight>
                  <a:srgbClr val="FFFFFF"/>
                </a:highlight>
                <a:latin typeface="SourceSansPro"/>
              </a:rPr>
              <a:t>reserve price</a:t>
            </a:r>
            <a:r>
              <a:rPr lang="en-US" b="0" i="0" dirty="0">
                <a:solidFill>
                  <a:srgbClr val="111111"/>
                </a:solidFill>
                <a:effectLst/>
                <a:highlight>
                  <a:srgbClr val="FFFFFF"/>
                </a:highlight>
                <a:latin typeface="SourceSansPro"/>
              </a:rPr>
              <a:t>. This is in contrast to typical options, where the price rises as bidders compete. Dutch auctions are rare in the pricing of IPOs.</a:t>
            </a:r>
          </a:p>
          <a:p>
            <a:pPr algn="just"/>
            <a:endParaRPr lang="en-IN" dirty="0"/>
          </a:p>
        </p:txBody>
      </p:sp>
    </p:spTree>
    <p:extLst>
      <p:ext uri="{BB962C8B-B14F-4D97-AF65-F5344CB8AC3E}">
        <p14:creationId xmlns:p14="http://schemas.microsoft.com/office/powerpoint/2010/main" val="3859552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311A-663C-D63C-3F65-A6AB8AD5EFC3}"/>
              </a:ext>
            </a:extLst>
          </p:cNvPr>
          <p:cNvSpPr>
            <a:spLocks noGrp="1"/>
          </p:cNvSpPr>
          <p:nvPr>
            <p:ph type="title"/>
          </p:nvPr>
        </p:nvSpPr>
        <p:spPr/>
        <p:txBody>
          <a:bodyPr/>
          <a:lstStyle/>
          <a:p>
            <a:r>
              <a:rPr lang="en-US" b="1" i="0" dirty="0">
                <a:solidFill>
                  <a:srgbClr val="111111"/>
                </a:solidFill>
                <a:effectLst/>
                <a:highlight>
                  <a:srgbClr val="FFFFFF"/>
                </a:highlight>
                <a:latin typeface="Cabin-semi-bold"/>
              </a:rPr>
              <a:t>Advantages and Disadvantages of Auctions</a:t>
            </a:r>
            <a:br>
              <a:rPr lang="en-US" b="1"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92ED8A89-0B98-19BB-274B-7B8E10AC3522}"/>
              </a:ext>
            </a:extLst>
          </p:cNvPr>
          <p:cNvSpPr>
            <a:spLocks noGrp="1"/>
          </p:cNvSpPr>
          <p:nvPr>
            <p:ph idx="1"/>
          </p:nvPr>
        </p:nvSpPr>
        <p:spPr/>
        <p:txBody>
          <a:bodyPr>
            <a:normAutofit lnSpcReduction="10000"/>
          </a:bodyPr>
          <a:lstStyle/>
          <a:p>
            <a:pPr marL="0" indent="0" algn="l">
              <a:buNone/>
            </a:pPr>
            <a:r>
              <a:rPr lang="en-US" b="1" i="0" dirty="0">
                <a:solidFill>
                  <a:srgbClr val="111111"/>
                </a:solidFill>
                <a:effectLst/>
                <a:highlight>
                  <a:srgbClr val="FFFFFF"/>
                </a:highlight>
                <a:latin typeface="Cabin-semi-bold"/>
              </a:rPr>
              <a:t>Pros of Auctions</a:t>
            </a:r>
          </a:p>
          <a:p>
            <a:pPr algn="l">
              <a:buFont typeface="Arial" panose="020B0604020202020204" pitchFamily="34" charset="0"/>
              <a:buChar char="•"/>
            </a:pPr>
            <a:r>
              <a:rPr lang="en-US" b="0" i="0" dirty="0">
                <a:solidFill>
                  <a:srgbClr val="111111"/>
                </a:solidFill>
                <a:effectLst/>
                <a:highlight>
                  <a:srgbClr val="FFFFFF"/>
                </a:highlight>
                <a:latin typeface="SourceSansPro"/>
              </a:rPr>
              <a:t>Seller controls process</a:t>
            </a:r>
          </a:p>
          <a:p>
            <a:pPr algn="l">
              <a:buFont typeface="Arial" panose="020B0604020202020204" pitchFamily="34" charset="0"/>
              <a:buChar char="•"/>
            </a:pPr>
            <a:r>
              <a:rPr lang="en-US" b="0" i="0" dirty="0">
                <a:solidFill>
                  <a:srgbClr val="111111"/>
                </a:solidFill>
                <a:effectLst/>
                <a:highlight>
                  <a:srgbClr val="FFFFFF"/>
                </a:highlight>
                <a:latin typeface="SourceSansPro"/>
              </a:rPr>
              <a:t>Find rare items</a:t>
            </a:r>
          </a:p>
          <a:p>
            <a:pPr algn="l">
              <a:buFont typeface="Arial" panose="020B0604020202020204" pitchFamily="34" charset="0"/>
              <a:buChar char="•"/>
            </a:pPr>
            <a:r>
              <a:rPr lang="en-US" b="0" i="0" dirty="0">
                <a:solidFill>
                  <a:srgbClr val="111111"/>
                </a:solidFill>
                <a:effectLst/>
                <a:highlight>
                  <a:srgbClr val="FFFFFF"/>
                </a:highlight>
                <a:latin typeface="SourceSansPro"/>
              </a:rPr>
              <a:t>Buy at a discount</a:t>
            </a:r>
          </a:p>
          <a:p>
            <a:pPr algn="l">
              <a:buFont typeface="Arial" panose="020B0604020202020204" pitchFamily="34" charset="0"/>
              <a:buChar char="•"/>
            </a:pPr>
            <a:r>
              <a:rPr lang="en-US" b="0" i="0" dirty="0">
                <a:solidFill>
                  <a:srgbClr val="111111"/>
                </a:solidFill>
                <a:effectLst/>
                <a:highlight>
                  <a:srgbClr val="FFFFFF"/>
                </a:highlight>
                <a:latin typeface="SourceSansPro"/>
              </a:rPr>
              <a:t>Seller can maximize bargaining power</a:t>
            </a:r>
          </a:p>
          <a:p>
            <a:pPr marL="0" indent="0" algn="l">
              <a:buNone/>
            </a:pPr>
            <a:r>
              <a:rPr lang="en-US" b="1" i="0" dirty="0">
                <a:solidFill>
                  <a:srgbClr val="111111"/>
                </a:solidFill>
                <a:effectLst/>
                <a:highlight>
                  <a:srgbClr val="FFFFFF"/>
                </a:highlight>
                <a:latin typeface="Cabin-semi-bold"/>
              </a:rPr>
              <a:t>Cons of Auctions</a:t>
            </a:r>
          </a:p>
          <a:p>
            <a:pPr algn="l">
              <a:buFont typeface="Arial" panose="020B0604020202020204" pitchFamily="34" charset="0"/>
              <a:buChar char="•"/>
            </a:pPr>
            <a:r>
              <a:rPr lang="en-US" b="0" i="0" dirty="0">
                <a:solidFill>
                  <a:srgbClr val="111111"/>
                </a:solidFill>
                <a:effectLst/>
                <a:highlight>
                  <a:srgbClr val="FFFFFF"/>
                </a:highlight>
                <a:latin typeface="SourceSansPro"/>
              </a:rPr>
              <a:t>Competitive process can deter some buyers</a:t>
            </a:r>
          </a:p>
          <a:p>
            <a:pPr algn="l">
              <a:buFont typeface="Arial" panose="020B0604020202020204" pitchFamily="34" charset="0"/>
              <a:buChar char="•"/>
            </a:pPr>
            <a:r>
              <a:rPr lang="en-US" b="0" i="0" dirty="0">
                <a:solidFill>
                  <a:srgbClr val="111111"/>
                </a:solidFill>
                <a:effectLst/>
                <a:highlight>
                  <a:srgbClr val="FFFFFF"/>
                </a:highlight>
                <a:latin typeface="SourceSansPro"/>
              </a:rPr>
              <a:t>Cost of running an auction is significant</a:t>
            </a:r>
          </a:p>
          <a:p>
            <a:pPr algn="l">
              <a:buFont typeface="Arial" panose="020B0604020202020204" pitchFamily="34" charset="0"/>
              <a:buChar char="•"/>
            </a:pPr>
            <a:r>
              <a:rPr lang="en-US" b="0" i="0" dirty="0">
                <a:solidFill>
                  <a:srgbClr val="111111"/>
                </a:solidFill>
                <a:effectLst/>
                <a:highlight>
                  <a:srgbClr val="FFFFFF"/>
                </a:highlight>
                <a:latin typeface="SourceSansPro"/>
              </a:rPr>
              <a:t>Competitive bidding process can drive up price</a:t>
            </a:r>
          </a:p>
          <a:p>
            <a:endParaRPr lang="en-IN" dirty="0"/>
          </a:p>
        </p:txBody>
      </p:sp>
    </p:spTree>
    <p:extLst>
      <p:ext uri="{BB962C8B-B14F-4D97-AF65-F5344CB8AC3E}">
        <p14:creationId xmlns:p14="http://schemas.microsoft.com/office/powerpoint/2010/main" val="162045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4E84-57BC-F480-7C0B-9F1954207E2D}"/>
              </a:ext>
            </a:extLst>
          </p:cNvPr>
          <p:cNvSpPr>
            <a:spLocks noGrp="1"/>
          </p:cNvSpPr>
          <p:nvPr>
            <p:ph type="title"/>
          </p:nvPr>
        </p:nvSpPr>
        <p:spPr/>
        <p:txBody>
          <a:bodyPr/>
          <a:lstStyle/>
          <a:p>
            <a:r>
              <a:rPr lang="en-US" b="0" i="0" dirty="0">
                <a:solidFill>
                  <a:srgbClr val="111111"/>
                </a:solidFill>
                <a:effectLst/>
                <a:highlight>
                  <a:srgbClr val="FFFFFF"/>
                </a:highlight>
                <a:latin typeface="Cabin-semi-bold"/>
              </a:rPr>
              <a:t>What Happens if No One Bids at an Auction?</a:t>
            </a:r>
            <a:br>
              <a:rPr lang="en-US" b="0" i="0" dirty="0">
                <a:solidFill>
                  <a:srgbClr val="111111"/>
                </a:solidFill>
                <a:effectLst/>
                <a:highlight>
                  <a:srgbClr val="FFFFFF"/>
                </a:highlight>
                <a:latin typeface="Cabin-semi-bold"/>
              </a:rPr>
            </a:br>
            <a:endParaRPr lang="en-IN" dirty="0"/>
          </a:p>
        </p:txBody>
      </p:sp>
      <p:sp>
        <p:nvSpPr>
          <p:cNvPr id="3" name="Content Placeholder 2">
            <a:extLst>
              <a:ext uri="{FF2B5EF4-FFF2-40B4-BE49-F238E27FC236}">
                <a16:creationId xmlns:a16="http://schemas.microsoft.com/office/drawing/2014/main" id="{4D78D560-7D5D-EB6B-9396-ACD3F506D40D}"/>
              </a:ext>
            </a:extLst>
          </p:cNvPr>
          <p:cNvSpPr>
            <a:spLocks noGrp="1"/>
          </p:cNvSpPr>
          <p:nvPr>
            <p:ph idx="1"/>
          </p:nvPr>
        </p:nvSpPr>
        <p:spPr/>
        <p:txBody>
          <a:bodyPr/>
          <a:lstStyle/>
          <a:p>
            <a:pPr algn="just"/>
            <a:r>
              <a:rPr lang="en-US" b="0" i="0" dirty="0">
                <a:solidFill>
                  <a:srgbClr val="111111"/>
                </a:solidFill>
                <a:effectLst/>
                <a:highlight>
                  <a:srgbClr val="FFFFFF"/>
                </a:highlight>
                <a:latin typeface="SourceSansPro"/>
              </a:rPr>
              <a:t>If no one bids at an auction, a vendor bid may be made by the auctioneer. If no bids are placed on a property at an auction, the vendor may decline to put the property back up for auction.</a:t>
            </a:r>
          </a:p>
          <a:p>
            <a:pPr algn="just"/>
            <a:r>
              <a:rPr lang="en-US" b="0" i="0" dirty="0">
                <a:solidFill>
                  <a:srgbClr val="111111"/>
                </a:solidFill>
                <a:effectLst/>
                <a:highlight>
                  <a:srgbClr val="FFFFFF"/>
                </a:highlight>
                <a:latin typeface="SourceSansPro"/>
              </a:rPr>
              <a:t> In this case, the owner may instead negotiate with potential buyers</a:t>
            </a:r>
          </a:p>
          <a:p>
            <a:endParaRPr lang="en-IN" dirty="0"/>
          </a:p>
        </p:txBody>
      </p:sp>
    </p:spTree>
    <p:extLst>
      <p:ext uri="{BB962C8B-B14F-4D97-AF65-F5344CB8AC3E}">
        <p14:creationId xmlns:p14="http://schemas.microsoft.com/office/powerpoint/2010/main" val="1907783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1048</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Cabin-semi-bold</vt:lpstr>
      <vt:lpstr>Calibri</vt:lpstr>
      <vt:lpstr>Calibri Light</vt:lpstr>
      <vt:lpstr>SourceSansPro</vt:lpstr>
      <vt:lpstr>Office Theme</vt:lpstr>
      <vt:lpstr>What Is an Auction? </vt:lpstr>
      <vt:lpstr>PowerPoint Presentation</vt:lpstr>
      <vt:lpstr>How Auctions Work </vt:lpstr>
      <vt:lpstr>Open Auctions </vt:lpstr>
      <vt:lpstr>Closed Format Auctions </vt:lpstr>
      <vt:lpstr>Government Auctions </vt:lpstr>
      <vt:lpstr>Traditional Auctions vs. Dutch Auctions </vt:lpstr>
      <vt:lpstr>Advantages and Disadvantages of Auctions </vt:lpstr>
      <vt:lpstr>What Happens if No One Bids at an Auction? </vt:lpstr>
      <vt:lpstr>What Is a Reverse Auction? </vt:lpstr>
      <vt:lpstr>How Does a Silent Auction Work? </vt:lpstr>
      <vt:lpstr>How Do You Win an eBay Auction?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19</cp:revision>
  <dcterms:created xsi:type="dcterms:W3CDTF">2024-07-29T02:36:55Z</dcterms:created>
  <dcterms:modified xsi:type="dcterms:W3CDTF">2024-07-29T04:26:38Z</dcterms:modified>
</cp:coreProperties>
</file>