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6" d="100"/>
          <a:sy n="46" d="100"/>
        </p:scale>
        <p:origin x="58" y="6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8BE4-2619-C232-66ED-A5E74048FA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F314606-7E47-83CC-57B6-FD7FA590E6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C35D6C-1826-0DC5-3AFF-17654EE7CA88}"/>
              </a:ext>
            </a:extLst>
          </p:cNvPr>
          <p:cNvSpPr>
            <a:spLocks noGrp="1"/>
          </p:cNvSpPr>
          <p:nvPr>
            <p:ph type="dt" sz="half" idx="10"/>
          </p:nvPr>
        </p:nvSpPr>
        <p:spPr/>
        <p:txBody>
          <a:bodyPr/>
          <a:lstStyle/>
          <a:p>
            <a:fld id="{2CE23180-4E71-4274-B876-73AA09EC5D6B}" type="datetimeFigureOut">
              <a:rPr lang="en-IN" smtClean="0"/>
              <a:t>01-08-2024</a:t>
            </a:fld>
            <a:endParaRPr lang="en-IN"/>
          </a:p>
        </p:txBody>
      </p:sp>
      <p:sp>
        <p:nvSpPr>
          <p:cNvPr id="5" name="Footer Placeholder 4">
            <a:extLst>
              <a:ext uri="{FF2B5EF4-FFF2-40B4-BE49-F238E27FC236}">
                <a16:creationId xmlns:a16="http://schemas.microsoft.com/office/drawing/2014/main" id="{59E2C9B0-A612-3770-DB4C-2A5D2B75B1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3BCBA1-8694-2251-4CC8-8185926D3DA6}"/>
              </a:ext>
            </a:extLst>
          </p:cNvPr>
          <p:cNvSpPr>
            <a:spLocks noGrp="1"/>
          </p:cNvSpPr>
          <p:nvPr>
            <p:ph type="sldNum" sz="quarter" idx="12"/>
          </p:nvPr>
        </p:nvSpPr>
        <p:spPr/>
        <p:txBody>
          <a:bodyPr/>
          <a:lstStyle/>
          <a:p>
            <a:fld id="{15231CF0-1B22-407A-916D-41B832FCC7BF}" type="slidenum">
              <a:rPr lang="en-IN" smtClean="0"/>
              <a:t>‹#›</a:t>
            </a:fld>
            <a:endParaRPr lang="en-IN"/>
          </a:p>
        </p:txBody>
      </p:sp>
    </p:spTree>
    <p:extLst>
      <p:ext uri="{BB962C8B-B14F-4D97-AF65-F5344CB8AC3E}">
        <p14:creationId xmlns:p14="http://schemas.microsoft.com/office/powerpoint/2010/main" val="3769743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C21A-D76D-6811-9B1D-A770CFC0F2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282835-E73E-2489-9105-59F9C2292D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2AF015-421E-06B2-2871-387206A577E2}"/>
              </a:ext>
            </a:extLst>
          </p:cNvPr>
          <p:cNvSpPr>
            <a:spLocks noGrp="1"/>
          </p:cNvSpPr>
          <p:nvPr>
            <p:ph type="dt" sz="half" idx="10"/>
          </p:nvPr>
        </p:nvSpPr>
        <p:spPr/>
        <p:txBody>
          <a:bodyPr/>
          <a:lstStyle/>
          <a:p>
            <a:fld id="{2CE23180-4E71-4274-B876-73AA09EC5D6B}" type="datetimeFigureOut">
              <a:rPr lang="en-IN" smtClean="0"/>
              <a:t>01-08-2024</a:t>
            </a:fld>
            <a:endParaRPr lang="en-IN"/>
          </a:p>
        </p:txBody>
      </p:sp>
      <p:sp>
        <p:nvSpPr>
          <p:cNvPr id="5" name="Footer Placeholder 4">
            <a:extLst>
              <a:ext uri="{FF2B5EF4-FFF2-40B4-BE49-F238E27FC236}">
                <a16:creationId xmlns:a16="http://schemas.microsoft.com/office/drawing/2014/main" id="{06A93869-B614-6B72-2293-D2992966DC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F62204-17EB-D31A-11F4-59D92B8ACCF0}"/>
              </a:ext>
            </a:extLst>
          </p:cNvPr>
          <p:cNvSpPr>
            <a:spLocks noGrp="1"/>
          </p:cNvSpPr>
          <p:nvPr>
            <p:ph type="sldNum" sz="quarter" idx="12"/>
          </p:nvPr>
        </p:nvSpPr>
        <p:spPr/>
        <p:txBody>
          <a:bodyPr/>
          <a:lstStyle/>
          <a:p>
            <a:fld id="{15231CF0-1B22-407A-916D-41B832FCC7BF}" type="slidenum">
              <a:rPr lang="en-IN" smtClean="0"/>
              <a:t>‹#›</a:t>
            </a:fld>
            <a:endParaRPr lang="en-IN"/>
          </a:p>
        </p:txBody>
      </p:sp>
    </p:spTree>
    <p:extLst>
      <p:ext uri="{BB962C8B-B14F-4D97-AF65-F5344CB8AC3E}">
        <p14:creationId xmlns:p14="http://schemas.microsoft.com/office/powerpoint/2010/main" val="4121106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2BE65A-7C8B-ACAA-15E3-7238136AE6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325E91-3D58-0D2C-D73E-FB721C1B1D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2D62EC-74EE-C520-E4B2-885A0B710ABB}"/>
              </a:ext>
            </a:extLst>
          </p:cNvPr>
          <p:cNvSpPr>
            <a:spLocks noGrp="1"/>
          </p:cNvSpPr>
          <p:nvPr>
            <p:ph type="dt" sz="half" idx="10"/>
          </p:nvPr>
        </p:nvSpPr>
        <p:spPr/>
        <p:txBody>
          <a:bodyPr/>
          <a:lstStyle/>
          <a:p>
            <a:fld id="{2CE23180-4E71-4274-B876-73AA09EC5D6B}" type="datetimeFigureOut">
              <a:rPr lang="en-IN" smtClean="0"/>
              <a:t>01-08-2024</a:t>
            </a:fld>
            <a:endParaRPr lang="en-IN"/>
          </a:p>
        </p:txBody>
      </p:sp>
      <p:sp>
        <p:nvSpPr>
          <p:cNvPr id="5" name="Footer Placeholder 4">
            <a:extLst>
              <a:ext uri="{FF2B5EF4-FFF2-40B4-BE49-F238E27FC236}">
                <a16:creationId xmlns:a16="http://schemas.microsoft.com/office/drawing/2014/main" id="{3532F648-0682-C1C5-B4B5-9CCEF018BD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2D713A-494B-F3A7-39AF-39F106386372}"/>
              </a:ext>
            </a:extLst>
          </p:cNvPr>
          <p:cNvSpPr>
            <a:spLocks noGrp="1"/>
          </p:cNvSpPr>
          <p:nvPr>
            <p:ph type="sldNum" sz="quarter" idx="12"/>
          </p:nvPr>
        </p:nvSpPr>
        <p:spPr/>
        <p:txBody>
          <a:bodyPr/>
          <a:lstStyle/>
          <a:p>
            <a:fld id="{15231CF0-1B22-407A-916D-41B832FCC7BF}" type="slidenum">
              <a:rPr lang="en-IN" smtClean="0"/>
              <a:t>‹#›</a:t>
            </a:fld>
            <a:endParaRPr lang="en-IN"/>
          </a:p>
        </p:txBody>
      </p:sp>
    </p:spTree>
    <p:extLst>
      <p:ext uri="{BB962C8B-B14F-4D97-AF65-F5344CB8AC3E}">
        <p14:creationId xmlns:p14="http://schemas.microsoft.com/office/powerpoint/2010/main" val="3984332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F9DF2-9FD6-7B53-3AE7-C25CF46D31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0C285D-A682-2817-2BD7-A63882D60D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C35649-4792-6AA0-F7C5-168E0AA84054}"/>
              </a:ext>
            </a:extLst>
          </p:cNvPr>
          <p:cNvSpPr>
            <a:spLocks noGrp="1"/>
          </p:cNvSpPr>
          <p:nvPr>
            <p:ph type="dt" sz="half" idx="10"/>
          </p:nvPr>
        </p:nvSpPr>
        <p:spPr/>
        <p:txBody>
          <a:bodyPr/>
          <a:lstStyle/>
          <a:p>
            <a:fld id="{2CE23180-4E71-4274-B876-73AA09EC5D6B}" type="datetimeFigureOut">
              <a:rPr lang="en-IN" smtClean="0"/>
              <a:t>01-08-2024</a:t>
            </a:fld>
            <a:endParaRPr lang="en-IN"/>
          </a:p>
        </p:txBody>
      </p:sp>
      <p:sp>
        <p:nvSpPr>
          <p:cNvPr id="5" name="Footer Placeholder 4">
            <a:extLst>
              <a:ext uri="{FF2B5EF4-FFF2-40B4-BE49-F238E27FC236}">
                <a16:creationId xmlns:a16="http://schemas.microsoft.com/office/drawing/2014/main" id="{6F14677B-1255-5E64-FB41-87A47F63C6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BDCC3B-99B2-D645-A1CD-6E54F3DD24BE}"/>
              </a:ext>
            </a:extLst>
          </p:cNvPr>
          <p:cNvSpPr>
            <a:spLocks noGrp="1"/>
          </p:cNvSpPr>
          <p:nvPr>
            <p:ph type="sldNum" sz="quarter" idx="12"/>
          </p:nvPr>
        </p:nvSpPr>
        <p:spPr/>
        <p:txBody>
          <a:bodyPr/>
          <a:lstStyle/>
          <a:p>
            <a:fld id="{15231CF0-1B22-407A-916D-41B832FCC7BF}" type="slidenum">
              <a:rPr lang="en-IN" smtClean="0"/>
              <a:t>‹#›</a:t>
            </a:fld>
            <a:endParaRPr lang="en-IN"/>
          </a:p>
        </p:txBody>
      </p:sp>
    </p:spTree>
    <p:extLst>
      <p:ext uri="{BB962C8B-B14F-4D97-AF65-F5344CB8AC3E}">
        <p14:creationId xmlns:p14="http://schemas.microsoft.com/office/powerpoint/2010/main" val="3718434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CA7BB-ABB7-8661-8121-CA6D887173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A88DF4-6F26-FB58-BD4C-F3C3704780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735C96-F380-D313-5E91-4721FDEA3627}"/>
              </a:ext>
            </a:extLst>
          </p:cNvPr>
          <p:cNvSpPr>
            <a:spLocks noGrp="1"/>
          </p:cNvSpPr>
          <p:nvPr>
            <p:ph type="dt" sz="half" idx="10"/>
          </p:nvPr>
        </p:nvSpPr>
        <p:spPr/>
        <p:txBody>
          <a:bodyPr/>
          <a:lstStyle/>
          <a:p>
            <a:fld id="{2CE23180-4E71-4274-B876-73AA09EC5D6B}" type="datetimeFigureOut">
              <a:rPr lang="en-IN" smtClean="0"/>
              <a:t>01-08-2024</a:t>
            </a:fld>
            <a:endParaRPr lang="en-IN"/>
          </a:p>
        </p:txBody>
      </p:sp>
      <p:sp>
        <p:nvSpPr>
          <p:cNvPr id="5" name="Footer Placeholder 4">
            <a:extLst>
              <a:ext uri="{FF2B5EF4-FFF2-40B4-BE49-F238E27FC236}">
                <a16:creationId xmlns:a16="http://schemas.microsoft.com/office/drawing/2014/main" id="{8205B641-47A0-94AD-6C9E-A67AA4AC1D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A6BB8-A765-344F-1D50-166A77C72717}"/>
              </a:ext>
            </a:extLst>
          </p:cNvPr>
          <p:cNvSpPr>
            <a:spLocks noGrp="1"/>
          </p:cNvSpPr>
          <p:nvPr>
            <p:ph type="sldNum" sz="quarter" idx="12"/>
          </p:nvPr>
        </p:nvSpPr>
        <p:spPr/>
        <p:txBody>
          <a:bodyPr/>
          <a:lstStyle/>
          <a:p>
            <a:fld id="{15231CF0-1B22-407A-916D-41B832FCC7BF}" type="slidenum">
              <a:rPr lang="en-IN" smtClean="0"/>
              <a:t>‹#›</a:t>
            </a:fld>
            <a:endParaRPr lang="en-IN"/>
          </a:p>
        </p:txBody>
      </p:sp>
    </p:spTree>
    <p:extLst>
      <p:ext uri="{BB962C8B-B14F-4D97-AF65-F5344CB8AC3E}">
        <p14:creationId xmlns:p14="http://schemas.microsoft.com/office/powerpoint/2010/main" val="2162408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318D1-80EE-6769-BA69-C2BCD638DA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A9097F-E33A-09AA-F883-755EFAEA23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C65CCB-1E0D-B0B8-0B3F-7AFFA42F1B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10ABB03-77E0-F803-DC18-BFBCF69B7EA0}"/>
              </a:ext>
            </a:extLst>
          </p:cNvPr>
          <p:cNvSpPr>
            <a:spLocks noGrp="1"/>
          </p:cNvSpPr>
          <p:nvPr>
            <p:ph type="dt" sz="half" idx="10"/>
          </p:nvPr>
        </p:nvSpPr>
        <p:spPr/>
        <p:txBody>
          <a:bodyPr/>
          <a:lstStyle/>
          <a:p>
            <a:fld id="{2CE23180-4E71-4274-B876-73AA09EC5D6B}" type="datetimeFigureOut">
              <a:rPr lang="en-IN" smtClean="0"/>
              <a:t>01-08-2024</a:t>
            </a:fld>
            <a:endParaRPr lang="en-IN"/>
          </a:p>
        </p:txBody>
      </p:sp>
      <p:sp>
        <p:nvSpPr>
          <p:cNvPr id="6" name="Footer Placeholder 5">
            <a:extLst>
              <a:ext uri="{FF2B5EF4-FFF2-40B4-BE49-F238E27FC236}">
                <a16:creationId xmlns:a16="http://schemas.microsoft.com/office/drawing/2014/main" id="{835892C6-2669-B124-BB1F-A3F634E8B5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60799B-740A-BE78-A7B6-900A8EA928DC}"/>
              </a:ext>
            </a:extLst>
          </p:cNvPr>
          <p:cNvSpPr>
            <a:spLocks noGrp="1"/>
          </p:cNvSpPr>
          <p:nvPr>
            <p:ph type="sldNum" sz="quarter" idx="12"/>
          </p:nvPr>
        </p:nvSpPr>
        <p:spPr/>
        <p:txBody>
          <a:bodyPr/>
          <a:lstStyle/>
          <a:p>
            <a:fld id="{15231CF0-1B22-407A-916D-41B832FCC7BF}" type="slidenum">
              <a:rPr lang="en-IN" smtClean="0"/>
              <a:t>‹#›</a:t>
            </a:fld>
            <a:endParaRPr lang="en-IN"/>
          </a:p>
        </p:txBody>
      </p:sp>
    </p:spTree>
    <p:extLst>
      <p:ext uri="{BB962C8B-B14F-4D97-AF65-F5344CB8AC3E}">
        <p14:creationId xmlns:p14="http://schemas.microsoft.com/office/powerpoint/2010/main" val="4288873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AE951-E8E3-6D5C-A474-C05B519A8A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233CE8-BADC-1DBF-F047-B6E47078E5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8DF459-37E8-9C2A-2DC6-0947807BFB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644658-3A8D-D97F-6FC9-75C09B2EFF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A08D1D-11E4-76DB-D2A4-2B7F1CB3BF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2728AF-18F2-488D-17B2-F73A4C4198A8}"/>
              </a:ext>
            </a:extLst>
          </p:cNvPr>
          <p:cNvSpPr>
            <a:spLocks noGrp="1"/>
          </p:cNvSpPr>
          <p:nvPr>
            <p:ph type="dt" sz="half" idx="10"/>
          </p:nvPr>
        </p:nvSpPr>
        <p:spPr/>
        <p:txBody>
          <a:bodyPr/>
          <a:lstStyle/>
          <a:p>
            <a:fld id="{2CE23180-4E71-4274-B876-73AA09EC5D6B}" type="datetimeFigureOut">
              <a:rPr lang="en-IN" smtClean="0"/>
              <a:t>01-08-2024</a:t>
            </a:fld>
            <a:endParaRPr lang="en-IN"/>
          </a:p>
        </p:txBody>
      </p:sp>
      <p:sp>
        <p:nvSpPr>
          <p:cNvPr id="8" name="Footer Placeholder 7">
            <a:extLst>
              <a:ext uri="{FF2B5EF4-FFF2-40B4-BE49-F238E27FC236}">
                <a16:creationId xmlns:a16="http://schemas.microsoft.com/office/drawing/2014/main" id="{CECB0063-B41B-6191-FDB3-126C1205A0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69966B-8380-5DAD-BF32-82C2A16E98A4}"/>
              </a:ext>
            </a:extLst>
          </p:cNvPr>
          <p:cNvSpPr>
            <a:spLocks noGrp="1"/>
          </p:cNvSpPr>
          <p:nvPr>
            <p:ph type="sldNum" sz="quarter" idx="12"/>
          </p:nvPr>
        </p:nvSpPr>
        <p:spPr/>
        <p:txBody>
          <a:bodyPr/>
          <a:lstStyle/>
          <a:p>
            <a:fld id="{15231CF0-1B22-407A-916D-41B832FCC7BF}" type="slidenum">
              <a:rPr lang="en-IN" smtClean="0"/>
              <a:t>‹#›</a:t>
            </a:fld>
            <a:endParaRPr lang="en-IN"/>
          </a:p>
        </p:txBody>
      </p:sp>
    </p:spTree>
    <p:extLst>
      <p:ext uri="{BB962C8B-B14F-4D97-AF65-F5344CB8AC3E}">
        <p14:creationId xmlns:p14="http://schemas.microsoft.com/office/powerpoint/2010/main" val="1857679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810D5-C825-F063-213D-15344E6311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3C1D4B-DD1F-E5F3-6646-86CAC086BAA6}"/>
              </a:ext>
            </a:extLst>
          </p:cNvPr>
          <p:cNvSpPr>
            <a:spLocks noGrp="1"/>
          </p:cNvSpPr>
          <p:nvPr>
            <p:ph type="dt" sz="half" idx="10"/>
          </p:nvPr>
        </p:nvSpPr>
        <p:spPr/>
        <p:txBody>
          <a:bodyPr/>
          <a:lstStyle/>
          <a:p>
            <a:fld id="{2CE23180-4E71-4274-B876-73AA09EC5D6B}" type="datetimeFigureOut">
              <a:rPr lang="en-IN" smtClean="0"/>
              <a:t>01-08-2024</a:t>
            </a:fld>
            <a:endParaRPr lang="en-IN"/>
          </a:p>
        </p:txBody>
      </p:sp>
      <p:sp>
        <p:nvSpPr>
          <p:cNvPr id="4" name="Footer Placeholder 3">
            <a:extLst>
              <a:ext uri="{FF2B5EF4-FFF2-40B4-BE49-F238E27FC236}">
                <a16:creationId xmlns:a16="http://schemas.microsoft.com/office/drawing/2014/main" id="{1D07F2D1-A071-1137-748E-A6B98A31788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D3ADA2-FF6C-68A8-7D59-2701EC757E8B}"/>
              </a:ext>
            </a:extLst>
          </p:cNvPr>
          <p:cNvSpPr>
            <a:spLocks noGrp="1"/>
          </p:cNvSpPr>
          <p:nvPr>
            <p:ph type="sldNum" sz="quarter" idx="12"/>
          </p:nvPr>
        </p:nvSpPr>
        <p:spPr/>
        <p:txBody>
          <a:bodyPr/>
          <a:lstStyle/>
          <a:p>
            <a:fld id="{15231CF0-1B22-407A-916D-41B832FCC7BF}" type="slidenum">
              <a:rPr lang="en-IN" smtClean="0"/>
              <a:t>‹#›</a:t>
            </a:fld>
            <a:endParaRPr lang="en-IN"/>
          </a:p>
        </p:txBody>
      </p:sp>
    </p:spTree>
    <p:extLst>
      <p:ext uri="{BB962C8B-B14F-4D97-AF65-F5344CB8AC3E}">
        <p14:creationId xmlns:p14="http://schemas.microsoft.com/office/powerpoint/2010/main" val="185865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EEBE2E-6DE0-8D29-99AF-5EBEFF665697}"/>
              </a:ext>
            </a:extLst>
          </p:cNvPr>
          <p:cNvSpPr>
            <a:spLocks noGrp="1"/>
          </p:cNvSpPr>
          <p:nvPr>
            <p:ph type="dt" sz="half" idx="10"/>
          </p:nvPr>
        </p:nvSpPr>
        <p:spPr/>
        <p:txBody>
          <a:bodyPr/>
          <a:lstStyle/>
          <a:p>
            <a:fld id="{2CE23180-4E71-4274-B876-73AA09EC5D6B}" type="datetimeFigureOut">
              <a:rPr lang="en-IN" smtClean="0"/>
              <a:t>01-08-2024</a:t>
            </a:fld>
            <a:endParaRPr lang="en-IN"/>
          </a:p>
        </p:txBody>
      </p:sp>
      <p:sp>
        <p:nvSpPr>
          <p:cNvPr id="3" name="Footer Placeholder 2">
            <a:extLst>
              <a:ext uri="{FF2B5EF4-FFF2-40B4-BE49-F238E27FC236}">
                <a16:creationId xmlns:a16="http://schemas.microsoft.com/office/drawing/2014/main" id="{ED717010-F3A4-039C-D534-9F22491060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559D50-24D0-44FC-BCA2-6675F1976F40}"/>
              </a:ext>
            </a:extLst>
          </p:cNvPr>
          <p:cNvSpPr>
            <a:spLocks noGrp="1"/>
          </p:cNvSpPr>
          <p:nvPr>
            <p:ph type="sldNum" sz="quarter" idx="12"/>
          </p:nvPr>
        </p:nvSpPr>
        <p:spPr/>
        <p:txBody>
          <a:bodyPr/>
          <a:lstStyle/>
          <a:p>
            <a:fld id="{15231CF0-1B22-407A-916D-41B832FCC7BF}" type="slidenum">
              <a:rPr lang="en-IN" smtClean="0"/>
              <a:t>‹#›</a:t>
            </a:fld>
            <a:endParaRPr lang="en-IN"/>
          </a:p>
        </p:txBody>
      </p:sp>
    </p:spTree>
    <p:extLst>
      <p:ext uri="{BB962C8B-B14F-4D97-AF65-F5344CB8AC3E}">
        <p14:creationId xmlns:p14="http://schemas.microsoft.com/office/powerpoint/2010/main" val="11279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D544-8A4B-BA69-E5FC-7FA8164CC4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DC0513-92BE-681E-CD32-F8F0ECFCA7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A5665D-744E-81C8-14F1-E14477CC56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83D26D-8608-5B95-70B9-562CBD3224C1}"/>
              </a:ext>
            </a:extLst>
          </p:cNvPr>
          <p:cNvSpPr>
            <a:spLocks noGrp="1"/>
          </p:cNvSpPr>
          <p:nvPr>
            <p:ph type="dt" sz="half" idx="10"/>
          </p:nvPr>
        </p:nvSpPr>
        <p:spPr/>
        <p:txBody>
          <a:bodyPr/>
          <a:lstStyle/>
          <a:p>
            <a:fld id="{2CE23180-4E71-4274-B876-73AA09EC5D6B}" type="datetimeFigureOut">
              <a:rPr lang="en-IN" smtClean="0"/>
              <a:t>01-08-2024</a:t>
            </a:fld>
            <a:endParaRPr lang="en-IN"/>
          </a:p>
        </p:txBody>
      </p:sp>
      <p:sp>
        <p:nvSpPr>
          <p:cNvPr id="6" name="Footer Placeholder 5">
            <a:extLst>
              <a:ext uri="{FF2B5EF4-FFF2-40B4-BE49-F238E27FC236}">
                <a16:creationId xmlns:a16="http://schemas.microsoft.com/office/drawing/2014/main" id="{DE5E828A-0416-850D-AA14-CA9FD57FB0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0578D3-C886-BFF6-5623-3D64BE242BA7}"/>
              </a:ext>
            </a:extLst>
          </p:cNvPr>
          <p:cNvSpPr>
            <a:spLocks noGrp="1"/>
          </p:cNvSpPr>
          <p:nvPr>
            <p:ph type="sldNum" sz="quarter" idx="12"/>
          </p:nvPr>
        </p:nvSpPr>
        <p:spPr/>
        <p:txBody>
          <a:bodyPr/>
          <a:lstStyle/>
          <a:p>
            <a:fld id="{15231CF0-1B22-407A-916D-41B832FCC7BF}" type="slidenum">
              <a:rPr lang="en-IN" smtClean="0"/>
              <a:t>‹#›</a:t>
            </a:fld>
            <a:endParaRPr lang="en-IN"/>
          </a:p>
        </p:txBody>
      </p:sp>
    </p:spTree>
    <p:extLst>
      <p:ext uri="{BB962C8B-B14F-4D97-AF65-F5344CB8AC3E}">
        <p14:creationId xmlns:p14="http://schemas.microsoft.com/office/powerpoint/2010/main" val="2975939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D1C9C-D7B5-7832-17C6-8F3B2C6763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E3163B-6029-6C7A-3188-B072ECC4AD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91F4DA7-17B5-3C32-C2F9-B7EF13F197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1BED57-F409-121E-74BD-904AB3B3C611}"/>
              </a:ext>
            </a:extLst>
          </p:cNvPr>
          <p:cNvSpPr>
            <a:spLocks noGrp="1"/>
          </p:cNvSpPr>
          <p:nvPr>
            <p:ph type="dt" sz="half" idx="10"/>
          </p:nvPr>
        </p:nvSpPr>
        <p:spPr/>
        <p:txBody>
          <a:bodyPr/>
          <a:lstStyle/>
          <a:p>
            <a:fld id="{2CE23180-4E71-4274-B876-73AA09EC5D6B}" type="datetimeFigureOut">
              <a:rPr lang="en-IN" smtClean="0"/>
              <a:t>01-08-2024</a:t>
            </a:fld>
            <a:endParaRPr lang="en-IN"/>
          </a:p>
        </p:txBody>
      </p:sp>
      <p:sp>
        <p:nvSpPr>
          <p:cNvPr id="6" name="Footer Placeholder 5">
            <a:extLst>
              <a:ext uri="{FF2B5EF4-FFF2-40B4-BE49-F238E27FC236}">
                <a16:creationId xmlns:a16="http://schemas.microsoft.com/office/drawing/2014/main" id="{98498733-AEB0-AAB2-73EE-73C0EF5609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73F335-9352-D432-D1F4-5B8C0590E1E0}"/>
              </a:ext>
            </a:extLst>
          </p:cNvPr>
          <p:cNvSpPr>
            <a:spLocks noGrp="1"/>
          </p:cNvSpPr>
          <p:nvPr>
            <p:ph type="sldNum" sz="quarter" idx="12"/>
          </p:nvPr>
        </p:nvSpPr>
        <p:spPr/>
        <p:txBody>
          <a:bodyPr/>
          <a:lstStyle/>
          <a:p>
            <a:fld id="{15231CF0-1B22-407A-916D-41B832FCC7BF}" type="slidenum">
              <a:rPr lang="en-IN" smtClean="0"/>
              <a:t>‹#›</a:t>
            </a:fld>
            <a:endParaRPr lang="en-IN"/>
          </a:p>
        </p:txBody>
      </p:sp>
    </p:spTree>
    <p:extLst>
      <p:ext uri="{BB962C8B-B14F-4D97-AF65-F5344CB8AC3E}">
        <p14:creationId xmlns:p14="http://schemas.microsoft.com/office/powerpoint/2010/main" val="4105425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4CD5FD-BBEE-04B9-5344-149AF656B3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D38271-A8F0-0C31-9604-3C3D8CE4ED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FD5408-2D6B-B320-ABE9-A15E8AAD9A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E23180-4E71-4274-B876-73AA09EC5D6B}" type="datetimeFigureOut">
              <a:rPr lang="en-IN" smtClean="0"/>
              <a:t>01-08-2024</a:t>
            </a:fld>
            <a:endParaRPr lang="en-IN"/>
          </a:p>
        </p:txBody>
      </p:sp>
      <p:sp>
        <p:nvSpPr>
          <p:cNvPr id="5" name="Footer Placeholder 4">
            <a:extLst>
              <a:ext uri="{FF2B5EF4-FFF2-40B4-BE49-F238E27FC236}">
                <a16:creationId xmlns:a16="http://schemas.microsoft.com/office/drawing/2014/main" id="{12A3E8A7-B2FA-7D0C-841A-D5FC0DE47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44EA07-C4BE-7DC2-62A4-222599F47F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231CF0-1B22-407A-916D-41B832FCC7BF}" type="slidenum">
              <a:rPr lang="en-IN" smtClean="0"/>
              <a:t>‹#›</a:t>
            </a:fld>
            <a:endParaRPr lang="en-IN"/>
          </a:p>
        </p:txBody>
      </p:sp>
    </p:spTree>
    <p:extLst>
      <p:ext uri="{BB962C8B-B14F-4D97-AF65-F5344CB8AC3E}">
        <p14:creationId xmlns:p14="http://schemas.microsoft.com/office/powerpoint/2010/main" val="1401928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F7EC2-1E27-EEDA-7EAB-117E28E3013E}"/>
              </a:ext>
            </a:extLst>
          </p:cNvPr>
          <p:cNvSpPr>
            <a:spLocks noGrp="1"/>
          </p:cNvSpPr>
          <p:nvPr>
            <p:ph type="ctrTitle"/>
          </p:nvPr>
        </p:nvSpPr>
        <p:spPr/>
        <p:txBody>
          <a:bodyPr/>
          <a:lstStyle/>
          <a:p>
            <a:r>
              <a:rPr lang="en-IN" dirty="0"/>
              <a:t>Oligopoly</a:t>
            </a:r>
          </a:p>
        </p:txBody>
      </p:sp>
      <p:sp>
        <p:nvSpPr>
          <p:cNvPr id="3" name="Subtitle 2">
            <a:extLst>
              <a:ext uri="{FF2B5EF4-FFF2-40B4-BE49-F238E27FC236}">
                <a16:creationId xmlns:a16="http://schemas.microsoft.com/office/drawing/2014/main" id="{05B5C5D9-1AF7-D644-B535-DBA8A989084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5887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45865-F069-242C-61F2-FB7C1BBCAC45}"/>
              </a:ext>
            </a:extLst>
          </p:cNvPr>
          <p:cNvSpPr>
            <a:spLocks noGrp="1"/>
          </p:cNvSpPr>
          <p:nvPr>
            <p:ph type="title"/>
          </p:nvPr>
        </p:nvSpPr>
        <p:spPr/>
        <p:txBody>
          <a:bodyPr/>
          <a:lstStyle/>
          <a:p>
            <a:r>
              <a:rPr lang="en-IN" dirty="0"/>
              <a:t>Oligopoly</a:t>
            </a:r>
          </a:p>
        </p:txBody>
      </p:sp>
      <p:sp>
        <p:nvSpPr>
          <p:cNvPr id="3" name="Content Placeholder 2">
            <a:extLst>
              <a:ext uri="{FF2B5EF4-FFF2-40B4-BE49-F238E27FC236}">
                <a16:creationId xmlns:a16="http://schemas.microsoft.com/office/drawing/2014/main" id="{7B5D9350-A67C-69EB-E225-229282AA4B73}"/>
              </a:ext>
            </a:extLst>
          </p:cNvPr>
          <p:cNvSpPr>
            <a:spLocks noGrp="1"/>
          </p:cNvSpPr>
          <p:nvPr>
            <p:ph idx="1"/>
          </p:nvPr>
        </p:nvSpPr>
        <p:spPr/>
        <p:txBody>
          <a:bodyPr/>
          <a:lstStyle/>
          <a:p>
            <a:pPr algn="just"/>
            <a:r>
              <a:rPr lang="en-US" b="0" i="0" dirty="0">
                <a:solidFill>
                  <a:srgbClr val="111111"/>
                </a:solidFill>
                <a:effectLst/>
                <a:highlight>
                  <a:srgbClr val="FFFFFF"/>
                </a:highlight>
                <a:latin typeface="SourceSansPro"/>
              </a:rPr>
              <a:t>The main problem that firms in an oligopoly face is that each firm has an incentive to cheat. if all firms in the oligopoly agree to jointly restrict supply and keep prices high, then each firm stands to capture substantial business from the others by breaking the agreement and undercutting the others.</a:t>
            </a:r>
          </a:p>
          <a:p>
            <a:pPr algn="just"/>
            <a:r>
              <a:rPr lang="en-US" b="0" i="0" dirty="0">
                <a:solidFill>
                  <a:srgbClr val="111111"/>
                </a:solidFill>
                <a:effectLst/>
                <a:highlight>
                  <a:srgbClr val="FFFFFF"/>
                </a:highlight>
                <a:latin typeface="SourceSansPro"/>
              </a:rPr>
              <a:t>Companies in an oligopoly benefit from price-fixing, setting prices collectively, or under the direction of one firm in the bunch, rather than relying on free-market forces to do so.</a:t>
            </a:r>
            <a:endParaRPr lang="en-IN" dirty="0"/>
          </a:p>
        </p:txBody>
      </p:sp>
    </p:spTree>
    <p:extLst>
      <p:ext uri="{BB962C8B-B14F-4D97-AF65-F5344CB8AC3E}">
        <p14:creationId xmlns:p14="http://schemas.microsoft.com/office/powerpoint/2010/main" val="4283543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3784C-B3CA-E6B4-FC2F-3DBCC56B9C28}"/>
              </a:ext>
            </a:extLst>
          </p:cNvPr>
          <p:cNvSpPr>
            <a:spLocks noGrp="1"/>
          </p:cNvSpPr>
          <p:nvPr>
            <p:ph type="title"/>
          </p:nvPr>
        </p:nvSpPr>
        <p:spPr/>
        <p:txBody>
          <a:bodyPr/>
          <a:lstStyle/>
          <a:p>
            <a:r>
              <a:rPr lang="en-IN" b="1" i="0" dirty="0">
                <a:solidFill>
                  <a:srgbClr val="111111"/>
                </a:solidFill>
                <a:effectLst/>
                <a:highlight>
                  <a:srgbClr val="FFFFFF"/>
                </a:highlight>
                <a:latin typeface="Cabin-semi-bold"/>
              </a:rPr>
              <a:t>Oligopoly Characteristics</a:t>
            </a:r>
            <a:br>
              <a:rPr lang="en-IN" b="1" i="0" dirty="0">
                <a:solidFill>
                  <a:srgbClr val="111111"/>
                </a:solidFill>
                <a:effectLst/>
                <a:highlight>
                  <a:srgbClr val="FFFFFF"/>
                </a:highlight>
                <a:latin typeface="Cabin-semi-bold"/>
              </a:rPr>
            </a:br>
            <a:endParaRPr lang="en-IN" dirty="0"/>
          </a:p>
        </p:txBody>
      </p:sp>
      <p:sp>
        <p:nvSpPr>
          <p:cNvPr id="3" name="Content Placeholder 2">
            <a:extLst>
              <a:ext uri="{FF2B5EF4-FFF2-40B4-BE49-F238E27FC236}">
                <a16:creationId xmlns:a16="http://schemas.microsoft.com/office/drawing/2014/main" id="{AEEE54C6-28F9-671A-0A1E-4F003DE7836F}"/>
              </a:ext>
            </a:extLst>
          </p:cNvPr>
          <p:cNvSpPr>
            <a:spLocks noGrp="1"/>
          </p:cNvSpPr>
          <p:nvPr>
            <p:ph idx="1"/>
          </p:nvPr>
        </p:nvSpPr>
        <p:spPr/>
        <p:txBody>
          <a:bodyPr/>
          <a:lstStyle/>
          <a:p>
            <a:r>
              <a:rPr lang="en-IN" b="0" i="0" dirty="0">
                <a:solidFill>
                  <a:srgbClr val="111111"/>
                </a:solidFill>
                <a:effectLst/>
                <a:highlight>
                  <a:srgbClr val="FFFFFF"/>
                </a:highlight>
                <a:latin typeface="SourceSansPro"/>
              </a:rPr>
              <a:t>Oligopolies are considered stable</a:t>
            </a:r>
          </a:p>
          <a:p>
            <a:r>
              <a:rPr lang="en-US" b="0" i="0" dirty="0">
                <a:solidFill>
                  <a:srgbClr val="111111"/>
                </a:solidFill>
                <a:effectLst/>
                <a:highlight>
                  <a:srgbClr val="FFFFFF"/>
                </a:highlight>
                <a:latin typeface="SourceSansPro"/>
              </a:rPr>
              <a:t>because participating firms need to see the benefits of collaboration over the costs of economic competition, then agree to not compete and instead agree on the benefits of cooperation.</a:t>
            </a:r>
          </a:p>
          <a:p>
            <a:r>
              <a:rPr lang="en-US" b="0" i="0" dirty="0">
                <a:solidFill>
                  <a:srgbClr val="111111"/>
                </a:solidFill>
                <a:effectLst/>
                <a:highlight>
                  <a:srgbClr val="FFFFFF"/>
                </a:highlight>
                <a:latin typeface="SourceSansPro"/>
              </a:rPr>
              <a:t>The firms sometimes find creative ways to avoid the appearance of </a:t>
            </a:r>
            <a:r>
              <a:rPr lang="en-US" b="0" i="0" u="none" strike="noStrike" dirty="0">
                <a:effectLst/>
                <a:highlight>
                  <a:srgbClr val="FFFFFF"/>
                </a:highlight>
                <a:latin typeface="SourceSansPro"/>
              </a:rPr>
              <a:t>price-fixing.</a:t>
            </a:r>
            <a:r>
              <a:rPr lang="en-US" b="0" i="0" dirty="0">
                <a:solidFill>
                  <a:srgbClr val="111111"/>
                </a:solidFill>
                <a:effectLst/>
                <a:highlight>
                  <a:srgbClr val="FFFFFF"/>
                </a:highlight>
                <a:latin typeface="SourceSansPro"/>
              </a:rPr>
              <a:t> Price-fixing is the act of setting prices, rather than letting them be determined by the free-market forces.</a:t>
            </a:r>
          </a:p>
          <a:p>
            <a:r>
              <a:rPr lang="en-US" b="0" i="0" dirty="0">
                <a:solidFill>
                  <a:srgbClr val="111111"/>
                </a:solidFill>
                <a:effectLst/>
                <a:highlight>
                  <a:srgbClr val="FFFFFF"/>
                </a:highlight>
                <a:latin typeface="SourceSansPro"/>
              </a:rPr>
              <a:t>Another approach is for firms to follow a recognized </a:t>
            </a:r>
            <a:r>
              <a:rPr lang="en-US" b="0" i="0" dirty="0">
                <a:effectLst/>
                <a:highlight>
                  <a:srgbClr val="FFFFFF"/>
                </a:highlight>
                <a:latin typeface="SourceSansPro"/>
              </a:rPr>
              <a:t>price leader </a:t>
            </a:r>
            <a:r>
              <a:rPr lang="en-US" b="0" i="0" dirty="0">
                <a:solidFill>
                  <a:srgbClr val="111111"/>
                </a:solidFill>
                <a:effectLst/>
                <a:highlight>
                  <a:srgbClr val="FFFFFF"/>
                </a:highlight>
                <a:latin typeface="SourceSansPro"/>
              </a:rPr>
              <a:t>so that when the leader raises prices, </a:t>
            </a:r>
            <a:r>
              <a:rPr lang="en-US" b="0" i="0" dirty="0">
                <a:effectLst/>
                <a:highlight>
                  <a:srgbClr val="FFFFFF"/>
                </a:highlight>
                <a:latin typeface="SourceSansPro"/>
              </a:rPr>
              <a:t>the others will follow.</a:t>
            </a:r>
            <a:endParaRPr lang="en-IN" dirty="0"/>
          </a:p>
        </p:txBody>
      </p:sp>
    </p:spTree>
    <p:extLst>
      <p:ext uri="{BB962C8B-B14F-4D97-AF65-F5344CB8AC3E}">
        <p14:creationId xmlns:p14="http://schemas.microsoft.com/office/powerpoint/2010/main" val="4110350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5C312-E4BA-8D31-C1EA-39985322A689}"/>
              </a:ext>
            </a:extLst>
          </p:cNvPr>
          <p:cNvSpPr>
            <a:spLocks noGrp="1"/>
          </p:cNvSpPr>
          <p:nvPr>
            <p:ph type="title"/>
          </p:nvPr>
        </p:nvSpPr>
        <p:spPr/>
        <p:txBody>
          <a:bodyPr/>
          <a:lstStyle/>
          <a:p>
            <a:r>
              <a:rPr lang="en-IN" b="1" i="0" dirty="0">
                <a:solidFill>
                  <a:srgbClr val="111111"/>
                </a:solidFill>
                <a:effectLst/>
                <a:highlight>
                  <a:srgbClr val="FFFFFF"/>
                </a:highlight>
                <a:latin typeface="Cabin-semi-bold"/>
              </a:rPr>
              <a:t>Oligopolies and Game Theory</a:t>
            </a:r>
            <a:br>
              <a:rPr lang="en-IN" b="1" i="0" dirty="0">
                <a:solidFill>
                  <a:srgbClr val="111111"/>
                </a:solidFill>
                <a:effectLst/>
                <a:highlight>
                  <a:srgbClr val="FFFFFF"/>
                </a:highlight>
                <a:latin typeface="Cabin-semi-bold"/>
              </a:rPr>
            </a:br>
            <a:endParaRPr lang="en-IN" dirty="0"/>
          </a:p>
        </p:txBody>
      </p:sp>
      <p:sp>
        <p:nvSpPr>
          <p:cNvPr id="3" name="Content Placeholder 2">
            <a:extLst>
              <a:ext uri="{FF2B5EF4-FFF2-40B4-BE49-F238E27FC236}">
                <a16:creationId xmlns:a16="http://schemas.microsoft.com/office/drawing/2014/main" id="{9E80D466-3241-79A6-38FC-4DA4A4245BF6}"/>
              </a:ext>
            </a:extLst>
          </p:cNvPr>
          <p:cNvSpPr>
            <a:spLocks noGrp="1"/>
          </p:cNvSpPr>
          <p:nvPr>
            <p:ph idx="1"/>
          </p:nvPr>
        </p:nvSpPr>
        <p:spPr/>
        <p:txBody>
          <a:bodyPr/>
          <a:lstStyle/>
          <a:p>
            <a:r>
              <a:rPr lang="en-US" b="0" i="0" dirty="0">
                <a:solidFill>
                  <a:srgbClr val="111111"/>
                </a:solidFill>
                <a:effectLst/>
                <a:highlight>
                  <a:srgbClr val="FFFFFF"/>
                </a:highlight>
                <a:latin typeface="SourceSansPro"/>
              </a:rPr>
              <a:t>When costs and benefits are balanced so that no firm wants to break from the group, it is considered the </a:t>
            </a:r>
            <a:r>
              <a:rPr lang="en-US" b="0" i="0" dirty="0">
                <a:effectLst/>
                <a:highlight>
                  <a:srgbClr val="FFFFFF"/>
                </a:highlight>
                <a:latin typeface="SourceSansPro"/>
              </a:rPr>
              <a:t>Nash equilibrium </a:t>
            </a:r>
            <a:r>
              <a:rPr lang="en-US" b="0" i="0" dirty="0">
                <a:solidFill>
                  <a:srgbClr val="111111"/>
                </a:solidFill>
                <a:effectLst/>
                <a:highlight>
                  <a:srgbClr val="FFFFFF"/>
                </a:highlight>
                <a:latin typeface="SourceSansPro"/>
              </a:rPr>
              <a:t>state for oligopolies.</a:t>
            </a:r>
          </a:p>
          <a:p>
            <a:r>
              <a:rPr lang="en-US" b="0" i="0" dirty="0">
                <a:solidFill>
                  <a:srgbClr val="111111"/>
                </a:solidFill>
                <a:effectLst/>
                <a:highlight>
                  <a:srgbClr val="FFFFFF"/>
                </a:highlight>
                <a:latin typeface="SourceSansPro"/>
              </a:rPr>
              <a:t>This can be achieved by contractual or market conditions, legal restrictions, or strategic relationships between members of the oligopoly that enable the punishment of cheaters.</a:t>
            </a:r>
            <a:endParaRPr lang="en-US" dirty="0">
              <a:solidFill>
                <a:srgbClr val="111111"/>
              </a:solidFill>
              <a:highlight>
                <a:srgbClr val="FFFFFF"/>
              </a:highlight>
              <a:latin typeface="SourceSansPro"/>
            </a:endParaRPr>
          </a:p>
          <a:p>
            <a:r>
              <a:rPr lang="en-US" b="0" i="0" dirty="0">
                <a:solidFill>
                  <a:srgbClr val="111111"/>
                </a:solidFill>
                <a:effectLst/>
                <a:highlight>
                  <a:srgbClr val="FFFFFF"/>
                </a:highlight>
                <a:latin typeface="SourceSansPro"/>
              </a:rPr>
              <a:t>Maintaining an oligopoly and coordinating action among buyers and sellers in general on the market involves shaping the payoffs to various prisoner's dilemmas and related coordination games that repeat over time.</a:t>
            </a:r>
            <a:endParaRPr lang="en-IN" dirty="0"/>
          </a:p>
        </p:txBody>
      </p:sp>
    </p:spTree>
    <p:extLst>
      <p:ext uri="{BB962C8B-B14F-4D97-AF65-F5344CB8AC3E}">
        <p14:creationId xmlns:p14="http://schemas.microsoft.com/office/powerpoint/2010/main" val="2240912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9486F-F5AE-7C8D-0243-9252D3989F12}"/>
              </a:ext>
            </a:extLst>
          </p:cNvPr>
          <p:cNvSpPr>
            <a:spLocks noGrp="1"/>
          </p:cNvSpPr>
          <p:nvPr>
            <p:ph type="title"/>
          </p:nvPr>
        </p:nvSpPr>
        <p:spPr/>
        <p:txBody>
          <a:bodyPr/>
          <a:lstStyle/>
          <a:p>
            <a:r>
              <a:rPr lang="en-IN" b="0" i="0" dirty="0">
                <a:solidFill>
                  <a:srgbClr val="111111"/>
                </a:solidFill>
                <a:effectLst/>
                <a:highlight>
                  <a:srgbClr val="FFFFFF"/>
                </a:highlight>
                <a:latin typeface="Cabin-semi-bold"/>
              </a:rPr>
              <a:t>Advantages</a:t>
            </a:r>
            <a:br>
              <a:rPr lang="en-IN" b="0" i="0" dirty="0">
                <a:solidFill>
                  <a:srgbClr val="111111"/>
                </a:solidFill>
                <a:effectLst/>
                <a:highlight>
                  <a:srgbClr val="FFFFFF"/>
                </a:highlight>
                <a:latin typeface="Cabin-semi-bold"/>
              </a:rPr>
            </a:br>
            <a:endParaRPr lang="en-IN" dirty="0"/>
          </a:p>
        </p:txBody>
      </p:sp>
      <p:sp>
        <p:nvSpPr>
          <p:cNvPr id="3" name="Content Placeholder 2">
            <a:extLst>
              <a:ext uri="{FF2B5EF4-FFF2-40B4-BE49-F238E27FC236}">
                <a16:creationId xmlns:a16="http://schemas.microsoft.com/office/drawing/2014/main" id="{B5D11B89-BC90-6ADC-ED47-FF1643144C74}"/>
              </a:ext>
            </a:extLst>
          </p:cNvPr>
          <p:cNvSpPr>
            <a:spLocks noGrp="1"/>
          </p:cNvSpPr>
          <p:nvPr>
            <p:ph idx="1"/>
          </p:nvPr>
        </p:nvSpPr>
        <p:spPr/>
        <p:txBody>
          <a:bodyPr/>
          <a:lstStyle/>
          <a:p>
            <a:r>
              <a:rPr lang="en-US" b="0" i="0" dirty="0">
                <a:solidFill>
                  <a:srgbClr val="111111"/>
                </a:solidFill>
                <a:effectLst/>
                <a:highlight>
                  <a:srgbClr val="FFFFFF"/>
                </a:highlight>
                <a:latin typeface="SourceSansPro"/>
              </a:rPr>
              <a:t>One of the main benefits of having an oligopoly is that competition is very limited. </a:t>
            </a:r>
          </a:p>
          <a:p>
            <a:r>
              <a:rPr lang="en-US" b="0" i="0" dirty="0">
                <a:solidFill>
                  <a:srgbClr val="111111"/>
                </a:solidFill>
                <a:effectLst/>
                <a:highlight>
                  <a:srgbClr val="FFFFFF"/>
                </a:highlight>
                <a:latin typeface="SourceSansPro"/>
              </a:rPr>
              <a:t>That's because there are very few players in the market. Since there are few competitors, an oligopoly allows those who participate to net a higher amount of </a:t>
            </a:r>
            <a:r>
              <a:rPr lang="en-US" b="0" i="0" dirty="0">
                <a:effectLst/>
                <a:highlight>
                  <a:srgbClr val="FFFFFF"/>
                </a:highlight>
                <a:latin typeface="SourceSansPro"/>
              </a:rPr>
              <a:t>profits.</a:t>
            </a:r>
            <a:endParaRPr lang="en-IN" dirty="0"/>
          </a:p>
        </p:txBody>
      </p:sp>
    </p:spTree>
    <p:extLst>
      <p:ext uri="{BB962C8B-B14F-4D97-AF65-F5344CB8AC3E}">
        <p14:creationId xmlns:p14="http://schemas.microsoft.com/office/powerpoint/2010/main" val="2898352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992E3-478A-4F7F-B35E-FCB7BAFB6B6B}"/>
              </a:ext>
            </a:extLst>
          </p:cNvPr>
          <p:cNvSpPr>
            <a:spLocks noGrp="1"/>
          </p:cNvSpPr>
          <p:nvPr>
            <p:ph type="title"/>
          </p:nvPr>
        </p:nvSpPr>
        <p:spPr/>
        <p:txBody>
          <a:bodyPr/>
          <a:lstStyle/>
          <a:p>
            <a:r>
              <a:rPr lang="en-IN" b="0" i="0" dirty="0">
                <a:solidFill>
                  <a:srgbClr val="111111"/>
                </a:solidFill>
                <a:effectLst/>
                <a:highlight>
                  <a:srgbClr val="FFFFFF"/>
                </a:highlight>
                <a:latin typeface="Cabin-semi-bold"/>
              </a:rPr>
              <a:t>Disadvantages</a:t>
            </a:r>
            <a:br>
              <a:rPr lang="en-IN" b="0" i="0" dirty="0">
                <a:solidFill>
                  <a:srgbClr val="111111"/>
                </a:solidFill>
                <a:effectLst/>
                <a:highlight>
                  <a:srgbClr val="FFFFFF"/>
                </a:highlight>
                <a:latin typeface="Cabin-semi-bold"/>
              </a:rPr>
            </a:br>
            <a:endParaRPr lang="en-IN" dirty="0"/>
          </a:p>
        </p:txBody>
      </p:sp>
      <p:sp>
        <p:nvSpPr>
          <p:cNvPr id="3" name="Content Placeholder 2">
            <a:extLst>
              <a:ext uri="{FF2B5EF4-FFF2-40B4-BE49-F238E27FC236}">
                <a16:creationId xmlns:a16="http://schemas.microsoft.com/office/drawing/2014/main" id="{ED775792-66FC-34D4-2B07-310EF091B51A}"/>
              </a:ext>
            </a:extLst>
          </p:cNvPr>
          <p:cNvSpPr>
            <a:spLocks noGrp="1"/>
          </p:cNvSpPr>
          <p:nvPr>
            <p:ph idx="1"/>
          </p:nvPr>
        </p:nvSpPr>
        <p:spPr/>
        <p:txBody>
          <a:bodyPr/>
          <a:lstStyle/>
          <a:p>
            <a:pPr algn="just"/>
            <a:r>
              <a:rPr lang="en-US" b="0" i="0" dirty="0">
                <a:solidFill>
                  <a:srgbClr val="111111"/>
                </a:solidFill>
                <a:effectLst/>
                <a:highlight>
                  <a:srgbClr val="FFFFFF"/>
                </a:highlight>
                <a:latin typeface="SourceSansPro"/>
              </a:rPr>
              <a:t>Oligopolies come with higher barriers to entry for new participants. This means that it can be difficult to enter the market because of the high costs associated with doing business, the regulatory environment, and the problems that arise when it comes to accessing supply and </a:t>
            </a:r>
            <a:r>
              <a:rPr lang="en-US" b="0" i="0" dirty="0">
                <a:effectLst/>
                <a:highlight>
                  <a:srgbClr val="FFFFFF"/>
                </a:highlight>
                <a:latin typeface="SourceSansPro"/>
              </a:rPr>
              <a:t>distribution channels</a:t>
            </a:r>
            <a:r>
              <a:rPr lang="en-US" b="0" i="0" dirty="0">
                <a:solidFill>
                  <a:srgbClr val="111111"/>
                </a:solidFill>
                <a:effectLst/>
                <a:highlight>
                  <a:srgbClr val="FFFFFF"/>
                </a:highlight>
                <a:latin typeface="SourceSansPro"/>
              </a:rPr>
              <a:t>.</a:t>
            </a:r>
          </a:p>
          <a:p>
            <a:pPr algn="just"/>
            <a:r>
              <a:rPr lang="en-US" b="0" i="0" dirty="0">
                <a:solidFill>
                  <a:srgbClr val="111111"/>
                </a:solidFill>
                <a:effectLst/>
                <a:highlight>
                  <a:srgbClr val="FFFFFF"/>
                </a:highlight>
                <a:latin typeface="SourceSansPro"/>
              </a:rPr>
              <a:t>Because of the lack of competition, there may be very little incentive to innovate product and service offerings. With no diversity in offerings, consumers remain loyal to what they know best.</a:t>
            </a:r>
          </a:p>
          <a:p>
            <a:pPr algn="just"/>
            <a:endParaRPr lang="en-IN" dirty="0"/>
          </a:p>
        </p:txBody>
      </p:sp>
    </p:spTree>
    <p:extLst>
      <p:ext uri="{BB962C8B-B14F-4D97-AF65-F5344CB8AC3E}">
        <p14:creationId xmlns:p14="http://schemas.microsoft.com/office/powerpoint/2010/main" val="2088722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F9015-1F49-B254-0214-EA9E6BA2D7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E07B948-EF97-0721-600B-8E91C7E4DDA8}"/>
              </a:ext>
            </a:extLst>
          </p:cNvPr>
          <p:cNvSpPr>
            <a:spLocks noGrp="1"/>
          </p:cNvSpPr>
          <p:nvPr>
            <p:ph idx="1"/>
          </p:nvPr>
        </p:nvSpPr>
        <p:spPr/>
        <p:txBody>
          <a:bodyPr>
            <a:normAutofit fontScale="92500" lnSpcReduction="10000"/>
          </a:bodyPr>
          <a:lstStyle/>
          <a:p>
            <a:pPr marL="0" indent="0" algn="l">
              <a:buNone/>
            </a:pPr>
            <a:r>
              <a:rPr lang="en-US" b="1" i="0" dirty="0">
                <a:solidFill>
                  <a:srgbClr val="111111"/>
                </a:solidFill>
                <a:effectLst/>
                <a:highlight>
                  <a:srgbClr val="FFFFFF"/>
                </a:highlight>
                <a:latin typeface="Cabin-semi-bold"/>
              </a:rPr>
              <a:t>Pros</a:t>
            </a:r>
          </a:p>
          <a:p>
            <a:pPr algn="l">
              <a:buFont typeface="Arial" panose="020B0604020202020204" pitchFamily="34" charset="0"/>
              <a:buChar char="•"/>
            </a:pPr>
            <a:r>
              <a:rPr lang="en-US" b="0" i="0" dirty="0">
                <a:solidFill>
                  <a:srgbClr val="111111"/>
                </a:solidFill>
                <a:effectLst/>
                <a:highlight>
                  <a:srgbClr val="FFFFFF"/>
                </a:highlight>
                <a:latin typeface="SourceSansPro"/>
              </a:rPr>
              <a:t>Limited competition</a:t>
            </a:r>
          </a:p>
          <a:p>
            <a:pPr algn="l">
              <a:buFont typeface="Arial" panose="020B0604020202020204" pitchFamily="34" charset="0"/>
              <a:buChar char="•"/>
            </a:pPr>
            <a:r>
              <a:rPr lang="en-US" b="0" i="0" dirty="0">
                <a:solidFill>
                  <a:srgbClr val="111111"/>
                </a:solidFill>
                <a:effectLst/>
                <a:highlight>
                  <a:srgbClr val="FFFFFF"/>
                </a:highlight>
                <a:latin typeface="SourceSansPro"/>
              </a:rPr>
              <a:t>Higher profits for companies</a:t>
            </a:r>
          </a:p>
          <a:p>
            <a:pPr algn="l">
              <a:buFont typeface="Arial" panose="020B0604020202020204" pitchFamily="34" charset="0"/>
              <a:buChar char="•"/>
            </a:pPr>
            <a:r>
              <a:rPr lang="en-US" b="0" i="0" dirty="0">
                <a:solidFill>
                  <a:srgbClr val="111111"/>
                </a:solidFill>
                <a:effectLst/>
                <a:highlight>
                  <a:srgbClr val="FFFFFF"/>
                </a:highlight>
                <a:latin typeface="SourceSansPro"/>
              </a:rPr>
              <a:t>Greater consumer demand</a:t>
            </a:r>
          </a:p>
          <a:p>
            <a:pPr marL="0" indent="0" algn="l">
              <a:buNone/>
            </a:pPr>
            <a:r>
              <a:rPr lang="en-US" b="1" i="0" dirty="0">
                <a:solidFill>
                  <a:srgbClr val="111111"/>
                </a:solidFill>
                <a:effectLst/>
                <a:highlight>
                  <a:srgbClr val="FFFFFF"/>
                </a:highlight>
                <a:latin typeface="Cabin-semi-bold"/>
              </a:rPr>
              <a:t>Cons</a:t>
            </a:r>
          </a:p>
          <a:p>
            <a:pPr algn="l">
              <a:buFont typeface="Arial" panose="020B0604020202020204" pitchFamily="34" charset="0"/>
              <a:buChar char="•"/>
            </a:pPr>
            <a:r>
              <a:rPr lang="en-US" b="0" i="0" dirty="0">
                <a:solidFill>
                  <a:srgbClr val="111111"/>
                </a:solidFill>
                <a:effectLst/>
                <a:highlight>
                  <a:srgbClr val="FFFFFF"/>
                </a:highlight>
                <a:latin typeface="SourceSansPro"/>
              </a:rPr>
              <a:t>High barriers to entry for new participants</a:t>
            </a:r>
          </a:p>
          <a:p>
            <a:pPr algn="l">
              <a:buFont typeface="Arial" panose="020B0604020202020204" pitchFamily="34" charset="0"/>
              <a:buChar char="•"/>
            </a:pPr>
            <a:r>
              <a:rPr lang="en-US" b="0" i="0" dirty="0">
                <a:solidFill>
                  <a:srgbClr val="111111"/>
                </a:solidFill>
                <a:effectLst/>
                <a:highlight>
                  <a:srgbClr val="FFFFFF"/>
                </a:highlight>
                <a:latin typeface="SourceSansPro"/>
              </a:rPr>
              <a:t>Lack of innovation</a:t>
            </a:r>
          </a:p>
          <a:p>
            <a:pPr algn="l">
              <a:buFont typeface="Arial" panose="020B0604020202020204" pitchFamily="34" charset="0"/>
              <a:buChar char="•"/>
            </a:pPr>
            <a:r>
              <a:rPr lang="en-US" b="0" i="0" dirty="0">
                <a:solidFill>
                  <a:srgbClr val="111111"/>
                </a:solidFill>
                <a:effectLst/>
                <a:highlight>
                  <a:srgbClr val="FFFFFF"/>
                </a:highlight>
                <a:latin typeface="SourceSansPro"/>
              </a:rPr>
              <a:t>Very little choice for consumers</a:t>
            </a:r>
          </a:p>
          <a:p>
            <a:br>
              <a:rPr lang="en-US" dirty="0"/>
            </a:br>
            <a:endParaRPr lang="en-IN" dirty="0"/>
          </a:p>
        </p:txBody>
      </p:sp>
    </p:spTree>
    <p:extLst>
      <p:ext uri="{BB962C8B-B14F-4D97-AF65-F5344CB8AC3E}">
        <p14:creationId xmlns:p14="http://schemas.microsoft.com/office/powerpoint/2010/main" val="989843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54A6C-AC88-1D57-2C64-5CFAAAD1D8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9F18B0-FFFF-115E-6619-2D276B129DAD}"/>
              </a:ext>
            </a:extLst>
          </p:cNvPr>
          <p:cNvSpPr>
            <a:spLocks noGrp="1"/>
          </p:cNvSpPr>
          <p:nvPr>
            <p:ph idx="1"/>
          </p:nvPr>
        </p:nvSpPr>
        <p:spPr/>
        <p:txBody>
          <a:bodyPr/>
          <a:lstStyle/>
          <a:p>
            <a:pPr algn="just"/>
            <a:r>
              <a:rPr lang="en-US" b="0" i="0" dirty="0">
                <a:solidFill>
                  <a:srgbClr val="111111"/>
                </a:solidFill>
                <a:effectLst/>
                <a:highlight>
                  <a:srgbClr val="FFFFFF"/>
                </a:highlight>
                <a:latin typeface="SourceSansPro"/>
              </a:rPr>
              <a:t>An oligopoly is a type of </a:t>
            </a:r>
            <a:r>
              <a:rPr lang="en-US" b="0" i="0" dirty="0">
                <a:effectLst/>
                <a:highlight>
                  <a:srgbClr val="FFFFFF"/>
                </a:highlight>
                <a:latin typeface="SourceSansPro"/>
              </a:rPr>
              <a:t>market </a:t>
            </a:r>
            <a:r>
              <a:rPr lang="en-US" b="0" i="0" dirty="0">
                <a:solidFill>
                  <a:srgbClr val="111111"/>
                </a:solidFill>
                <a:effectLst/>
                <a:highlight>
                  <a:srgbClr val="FFFFFF"/>
                </a:highlight>
                <a:latin typeface="SourceSansPro"/>
              </a:rPr>
              <a:t>structure in which a small number of firms control the market. </a:t>
            </a:r>
          </a:p>
          <a:p>
            <a:pPr algn="just"/>
            <a:r>
              <a:rPr lang="en-US" b="0" i="0" dirty="0">
                <a:solidFill>
                  <a:srgbClr val="111111"/>
                </a:solidFill>
                <a:effectLst/>
                <a:highlight>
                  <a:srgbClr val="FFFFFF"/>
                </a:highlight>
                <a:latin typeface="SourceSansPro"/>
              </a:rPr>
              <a:t>Where oligopolies exists, producers can indirectly or directly restrict output or prices to achieve higher returns. </a:t>
            </a:r>
          </a:p>
          <a:p>
            <a:pPr algn="just"/>
            <a:r>
              <a:rPr lang="en-US" b="0" i="0" dirty="0">
                <a:solidFill>
                  <a:srgbClr val="111111"/>
                </a:solidFill>
                <a:effectLst/>
                <a:highlight>
                  <a:srgbClr val="FFFFFF"/>
                </a:highlight>
                <a:latin typeface="SourceSansPro"/>
              </a:rPr>
              <a:t>A key characteristic of an oligopoly is that no one firm can keep the others from having significant influence over the market. </a:t>
            </a:r>
          </a:p>
          <a:p>
            <a:pPr algn="just"/>
            <a:r>
              <a:rPr lang="en-US" b="0" i="0" dirty="0">
                <a:solidFill>
                  <a:srgbClr val="111111"/>
                </a:solidFill>
                <a:effectLst/>
                <a:highlight>
                  <a:srgbClr val="FFFFFF"/>
                </a:highlight>
                <a:latin typeface="SourceSansPro"/>
              </a:rPr>
              <a:t>An oligopoly differs from a monopoly, in which one firm dominates a market.</a:t>
            </a:r>
            <a:endParaRPr lang="en-IN" dirty="0"/>
          </a:p>
        </p:txBody>
      </p:sp>
    </p:spTree>
    <p:extLst>
      <p:ext uri="{BB962C8B-B14F-4D97-AF65-F5344CB8AC3E}">
        <p14:creationId xmlns:p14="http://schemas.microsoft.com/office/powerpoint/2010/main" val="670787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514F0-F3EB-A10C-E071-04AECFCFC40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69CE45-7D2A-FBA9-5445-B026E5998227}"/>
              </a:ext>
            </a:extLst>
          </p:cNvPr>
          <p:cNvSpPr>
            <a:spLocks noGrp="1"/>
          </p:cNvSpPr>
          <p:nvPr>
            <p:ph idx="1"/>
          </p:nvPr>
        </p:nvSpPr>
        <p:spPr/>
        <p:txBody>
          <a:bodyPr/>
          <a:lstStyle/>
          <a:p>
            <a:pPr algn="just">
              <a:buFont typeface="Arial" panose="020B0604020202020204" pitchFamily="34" charset="0"/>
              <a:buChar char="•"/>
            </a:pPr>
            <a:r>
              <a:rPr lang="en-US" b="0" i="0" dirty="0">
                <a:solidFill>
                  <a:srgbClr val="111111"/>
                </a:solidFill>
                <a:effectLst/>
                <a:highlight>
                  <a:srgbClr val="FFFFFF"/>
                </a:highlight>
                <a:latin typeface="SourceSansPro"/>
              </a:rPr>
              <a:t>An oligopoly is a market structure wherein a small number of producers work to restrict output or fix prices so they can achieve above-normal market returns.</a:t>
            </a:r>
          </a:p>
          <a:p>
            <a:pPr algn="just">
              <a:buFont typeface="Arial" panose="020B0604020202020204" pitchFamily="34" charset="0"/>
              <a:buChar char="•"/>
            </a:pPr>
            <a:r>
              <a:rPr lang="en-US" b="0" i="0" dirty="0">
                <a:solidFill>
                  <a:srgbClr val="111111"/>
                </a:solidFill>
                <a:effectLst/>
                <a:highlight>
                  <a:srgbClr val="FFFFFF"/>
                </a:highlight>
                <a:latin typeface="SourceSansPro"/>
              </a:rPr>
              <a:t>Economic, legal, and technological factors can contribute to the formation and maintenance, or dissolution, of oligopolies.</a:t>
            </a:r>
          </a:p>
          <a:p>
            <a:pPr algn="just">
              <a:buFont typeface="Arial" panose="020B0604020202020204" pitchFamily="34" charset="0"/>
              <a:buChar char="•"/>
            </a:pPr>
            <a:r>
              <a:rPr lang="en-US" b="0" i="0" dirty="0">
                <a:solidFill>
                  <a:srgbClr val="111111"/>
                </a:solidFill>
                <a:effectLst/>
                <a:highlight>
                  <a:srgbClr val="FFFFFF"/>
                </a:highlight>
                <a:latin typeface="SourceSansPro"/>
              </a:rPr>
              <a:t>The major difficulty that oligopolies face is the prisoner's dilemma that each member faces, which encourages each member to cheat.</a:t>
            </a:r>
          </a:p>
          <a:p>
            <a:pPr algn="just">
              <a:buFont typeface="Arial" panose="020B0604020202020204" pitchFamily="34" charset="0"/>
              <a:buChar char="•"/>
            </a:pPr>
            <a:r>
              <a:rPr lang="en-US" b="0" i="0" dirty="0">
                <a:solidFill>
                  <a:srgbClr val="111111"/>
                </a:solidFill>
                <a:effectLst/>
                <a:highlight>
                  <a:srgbClr val="FFFFFF"/>
                </a:highlight>
                <a:latin typeface="SourceSansPro"/>
              </a:rPr>
              <a:t>Government policy can discourage or encourage oligopolistic behavior, and firms in mixed economies often seek government blessing for ways to limit competition.</a:t>
            </a:r>
          </a:p>
          <a:p>
            <a:pPr algn="just"/>
            <a:endParaRPr lang="en-IN" dirty="0"/>
          </a:p>
        </p:txBody>
      </p:sp>
    </p:spTree>
    <p:extLst>
      <p:ext uri="{BB962C8B-B14F-4D97-AF65-F5344CB8AC3E}">
        <p14:creationId xmlns:p14="http://schemas.microsoft.com/office/powerpoint/2010/main" val="1561037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E4B0C-79DC-0F07-E219-964EE3BE09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BF8C80-75F0-1A5A-860B-047B3CF69647}"/>
              </a:ext>
            </a:extLst>
          </p:cNvPr>
          <p:cNvSpPr>
            <a:spLocks noGrp="1"/>
          </p:cNvSpPr>
          <p:nvPr>
            <p:ph idx="1"/>
          </p:nvPr>
        </p:nvSpPr>
        <p:spPr/>
        <p:txBody>
          <a:bodyPr/>
          <a:lstStyle/>
          <a:p>
            <a:pPr algn="just"/>
            <a:r>
              <a:rPr lang="en-US" b="0" i="0" dirty="0">
                <a:solidFill>
                  <a:srgbClr val="111111"/>
                </a:solidFill>
                <a:effectLst/>
                <a:highlight>
                  <a:srgbClr val="FFFFFF"/>
                </a:highlight>
                <a:latin typeface="SourceSansPro"/>
              </a:rPr>
              <a:t>Market structures come in different forms and sizes. </a:t>
            </a:r>
          </a:p>
          <a:p>
            <a:pPr algn="just"/>
            <a:r>
              <a:rPr lang="en-US" b="0" i="0" dirty="0">
                <a:solidFill>
                  <a:srgbClr val="111111"/>
                </a:solidFill>
                <a:effectLst/>
                <a:highlight>
                  <a:srgbClr val="FFFFFF"/>
                </a:highlight>
                <a:latin typeface="SourceSansPro"/>
              </a:rPr>
              <a:t>The term is used to describe the distinctions between industries, which are made up of different companies that sell their products and services. </a:t>
            </a:r>
          </a:p>
          <a:p>
            <a:pPr algn="just"/>
            <a:r>
              <a:rPr lang="en-US" b="0" i="0" dirty="0">
                <a:solidFill>
                  <a:srgbClr val="111111"/>
                </a:solidFill>
                <a:effectLst/>
                <a:highlight>
                  <a:srgbClr val="FFFFFF"/>
                </a:highlight>
                <a:latin typeface="SourceSansPro"/>
              </a:rPr>
              <a:t>Most market structures aim for </a:t>
            </a:r>
            <a:r>
              <a:rPr lang="en-US" b="0" i="0" dirty="0">
                <a:effectLst/>
                <a:highlight>
                  <a:srgbClr val="FFFFFF"/>
                </a:highlight>
                <a:latin typeface="SourceSansPro"/>
              </a:rPr>
              <a:t>perfect competition</a:t>
            </a:r>
            <a:r>
              <a:rPr lang="en-US" b="0" i="0" dirty="0">
                <a:solidFill>
                  <a:srgbClr val="111111"/>
                </a:solidFill>
                <a:effectLst/>
                <a:highlight>
                  <a:srgbClr val="FFFFFF"/>
                </a:highlight>
                <a:latin typeface="SourceSansPro"/>
              </a:rPr>
              <a:t>, which is a theoretical construct that doesn't actually exist.</a:t>
            </a:r>
            <a:endParaRPr lang="en-IN" dirty="0"/>
          </a:p>
        </p:txBody>
      </p:sp>
    </p:spTree>
    <p:extLst>
      <p:ext uri="{BB962C8B-B14F-4D97-AF65-F5344CB8AC3E}">
        <p14:creationId xmlns:p14="http://schemas.microsoft.com/office/powerpoint/2010/main" val="1982113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D952C-DF41-D7DB-B31F-68CB8FCF4132}"/>
              </a:ext>
            </a:extLst>
          </p:cNvPr>
          <p:cNvSpPr>
            <a:spLocks noGrp="1"/>
          </p:cNvSpPr>
          <p:nvPr>
            <p:ph type="title"/>
          </p:nvPr>
        </p:nvSpPr>
        <p:spPr/>
        <p:txBody>
          <a:bodyPr/>
          <a:lstStyle/>
          <a:p>
            <a:r>
              <a:rPr lang="en-IN" b="0" i="0" dirty="0">
                <a:solidFill>
                  <a:srgbClr val="111111"/>
                </a:solidFill>
                <a:effectLst/>
                <a:highlight>
                  <a:srgbClr val="FFFFFF"/>
                </a:highlight>
                <a:latin typeface="Cabin-semi-bold"/>
              </a:rPr>
              <a:t>Perfect Competition:</a:t>
            </a:r>
            <a:br>
              <a:rPr lang="en-IN" b="0" i="0" dirty="0">
                <a:solidFill>
                  <a:srgbClr val="111111"/>
                </a:solidFill>
                <a:effectLst/>
                <a:highlight>
                  <a:srgbClr val="FFFFFF"/>
                </a:highlight>
                <a:latin typeface="Cabin-semi-bold"/>
              </a:rPr>
            </a:br>
            <a:endParaRPr lang="en-IN" dirty="0"/>
          </a:p>
        </p:txBody>
      </p:sp>
      <p:sp>
        <p:nvSpPr>
          <p:cNvPr id="3" name="Content Placeholder 2">
            <a:extLst>
              <a:ext uri="{FF2B5EF4-FFF2-40B4-BE49-F238E27FC236}">
                <a16:creationId xmlns:a16="http://schemas.microsoft.com/office/drawing/2014/main" id="{4554A2FE-398D-25F6-35FC-FB1F943B34FF}"/>
              </a:ext>
            </a:extLst>
          </p:cNvPr>
          <p:cNvSpPr>
            <a:spLocks noGrp="1"/>
          </p:cNvSpPr>
          <p:nvPr>
            <p:ph idx="1"/>
          </p:nvPr>
        </p:nvSpPr>
        <p:spPr/>
        <p:txBody>
          <a:bodyPr/>
          <a:lstStyle/>
          <a:p>
            <a:pPr algn="just"/>
            <a:r>
              <a:rPr lang="en-US" b="0" i="0" dirty="0">
                <a:solidFill>
                  <a:srgbClr val="111111"/>
                </a:solidFill>
                <a:effectLst/>
                <a:highlight>
                  <a:srgbClr val="FFFFFF"/>
                </a:highlight>
                <a:latin typeface="SourceSansPro"/>
              </a:rPr>
              <a:t>The term perfect competition refers to a theoretical market structure. </a:t>
            </a:r>
          </a:p>
          <a:p>
            <a:pPr algn="just"/>
            <a:r>
              <a:rPr lang="en-US" dirty="0">
                <a:solidFill>
                  <a:srgbClr val="111111"/>
                </a:solidFill>
                <a:highlight>
                  <a:srgbClr val="FFFFFF"/>
                </a:highlight>
                <a:latin typeface="SourceSansPro"/>
              </a:rPr>
              <a:t>P</a:t>
            </a:r>
            <a:r>
              <a:rPr lang="en-US" b="0" i="0" dirty="0">
                <a:solidFill>
                  <a:srgbClr val="111111"/>
                </a:solidFill>
                <a:effectLst/>
                <a:highlight>
                  <a:srgbClr val="FFFFFF"/>
                </a:highlight>
                <a:latin typeface="SourceSansPro"/>
              </a:rPr>
              <a:t>erfect competition rarely occurs in real-world markets, it provides a useful model for explaining how supply and demand affect prices and behavior in a market economy.</a:t>
            </a:r>
          </a:p>
          <a:p>
            <a:pPr algn="just"/>
            <a:r>
              <a:rPr lang="en-US" b="0" i="0" dirty="0">
                <a:solidFill>
                  <a:srgbClr val="111111"/>
                </a:solidFill>
                <a:effectLst/>
                <a:highlight>
                  <a:srgbClr val="FFFFFF"/>
                </a:highlight>
                <a:latin typeface="SourceSansPro"/>
              </a:rPr>
              <a:t>Under perfect competition, there are many buyers and sellers, and prices reflect </a:t>
            </a:r>
            <a:r>
              <a:rPr lang="en-US" b="0" i="0" dirty="0">
                <a:effectLst/>
                <a:highlight>
                  <a:srgbClr val="FFFFFF"/>
                </a:highlight>
                <a:latin typeface="SourceSansPro"/>
              </a:rPr>
              <a:t>supply and demand</a:t>
            </a:r>
            <a:r>
              <a:rPr lang="en-US" b="0" i="0" dirty="0">
                <a:solidFill>
                  <a:srgbClr val="111111"/>
                </a:solidFill>
                <a:effectLst/>
                <a:highlight>
                  <a:srgbClr val="FFFFFF"/>
                </a:highlight>
                <a:latin typeface="SourceSansPro"/>
              </a:rPr>
              <a:t>. </a:t>
            </a:r>
          </a:p>
          <a:p>
            <a:pPr algn="just"/>
            <a:r>
              <a:rPr lang="en-US" b="0" i="0" dirty="0">
                <a:solidFill>
                  <a:srgbClr val="111111"/>
                </a:solidFill>
                <a:effectLst/>
                <a:highlight>
                  <a:srgbClr val="FFFFFF"/>
                </a:highlight>
                <a:latin typeface="SourceSansPro"/>
              </a:rPr>
              <a:t>Companies earn just enough profit to stay in business and no more.</a:t>
            </a:r>
          </a:p>
          <a:p>
            <a:pPr algn="just"/>
            <a:r>
              <a:rPr lang="en-US" b="0" i="0" dirty="0">
                <a:solidFill>
                  <a:srgbClr val="111111"/>
                </a:solidFill>
                <a:effectLst/>
                <a:highlight>
                  <a:srgbClr val="FFFFFF"/>
                </a:highlight>
                <a:latin typeface="SourceSansPro"/>
              </a:rPr>
              <a:t> If they were to earn excess profits, other companies would enter the market and drive profits down.</a:t>
            </a:r>
            <a:r>
              <a:rPr lang="en-US" b="1" i="0" dirty="0">
                <a:solidFill>
                  <a:srgbClr val="111111"/>
                </a:solidFill>
                <a:effectLst/>
                <a:highlight>
                  <a:srgbClr val="FFFFFF"/>
                </a:highlight>
                <a:latin typeface="Cabin-semi-bold"/>
              </a:rPr>
              <a:t> </a:t>
            </a:r>
            <a:endParaRPr lang="en-US" b="0" i="0" dirty="0">
              <a:solidFill>
                <a:srgbClr val="111111"/>
              </a:solidFill>
              <a:effectLst/>
              <a:highlight>
                <a:srgbClr val="FFFFFF"/>
              </a:highlight>
              <a:latin typeface="SourceSansPro"/>
            </a:endParaRPr>
          </a:p>
          <a:p>
            <a:pPr algn="just"/>
            <a:endParaRPr lang="en-IN" dirty="0"/>
          </a:p>
        </p:txBody>
      </p:sp>
    </p:spTree>
    <p:extLst>
      <p:ext uri="{BB962C8B-B14F-4D97-AF65-F5344CB8AC3E}">
        <p14:creationId xmlns:p14="http://schemas.microsoft.com/office/powerpoint/2010/main" val="903089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5217-D286-F99D-E368-F8266EBAC0A7}"/>
              </a:ext>
            </a:extLst>
          </p:cNvPr>
          <p:cNvSpPr>
            <a:spLocks noGrp="1"/>
          </p:cNvSpPr>
          <p:nvPr>
            <p:ph type="title"/>
          </p:nvPr>
        </p:nvSpPr>
        <p:spPr/>
        <p:txBody>
          <a:bodyPr/>
          <a:lstStyle/>
          <a:p>
            <a:r>
              <a:rPr lang="en-IN" b="0" i="0" dirty="0">
                <a:solidFill>
                  <a:srgbClr val="111111"/>
                </a:solidFill>
                <a:effectLst/>
                <a:highlight>
                  <a:srgbClr val="FFFFFF"/>
                </a:highlight>
                <a:latin typeface="Cabin-semi-bold"/>
              </a:rPr>
              <a:t>Perfect Competition</a:t>
            </a:r>
            <a:endParaRPr lang="en-IN" dirty="0"/>
          </a:p>
        </p:txBody>
      </p:sp>
      <p:sp>
        <p:nvSpPr>
          <p:cNvPr id="3" name="Content Placeholder 2">
            <a:extLst>
              <a:ext uri="{FF2B5EF4-FFF2-40B4-BE49-F238E27FC236}">
                <a16:creationId xmlns:a16="http://schemas.microsoft.com/office/drawing/2014/main" id="{2EC65BE1-DF19-5728-DA00-9AB1DA7EC1C6}"/>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0" i="0" dirty="0">
                <a:solidFill>
                  <a:srgbClr val="111111"/>
                </a:solidFill>
                <a:effectLst/>
                <a:highlight>
                  <a:srgbClr val="FFFFFF"/>
                </a:highlight>
                <a:latin typeface="SourceSansPro"/>
              </a:rPr>
              <a:t>Perfect competition is an ideal type of market structure where all producers and consumers have full and symmetric information and no transaction costs.</a:t>
            </a:r>
          </a:p>
          <a:p>
            <a:pPr algn="just">
              <a:buFont typeface="Arial" panose="020B0604020202020204" pitchFamily="34" charset="0"/>
              <a:buChar char="•"/>
            </a:pPr>
            <a:r>
              <a:rPr lang="en-US" b="0" i="0" dirty="0">
                <a:solidFill>
                  <a:srgbClr val="111111"/>
                </a:solidFill>
                <a:effectLst/>
                <a:highlight>
                  <a:srgbClr val="FFFFFF"/>
                </a:highlight>
                <a:latin typeface="SourceSansPro"/>
              </a:rPr>
              <a:t>There are a large number of producers and consumers competing with one another in this kind of environment.</a:t>
            </a:r>
          </a:p>
          <a:p>
            <a:pPr algn="just">
              <a:buFont typeface="Arial" panose="020B0604020202020204" pitchFamily="34" charset="0"/>
              <a:buChar char="•"/>
            </a:pPr>
            <a:r>
              <a:rPr lang="en-US" b="0" i="0" dirty="0">
                <a:solidFill>
                  <a:srgbClr val="111111"/>
                </a:solidFill>
                <a:effectLst/>
                <a:highlight>
                  <a:srgbClr val="FFFFFF"/>
                </a:highlight>
                <a:latin typeface="SourceSansPro"/>
              </a:rPr>
              <a:t>Perfect competition is theoretically the opposite of a monopolistic market.</a:t>
            </a:r>
          </a:p>
          <a:p>
            <a:pPr algn="just">
              <a:buFont typeface="Arial" panose="020B0604020202020204" pitchFamily="34" charset="0"/>
              <a:buChar char="•"/>
            </a:pPr>
            <a:r>
              <a:rPr lang="en-US" b="0" i="0" dirty="0">
                <a:solidFill>
                  <a:srgbClr val="111111"/>
                </a:solidFill>
                <a:effectLst/>
                <a:highlight>
                  <a:srgbClr val="FFFFFF"/>
                </a:highlight>
                <a:latin typeface="SourceSansPro"/>
              </a:rPr>
              <a:t>Since all real markets exist outside of the plane of the perfect competition model, each can be classified as imperfect.</a:t>
            </a:r>
          </a:p>
          <a:p>
            <a:pPr algn="just">
              <a:buFont typeface="Arial" panose="020B0604020202020204" pitchFamily="34" charset="0"/>
              <a:buChar char="•"/>
            </a:pPr>
            <a:r>
              <a:rPr lang="en-US" b="0" i="0" dirty="0">
                <a:solidFill>
                  <a:srgbClr val="111111"/>
                </a:solidFill>
                <a:effectLst/>
                <a:highlight>
                  <a:srgbClr val="FFFFFF"/>
                </a:highlight>
                <a:latin typeface="SourceSansPro"/>
              </a:rPr>
              <a:t>The opposite of perfect competition is imperfect competition, which exists when a market violates the abstract tenets of neoclassical pure or perfect competition.</a:t>
            </a:r>
          </a:p>
          <a:p>
            <a:pPr algn="just"/>
            <a:endParaRPr lang="en-IN" dirty="0"/>
          </a:p>
        </p:txBody>
      </p:sp>
    </p:spTree>
    <p:extLst>
      <p:ext uri="{BB962C8B-B14F-4D97-AF65-F5344CB8AC3E}">
        <p14:creationId xmlns:p14="http://schemas.microsoft.com/office/powerpoint/2010/main" val="192260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53E0A-0C84-DFAD-4BE1-9A8D1316310A}"/>
              </a:ext>
            </a:extLst>
          </p:cNvPr>
          <p:cNvSpPr>
            <a:spLocks noGrp="1"/>
          </p:cNvSpPr>
          <p:nvPr>
            <p:ph type="title"/>
          </p:nvPr>
        </p:nvSpPr>
        <p:spPr/>
        <p:txBody>
          <a:bodyPr/>
          <a:lstStyle/>
          <a:p>
            <a:r>
              <a:rPr lang="en-IN" b="0" i="0" dirty="0">
                <a:solidFill>
                  <a:srgbClr val="111111"/>
                </a:solidFill>
                <a:effectLst/>
                <a:highlight>
                  <a:srgbClr val="FFFFFF"/>
                </a:highlight>
                <a:latin typeface="Cabin-semi-bold"/>
              </a:rPr>
              <a:t>Perfect Competition</a:t>
            </a:r>
            <a:endParaRPr lang="en-IN" dirty="0"/>
          </a:p>
        </p:txBody>
      </p:sp>
      <p:sp>
        <p:nvSpPr>
          <p:cNvPr id="3" name="Content Placeholder 2">
            <a:extLst>
              <a:ext uri="{FF2B5EF4-FFF2-40B4-BE49-F238E27FC236}">
                <a16:creationId xmlns:a16="http://schemas.microsoft.com/office/drawing/2014/main" id="{CE729EC5-098A-946E-0F0A-A2D9478F5C12}"/>
              </a:ext>
            </a:extLst>
          </p:cNvPr>
          <p:cNvSpPr>
            <a:spLocks noGrp="1"/>
          </p:cNvSpPr>
          <p:nvPr>
            <p:ph idx="1"/>
          </p:nvPr>
        </p:nvSpPr>
        <p:spPr/>
        <p:txBody>
          <a:bodyPr>
            <a:normAutofit fontScale="92500" lnSpcReduction="10000"/>
          </a:bodyPr>
          <a:lstStyle/>
          <a:p>
            <a:pPr algn="just"/>
            <a:r>
              <a:rPr lang="en-US" b="0" i="0" dirty="0">
                <a:solidFill>
                  <a:srgbClr val="111111"/>
                </a:solidFill>
                <a:effectLst/>
                <a:highlight>
                  <a:srgbClr val="FFFFFF"/>
                </a:highlight>
                <a:latin typeface="SourceSansPro"/>
              </a:rPr>
              <a:t>In a perfect competition model, there are no monopolies. This kind of structure has a number of key characteristics, including:</a:t>
            </a:r>
          </a:p>
          <a:p>
            <a:pPr algn="just">
              <a:buFont typeface="Arial" panose="020B0604020202020204" pitchFamily="34" charset="0"/>
              <a:buChar char="•"/>
            </a:pPr>
            <a:r>
              <a:rPr lang="en-US" b="0" i="0" dirty="0">
                <a:solidFill>
                  <a:srgbClr val="111111"/>
                </a:solidFill>
                <a:effectLst/>
                <a:highlight>
                  <a:srgbClr val="FFFFFF"/>
                </a:highlight>
                <a:latin typeface="SourceSansPro"/>
              </a:rPr>
              <a:t>All firms sell an identical product (the product is a commodity or homogeneous).</a:t>
            </a:r>
          </a:p>
          <a:p>
            <a:pPr algn="just">
              <a:buFont typeface="Arial" panose="020B0604020202020204" pitchFamily="34" charset="0"/>
              <a:buChar char="•"/>
            </a:pPr>
            <a:r>
              <a:rPr lang="en-US" b="0" i="0" dirty="0">
                <a:solidFill>
                  <a:srgbClr val="111111"/>
                </a:solidFill>
                <a:effectLst/>
                <a:highlight>
                  <a:srgbClr val="FFFFFF"/>
                </a:highlight>
                <a:latin typeface="SourceSansPro"/>
              </a:rPr>
              <a:t>All firms are </a:t>
            </a:r>
            <a:r>
              <a:rPr lang="en-US" b="0" i="0" dirty="0">
                <a:effectLst/>
                <a:highlight>
                  <a:srgbClr val="FFFFFF"/>
                </a:highlight>
                <a:latin typeface="SourceSansPro"/>
              </a:rPr>
              <a:t>price takers </a:t>
            </a:r>
            <a:r>
              <a:rPr lang="en-US" b="0" i="0" dirty="0">
                <a:solidFill>
                  <a:srgbClr val="111111"/>
                </a:solidFill>
                <a:effectLst/>
                <a:highlight>
                  <a:srgbClr val="FFFFFF"/>
                </a:highlight>
                <a:latin typeface="SourceSansPro"/>
              </a:rPr>
              <a:t>(they cannot influence the market price of their products).</a:t>
            </a:r>
          </a:p>
          <a:p>
            <a:pPr algn="just">
              <a:buFont typeface="Arial" panose="020B0604020202020204" pitchFamily="34" charset="0"/>
              <a:buChar char="•"/>
            </a:pPr>
            <a:r>
              <a:rPr lang="en-US" b="0" i="0" dirty="0">
                <a:solidFill>
                  <a:srgbClr val="111111"/>
                </a:solidFill>
                <a:effectLst/>
                <a:highlight>
                  <a:srgbClr val="FFFFFF"/>
                </a:highlight>
                <a:latin typeface="SourceSansPro"/>
              </a:rPr>
              <a:t>Market share has no influence on prices.</a:t>
            </a:r>
          </a:p>
          <a:p>
            <a:pPr algn="just">
              <a:buFont typeface="Arial" panose="020B0604020202020204" pitchFamily="34" charset="0"/>
              <a:buChar char="•"/>
            </a:pPr>
            <a:r>
              <a:rPr lang="en-US" b="0" i="0" dirty="0">
                <a:solidFill>
                  <a:srgbClr val="111111"/>
                </a:solidFill>
                <a:effectLst/>
                <a:highlight>
                  <a:srgbClr val="FFFFFF"/>
                </a:highlight>
                <a:latin typeface="SourceSansPro"/>
              </a:rPr>
              <a:t>Buyers have complete or perfect information (in the past, present, and future) about the product being sold and the prices charged by each firm.</a:t>
            </a:r>
          </a:p>
          <a:p>
            <a:pPr algn="just">
              <a:buFont typeface="Arial" panose="020B0604020202020204" pitchFamily="34" charset="0"/>
              <a:buChar char="•"/>
            </a:pPr>
            <a:r>
              <a:rPr lang="en-US" b="0" i="0" dirty="0">
                <a:solidFill>
                  <a:srgbClr val="111111"/>
                </a:solidFill>
                <a:effectLst/>
                <a:highlight>
                  <a:srgbClr val="FFFFFF"/>
                </a:highlight>
                <a:latin typeface="SourceSansPro"/>
              </a:rPr>
              <a:t>Capital resources and labor are perfectly mobile.</a:t>
            </a:r>
          </a:p>
          <a:p>
            <a:pPr algn="just">
              <a:buFont typeface="Arial" panose="020B0604020202020204" pitchFamily="34" charset="0"/>
              <a:buChar char="•"/>
            </a:pPr>
            <a:r>
              <a:rPr lang="en-US" b="0" i="0" dirty="0">
                <a:solidFill>
                  <a:srgbClr val="111111"/>
                </a:solidFill>
                <a:effectLst/>
                <a:highlight>
                  <a:srgbClr val="FFFFFF"/>
                </a:highlight>
                <a:latin typeface="SourceSansPro"/>
              </a:rPr>
              <a:t>Firms can enter or exit the market without cost.</a:t>
            </a:r>
          </a:p>
          <a:p>
            <a:pPr algn="just"/>
            <a:endParaRPr lang="en-IN" dirty="0"/>
          </a:p>
        </p:txBody>
      </p:sp>
    </p:spTree>
    <p:extLst>
      <p:ext uri="{BB962C8B-B14F-4D97-AF65-F5344CB8AC3E}">
        <p14:creationId xmlns:p14="http://schemas.microsoft.com/office/powerpoint/2010/main" val="3958844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5DF14-26E9-A8FC-375C-599E49CF9922}"/>
              </a:ext>
            </a:extLst>
          </p:cNvPr>
          <p:cNvSpPr>
            <a:spLocks noGrp="1"/>
          </p:cNvSpPr>
          <p:nvPr>
            <p:ph type="title"/>
          </p:nvPr>
        </p:nvSpPr>
        <p:spPr/>
        <p:txBody>
          <a:bodyPr/>
          <a:lstStyle/>
          <a:p>
            <a:r>
              <a:rPr lang="en-IN" b="0" i="0" dirty="0">
                <a:solidFill>
                  <a:srgbClr val="111111"/>
                </a:solidFill>
                <a:effectLst/>
                <a:highlight>
                  <a:srgbClr val="FFFFFF"/>
                </a:highlight>
                <a:latin typeface="Cabin-semi-bold"/>
              </a:rPr>
              <a:t>Perfect Competition</a:t>
            </a:r>
            <a:endParaRPr lang="en-IN" dirty="0"/>
          </a:p>
        </p:txBody>
      </p:sp>
      <p:sp>
        <p:nvSpPr>
          <p:cNvPr id="3" name="Content Placeholder 2">
            <a:extLst>
              <a:ext uri="{FF2B5EF4-FFF2-40B4-BE49-F238E27FC236}">
                <a16:creationId xmlns:a16="http://schemas.microsoft.com/office/drawing/2014/main" id="{08890E51-D403-6462-AE30-762F9DFEC889}"/>
              </a:ext>
            </a:extLst>
          </p:cNvPr>
          <p:cNvSpPr>
            <a:spLocks noGrp="1"/>
          </p:cNvSpPr>
          <p:nvPr>
            <p:ph idx="1"/>
          </p:nvPr>
        </p:nvSpPr>
        <p:spPr/>
        <p:txBody>
          <a:bodyPr>
            <a:normAutofit fontScale="92500" lnSpcReduction="20000"/>
          </a:bodyPr>
          <a:lstStyle/>
          <a:p>
            <a:pPr algn="just"/>
            <a:r>
              <a:rPr lang="en-US" b="0" i="0" dirty="0">
                <a:solidFill>
                  <a:srgbClr val="111111"/>
                </a:solidFill>
                <a:effectLst/>
                <a:highlight>
                  <a:srgbClr val="FFFFFF"/>
                </a:highlight>
                <a:latin typeface="SourceSansPro"/>
              </a:rPr>
              <a:t>There are a large number of buyers and sellers in a perfectly competitive market. </a:t>
            </a:r>
          </a:p>
          <a:p>
            <a:pPr algn="just"/>
            <a:r>
              <a:rPr lang="en-US" b="0" i="0" dirty="0">
                <a:solidFill>
                  <a:srgbClr val="111111"/>
                </a:solidFill>
                <a:effectLst/>
                <a:highlight>
                  <a:srgbClr val="FFFFFF"/>
                </a:highlight>
                <a:latin typeface="SourceSansPro"/>
              </a:rPr>
              <a:t>The sellers are small firms, instead of large </a:t>
            </a:r>
            <a:r>
              <a:rPr lang="en-US" b="0" i="0" dirty="0">
                <a:effectLst/>
                <a:highlight>
                  <a:srgbClr val="FFFFFF"/>
                </a:highlight>
                <a:latin typeface="SourceSansPro"/>
              </a:rPr>
              <a:t>corporations</a:t>
            </a:r>
            <a:r>
              <a:rPr lang="en-US" b="0" i="0" dirty="0">
                <a:solidFill>
                  <a:srgbClr val="111111"/>
                </a:solidFill>
                <a:effectLst/>
                <a:highlight>
                  <a:srgbClr val="FFFFFF"/>
                </a:highlight>
                <a:latin typeface="SourceSansPro"/>
              </a:rPr>
              <a:t> capable of controlling prices through supply adjustments.</a:t>
            </a:r>
          </a:p>
          <a:p>
            <a:pPr algn="just"/>
            <a:r>
              <a:rPr lang="en-US" b="0" i="0" dirty="0">
                <a:solidFill>
                  <a:srgbClr val="111111"/>
                </a:solidFill>
                <a:effectLst/>
                <a:highlight>
                  <a:srgbClr val="FFFFFF"/>
                </a:highlight>
                <a:latin typeface="SourceSansPro"/>
              </a:rPr>
              <a:t> They sell products with minimal differences in capabilities, features, and pricing. </a:t>
            </a:r>
          </a:p>
          <a:p>
            <a:pPr algn="just"/>
            <a:r>
              <a:rPr lang="en-US" b="0" i="0" dirty="0">
                <a:solidFill>
                  <a:srgbClr val="111111"/>
                </a:solidFill>
                <a:effectLst/>
                <a:highlight>
                  <a:srgbClr val="FFFFFF"/>
                </a:highlight>
                <a:latin typeface="SourceSansPro"/>
              </a:rPr>
              <a:t>This ensures that buyers cannot distinguish between products based on physical attributes, such as size or color, or intangible values, such as branding.</a:t>
            </a:r>
          </a:p>
          <a:p>
            <a:pPr algn="just"/>
            <a:r>
              <a:rPr lang="en-US" b="0" i="0" dirty="0">
                <a:solidFill>
                  <a:srgbClr val="111111"/>
                </a:solidFill>
                <a:effectLst/>
                <a:highlight>
                  <a:srgbClr val="FFFFFF"/>
                </a:highlight>
                <a:latin typeface="SourceSansPro"/>
              </a:rPr>
              <a:t>A large population of both buyers and sellers ensures that supply and demand remain constant in this market. </a:t>
            </a:r>
          </a:p>
          <a:p>
            <a:pPr algn="just"/>
            <a:r>
              <a:rPr lang="en-US" b="0" i="0" dirty="0">
                <a:solidFill>
                  <a:srgbClr val="111111"/>
                </a:solidFill>
                <a:effectLst/>
                <a:highlight>
                  <a:srgbClr val="FFFFFF"/>
                </a:highlight>
                <a:latin typeface="SourceSansPro"/>
              </a:rPr>
              <a:t>As such, buyers can easily substitute products made by one firm for another. </a:t>
            </a:r>
          </a:p>
          <a:p>
            <a:pPr algn="just"/>
            <a:endParaRPr lang="en-IN" dirty="0"/>
          </a:p>
        </p:txBody>
      </p:sp>
    </p:spTree>
    <p:extLst>
      <p:ext uri="{BB962C8B-B14F-4D97-AF65-F5344CB8AC3E}">
        <p14:creationId xmlns:p14="http://schemas.microsoft.com/office/powerpoint/2010/main" val="3663458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D9BD6-2F26-8200-6F98-DFAB1386726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391B8F7-2C5E-58A8-B9EE-C54B63A34DEF}"/>
              </a:ext>
            </a:extLst>
          </p:cNvPr>
          <p:cNvSpPr>
            <a:spLocks noGrp="1"/>
          </p:cNvSpPr>
          <p:nvPr>
            <p:ph idx="1"/>
          </p:nvPr>
        </p:nvSpPr>
        <p:spPr/>
        <p:txBody>
          <a:bodyPr/>
          <a:lstStyle/>
          <a:p>
            <a:pPr algn="just"/>
            <a:r>
              <a:rPr lang="en-US" b="0" i="0" dirty="0">
                <a:solidFill>
                  <a:srgbClr val="111111"/>
                </a:solidFill>
                <a:effectLst/>
                <a:highlight>
                  <a:srgbClr val="FFFFFF"/>
                </a:highlight>
                <a:latin typeface="SourceSansPro"/>
              </a:rPr>
              <a:t>The availability of free and perfect information in a perfectly competitive market ensures that each firm can produce its goods or services at exactly the same rate and with the same production techniques as another one in the market.</a:t>
            </a:r>
            <a:endParaRPr lang="en-IN" dirty="0"/>
          </a:p>
        </p:txBody>
      </p:sp>
    </p:spTree>
    <p:extLst>
      <p:ext uri="{BB962C8B-B14F-4D97-AF65-F5344CB8AC3E}">
        <p14:creationId xmlns:p14="http://schemas.microsoft.com/office/powerpoint/2010/main" val="4159279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1121</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Cabin-semi-bold</vt:lpstr>
      <vt:lpstr>Calibri</vt:lpstr>
      <vt:lpstr>Calibri Light</vt:lpstr>
      <vt:lpstr>SourceSansPro</vt:lpstr>
      <vt:lpstr>Office Theme</vt:lpstr>
      <vt:lpstr>Oligopoly</vt:lpstr>
      <vt:lpstr>PowerPoint Presentation</vt:lpstr>
      <vt:lpstr>PowerPoint Presentation</vt:lpstr>
      <vt:lpstr>PowerPoint Presentation</vt:lpstr>
      <vt:lpstr>Perfect Competition: </vt:lpstr>
      <vt:lpstr>Perfect Competition</vt:lpstr>
      <vt:lpstr>Perfect Competition</vt:lpstr>
      <vt:lpstr>Perfect Competition</vt:lpstr>
      <vt:lpstr>PowerPoint Presentation</vt:lpstr>
      <vt:lpstr>Oligopoly</vt:lpstr>
      <vt:lpstr>Oligopoly Characteristics </vt:lpstr>
      <vt:lpstr>Oligopolies and Game Theory </vt:lpstr>
      <vt:lpstr>Advantages </vt:lpstr>
      <vt:lpstr>Disadvantages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15</cp:revision>
  <dcterms:created xsi:type="dcterms:W3CDTF">2024-08-01T00:39:26Z</dcterms:created>
  <dcterms:modified xsi:type="dcterms:W3CDTF">2024-08-01T01:57:18Z</dcterms:modified>
</cp:coreProperties>
</file>