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BED7-3D61-FD10-7923-B2593D1CFF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D85905-8330-99E9-9A2A-DE59F0CD1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19112B-D682-4C3B-3FAB-761B3BDB4ACD}"/>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5" name="Footer Placeholder 4">
            <a:extLst>
              <a:ext uri="{FF2B5EF4-FFF2-40B4-BE49-F238E27FC236}">
                <a16:creationId xmlns:a16="http://schemas.microsoft.com/office/drawing/2014/main" id="{AC8F5E28-AE2A-F05F-094C-0A39C1FA1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17CFA-D73A-1169-F463-3263745F9B52}"/>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82263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6B55-0A28-3765-8B7D-A49BA61F0B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BB7DCD-7D82-190C-199D-51354C9C5F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A100D-74C9-E3FC-1783-4F2BAC219616}"/>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5" name="Footer Placeholder 4">
            <a:extLst>
              <a:ext uri="{FF2B5EF4-FFF2-40B4-BE49-F238E27FC236}">
                <a16:creationId xmlns:a16="http://schemas.microsoft.com/office/drawing/2014/main" id="{783DB251-75E4-4AF9-DCE7-4DFD001C0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7E472-CC4A-0159-1EDD-81D2CF1120B4}"/>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94712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FE2C5B-F7DD-C949-8CCF-C4EDF58E76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159135-C4AE-1E8D-D87A-F02739B21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4FB44-D1B8-B069-FDB0-4235E0CC9212}"/>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5" name="Footer Placeholder 4">
            <a:extLst>
              <a:ext uri="{FF2B5EF4-FFF2-40B4-BE49-F238E27FC236}">
                <a16:creationId xmlns:a16="http://schemas.microsoft.com/office/drawing/2014/main" id="{92B996AB-0975-278A-6007-9DECA0A4B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FE84C-E288-509B-BF41-4CB5227C4FD1}"/>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319711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1E7A-53F0-0A1B-FAA1-210B77CA45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ACDC3B-995C-4C63-3B78-866803A72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83D655-7A12-9091-A14E-140492F18FC0}"/>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5" name="Footer Placeholder 4">
            <a:extLst>
              <a:ext uri="{FF2B5EF4-FFF2-40B4-BE49-F238E27FC236}">
                <a16:creationId xmlns:a16="http://schemas.microsoft.com/office/drawing/2014/main" id="{27298F5B-7FFA-1FCF-1421-2A70A89CB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155A8-A8CE-A28C-1940-98EA7CB8928E}"/>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414122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51ED-59E4-EA6F-9525-E7C31C9869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875C1A-C30C-F495-0AC4-EB81C1D53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FD6AE-6664-9F32-5C1F-4AE8430E6F50}"/>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5" name="Footer Placeholder 4">
            <a:extLst>
              <a:ext uri="{FF2B5EF4-FFF2-40B4-BE49-F238E27FC236}">
                <a16:creationId xmlns:a16="http://schemas.microsoft.com/office/drawing/2014/main" id="{C0AA5878-9C42-14E5-C293-7B397CFFAA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7ECA9-4F4A-21D9-3698-37CBE5666E85}"/>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332802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1926-7482-6C93-7914-5BDF2D4924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63F221-39B3-E790-1FEE-B5B3B951F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A17C0A-0453-B0A6-A6C6-CB466DE7C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A7D904-1251-B1DE-D8D6-524CDA4D3702}"/>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6" name="Footer Placeholder 5">
            <a:extLst>
              <a:ext uri="{FF2B5EF4-FFF2-40B4-BE49-F238E27FC236}">
                <a16:creationId xmlns:a16="http://schemas.microsoft.com/office/drawing/2014/main" id="{E38340BA-DA4B-4BD5-2C6A-B92AF60576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190E16-8A07-B0A8-7A44-999C0BA8B5DD}"/>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384357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B6F6-487A-E23F-21CC-0DDB1E3183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71FD9D-19FF-C324-6255-BC4873D48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419F4-B9CE-E32C-327D-11A549FF07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0A9EDE-385B-5DF8-B28B-5249243F4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AB61A-80F1-B485-31D1-8622A2FE8C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1A2D69-B279-6435-6948-71B0E0AF60C5}"/>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8" name="Footer Placeholder 7">
            <a:extLst>
              <a:ext uri="{FF2B5EF4-FFF2-40B4-BE49-F238E27FC236}">
                <a16:creationId xmlns:a16="http://schemas.microsoft.com/office/drawing/2014/main" id="{9EA10390-D086-FD79-CBDB-1E3C2EA4E0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14559B-7782-AD19-2B9E-8905D68BA9B5}"/>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2133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2A63-E109-0F0E-1FD7-C9896AEE81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6B5353-9CD7-D8C6-F9CD-A11CFE4D69AF}"/>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4" name="Footer Placeholder 3">
            <a:extLst>
              <a:ext uri="{FF2B5EF4-FFF2-40B4-BE49-F238E27FC236}">
                <a16:creationId xmlns:a16="http://schemas.microsoft.com/office/drawing/2014/main" id="{9AD41D25-5897-985C-97BB-CABCE26570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E92EBA-A2E4-3E92-DB4B-0C12ACC68533}"/>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69427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F220CA-8220-DC30-1AC3-C6D3E45B5380}"/>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3" name="Footer Placeholder 2">
            <a:extLst>
              <a:ext uri="{FF2B5EF4-FFF2-40B4-BE49-F238E27FC236}">
                <a16:creationId xmlns:a16="http://schemas.microsoft.com/office/drawing/2014/main" id="{DEE1E16F-FE53-CFB6-D2EB-D26D263056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7DE56D-A8B9-0B23-E4B9-98F1943A65A7}"/>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418154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FD3E-7627-CDDF-4C62-EA0AF6AF6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0A5746-046E-FDDF-54A4-E19DFFC79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8496C3-8754-F210-0E77-154CB9E19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09CFC-8E4A-78FC-1CD6-ED6BB203F6CD}"/>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6" name="Footer Placeholder 5">
            <a:extLst>
              <a:ext uri="{FF2B5EF4-FFF2-40B4-BE49-F238E27FC236}">
                <a16:creationId xmlns:a16="http://schemas.microsoft.com/office/drawing/2014/main" id="{2F8E285F-A335-E708-2796-BA3BC4FD59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E0CE2F-78B5-B0E2-1D6F-F2172AF1CBBC}"/>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185521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2D63-47D7-68EB-E30F-69DCA67FC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E3FA57-AA62-4119-EC0D-D177EF238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1B2BD6-B7FF-6941-DBC5-B69C7302A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60DE4-6C0F-B0A7-AF5E-7B0C06558D31}"/>
              </a:ext>
            </a:extLst>
          </p:cNvPr>
          <p:cNvSpPr>
            <a:spLocks noGrp="1"/>
          </p:cNvSpPr>
          <p:nvPr>
            <p:ph type="dt" sz="half" idx="10"/>
          </p:nvPr>
        </p:nvSpPr>
        <p:spPr/>
        <p:txBody>
          <a:bodyPr/>
          <a:lstStyle/>
          <a:p>
            <a:fld id="{4A6F9779-5C62-4CCB-91C3-E71E09D2F62E}" type="datetimeFigureOut">
              <a:rPr lang="en-IN" smtClean="0"/>
              <a:t>02-08-2024</a:t>
            </a:fld>
            <a:endParaRPr lang="en-IN"/>
          </a:p>
        </p:txBody>
      </p:sp>
      <p:sp>
        <p:nvSpPr>
          <p:cNvPr id="6" name="Footer Placeholder 5">
            <a:extLst>
              <a:ext uri="{FF2B5EF4-FFF2-40B4-BE49-F238E27FC236}">
                <a16:creationId xmlns:a16="http://schemas.microsoft.com/office/drawing/2014/main" id="{0BB9DC7D-A822-B9C9-CBA4-93869C0234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9FF89-96E8-A6AA-B86B-5B0299004824}"/>
              </a:ext>
            </a:extLst>
          </p:cNvPr>
          <p:cNvSpPr>
            <a:spLocks noGrp="1"/>
          </p:cNvSpPr>
          <p:nvPr>
            <p:ph type="sldNum" sz="quarter" idx="12"/>
          </p:nvPr>
        </p:nvSpPr>
        <p:spPr/>
        <p:txBody>
          <a:bodyPr/>
          <a:lstStyle/>
          <a:p>
            <a:fld id="{155C23D7-3CC2-4609-A9F5-52E664397A05}" type="slidenum">
              <a:rPr lang="en-IN" smtClean="0"/>
              <a:t>‹#›</a:t>
            </a:fld>
            <a:endParaRPr lang="en-IN"/>
          </a:p>
        </p:txBody>
      </p:sp>
    </p:spTree>
    <p:extLst>
      <p:ext uri="{BB962C8B-B14F-4D97-AF65-F5344CB8AC3E}">
        <p14:creationId xmlns:p14="http://schemas.microsoft.com/office/powerpoint/2010/main" val="38887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F0FCCC-5465-0A7F-5B3E-866DDF6F5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5C4B7-99D9-4AC2-9D2A-00B969194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C835D0-78A8-006C-BE12-DA9F14574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F9779-5C62-4CCB-91C3-E71E09D2F62E}" type="datetimeFigureOut">
              <a:rPr lang="en-IN" smtClean="0"/>
              <a:t>02-08-2024</a:t>
            </a:fld>
            <a:endParaRPr lang="en-IN"/>
          </a:p>
        </p:txBody>
      </p:sp>
      <p:sp>
        <p:nvSpPr>
          <p:cNvPr id="5" name="Footer Placeholder 4">
            <a:extLst>
              <a:ext uri="{FF2B5EF4-FFF2-40B4-BE49-F238E27FC236}">
                <a16:creationId xmlns:a16="http://schemas.microsoft.com/office/drawing/2014/main" id="{2822175A-C35C-65A3-8711-DF63877D9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E0B8E2-A597-DAC8-6BF8-EF754F92C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C23D7-3CC2-4609-A9F5-52E664397A05}" type="slidenum">
              <a:rPr lang="en-IN" smtClean="0"/>
              <a:t>‹#›</a:t>
            </a:fld>
            <a:endParaRPr lang="en-IN"/>
          </a:p>
        </p:txBody>
      </p:sp>
    </p:spTree>
    <p:extLst>
      <p:ext uri="{BB962C8B-B14F-4D97-AF65-F5344CB8AC3E}">
        <p14:creationId xmlns:p14="http://schemas.microsoft.com/office/powerpoint/2010/main" val="68708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11E9-9DAB-41B2-8BFB-2F533C56A88A}"/>
              </a:ext>
            </a:extLst>
          </p:cNvPr>
          <p:cNvSpPr>
            <a:spLocks noGrp="1"/>
          </p:cNvSpPr>
          <p:nvPr>
            <p:ph type="ctrTitle"/>
          </p:nvPr>
        </p:nvSpPr>
        <p:spPr/>
        <p:txBody>
          <a:bodyPr/>
          <a:lstStyle/>
          <a:p>
            <a:r>
              <a:rPr lang="en-IN" b="1" dirty="0"/>
              <a:t>Strategies</a:t>
            </a:r>
          </a:p>
        </p:txBody>
      </p:sp>
      <p:sp>
        <p:nvSpPr>
          <p:cNvPr id="3" name="Subtitle 2">
            <a:extLst>
              <a:ext uri="{FF2B5EF4-FFF2-40B4-BE49-F238E27FC236}">
                <a16:creationId xmlns:a16="http://schemas.microsoft.com/office/drawing/2014/main" id="{1EE83591-7FEB-4F7E-6828-445F62FA00A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13694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5773-7AEB-1E01-6B85-FB470BDA436D}"/>
              </a:ext>
            </a:extLst>
          </p:cNvPr>
          <p:cNvSpPr>
            <a:spLocks noGrp="1"/>
          </p:cNvSpPr>
          <p:nvPr>
            <p:ph type="title"/>
          </p:nvPr>
        </p:nvSpPr>
        <p:spPr/>
        <p:txBody>
          <a:bodyPr/>
          <a:lstStyle/>
          <a:p>
            <a:r>
              <a:rPr lang="en-IN" dirty="0"/>
              <a:t>Nash Equilibrium</a:t>
            </a:r>
          </a:p>
        </p:txBody>
      </p:sp>
      <p:sp>
        <p:nvSpPr>
          <p:cNvPr id="3" name="Content Placeholder 2">
            <a:extLst>
              <a:ext uri="{FF2B5EF4-FFF2-40B4-BE49-F238E27FC236}">
                <a16:creationId xmlns:a16="http://schemas.microsoft.com/office/drawing/2014/main" id="{21A3CD10-7614-6CE6-0859-AE3C2D633D14}"/>
              </a:ext>
            </a:extLst>
          </p:cNvPr>
          <p:cNvSpPr>
            <a:spLocks noGrp="1"/>
          </p:cNvSpPr>
          <p:nvPr>
            <p:ph idx="1"/>
          </p:nvPr>
        </p:nvSpPr>
        <p:spPr/>
        <p:txBody>
          <a:bodyPr/>
          <a:lstStyle/>
          <a:p>
            <a:r>
              <a:rPr lang="en-US" dirty="0"/>
              <a:t>A Nash equilibrium is a set of strategies, one for each player, such that no player has an incentive to unilaterally change their strategy. At Nash equilibrium, each player's strategy is the best response to the strategies of the other players.</a:t>
            </a:r>
          </a:p>
          <a:p>
            <a:r>
              <a:rPr lang="en-US" b="1" dirty="0"/>
              <a:t>Key Points:</a:t>
            </a:r>
          </a:p>
          <a:p>
            <a:pPr>
              <a:buFont typeface="Arial" panose="020B0604020202020204" pitchFamily="34" charset="0"/>
              <a:buChar char="•"/>
            </a:pPr>
            <a:r>
              <a:rPr lang="en-US" b="1" dirty="0"/>
              <a:t>Best Response</a:t>
            </a:r>
            <a:r>
              <a:rPr lang="en-US" dirty="0"/>
              <a:t>: A strategy is a best response if it maximizes a player's payoff given the strategies chosen by the other players.</a:t>
            </a:r>
          </a:p>
          <a:p>
            <a:pPr>
              <a:buFont typeface="Arial" panose="020B0604020202020204" pitchFamily="34" charset="0"/>
              <a:buChar char="•"/>
            </a:pPr>
            <a:r>
              <a:rPr lang="en-US" b="1" dirty="0"/>
              <a:t>Existence</a:t>
            </a:r>
            <a:r>
              <a:rPr lang="en-US" dirty="0"/>
              <a:t>: Nash proved that at least one Nash equilibrium exists for every finite game (a game with a finite number of players and strategies).</a:t>
            </a:r>
          </a:p>
          <a:p>
            <a:endParaRPr lang="en-IN" dirty="0"/>
          </a:p>
        </p:txBody>
      </p:sp>
    </p:spTree>
    <p:extLst>
      <p:ext uri="{BB962C8B-B14F-4D97-AF65-F5344CB8AC3E}">
        <p14:creationId xmlns:p14="http://schemas.microsoft.com/office/powerpoint/2010/main" val="3060387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7012-C9B5-91D3-2254-CD1193DA9103}"/>
              </a:ext>
            </a:extLst>
          </p:cNvPr>
          <p:cNvSpPr>
            <a:spLocks noGrp="1"/>
          </p:cNvSpPr>
          <p:nvPr>
            <p:ph type="title"/>
          </p:nvPr>
        </p:nvSpPr>
        <p:spPr/>
        <p:txBody>
          <a:bodyPr/>
          <a:lstStyle/>
          <a:p>
            <a:r>
              <a:rPr lang="en-IN" dirty="0"/>
              <a:t>Example: Prisoner's Dilemma </a:t>
            </a:r>
          </a:p>
        </p:txBody>
      </p:sp>
      <p:sp>
        <p:nvSpPr>
          <p:cNvPr id="3" name="Content Placeholder 2">
            <a:extLst>
              <a:ext uri="{FF2B5EF4-FFF2-40B4-BE49-F238E27FC236}">
                <a16:creationId xmlns:a16="http://schemas.microsoft.com/office/drawing/2014/main" id="{7F16B678-F2CE-2C9F-FAA9-631C7B24A3B3}"/>
              </a:ext>
            </a:extLst>
          </p:cNvPr>
          <p:cNvSpPr>
            <a:spLocks noGrp="1"/>
          </p:cNvSpPr>
          <p:nvPr>
            <p:ph idx="1"/>
          </p:nvPr>
        </p:nvSpPr>
        <p:spPr/>
        <p:txBody>
          <a:bodyPr/>
          <a:lstStyle/>
          <a:p>
            <a:r>
              <a:rPr lang="en-US" dirty="0"/>
              <a:t>The Nash equilibrium in the Prisoner's Dilemma is (Defect, Defect), where both players choose to defect.</a:t>
            </a:r>
          </a:p>
          <a:p>
            <a:r>
              <a:rPr lang="en-US" dirty="0"/>
              <a:t>Given that Player A defects, Player B's best response is to defect, and vice versa.</a:t>
            </a:r>
          </a:p>
          <a:p>
            <a:r>
              <a:rPr lang="en-US" dirty="0"/>
              <a:t>Neither player can improve their payoff by unilaterally changing their strategy, so (Defect, Defect) is a Nash equilibrium.</a:t>
            </a:r>
            <a:endParaRPr lang="en-IN" dirty="0"/>
          </a:p>
        </p:txBody>
      </p:sp>
    </p:spTree>
    <p:extLst>
      <p:ext uri="{BB962C8B-B14F-4D97-AF65-F5344CB8AC3E}">
        <p14:creationId xmlns:p14="http://schemas.microsoft.com/office/powerpoint/2010/main" val="8114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5BACB-4FD4-E1FB-2AC0-407F12338B43}"/>
              </a:ext>
            </a:extLst>
          </p:cNvPr>
          <p:cNvSpPr>
            <a:spLocks noGrp="1"/>
          </p:cNvSpPr>
          <p:nvPr>
            <p:ph type="title"/>
          </p:nvPr>
        </p:nvSpPr>
        <p:spPr/>
        <p:txBody>
          <a:bodyPr/>
          <a:lstStyle/>
          <a:p>
            <a:pPr algn="just"/>
            <a:r>
              <a:rPr lang="en-IN" dirty="0"/>
              <a:t>Multiple Equilibria</a:t>
            </a:r>
          </a:p>
        </p:txBody>
      </p:sp>
      <p:sp>
        <p:nvSpPr>
          <p:cNvPr id="3" name="Content Placeholder 2">
            <a:extLst>
              <a:ext uri="{FF2B5EF4-FFF2-40B4-BE49-F238E27FC236}">
                <a16:creationId xmlns:a16="http://schemas.microsoft.com/office/drawing/2014/main" id="{9FCE7EB4-2DB6-B7D0-14C8-16A4A9EAF869}"/>
              </a:ext>
            </a:extLst>
          </p:cNvPr>
          <p:cNvSpPr>
            <a:spLocks noGrp="1"/>
          </p:cNvSpPr>
          <p:nvPr>
            <p:ph idx="1"/>
          </p:nvPr>
        </p:nvSpPr>
        <p:spPr>
          <a:xfrm>
            <a:off x="638694" y="1574642"/>
            <a:ext cx="10515600" cy="4351338"/>
          </a:xfrm>
        </p:spPr>
        <p:txBody>
          <a:bodyPr>
            <a:normAutofit lnSpcReduction="10000"/>
          </a:bodyPr>
          <a:lstStyle/>
          <a:p>
            <a:pPr algn="just"/>
            <a:r>
              <a:rPr lang="en-US" dirty="0"/>
              <a:t>Some games have multiple Nash equilibria. For example, in coordination games, there can be multiple sets of strategies that constitute Nash equilibria.</a:t>
            </a:r>
          </a:p>
          <a:p>
            <a:pPr algn="just"/>
            <a:endParaRPr lang="en-US" dirty="0"/>
          </a:p>
          <a:p>
            <a:pPr algn="just"/>
            <a:endParaRPr lang="en-US" dirty="0"/>
          </a:p>
          <a:p>
            <a:pPr marL="0" indent="0" algn="just">
              <a:buNone/>
            </a:pPr>
            <a:endParaRPr lang="en-US" dirty="0"/>
          </a:p>
          <a:p>
            <a:pPr marL="0" lvl="0" indent="0" algn="just" eaLnBrk="0" fontAlgn="base" hangingPunct="0">
              <a:lnSpc>
                <a:spcPct val="100000"/>
              </a:lnSpc>
              <a:spcBef>
                <a:spcPct val="0"/>
              </a:spcBef>
              <a:spcAft>
                <a:spcPct val="0"/>
              </a:spcAft>
              <a:buNone/>
            </a:pPr>
            <a:endParaRPr lang="en-US" altLang="en-US" dirty="0"/>
          </a:p>
          <a:p>
            <a:pPr marL="0" lvl="0" indent="0" algn="just" eaLnBrk="0" fontAlgn="base" hangingPunct="0">
              <a:lnSpc>
                <a:spcPct val="100000"/>
              </a:lnSpc>
              <a:spcBef>
                <a:spcPct val="0"/>
              </a:spcBef>
              <a:spcAft>
                <a:spcPct val="0"/>
              </a:spcAft>
              <a:buFontTx/>
              <a:buChar char="•"/>
            </a:pPr>
            <a:r>
              <a:rPr lang="en-US" altLang="en-US" sz="2600" dirty="0"/>
              <a:t>There are two Nash equilibria in this game: (Drive on the Left, Drive on the Left) and (Drive on the Right, Drive on the Right).</a:t>
            </a:r>
          </a:p>
          <a:p>
            <a:pPr marL="0" lvl="0" indent="0" algn="just" eaLnBrk="0" fontAlgn="base" hangingPunct="0">
              <a:lnSpc>
                <a:spcPct val="100000"/>
              </a:lnSpc>
              <a:spcBef>
                <a:spcPct val="0"/>
              </a:spcBef>
              <a:spcAft>
                <a:spcPct val="0"/>
              </a:spcAft>
              <a:buNone/>
            </a:pPr>
            <a:endParaRPr lang="en-US" altLang="en-US" sz="2600" dirty="0"/>
          </a:p>
          <a:p>
            <a:pPr marL="0" lvl="0" indent="0" algn="just" eaLnBrk="0" fontAlgn="base" hangingPunct="0">
              <a:lnSpc>
                <a:spcPct val="100000"/>
              </a:lnSpc>
              <a:spcBef>
                <a:spcPct val="0"/>
              </a:spcBef>
              <a:spcAft>
                <a:spcPct val="0"/>
              </a:spcAft>
              <a:buFontTx/>
              <a:buChar char="•"/>
            </a:pPr>
            <a:r>
              <a:rPr lang="en-US" altLang="en-US" sz="2600" dirty="0"/>
              <a:t>Both players driving on the same side of the road maximizes their payoffs. </a:t>
            </a:r>
          </a:p>
          <a:p>
            <a:pPr algn="just"/>
            <a:endParaRPr lang="en-IN" dirty="0"/>
          </a:p>
        </p:txBody>
      </p:sp>
      <p:graphicFrame>
        <p:nvGraphicFramePr>
          <p:cNvPr id="6" name="Table 5">
            <a:extLst>
              <a:ext uri="{FF2B5EF4-FFF2-40B4-BE49-F238E27FC236}">
                <a16:creationId xmlns:a16="http://schemas.microsoft.com/office/drawing/2014/main" id="{9EAA1758-3CF0-29DD-2FF2-BAE6C5186A20}"/>
              </a:ext>
            </a:extLst>
          </p:cNvPr>
          <p:cNvGraphicFramePr>
            <a:graphicFrameLocks noGrp="1"/>
          </p:cNvGraphicFramePr>
          <p:nvPr>
            <p:extLst>
              <p:ext uri="{D42A27DB-BD31-4B8C-83A1-F6EECF244321}">
                <p14:modId xmlns:p14="http://schemas.microsoft.com/office/powerpoint/2010/main" val="4192908643"/>
              </p:ext>
            </p:extLst>
          </p:nvPr>
        </p:nvGraphicFramePr>
        <p:xfrm>
          <a:off x="838201" y="2711055"/>
          <a:ext cx="9799320" cy="1119267"/>
        </p:xfrm>
        <a:graphic>
          <a:graphicData uri="http://schemas.openxmlformats.org/drawingml/2006/table">
            <a:tbl>
              <a:tblPr/>
              <a:tblGrid>
                <a:gridCol w="3266440">
                  <a:extLst>
                    <a:ext uri="{9D8B030D-6E8A-4147-A177-3AD203B41FA5}">
                      <a16:colId xmlns:a16="http://schemas.microsoft.com/office/drawing/2014/main" val="3214965084"/>
                    </a:ext>
                  </a:extLst>
                </a:gridCol>
                <a:gridCol w="3266440">
                  <a:extLst>
                    <a:ext uri="{9D8B030D-6E8A-4147-A177-3AD203B41FA5}">
                      <a16:colId xmlns:a16="http://schemas.microsoft.com/office/drawing/2014/main" val="674186349"/>
                    </a:ext>
                  </a:extLst>
                </a:gridCol>
                <a:gridCol w="3266440">
                  <a:extLst>
                    <a:ext uri="{9D8B030D-6E8A-4147-A177-3AD203B41FA5}">
                      <a16:colId xmlns:a16="http://schemas.microsoft.com/office/drawing/2014/main" val="1116700505"/>
                    </a:ext>
                  </a:extLst>
                </a:gridCol>
              </a:tblGrid>
              <a:tr h="373089">
                <a:tc>
                  <a:txBody>
                    <a:bodyPr/>
                    <a:lstStyle/>
                    <a:p>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 Drive on the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B: Drive on the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123357"/>
                  </a:ext>
                </a:extLst>
              </a:tr>
              <a:tr h="373089">
                <a:tc>
                  <a:txBody>
                    <a:bodyPr/>
                    <a:lstStyle/>
                    <a:p>
                      <a:r>
                        <a:rPr lang="en-US" b="1"/>
                        <a:t>A: Drive on the Left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9560713"/>
                  </a:ext>
                </a:extLst>
              </a:tr>
              <a:tr h="373089">
                <a:tc>
                  <a:txBody>
                    <a:bodyPr/>
                    <a:lstStyle/>
                    <a:p>
                      <a:r>
                        <a:rPr lang="en-US" b="1"/>
                        <a:t>A: Drive on the Right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(1, 1)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7248377"/>
                  </a:ext>
                </a:extLst>
              </a:tr>
            </a:tbl>
          </a:graphicData>
        </a:graphic>
      </p:graphicFrame>
    </p:spTree>
    <p:extLst>
      <p:ext uri="{BB962C8B-B14F-4D97-AF65-F5344CB8AC3E}">
        <p14:creationId xmlns:p14="http://schemas.microsoft.com/office/powerpoint/2010/main" val="380199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018E-3DC4-7E1D-2B88-4DDEDAD47521}"/>
              </a:ext>
            </a:extLst>
          </p:cNvPr>
          <p:cNvSpPr>
            <a:spLocks noGrp="1"/>
          </p:cNvSpPr>
          <p:nvPr>
            <p:ph type="title"/>
          </p:nvPr>
        </p:nvSpPr>
        <p:spPr/>
        <p:txBody>
          <a:bodyPr/>
          <a:lstStyle/>
          <a:p>
            <a:r>
              <a:rPr lang="en-IN" dirty="0"/>
              <a:t>Strategies</a:t>
            </a:r>
          </a:p>
        </p:txBody>
      </p:sp>
      <p:sp>
        <p:nvSpPr>
          <p:cNvPr id="3" name="Content Placeholder 2">
            <a:extLst>
              <a:ext uri="{FF2B5EF4-FFF2-40B4-BE49-F238E27FC236}">
                <a16:creationId xmlns:a16="http://schemas.microsoft.com/office/drawing/2014/main" id="{65EB6184-3F3C-3F89-0385-A056A2FD0577}"/>
              </a:ext>
            </a:extLst>
          </p:cNvPr>
          <p:cNvSpPr>
            <a:spLocks noGrp="1"/>
          </p:cNvSpPr>
          <p:nvPr>
            <p:ph idx="1"/>
          </p:nvPr>
        </p:nvSpPr>
        <p:spPr/>
        <p:txBody>
          <a:bodyPr>
            <a:normAutofit lnSpcReduction="10000"/>
          </a:bodyPr>
          <a:lstStyle/>
          <a:p>
            <a:r>
              <a:rPr lang="en-US" dirty="0"/>
              <a:t>A strategy is a complete plan of action a player will follow in a given game. It specifies the actions a player will take at every possible decision point</a:t>
            </a:r>
          </a:p>
          <a:p>
            <a:pPr marL="0" indent="0">
              <a:buNone/>
            </a:pPr>
            <a:r>
              <a:rPr lang="en-US" b="1" dirty="0"/>
              <a:t>Types</a:t>
            </a:r>
            <a:r>
              <a:rPr lang="en-US" dirty="0"/>
              <a:t>:</a:t>
            </a:r>
          </a:p>
          <a:p>
            <a:pPr>
              <a:buFont typeface="Arial" panose="020B0604020202020204" pitchFamily="34" charset="0"/>
              <a:buChar char="•"/>
            </a:pPr>
            <a:r>
              <a:rPr lang="en-US" b="1" dirty="0"/>
              <a:t>Pure Strategy</a:t>
            </a:r>
            <a:r>
              <a:rPr lang="en-US" dirty="0"/>
              <a:t>: Involves making a specific choice or taking a specific action. For instance, in rock-paper-scissors, choosing rock every time is a pure strategy.</a:t>
            </a:r>
          </a:p>
          <a:p>
            <a:pPr>
              <a:buFont typeface="Arial" panose="020B0604020202020204" pitchFamily="34" charset="0"/>
              <a:buChar char="•"/>
            </a:pPr>
            <a:r>
              <a:rPr lang="en-US" b="1" dirty="0"/>
              <a:t>Mixed Strategy</a:t>
            </a:r>
            <a:r>
              <a:rPr lang="en-US" dirty="0"/>
              <a:t>: Involves randomizing over possible actions, typically assigning a probability to each action. For example, in rock-paper-scissors, choosing rock, paper, and scissors with equal probability (1/3 each).</a:t>
            </a:r>
          </a:p>
          <a:p>
            <a:endParaRPr lang="en-IN" dirty="0"/>
          </a:p>
        </p:txBody>
      </p:sp>
    </p:spTree>
    <p:extLst>
      <p:ext uri="{BB962C8B-B14F-4D97-AF65-F5344CB8AC3E}">
        <p14:creationId xmlns:p14="http://schemas.microsoft.com/office/powerpoint/2010/main" val="169678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79F7-D70D-35C1-7E8F-4AF430BD54AE}"/>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1FF68FBD-A446-84BC-0F2B-8DF3B9169539}"/>
              </a:ext>
            </a:extLst>
          </p:cNvPr>
          <p:cNvSpPr>
            <a:spLocks noGrp="1"/>
          </p:cNvSpPr>
          <p:nvPr>
            <p:ph idx="1"/>
          </p:nvPr>
        </p:nvSpPr>
        <p:spPr/>
        <p:txBody>
          <a:bodyPr/>
          <a:lstStyle/>
          <a:p>
            <a:pPr algn="just"/>
            <a:r>
              <a:rPr lang="en-US" b="1" dirty="0"/>
              <a:t>Definition: </a:t>
            </a:r>
            <a:r>
              <a:rPr lang="en-US" dirty="0"/>
              <a:t>The outcome of a game is the result that arises from the combination of strategies chosen by all players. It determines the payoff each player receives.</a:t>
            </a:r>
          </a:p>
          <a:p>
            <a:pPr algn="just"/>
            <a:r>
              <a:rPr lang="en-US" b="1" dirty="0"/>
              <a:t>Representation: </a:t>
            </a:r>
            <a:r>
              <a:rPr lang="en-US" dirty="0"/>
              <a:t>Outcomes can often be represented in a payoff matrix or in the extensive form of the game.</a:t>
            </a:r>
            <a:endParaRPr lang="en-IN" dirty="0"/>
          </a:p>
        </p:txBody>
      </p:sp>
    </p:spTree>
    <p:extLst>
      <p:ext uri="{BB962C8B-B14F-4D97-AF65-F5344CB8AC3E}">
        <p14:creationId xmlns:p14="http://schemas.microsoft.com/office/powerpoint/2010/main" val="346262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9ABC-BC93-806C-5DA3-9485C87E8CCF}"/>
              </a:ext>
            </a:extLst>
          </p:cNvPr>
          <p:cNvSpPr>
            <a:spLocks noGrp="1"/>
          </p:cNvSpPr>
          <p:nvPr>
            <p:ph type="title"/>
          </p:nvPr>
        </p:nvSpPr>
        <p:spPr/>
        <p:txBody>
          <a:bodyPr/>
          <a:lstStyle/>
          <a:p>
            <a:r>
              <a:rPr lang="en-IN" dirty="0"/>
              <a:t>Payoffs</a:t>
            </a:r>
          </a:p>
        </p:txBody>
      </p:sp>
      <p:sp>
        <p:nvSpPr>
          <p:cNvPr id="3" name="Content Placeholder 2">
            <a:extLst>
              <a:ext uri="{FF2B5EF4-FFF2-40B4-BE49-F238E27FC236}">
                <a16:creationId xmlns:a16="http://schemas.microsoft.com/office/drawing/2014/main" id="{24A07348-00F2-394B-F19B-8DB9DD0D14CD}"/>
              </a:ext>
            </a:extLst>
          </p:cNvPr>
          <p:cNvSpPr>
            <a:spLocks noGrp="1"/>
          </p:cNvSpPr>
          <p:nvPr>
            <p:ph idx="1"/>
          </p:nvPr>
        </p:nvSpPr>
        <p:spPr>
          <a:xfrm>
            <a:off x="838200" y="1379912"/>
            <a:ext cx="10515600" cy="4887883"/>
          </a:xfrm>
        </p:spPr>
        <p:txBody>
          <a:bodyPr>
            <a:normAutofit/>
          </a:bodyPr>
          <a:lstStyle/>
          <a:p>
            <a:pPr algn="just"/>
            <a:r>
              <a:rPr lang="en-US" dirty="0"/>
              <a:t>Definition: Payoffs are the rewards or returns players receive based on the outcome of the game. They reflect the preferences of the players and can be in the form of utility, profit, or any measurable quantity of interest.</a:t>
            </a:r>
          </a:p>
          <a:p>
            <a:pPr algn="just"/>
            <a:r>
              <a:rPr lang="en-US" dirty="0"/>
              <a:t>Characteristics:</a:t>
            </a:r>
          </a:p>
          <a:p>
            <a:pPr marL="685800" lvl="2" algn="just">
              <a:spcBef>
                <a:spcPts val="1000"/>
              </a:spcBef>
            </a:pPr>
            <a:r>
              <a:rPr lang="en-US" sz="2400" dirty="0"/>
              <a:t>Utility Function: Often used to quantify a player's preferences over different outcomes.</a:t>
            </a:r>
          </a:p>
          <a:p>
            <a:pPr marL="685800" lvl="2" algn="just">
              <a:spcBef>
                <a:spcPts val="1000"/>
              </a:spcBef>
            </a:pPr>
            <a:r>
              <a:rPr lang="en-US" sz="2400" dirty="0"/>
              <a:t>Payoff Matrix: In normal-form games, the payoffs are typically presented in a matrix format where rows represent the strategies of one player, columns represent the strategies of another player, and the cells contain the payoffs.</a:t>
            </a:r>
            <a:endParaRPr lang="en-IN" sz="2400" dirty="0"/>
          </a:p>
        </p:txBody>
      </p:sp>
    </p:spTree>
    <p:extLst>
      <p:ext uri="{BB962C8B-B14F-4D97-AF65-F5344CB8AC3E}">
        <p14:creationId xmlns:p14="http://schemas.microsoft.com/office/powerpoint/2010/main" val="133924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E1F2-DBF0-5E17-313D-490D2656AF60}"/>
              </a:ext>
            </a:extLst>
          </p:cNvPr>
          <p:cNvSpPr>
            <a:spLocks noGrp="1"/>
          </p:cNvSpPr>
          <p:nvPr>
            <p:ph type="title"/>
          </p:nvPr>
        </p:nvSpPr>
        <p:spPr/>
        <p:txBody>
          <a:bodyPr/>
          <a:lstStyle/>
          <a:p>
            <a:r>
              <a:rPr lang="en-IN" dirty="0"/>
              <a:t>The Prisoner's Dilemma</a:t>
            </a:r>
          </a:p>
        </p:txBody>
      </p:sp>
      <p:sp>
        <p:nvSpPr>
          <p:cNvPr id="3" name="Content Placeholder 2">
            <a:extLst>
              <a:ext uri="{FF2B5EF4-FFF2-40B4-BE49-F238E27FC236}">
                <a16:creationId xmlns:a16="http://schemas.microsoft.com/office/drawing/2014/main" id="{3BB2CBC3-7FB0-01BE-D58E-86F77DA3A555}"/>
              </a:ext>
            </a:extLst>
          </p:cNvPr>
          <p:cNvSpPr>
            <a:spLocks noGrp="1"/>
          </p:cNvSpPr>
          <p:nvPr>
            <p:ph idx="1"/>
          </p:nvPr>
        </p:nvSpPr>
        <p:spPr/>
        <p:txBody>
          <a:bodyPr/>
          <a:lstStyle/>
          <a:p>
            <a:r>
              <a:rPr lang="en-US" dirty="0"/>
              <a:t>Strategies:</a:t>
            </a:r>
          </a:p>
          <a:p>
            <a:pPr lvl="1"/>
            <a:r>
              <a:rPr lang="en-US" dirty="0"/>
              <a:t>Player A: Cooperate or </a:t>
            </a:r>
            <a:r>
              <a:rPr lang="en-US" dirty="0" err="1"/>
              <a:t>DefectPlayer</a:t>
            </a:r>
            <a:endParaRPr lang="en-US" dirty="0"/>
          </a:p>
          <a:p>
            <a:pPr lvl="1"/>
            <a:r>
              <a:rPr lang="en-US" dirty="0"/>
              <a:t> B: Cooperate or Defect</a:t>
            </a:r>
          </a:p>
          <a:p>
            <a:pPr marL="457200" lvl="1" indent="0">
              <a:buNone/>
            </a:pPr>
            <a:endParaRPr lang="en-US" dirty="0"/>
          </a:p>
          <a:p>
            <a:r>
              <a:rPr lang="en-US" dirty="0"/>
              <a:t>Outcomes:</a:t>
            </a:r>
          </a:p>
          <a:p>
            <a:pPr lvl="1"/>
            <a:r>
              <a:rPr lang="en-US" dirty="0"/>
              <a:t>Both Cooperate: (3, 3)</a:t>
            </a:r>
          </a:p>
          <a:p>
            <a:pPr lvl="1"/>
            <a:r>
              <a:rPr lang="en-US" dirty="0"/>
              <a:t>A Cooperates, B Defects: (0, 5)</a:t>
            </a:r>
          </a:p>
          <a:p>
            <a:pPr lvl="1"/>
            <a:r>
              <a:rPr lang="en-US" dirty="0"/>
              <a:t>A Defects, B Cooperates: (5, 0)</a:t>
            </a:r>
          </a:p>
          <a:p>
            <a:pPr lvl="1"/>
            <a:r>
              <a:rPr lang="en-US" dirty="0"/>
              <a:t>Both Defect: (1, 1)</a:t>
            </a:r>
            <a:endParaRPr lang="en-IN" dirty="0"/>
          </a:p>
        </p:txBody>
      </p:sp>
    </p:spTree>
    <p:extLst>
      <p:ext uri="{BB962C8B-B14F-4D97-AF65-F5344CB8AC3E}">
        <p14:creationId xmlns:p14="http://schemas.microsoft.com/office/powerpoint/2010/main" val="539484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D46E-B093-1845-7CE8-0479913CDC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FEA48A-E6DD-D6D2-8938-450030DAC723}"/>
              </a:ext>
            </a:extLst>
          </p:cNvPr>
          <p:cNvSpPr>
            <a:spLocks noGrp="1"/>
          </p:cNvSpPr>
          <p:nvPr>
            <p:ph idx="1"/>
          </p:nvPr>
        </p:nvSpPr>
        <p:spPr/>
        <p:txBody>
          <a:bodyPr/>
          <a:lstStyle/>
          <a:p>
            <a:r>
              <a:rPr lang="en-US" b="1" dirty="0"/>
              <a:t>Payoffs</a:t>
            </a:r>
            <a:r>
              <a:rPr lang="en-US" dirty="0"/>
              <a:t>: Represented in a matrix, where each cell shows the payoffs for players A and B based on their strategies.</a:t>
            </a:r>
          </a:p>
          <a:p>
            <a:endParaRPr lang="en-IN" dirty="0"/>
          </a:p>
        </p:txBody>
      </p:sp>
      <p:graphicFrame>
        <p:nvGraphicFramePr>
          <p:cNvPr id="5" name="Table 4">
            <a:extLst>
              <a:ext uri="{FF2B5EF4-FFF2-40B4-BE49-F238E27FC236}">
                <a16:creationId xmlns:a16="http://schemas.microsoft.com/office/drawing/2014/main" id="{FA1DF177-B3D6-CF50-E0CB-AEC9B6A7A8F6}"/>
              </a:ext>
            </a:extLst>
          </p:cNvPr>
          <p:cNvGraphicFramePr>
            <a:graphicFrameLocks noGrp="1"/>
          </p:cNvGraphicFramePr>
          <p:nvPr>
            <p:extLst>
              <p:ext uri="{D42A27DB-BD31-4B8C-83A1-F6EECF244321}">
                <p14:modId xmlns:p14="http://schemas.microsoft.com/office/powerpoint/2010/main" val="2168009398"/>
              </p:ext>
            </p:extLst>
          </p:nvPr>
        </p:nvGraphicFramePr>
        <p:xfrm>
          <a:off x="1699491" y="3378517"/>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98850521"/>
                    </a:ext>
                  </a:extLst>
                </a:gridCol>
                <a:gridCol w="2709333">
                  <a:extLst>
                    <a:ext uri="{9D8B030D-6E8A-4147-A177-3AD203B41FA5}">
                      <a16:colId xmlns:a16="http://schemas.microsoft.com/office/drawing/2014/main" val="3989052754"/>
                    </a:ext>
                  </a:extLst>
                </a:gridCol>
                <a:gridCol w="2709333">
                  <a:extLst>
                    <a:ext uri="{9D8B030D-6E8A-4147-A177-3AD203B41FA5}">
                      <a16:colId xmlns:a16="http://schemas.microsoft.com/office/drawing/2014/main" val="1032282407"/>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ysClr val="windowText" lastClr="000000"/>
                          </a:solidFill>
                        </a:rPr>
                        <a:t>B: Cooperate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ysClr val="windowText" lastClr="000000"/>
                          </a:solidFill>
                        </a:rPr>
                        <a:t>B: Defect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350612"/>
                  </a:ext>
                </a:extLst>
              </a:tr>
              <a:tr h="370840">
                <a:tc>
                  <a:txBody>
                    <a:bodyPr/>
                    <a:lstStyle/>
                    <a:p>
                      <a:r>
                        <a:rPr lang="en-IN" b="1"/>
                        <a:t>A: Cooperate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(3,3)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(0,5)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0539927"/>
                  </a:ext>
                </a:extLst>
              </a:tr>
              <a:tr h="370840">
                <a:tc>
                  <a:txBody>
                    <a:bodyPr/>
                    <a:lstStyle/>
                    <a:p>
                      <a:r>
                        <a:rPr lang="en-IN" b="1"/>
                        <a:t>A: Defect</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(5,0)</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(1,1)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8062537"/>
                  </a:ext>
                </a:extLst>
              </a:tr>
            </a:tbl>
          </a:graphicData>
        </a:graphic>
      </p:graphicFrame>
    </p:spTree>
    <p:extLst>
      <p:ext uri="{BB962C8B-B14F-4D97-AF65-F5344CB8AC3E}">
        <p14:creationId xmlns:p14="http://schemas.microsoft.com/office/powerpoint/2010/main" val="309452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73BC63-F9A1-FCDB-EDC1-DBC234B69A13}"/>
              </a:ext>
            </a:extLst>
          </p:cNvPr>
          <p:cNvSpPr txBox="1"/>
          <p:nvPr/>
        </p:nvSpPr>
        <p:spPr>
          <a:xfrm>
            <a:off x="1432560" y="1064028"/>
            <a:ext cx="9326880" cy="3970318"/>
          </a:xfrm>
          <a:prstGeom prst="rect">
            <a:avLst/>
          </a:prstGeom>
          <a:noFill/>
        </p:spPr>
        <p:txBody>
          <a:bodyPr wrap="square">
            <a:spAutoFit/>
          </a:bodyPr>
          <a:lstStyle/>
          <a:p>
            <a:pPr algn="just"/>
            <a:r>
              <a:rPr lang="en-US" sz="2800" dirty="0"/>
              <a:t>In this example:</a:t>
            </a:r>
          </a:p>
          <a:p>
            <a:pPr algn="just"/>
            <a:endParaRPr lang="en-US" sz="2800" dirty="0"/>
          </a:p>
          <a:p>
            <a:pPr algn="just">
              <a:buFont typeface="Arial" panose="020B0604020202020204" pitchFamily="34" charset="0"/>
              <a:buChar char="•"/>
            </a:pPr>
            <a:r>
              <a:rPr lang="en-US" sz="2800" dirty="0"/>
              <a:t>If both players cooperate, they each get a payoff of 3.</a:t>
            </a:r>
          </a:p>
          <a:p>
            <a:pPr algn="just">
              <a:buFont typeface="Arial" panose="020B0604020202020204" pitchFamily="34" charset="0"/>
              <a:buChar char="•"/>
            </a:pPr>
            <a:endParaRPr lang="en-US" sz="2800" dirty="0"/>
          </a:p>
          <a:p>
            <a:pPr algn="just">
              <a:buFont typeface="Arial" panose="020B0604020202020204" pitchFamily="34" charset="0"/>
              <a:buChar char="•"/>
            </a:pPr>
            <a:r>
              <a:rPr lang="en-US" sz="2800" dirty="0"/>
              <a:t>If one cooperates and the other defects, the defector gets a higher payoff (5), and the cooperator gets a lower payoff (0).</a:t>
            </a:r>
          </a:p>
          <a:p>
            <a:pPr algn="just"/>
            <a:endParaRPr lang="en-US" sz="2800" dirty="0"/>
          </a:p>
          <a:p>
            <a:pPr algn="just">
              <a:buFont typeface="Arial" panose="020B0604020202020204" pitchFamily="34" charset="0"/>
              <a:buChar char="•"/>
            </a:pPr>
            <a:r>
              <a:rPr lang="en-US" sz="2800" dirty="0"/>
              <a:t>If both defect, they each get a lower payoff (1) compared to mutual cooperation</a:t>
            </a:r>
          </a:p>
        </p:txBody>
      </p:sp>
    </p:spTree>
    <p:extLst>
      <p:ext uri="{BB962C8B-B14F-4D97-AF65-F5344CB8AC3E}">
        <p14:creationId xmlns:p14="http://schemas.microsoft.com/office/powerpoint/2010/main" val="411876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CA1A-C861-0A94-E739-BDD95109BB33}"/>
              </a:ext>
            </a:extLst>
          </p:cNvPr>
          <p:cNvSpPr>
            <a:spLocks noGrp="1"/>
          </p:cNvSpPr>
          <p:nvPr>
            <p:ph type="title"/>
          </p:nvPr>
        </p:nvSpPr>
        <p:spPr/>
        <p:txBody>
          <a:bodyPr/>
          <a:lstStyle/>
          <a:p>
            <a:r>
              <a:rPr lang="en-IN" dirty="0"/>
              <a:t>Dominant Strategies</a:t>
            </a:r>
          </a:p>
        </p:txBody>
      </p:sp>
      <p:sp>
        <p:nvSpPr>
          <p:cNvPr id="3" name="Content Placeholder 2">
            <a:extLst>
              <a:ext uri="{FF2B5EF4-FFF2-40B4-BE49-F238E27FC236}">
                <a16:creationId xmlns:a16="http://schemas.microsoft.com/office/drawing/2014/main" id="{970ACB94-E464-790C-3F6D-B2B758059984}"/>
              </a:ext>
            </a:extLst>
          </p:cNvPr>
          <p:cNvSpPr>
            <a:spLocks noGrp="1"/>
          </p:cNvSpPr>
          <p:nvPr>
            <p:ph idx="1"/>
          </p:nvPr>
        </p:nvSpPr>
        <p:spPr/>
        <p:txBody>
          <a:bodyPr>
            <a:normAutofit fontScale="92500"/>
          </a:bodyPr>
          <a:lstStyle/>
          <a:p>
            <a:pPr algn="just"/>
            <a:r>
              <a:rPr lang="en-US" dirty="0"/>
              <a:t>A dominant strategy is one that results in the highest payoff for a player, regardless of what the other players do. If a player has a dominant strategy, they will always choose it, as it guarantees the best outcome for them.</a:t>
            </a:r>
          </a:p>
          <a:p>
            <a:pPr algn="just"/>
            <a:r>
              <a:rPr lang="en-US" b="1" dirty="0"/>
              <a:t>Key Points:</a:t>
            </a:r>
          </a:p>
          <a:p>
            <a:pPr algn="just">
              <a:buFont typeface="Arial" panose="020B0604020202020204" pitchFamily="34" charset="0"/>
              <a:buChar char="•"/>
            </a:pPr>
            <a:r>
              <a:rPr lang="en-US" b="1" dirty="0"/>
              <a:t>Strictly Dominant Strategy</a:t>
            </a:r>
            <a:r>
              <a:rPr lang="en-US" dirty="0"/>
              <a:t>: A strategy is strictly dominant if it always provides a higher payoff than any other strategy, no matter what the other players choose.</a:t>
            </a:r>
          </a:p>
          <a:p>
            <a:pPr algn="just">
              <a:buFont typeface="Arial" panose="020B0604020202020204" pitchFamily="34" charset="0"/>
              <a:buChar char="•"/>
            </a:pPr>
            <a:r>
              <a:rPr lang="en-US" b="1" dirty="0"/>
              <a:t>Weakly Dominant Strategy</a:t>
            </a:r>
            <a:r>
              <a:rPr lang="en-US" dirty="0"/>
              <a:t>: A strategy is weakly dominant if it provides a payoff that is at least as high as any other strategy, regardless of what the other players do, and sometimes provides a strictly higher payoff.</a:t>
            </a:r>
          </a:p>
          <a:p>
            <a:pPr algn="just"/>
            <a:endParaRPr lang="en-IN" dirty="0"/>
          </a:p>
        </p:txBody>
      </p:sp>
    </p:spTree>
    <p:extLst>
      <p:ext uri="{BB962C8B-B14F-4D97-AF65-F5344CB8AC3E}">
        <p14:creationId xmlns:p14="http://schemas.microsoft.com/office/powerpoint/2010/main" val="39077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D884-3366-A451-5E6A-C83BDF62F1CE}"/>
              </a:ext>
            </a:extLst>
          </p:cNvPr>
          <p:cNvSpPr>
            <a:spLocks noGrp="1"/>
          </p:cNvSpPr>
          <p:nvPr>
            <p:ph type="title"/>
          </p:nvPr>
        </p:nvSpPr>
        <p:spPr/>
        <p:txBody>
          <a:bodyPr/>
          <a:lstStyle/>
          <a:p>
            <a:r>
              <a:rPr lang="en-IN" dirty="0"/>
              <a:t>Mixed Strategy Nash Equilibrium</a:t>
            </a:r>
          </a:p>
        </p:txBody>
      </p:sp>
      <p:sp>
        <p:nvSpPr>
          <p:cNvPr id="3" name="Content Placeholder 2">
            <a:extLst>
              <a:ext uri="{FF2B5EF4-FFF2-40B4-BE49-F238E27FC236}">
                <a16:creationId xmlns:a16="http://schemas.microsoft.com/office/drawing/2014/main" id="{A772F2B1-40E6-BD38-C191-33A9094B98EE}"/>
              </a:ext>
            </a:extLst>
          </p:cNvPr>
          <p:cNvSpPr>
            <a:spLocks noGrp="1"/>
          </p:cNvSpPr>
          <p:nvPr>
            <p:ph idx="1"/>
          </p:nvPr>
        </p:nvSpPr>
        <p:spPr/>
        <p:txBody>
          <a:bodyPr/>
          <a:lstStyle/>
          <a:p>
            <a:r>
              <a:rPr lang="en-US" dirty="0"/>
              <a:t>In some games, players might randomize over strategies, leading to a mixed strategy Nash equilibrium, where each player assigns a probability to each of their possible pure strategies.</a:t>
            </a:r>
            <a:endParaRPr lang="en-IN" dirty="0"/>
          </a:p>
        </p:txBody>
      </p:sp>
    </p:spTree>
    <p:extLst>
      <p:ext uri="{BB962C8B-B14F-4D97-AF65-F5344CB8AC3E}">
        <p14:creationId xmlns:p14="http://schemas.microsoft.com/office/powerpoint/2010/main" val="3196566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858</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Strategies</vt:lpstr>
      <vt:lpstr>Strategies</vt:lpstr>
      <vt:lpstr>Outcomes</vt:lpstr>
      <vt:lpstr>Payoffs</vt:lpstr>
      <vt:lpstr>The Prisoner's Dilemma</vt:lpstr>
      <vt:lpstr>PowerPoint Presentation</vt:lpstr>
      <vt:lpstr>PowerPoint Presentation</vt:lpstr>
      <vt:lpstr>Dominant Strategies</vt:lpstr>
      <vt:lpstr>Mixed Strategy Nash Equilibrium</vt:lpstr>
      <vt:lpstr>Nash Equilibrium</vt:lpstr>
      <vt:lpstr>Example: Prisoner's Dilemma </vt:lpstr>
      <vt:lpstr>Multiple Equilibria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15</cp:revision>
  <dcterms:created xsi:type="dcterms:W3CDTF">2024-07-18T01:17:06Z</dcterms:created>
  <dcterms:modified xsi:type="dcterms:W3CDTF">2024-08-02T10:17:30Z</dcterms:modified>
</cp:coreProperties>
</file>