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59" r:id="rId5"/>
    <p:sldId id="260" r:id="rId6"/>
    <p:sldId id="262" r:id="rId7"/>
    <p:sldId id="263" r:id="rId8"/>
    <p:sldId id="264" r:id="rId9"/>
    <p:sldId id="269"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92" r:id="rId31"/>
    <p:sldId id="287" r:id="rId32"/>
    <p:sldId id="286" r:id="rId33"/>
    <p:sldId id="288" r:id="rId34"/>
    <p:sldId id="289" r:id="rId35"/>
    <p:sldId id="293" r:id="rId36"/>
    <p:sldId id="290" r:id="rId37"/>
    <p:sldId id="291" r:id="rId38"/>
    <p:sldId id="294" r:id="rId39"/>
    <p:sldId id="295" r:id="rId40"/>
    <p:sldId id="296" r:id="rId41"/>
    <p:sldId id="297" r:id="rId42"/>
    <p:sldId id="298" r:id="rId43"/>
    <p:sldId id="299" r:id="rId44"/>
    <p:sldId id="300"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522"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D256BF-4DAF-435B-AA45-EAE2ECC558B5}" type="datetimeFigureOut">
              <a:rPr lang="en-IN" smtClean="0"/>
              <a:t>19-01-2023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176EF4-5585-4F27-9BC3-FA754BED50ED}" type="slidenum">
              <a:rPr lang="en-IN" smtClean="0"/>
              <a:t>‹#›</a:t>
            </a:fld>
            <a:endParaRPr lang="en-IN"/>
          </a:p>
        </p:txBody>
      </p:sp>
    </p:spTree>
    <p:extLst>
      <p:ext uri="{BB962C8B-B14F-4D97-AF65-F5344CB8AC3E}">
        <p14:creationId xmlns:p14="http://schemas.microsoft.com/office/powerpoint/2010/main" val="2919245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https://www.geeksforgeeks.org/game-theory-in-ai/</a:t>
            </a:r>
            <a:endParaRPr lang="en-IN" dirty="0"/>
          </a:p>
        </p:txBody>
      </p:sp>
      <p:sp>
        <p:nvSpPr>
          <p:cNvPr id="4" name="Slide Number Placeholder 3"/>
          <p:cNvSpPr>
            <a:spLocks noGrp="1"/>
          </p:cNvSpPr>
          <p:nvPr>
            <p:ph type="sldNum" sz="quarter" idx="10"/>
          </p:nvPr>
        </p:nvSpPr>
        <p:spPr/>
        <p:txBody>
          <a:bodyPr/>
          <a:lstStyle/>
          <a:p>
            <a:fld id="{1D176EF4-5585-4F27-9BC3-FA754BED50ED}" type="slidenum">
              <a:rPr lang="en-IN" smtClean="0"/>
              <a:t>2</a:t>
            </a:fld>
            <a:endParaRPr lang="en-IN"/>
          </a:p>
        </p:txBody>
      </p:sp>
    </p:spTree>
    <p:extLst>
      <p:ext uri="{BB962C8B-B14F-4D97-AF65-F5344CB8AC3E}">
        <p14:creationId xmlns:p14="http://schemas.microsoft.com/office/powerpoint/2010/main" val="290728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D176EF4-5585-4F27-9BC3-FA754BED50ED}" type="slidenum">
              <a:rPr lang="en-IN" smtClean="0"/>
              <a:t>25</a:t>
            </a:fld>
            <a:endParaRPr lang="en-IN"/>
          </a:p>
        </p:txBody>
      </p:sp>
    </p:spTree>
    <p:extLst>
      <p:ext uri="{BB962C8B-B14F-4D97-AF65-F5344CB8AC3E}">
        <p14:creationId xmlns:p14="http://schemas.microsoft.com/office/powerpoint/2010/main" val="19224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Game Theory</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449441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algn="just"/>
            <a:r>
              <a:rPr lang="en-IN" dirty="0"/>
              <a:t>This is a competitive process which goes on until both neural networks do not require to make any changes in their parameters and there can be no further improvement in both neural networks. </a:t>
            </a:r>
            <a:endParaRPr lang="en-IN" dirty="0" smtClean="0"/>
          </a:p>
          <a:p>
            <a:pPr algn="just"/>
            <a:r>
              <a:rPr lang="en-IN" dirty="0" smtClean="0"/>
              <a:t>This </a:t>
            </a:r>
            <a:r>
              <a:rPr lang="en-IN" dirty="0"/>
              <a:t>state of </a:t>
            </a:r>
            <a:r>
              <a:rPr lang="en-IN" b="1" dirty="0"/>
              <a:t>no further improvement </a:t>
            </a:r>
            <a:r>
              <a:rPr lang="en-IN" dirty="0"/>
              <a:t>is known as NASH EQUILIBRIUM. </a:t>
            </a:r>
            <a:endParaRPr lang="en-IN" dirty="0" smtClean="0"/>
          </a:p>
          <a:p>
            <a:pPr algn="just"/>
            <a:r>
              <a:rPr lang="en-IN" dirty="0" smtClean="0"/>
              <a:t>In </a:t>
            </a:r>
            <a:r>
              <a:rPr lang="en-IN" dirty="0"/>
              <a:t>other words, GAN is a 2-player competitive game where both players are continuously optimizing themselves to find a Nash Equilibrium. </a:t>
            </a:r>
          </a:p>
        </p:txBody>
      </p:sp>
    </p:spTree>
    <p:extLst>
      <p:ext uri="{BB962C8B-B14F-4D97-AF65-F5344CB8AC3E}">
        <p14:creationId xmlns:p14="http://schemas.microsoft.com/office/powerpoint/2010/main" val="3312165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But how do we know if the game has reached Nash Equilibrium?</a:t>
            </a:r>
            <a:r>
              <a:rPr lang="en-IN" dirty="0"/>
              <a:t> </a:t>
            </a:r>
          </a:p>
        </p:txBody>
      </p:sp>
      <p:sp>
        <p:nvSpPr>
          <p:cNvPr id="3" name="Content Placeholder 2"/>
          <p:cNvSpPr>
            <a:spLocks noGrp="1"/>
          </p:cNvSpPr>
          <p:nvPr>
            <p:ph idx="1"/>
          </p:nvPr>
        </p:nvSpPr>
        <p:spPr/>
        <p:txBody>
          <a:bodyPr>
            <a:normAutofit fontScale="85000" lnSpcReduction="20000"/>
          </a:bodyPr>
          <a:lstStyle/>
          <a:p>
            <a:r>
              <a:rPr lang="en-IN" dirty="0"/>
              <a:t>In any game, one of the agents is required to disclose their strategy in front of the other agents. After the revelation, if none of the players changes their strategies, it is understood that the game has reached Nash Equilibrium.  </a:t>
            </a:r>
            <a:endParaRPr lang="en-IN" dirty="0" smtClean="0"/>
          </a:p>
          <a:p>
            <a:r>
              <a:rPr lang="en-IN" dirty="0" smtClean="0"/>
              <a:t>Now </a:t>
            </a:r>
            <a:r>
              <a:rPr lang="en-IN" dirty="0"/>
              <a:t>that we are aware of the basics of Game Theory, let us try to understand how Nash Equilibrium is attained in a simultaneous game. There are many examples but the most famous is the Prisoner’s Dilemma. There are some more examples such as the Closed-bag exchange Game, the Friend or For Game, and the iterated Snowdrift Game. </a:t>
            </a:r>
          </a:p>
        </p:txBody>
      </p:sp>
    </p:spTree>
    <p:extLst>
      <p:ext uri="{BB962C8B-B14F-4D97-AF65-F5344CB8AC3E}">
        <p14:creationId xmlns:p14="http://schemas.microsoft.com/office/powerpoint/2010/main" val="2913186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dirty="0"/>
              <a:t>In all these games, two players are involved and the final playoff is a result of a decision that has to be made by both players. </a:t>
            </a:r>
            <a:endParaRPr lang="en-IN" dirty="0" smtClean="0"/>
          </a:p>
          <a:p>
            <a:r>
              <a:rPr lang="en-IN" dirty="0" smtClean="0"/>
              <a:t>Both </a:t>
            </a:r>
            <a:r>
              <a:rPr lang="en-IN" dirty="0"/>
              <a:t>players have to make a choice between defection and co-operation. If both players cooperate, the final playoff will turn out to be positive for both. However, if both defect, the final playoff will be negative for both players. If there is a combination of one player defecting and the other co-operating, the final playoff will be positive for one and negative for another. </a:t>
            </a:r>
            <a:endParaRPr lang="en-IN" dirty="0" smtClean="0"/>
          </a:p>
          <a:p>
            <a:r>
              <a:rPr lang="en-IN" dirty="0"/>
              <a:t>Here, Nash Equilibrium plays an important role. Only if both players jot out a strategy that benefits each other and provide both with a positive playoff, the solution to this problem will be optimal. </a:t>
            </a:r>
          </a:p>
        </p:txBody>
      </p:sp>
    </p:spTree>
    <p:extLst>
      <p:ext uri="{BB962C8B-B14F-4D97-AF65-F5344CB8AC3E}">
        <p14:creationId xmlns:p14="http://schemas.microsoft.com/office/powerpoint/2010/main" val="3667954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Where is GAME THEORY now?</a:t>
            </a:r>
            <a:r>
              <a:rPr lang="en-IN" dirty="0"/>
              <a:t> </a:t>
            </a:r>
          </a:p>
        </p:txBody>
      </p:sp>
      <p:sp>
        <p:nvSpPr>
          <p:cNvPr id="3" name="Content Placeholder 2"/>
          <p:cNvSpPr>
            <a:spLocks noGrp="1"/>
          </p:cNvSpPr>
          <p:nvPr>
            <p:ph idx="1"/>
          </p:nvPr>
        </p:nvSpPr>
        <p:spPr/>
        <p:txBody>
          <a:bodyPr>
            <a:normAutofit fontScale="70000" lnSpcReduction="20000"/>
          </a:bodyPr>
          <a:lstStyle/>
          <a:p>
            <a:pPr algn="just"/>
            <a:r>
              <a:rPr lang="en-IN" dirty="0"/>
              <a:t>Game Theory is increasingly becoming a part of the real-world in its various applications in areas like public health services, public safety, and wildlife. </a:t>
            </a:r>
            <a:endParaRPr lang="en-IN" dirty="0" smtClean="0"/>
          </a:p>
          <a:p>
            <a:pPr algn="just"/>
            <a:r>
              <a:rPr lang="en-IN" dirty="0" smtClean="0"/>
              <a:t>Currently</a:t>
            </a:r>
            <a:r>
              <a:rPr lang="en-IN" dirty="0"/>
              <a:t>, game theory is being used in adversary training in GANs, multi-agent systems, and imitation and reinforcement learning. </a:t>
            </a:r>
            <a:endParaRPr lang="en-IN" dirty="0" smtClean="0"/>
          </a:p>
          <a:p>
            <a:pPr algn="just"/>
            <a:r>
              <a:rPr lang="en-IN" dirty="0" smtClean="0"/>
              <a:t>In </a:t>
            </a:r>
            <a:r>
              <a:rPr lang="en-IN" dirty="0"/>
              <a:t>the case of perfect information and symmetric games, many Machine Learning and Deep Learning techniques are applicable. </a:t>
            </a:r>
            <a:endParaRPr lang="en-IN" dirty="0" smtClean="0"/>
          </a:p>
          <a:p>
            <a:pPr algn="just"/>
            <a:r>
              <a:rPr lang="en-IN" dirty="0" smtClean="0"/>
              <a:t>The </a:t>
            </a:r>
            <a:r>
              <a:rPr lang="en-IN" dirty="0"/>
              <a:t>real challenge lies in the development of techniques to handle incomplete information games, such as Poker. The complexity of the game lies in the fact that there are too many combinations of cards and the uncertainty of the cards being held by the various players.</a:t>
            </a:r>
          </a:p>
        </p:txBody>
      </p:sp>
    </p:spTree>
    <p:extLst>
      <p:ext uri="{BB962C8B-B14F-4D97-AF65-F5344CB8AC3E}">
        <p14:creationId xmlns:p14="http://schemas.microsoft.com/office/powerpoint/2010/main" val="3058374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Example: the Prisoner’s Dilemma</a:t>
            </a:r>
            <a:endParaRPr lang="en-IN" dirty="0"/>
          </a:p>
        </p:txBody>
      </p:sp>
      <p:sp>
        <p:nvSpPr>
          <p:cNvPr id="3" name="Content Placeholder 2"/>
          <p:cNvSpPr>
            <a:spLocks noGrp="1"/>
          </p:cNvSpPr>
          <p:nvPr>
            <p:ph idx="1"/>
          </p:nvPr>
        </p:nvSpPr>
        <p:spPr/>
        <p:txBody>
          <a:bodyPr/>
          <a:lstStyle/>
          <a:p>
            <a:r>
              <a:rPr lang="en-IN" dirty="0"/>
              <a:t>One of the most well-known strategic games is the </a:t>
            </a:r>
            <a:r>
              <a:rPr lang="en-IN" i="1" dirty="0"/>
              <a:t>Prisoner’s Dilemma</a:t>
            </a:r>
            <a:r>
              <a:rPr lang="en-IN" dirty="0"/>
              <a:t>. </a:t>
            </a:r>
            <a:endParaRPr lang="en-IN" dirty="0" smtClean="0"/>
          </a:p>
          <a:p>
            <a:r>
              <a:rPr lang="en-IN" dirty="0" smtClean="0"/>
              <a:t>Its name comes </a:t>
            </a:r>
            <a:r>
              <a:rPr lang="en-IN" dirty="0"/>
              <a:t>from a story involving suspects in a crime; </a:t>
            </a:r>
            <a:endParaRPr lang="en-IN" dirty="0" smtClean="0"/>
          </a:p>
          <a:p>
            <a:r>
              <a:rPr lang="en-IN" dirty="0"/>
              <a:t>I</a:t>
            </a:r>
            <a:r>
              <a:rPr lang="en-IN" dirty="0" smtClean="0"/>
              <a:t>ts </a:t>
            </a:r>
            <a:r>
              <a:rPr lang="en-IN" dirty="0"/>
              <a:t>importance comes from </a:t>
            </a:r>
            <a:r>
              <a:rPr lang="en-IN" dirty="0" smtClean="0"/>
              <a:t>the huge </a:t>
            </a:r>
            <a:r>
              <a:rPr lang="en-IN" dirty="0"/>
              <a:t>variety of situations in which the participants face incentives similar to </a:t>
            </a:r>
            <a:r>
              <a:rPr lang="en-IN" dirty="0" smtClean="0"/>
              <a:t>those faced </a:t>
            </a:r>
            <a:r>
              <a:rPr lang="en-IN" dirty="0"/>
              <a:t>by the suspects in the story.</a:t>
            </a:r>
          </a:p>
        </p:txBody>
      </p:sp>
    </p:spTree>
    <p:extLst>
      <p:ext uri="{BB962C8B-B14F-4D97-AF65-F5344CB8AC3E}">
        <p14:creationId xmlns:p14="http://schemas.microsoft.com/office/powerpoint/2010/main" val="29348316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Prisoner’s Dilemma</a:t>
            </a:r>
            <a:endParaRPr lang="en-IN" dirty="0"/>
          </a:p>
        </p:txBody>
      </p:sp>
      <p:sp>
        <p:nvSpPr>
          <p:cNvPr id="3" name="Content Placeholder 2"/>
          <p:cNvSpPr>
            <a:spLocks noGrp="1"/>
          </p:cNvSpPr>
          <p:nvPr>
            <p:ph idx="1"/>
          </p:nvPr>
        </p:nvSpPr>
        <p:spPr/>
        <p:txBody>
          <a:bodyPr>
            <a:normAutofit fontScale="85000" lnSpcReduction="20000"/>
          </a:bodyPr>
          <a:lstStyle/>
          <a:p>
            <a:r>
              <a:rPr lang="en-IN" dirty="0"/>
              <a:t>Two suspects in a major crime are held in separate cells. </a:t>
            </a:r>
            <a:endParaRPr lang="en-IN" dirty="0" smtClean="0"/>
          </a:p>
          <a:p>
            <a:r>
              <a:rPr lang="en-IN" dirty="0" smtClean="0"/>
              <a:t>There </a:t>
            </a:r>
            <a:r>
              <a:rPr lang="en-IN" dirty="0"/>
              <a:t>is enough evidence to convict each of them of a minor offense, but not enough evidence to convict either of them of the major crime unless one of them acts as an informer against the other (finks). </a:t>
            </a:r>
            <a:endParaRPr lang="en-IN" dirty="0" smtClean="0"/>
          </a:p>
          <a:p>
            <a:r>
              <a:rPr lang="en-IN" dirty="0" smtClean="0">
                <a:solidFill>
                  <a:srgbClr val="FF0000"/>
                </a:solidFill>
              </a:rPr>
              <a:t>If </a:t>
            </a:r>
            <a:r>
              <a:rPr lang="en-IN" dirty="0">
                <a:solidFill>
                  <a:srgbClr val="FF0000"/>
                </a:solidFill>
              </a:rPr>
              <a:t>they both stay quiet, each will be convicted of the minor offense and spend one year in prison. </a:t>
            </a:r>
            <a:endParaRPr lang="en-IN" dirty="0" smtClean="0">
              <a:solidFill>
                <a:srgbClr val="FF0000"/>
              </a:solidFill>
            </a:endParaRPr>
          </a:p>
          <a:p>
            <a:r>
              <a:rPr lang="en-IN" dirty="0" smtClean="0">
                <a:solidFill>
                  <a:srgbClr val="FF0000"/>
                </a:solidFill>
              </a:rPr>
              <a:t>If </a:t>
            </a:r>
            <a:r>
              <a:rPr lang="en-IN" dirty="0">
                <a:solidFill>
                  <a:srgbClr val="FF0000"/>
                </a:solidFill>
              </a:rPr>
              <a:t>one and only one of them finks, she will be freed and used as a witness against the other, who will spend four years in prison</a:t>
            </a:r>
            <a:r>
              <a:rPr lang="en-IN" dirty="0" smtClean="0">
                <a:solidFill>
                  <a:srgbClr val="FF0000"/>
                </a:solidFill>
              </a:rPr>
              <a:t>.</a:t>
            </a:r>
          </a:p>
          <a:p>
            <a:r>
              <a:rPr lang="en-IN" dirty="0" smtClean="0">
                <a:solidFill>
                  <a:srgbClr val="FF0000"/>
                </a:solidFill>
              </a:rPr>
              <a:t>If </a:t>
            </a:r>
            <a:r>
              <a:rPr lang="en-IN" dirty="0">
                <a:solidFill>
                  <a:srgbClr val="FF0000"/>
                </a:solidFill>
              </a:rPr>
              <a:t>they both fink, each will spend three years in prison.</a:t>
            </a:r>
          </a:p>
        </p:txBody>
      </p:sp>
    </p:spTree>
    <p:extLst>
      <p:ext uri="{BB962C8B-B14F-4D97-AF65-F5344CB8AC3E}">
        <p14:creationId xmlns:p14="http://schemas.microsoft.com/office/powerpoint/2010/main" val="34892559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Prisoner’s Dilemma</a:t>
            </a:r>
            <a:endParaRPr lang="en-IN" dirty="0"/>
          </a:p>
        </p:txBody>
      </p:sp>
      <p:sp>
        <p:nvSpPr>
          <p:cNvPr id="3" name="Content Placeholder 2"/>
          <p:cNvSpPr>
            <a:spLocks noGrp="1"/>
          </p:cNvSpPr>
          <p:nvPr>
            <p:ph idx="1"/>
          </p:nvPr>
        </p:nvSpPr>
        <p:spPr/>
        <p:txBody>
          <a:bodyPr>
            <a:normAutofit fontScale="85000" lnSpcReduction="10000"/>
          </a:bodyPr>
          <a:lstStyle/>
          <a:p>
            <a:r>
              <a:rPr lang="en-IN" dirty="0"/>
              <a:t>This situation may be </a:t>
            </a:r>
            <a:r>
              <a:rPr lang="en-IN" dirty="0" smtClean="0"/>
              <a:t>modelled </a:t>
            </a:r>
            <a:r>
              <a:rPr lang="en-IN" dirty="0"/>
              <a:t>as a strategic game:</a:t>
            </a:r>
          </a:p>
          <a:p>
            <a:r>
              <a:rPr lang="en-IN" b="1" i="1" dirty="0"/>
              <a:t>Players</a:t>
            </a:r>
            <a:r>
              <a:rPr lang="en-IN" i="1" dirty="0"/>
              <a:t> </a:t>
            </a:r>
            <a:r>
              <a:rPr lang="en-IN" dirty="0"/>
              <a:t>The two suspects.</a:t>
            </a:r>
          </a:p>
          <a:p>
            <a:r>
              <a:rPr lang="en-IN" b="1" i="1" dirty="0"/>
              <a:t>Actions</a:t>
            </a:r>
            <a:r>
              <a:rPr lang="en-IN" i="1" dirty="0"/>
              <a:t> </a:t>
            </a:r>
            <a:r>
              <a:rPr lang="en-IN" dirty="0"/>
              <a:t>Each player’s set of actions is </a:t>
            </a:r>
            <a:r>
              <a:rPr lang="en-IN" i="1" dirty="0"/>
              <a:t>{Quiet</a:t>
            </a:r>
            <a:r>
              <a:rPr lang="en-IN" dirty="0"/>
              <a:t>, </a:t>
            </a:r>
            <a:r>
              <a:rPr lang="en-IN" i="1" dirty="0"/>
              <a:t>Fink</a:t>
            </a:r>
            <a:r>
              <a:rPr lang="en-IN" i="1" dirty="0" smtClean="0"/>
              <a:t>}</a:t>
            </a:r>
            <a:r>
              <a:rPr lang="en-IN" dirty="0" smtClean="0"/>
              <a:t>.</a:t>
            </a:r>
          </a:p>
          <a:p>
            <a:r>
              <a:rPr lang="en-IN" b="1" i="1" dirty="0"/>
              <a:t>Preferences</a:t>
            </a:r>
            <a:r>
              <a:rPr lang="en-IN" i="1" dirty="0"/>
              <a:t> </a:t>
            </a:r>
            <a:r>
              <a:rPr lang="en-IN" dirty="0"/>
              <a:t>Suspect 1’s ordering of the action profiles, from </a:t>
            </a:r>
            <a:r>
              <a:rPr lang="en-IN" dirty="0">
                <a:solidFill>
                  <a:srgbClr val="0070C0"/>
                </a:solidFill>
              </a:rPr>
              <a:t>best to worst</a:t>
            </a:r>
            <a:r>
              <a:rPr lang="en-IN" dirty="0"/>
              <a:t>, </a:t>
            </a:r>
            <a:r>
              <a:rPr lang="en-IN" dirty="0" smtClean="0"/>
              <a:t>is </a:t>
            </a:r>
            <a:r>
              <a:rPr lang="en-IN" dirty="0" smtClean="0">
                <a:solidFill>
                  <a:srgbClr val="FF0000"/>
                </a:solidFill>
              </a:rPr>
              <a:t>(</a:t>
            </a:r>
            <a:r>
              <a:rPr lang="en-IN" i="1" dirty="0" smtClean="0">
                <a:solidFill>
                  <a:srgbClr val="FF0000"/>
                </a:solidFill>
              </a:rPr>
              <a:t>Fink</a:t>
            </a:r>
            <a:r>
              <a:rPr lang="en-IN" dirty="0">
                <a:solidFill>
                  <a:srgbClr val="FF0000"/>
                </a:solidFill>
              </a:rPr>
              <a:t>, </a:t>
            </a:r>
            <a:r>
              <a:rPr lang="en-IN" i="1" dirty="0">
                <a:solidFill>
                  <a:srgbClr val="FF0000"/>
                </a:solidFill>
              </a:rPr>
              <a:t>Quiet</a:t>
            </a:r>
            <a:r>
              <a:rPr lang="en-IN" dirty="0">
                <a:solidFill>
                  <a:srgbClr val="FF0000"/>
                </a:solidFill>
              </a:rPr>
              <a:t>) </a:t>
            </a:r>
            <a:r>
              <a:rPr lang="en-IN" dirty="0"/>
              <a:t>(she finks and suspect 2 remains quiet, so she is freed), </a:t>
            </a:r>
            <a:r>
              <a:rPr lang="en-IN" dirty="0">
                <a:solidFill>
                  <a:srgbClr val="FF0000"/>
                </a:solidFill>
              </a:rPr>
              <a:t>(</a:t>
            </a:r>
            <a:r>
              <a:rPr lang="en-IN" i="1" dirty="0" err="1" smtClean="0">
                <a:solidFill>
                  <a:srgbClr val="FF0000"/>
                </a:solidFill>
              </a:rPr>
              <a:t>Quiet</a:t>
            </a:r>
            <a:r>
              <a:rPr lang="en-IN" dirty="0" err="1" smtClean="0">
                <a:solidFill>
                  <a:srgbClr val="FF0000"/>
                </a:solidFill>
              </a:rPr>
              <a:t>,</a:t>
            </a:r>
            <a:r>
              <a:rPr lang="en-IN" i="1" dirty="0" err="1" smtClean="0">
                <a:solidFill>
                  <a:srgbClr val="FF0000"/>
                </a:solidFill>
              </a:rPr>
              <a:t>Quiet</a:t>
            </a:r>
            <a:r>
              <a:rPr lang="en-IN" dirty="0">
                <a:solidFill>
                  <a:srgbClr val="FF0000"/>
                </a:solidFill>
              </a:rPr>
              <a:t>)</a:t>
            </a:r>
            <a:r>
              <a:rPr lang="en-IN" dirty="0"/>
              <a:t> (she gets one year in prison), </a:t>
            </a:r>
            <a:r>
              <a:rPr lang="en-IN" dirty="0">
                <a:solidFill>
                  <a:srgbClr val="FF0000"/>
                </a:solidFill>
              </a:rPr>
              <a:t>(</a:t>
            </a:r>
            <a:r>
              <a:rPr lang="en-IN" i="1" dirty="0">
                <a:solidFill>
                  <a:srgbClr val="FF0000"/>
                </a:solidFill>
              </a:rPr>
              <a:t>Fink</a:t>
            </a:r>
            <a:r>
              <a:rPr lang="en-IN" dirty="0">
                <a:solidFill>
                  <a:srgbClr val="FF0000"/>
                </a:solidFill>
              </a:rPr>
              <a:t>, </a:t>
            </a:r>
            <a:r>
              <a:rPr lang="en-IN" i="1" dirty="0">
                <a:solidFill>
                  <a:srgbClr val="FF0000"/>
                </a:solidFill>
              </a:rPr>
              <a:t>Fink</a:t>
            </a:r>
            <a:r>
              <a:rPr lang="en-IN" dirty="0">
                <a:solidFill>
                  <a:srgbClr val="FF0000"/>
                </a:solidFill>
              </a:rPr>
              <a:t>) </a:t>
            </a:r>
            <a:r>
              <a:rPr lang="en-IN" dirty="0"/>
              <a:t>(she gets three years in prison</a:t>
            </a:r>
            <a:r>
              <a:rPr lang="en-IN" dirty="0" smtClean="0"/>
              <a:t>),</a:t>
            </a:r>
            <a:r>
              <a:rPr lang="en-IN" dirty="0" smtClean="0">
                <a:solidFill>
                  <a:srgbClr val="FF0000"/>
                </a:solidFill>
              </a:rPr>
              <a:t>(</a:t>
            </a:r>
            <a:r>
              <a:rPr lang="en-IN" i="1" dirty="0">
                <a:solidFill>
                  <a:srgbClr val="FF0000"/>
                </a:solidFill>
              </a:rPr>
              <a:t>Quiet</a:t>
            </a:r>
            <a:r>
              <a:rPr lang="en-IN" dirty="0">
                <a:solidFill>
                  <a:srgbClr val="FF0000"/>
                </a:solidFill>
              </a:rPr>
              <a:t>, </a:t>
            </a:r>
            <a:r>
              <a:rPr lang="en-IN" i="1" dirty="0">
                <a:solidFill>
                  <a:srgbClr val="FF0000"/>
                </a:solidFill>
              </a:rPr>
              <a:t>Fink</a:t>
            </a:r>
            <a:r>
              <a:rPr lang="en-IN" dirty="0">
                <a:solidFill>
                  <a:srgbClr val="FF0000"/>
                </a:solidFill>
              </a:rPr>
              <a:t>)</a:t>
            </a:r>
            <a:r>
              <a:rPr lang="en-IN" dirty="0"/>
              <a:t> (she gets four years in prison</a:t>
            </a:r>
            <a:r>
              <a:rPr lang="en-IN" dirty="0" smtClean="0"/>
              <a:t>).</a:t>
            </a:r>
          </a:p>
          <a:p>
            <a:r>
              <a:rPr lang="en-IN" dirty="0" smtClean="0"/>
              <a:t> </a:t>
            </a:r>
            <a:r>
              <a:rPr lang="en-IN" dirty="0"/>
              <a:t>Suspect 2’s ordering is (</a:t>
            </a:r>
            <a:r>
              <a:rPr lang="en-IN" i="1" dirty="0"/>
              <a:t>Quiet</a:t>
            </a:r>
            <a:r>
              <a:rPr lang="en-IN" dirty="0"/>
              <a:t>, </a:t>
            </a:r>
            <a:r>
              <a:rPr lang="en-IN" i="1" dirty="0"/>
              <a:t>Fink</a:t>
            </a:r>
            <a:r>
              <a:rPr lang="en-IN" dirty="0" smtClean="0"/>
              <a:t>),(</a:t>
            </a:r>
            <a:r>
              <a:rPr lang="en-IN" i="1" dirty="0"/>
              <a:t>Quiet</a:t>
            </a:r>
            <a:r>
              <a:rPr lang="en-IN" dirty="0"/>
              <a:t>, </a:t>
            </a:r>
            <a:r>
              <a:rPr lang="en-IN" i="1" dirty="0"/>
              <a:t>Quiet</a:t>
            </a:r>
            <a:r>
              <a:rPr lang="en-IN" dirty="0"/>
              <a:t>), (</a:t>
            </a:r>
            <a:r>
              <a:rPr lang="en-IN" i="1" dirty="0"/>
              <a:t>Fink</a:t>
            </a:r>
            <a:r>
              <a:rPr lang="en-IN" dirty="0"/>
              <a:t>, </a:t>
            </a:r>
            <a:r>
              <a:rPr lang="en-IN" i="1" dirty="0"/>
              <a:t>Fink</a:t>
            </a:r>
            <a:r>
              <a:rPr lang="en-IN" dirty="0"/>
              <a:t>), (</a:t>
            </a:r>
            <a:r>
              <a:rPr lang="en-IN" i="1" dirty="0"/>
              <a:t>Fink</a:t>
            </a:r>
            <a:r>
              <a:rPr lang="en-IN" dirty="0"/>
              <a:t>, </a:t>
            </a:r>
            <a:r>
              <a:rPr lang="en-IN" i="1" dirty="0"/>
              <a:t>Quiet</a:t>
            </a:r>
            <a:r>
              <a:rPr lang="en-IN" dirty="0"/>
              <a:t>).</a:t>
            </a:r>
          </a:p>
        </p:txBody>
      </p:sp>
    </p:spTree>
    <p:extLst>
      <p:ext uri="{BB962C8B-B14F-4D97-AF65-F5344CB8AC3E}">
        <p14:creationId xmlns:p14="http://schemas.microsoft.com/office/powerpoint/2010/main" val="33293115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Prisoner’s Dilemma</a:t>
            </a:r>
            <a:endParaRPr lang="en-IN" dirty="0"/>
          </a:p>
        </p:txBody>
      </p:sp>
      <p:sp>
        <p:nvSpPr>
          <p:cNvPr id="3" name="Content Placeholder 2"/>
          <p:cNvSpPr>
            <a:spLocks noGrp="1"/>
          </p:cNvSpPr>
          <p:nvPr>
            <p:ph idx="1"/>
          </p:nvPr>
        </p:nvSpPr>
        <p:spPr/>
        <p:txBody>
          <a:bodyPr/>
          <a:lstStyle/>
          <a:p>
            <a:r>
              <a:rPr lang="en-IN" dirty="0"/>
              <a:t>We can represent the game compactly in a table. </a:t>
            </a:r>
            <a:endParaRPr lang="en-IN" dirty="0" smtClean="0"/>
          </a:p>
          <a:p>
            <a:r>
              <a:rPr lang="en-IN" dirty="0" smtClean="0"/>
              <a:t>First </a:t>
            </a:r>
            <a:r>
              <a:rPr lang="en-IN" dirty="0"/>
              <a:t>choose payoff </a:t>
            </a:r>
            <a:r>
              <a:rPr lang="en-IN" dirty="0" smtClean="0"/>
              <a:t>functions that </a:t>
            </a:r>
            <a:r>
              <a:rPr lang="en-IN" dirty="0"/>
              <a:t>represent the suspects’ preference orderings. For suspect 1 we need a </a:t>
            </a:r>
            <a:r>
              <a:rPr lang="en-IN" dirty="0" smtClean="0"/>
              <a:t>function </a:t>
            </a:r>
            <a:r>
              <a:rPr lang="en-IN" i="1" dirty="0" smtClean="0"/>
              <a:t>u</a:t>
            </a:r>
            <a:r>
              <a:rPr lang="en-IN" dirty="0" smtClean="0"/>
              <a:t>1 </a:t>
            </a:r>
            <a:r>
              <a:rPr lang="en-IN" dirty="0"/>
              <a:t>for which</a:t>
            </a:r>
          </a:p>
          <a:p>
            <a:pPr marL="0" indent="0">
              <a:buNone/>
            </a:pPr>
            <a:endParaRPr lang="es-ES" i="1" dirty="0" smtClean="0"/>
          </a:p>
          <a:p>
            <a:pPr marL="0" indent="0">
              <a:buNone/>
            </a:pPr>
            <a:r>
              <a:rPr lang="es-ES" b="1" i="1" dirty="0" smtClean="0">
                <a:solidFill>
                  <a:srgbClr val="0070C0"/>
                </a:solidFill>
              </a:rPr>
              <a:t>u1(</a:t>
            </a:r>
            <a:r>
              <a:rPr lang="es-ES" b="1" i="1" dirty="0" err="1" smtClean="0">
                <a:solidFill>
                  <a:srgbClr val="0070C0"/>
                </a:solidFill>
              </a:rPr>
              <a:t>Fink</a:t>
            </a:r>
            <a:r>
              <a:rPr lang="es-ES" b="1" i="1" dirty="0">
                <a:solidFill>
                  <a:srgbClr val="0070C0"/>
                </a:solidFill>
              </a:rPr>
              <a:t>, </a:t>
            </a:r>
            <a:r>
              <a:rPr lang="es-ES" b="1" i="1" dirty="0" err="1">
                <a:solidFill>
                  <a:srgbClr val="0070C0"/>
                </a:solidFill>
              </a:rPr>
              <a:t>Quiet</a:t>
            </a:r>
            <a:r>
              <a:rPr lang="es-ES" b="1" i="1" dirty="0">
                <a:solidFill>
                  <a:srgbClr val="0070C0"/>
                </a:solidFill>
              </a:rPr>
              <a:t>) &gt; u1(</a:t>
            </a:r>
            <a:r>
              <a:rPr lang="es-ES" b="1" i="1" dirty="0" err="1">
                <a:solidFill>
                  <a:srgbClr val="0070C0"/>
                </a:solidFill>
              </a:rPr>
              <a:t>Quiet</a:t>
            </a:r>
            <a:r>
              <a:rPr lang="es-ES" b="1" i="1" dirty="0">
                <a:solidFill>
                  <a:srgbClr val="0070C0"/>
                </a:solidFill>
              </a:rPr>
              <a:t>, </a:t>
            </a:r>
            <a:r>
              <a:rPr lang="es-ES" b="1" i="1" dirty="0" err="1">
                <a:solidFill>
                  <a:srgbClr val="0070C0"/>
                </a:solidFill>
              </a:rPr>
              <a:t>Quiet</a:t>
            </a:r>
            <a:r>
              <a:rPr lang="es-ES" b="1" i="1" dirty="0">
                <a:solidFill>
                  <a:srgbClr val="0070C0"/>
                </a:solidFill>
              </a:rPr>
              <a:t>) &gt; u1(</a:t>
            </a:r>
            <a:r>
              <a:rPr lang="es-ES" b="1" i="1" dirty="0" err="1">
                <a:solidFill>
                  <a:srgbClr val="0070C0"/>
                </a:solidFill>
              </a:rPr>
              <a:t>Fink</a:t>
            </a:r>
            <a:r>
              <a:rPr lang="es-ES" b="1" i="1" dirty="0">
                <a:solidFill>
                  <a:srgbClr val="0070C0"/>
                </a:solidFill>
              </a:rPr>
              <a:t>, </a:t>
            </a:r>
            <a:r>
              <a:rPr lang="es-ES" b="1" i="1" dirty="0" err="1">
                <a:solidFill>
                  <a:srgbClr val="0070C0"/>
                </a:solidFill>
              </a:rPr>
              <a:t>Fink</a:t>
            </a:r>
            <a:r>
              <a:rPr lang="es-ES" b="1" i="1" dirty="0">
                <a:solidFill>
                  <a:srgbClr val="0070C0"/>
                </a:solidFill>
              </a:rPr>
              <a:t>) &gt; u1(</a:t>
            </a:r>
            <a:r>
              <a:rPr lang="es-ES" b="1" i="1" dirty="0" err="1">
                <a:solidFill>
                  <a:srgbClr val="0070C0"/>
                </a:solidFill>
              </a:rPr>
              <a:t>Quiet</a:t>
            </a:r>
            <a:r>
              <a:rPr lang="es-ES" b="1" i="1" dirty="0">
                <a:solidFill>
                  <a:srgbClr val="0070C0"/>
                </a:solidFill>
              </a:rPr>
              <a:t>, </a:t>
            </a:r>
            <a:r>
              <a:rPr lang="es-ES" b="1" i="1" dirty="0" err="1">
                <a:solidFill>
                  <a:srgbClr val="0070C0"/>
                </a:solidFill>
              </a:rPr>
              <a:t>Fink</a:t>
            </a:r>
            <a:r>
              <a:rPr lang="es-ES" b="1" i="1" dirty="0">
                <a:solidFill>
                  <a:srgbClr val="0070C0"/>
                </a:solidFill>
              </a:rPr>
              <a:t>).</a:t>
            </a:r>
            <a:endParaRPr lang="en-IN" b="1" i="1" dirty="0">
              <a:solidFill>
                <a:srgbClr val="0070C0"/>
              </a:solidFill>
            </a:endParaRPr>
          </a:p>
        </p:txBody>
      </p:sp>
    </p:spTree>
    <p:extLst>
      <p:ext uri="{BB962C8B-B14F-4D97-AF65-F5344CB8AC3E}">
        <p14:creationId xmlns:p14="http://schemas.microsoft.com/office/powerpoint/2010/main" val="15609512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Prisoner’s Dilemma</a:t>
            </a:r>
            <a:endParaRPr lang="en-IN" dirty="0"/>
          </a:p>
        </p:txBody>
      </p:sp>
      <p:sp>
        <p:nvSpPr>
          <p:cNvPr id="3" name="Content Placeholder 2"/>
          <p:cNvSpPr>
            <a:spLocks noGrp="1"/>
          </p:cNvSpPr>
          <p:nvPr>
            <p:ph idx="1"/>
          </p:nvPr>
        </p:nvSpPr>
        <p:spPr/>
        <p:txBody>
          <a:bodyPr>
            <a:normAutofit fontScale="92500" lnSpcReduction="20000"/>
          </a:bodyPr>
          <a:lstStyle/>
          <a:p>
            <a:r>
              <a:rPr lang="en-IN" dirty="0"/>
              <a:t>A simple specification is </a:t>
            </a:r>
            <a:endParaRPr lang="en-IN" dirty="0" smtClean="0"/>
          </a:p>
          <a:p>
            <a:pPr lvl="2"/>
            <a:r>
              <a:rPr lang="en-IN" i="1" dirty="0" smtClean="0"/>
              <a:t>u</a:t>
            </a:r>
            <a:r>
              <a:rPr lang="en-IN" dirty="0" smtClean="0"/>
              <a:t>1(</a:t>
            </a:r>
            <a:r>
              <a:rPr lang="en-IN" i="1" dirty="0" smtClean="0"/>
              <a:t>Fink</a:t>
            </a:r>
            <a:r>
              <a:rPr lang="en-IN" dirty="0"/>
              <a:t>, </a:t>
            </a:r>
            <a:r>
              <a:rPr lang="en-IN" i="1" dirty="0"/>
              <a:t>Quiet</a:t>
            </a:r>
            <a:r>
              <a:rPr lang="en-IN" dirty="0"/>
              <a:t>) = 3, </a:t>
            </a:r>
            <a:endParaRPr lang="en-IN" dirty="0" smtClean="0"/>
          </a:p>
          <a:p>
            <a:pPr lvl="2"/>
            <a:r>
              <a:rPr lang="en-IN" i="1" dirty="0" smtClean="0"/>
              <a:t>u</a:t>
            </a:r>
            <a:r>
              <a:rPr lang="en-IN" dirty="0" smtClean="0"/>
              <a:t>1(</a:t>
            </a:r>
            <a:r>
              <a:rPr lang="en-IN" i="1" dirty="0" smtClean="0"/>
              <a:t>Quiet</a:t>
            </a:r>
            <a:r>
              <a:rPr lang="en-IN" dirty="0"/>
              <a:t>, </a:t>
            </a:r>
            <a:r>
              <a:rPr lang="en-IN" i="1" dirty="0"/>
              <a:t>Quiet</a:t>
            </a:r>
            <a:r>
              <a:rPr lang="en-IN" dirty="0"/>
              <a:t>) = 2, </a:t>
            </a:r>
            <a:endParaRPr lang="en-IN" dirty="0" smtClean="0"/>
          </a:p>
          <a:p>
            <a:pPr lvl="2"/>
            <a:r>
              <a:rPr lang="en-IN" i="1" dirty="0" smtClean="0"/>
              <a:t>u</a:t>
            </a:r>
            <a:r>
              <a:rPr lang="en-IN" dirty="0" smtClean="0"/>
              <a:t>1(</a:t>
            </a:r>
            <a:r>
              <a:rPr lang="en-IN" i="1" dirty="0" smtClean="0"/>
              <a:t>Fink</a:t>
            </a:r>
            <a:r>
              <a:rPr lang="en-IN" dirty="0"/>
              <a:t>, </a:t>
            </a:r>
            <a:r>
              <a:rPr lang="en-IN" i="1" dirty="0"/>
              <a:t>Fink</a:t>
            </a:r>
            <a:r>
              <a:rPr lang="en-IN" dirty="0"/>
              <a:t>) </a:t>
            </a:r>
            <a:r>
              <a:rPr lang="en-IN" dirty="0" smtClean="0"/>
              <a:t>=1</a:t>
            </a:r>
            <a:r>
              <a:rPr lang="en-IN" dirty="0"/>
              <a:t>, and </a:t>
            </a:r>
            <a:endParaRPr lang="en-IN" dirty="0" smtClean="0"/>
          </a:p>
          <a:p>
            <a:pPr lvl="2"/>
            <a:r>
              <a:rPr lang="en-IN" i="1" dirty="0" smtClean="0"/>
              <a:t>u</a:t>
            </a:r>
            <a:r>
              <a:rPr lang="en-IN" dirty="0" smtClean="0"/>
              <a:t>1(</a:t>
            </a:r>
            <a:r>
              <a:rPr lang="en-IN" i="1" dirty="0" smtClean="0"/>
              <a:t>Quiet</a:t>
            </a:r>
            <a:r>
              <a:rPr lang="en-IN" dirty="0"/>
              <a:t>, </a:t>
            </a:r>
            <a:r>
              <a:rPr lang="en-IN" i="1" dirty="0"/>
              <a:t>Fink</a:t>
            </a:r>
            <a:r>
              <a:rPr lang="en-IN" dirty="0"/>
              <a:t>) = 0</a:t>
            </a:r>
            <a:r>
              <a:rPr lang="en-IN" dirty="0" smtClean="0"/>
              <a:t>.</a:t>
            </a:r>
          </a:p>
          <a:p>
            <a:pPr lvl="2"/>
            <a:endParaRPr lang="en-IN" dirty="0"/>
          </a:p>
          <a:p>
            <a:r>
              <a:rPr lang="en-IN" dirty="0"/>
              <a:t>For suspect 2 we can similarly choose the </a:t>
            </a:r>
            <a:r>
              <a:rPr lang="en-IN" dirty="0" smtClean="0"/>
              <a:t>function </a:t>
            </a:r>
            <a:r>
              <a:rPr lang="en-IN" i="1" dirty="0" smtClean="0"/>
              <a:t>u2 </a:t>
            </a:r>
            <a:r>
              <a:rPr lang="en-IN" sz="800" dirty="0" smtClean="0"/>
              <a:t> </a:t>
            </a:r>
            <a:r>
              <a:rPr lang="en-IN" dirty="0"/>
              <a:t>for </a:t>
            </a:r>
            <a:r>
              <a:rPr lang="en-IN" dirty="0" smtClean="0"/>
              <a:t>which:</a:t>
            </a:r>
          </a:p>
          <a:p>
            <a:pPr lvl="2"/>
            <a:r>
              <a:rPr lang="es-ES" i="1" dirty="0"/>
              <a:t>u</a:t>
            </a:r>
            <a:r>
              <a:rPr lang="es-ES" dirty="0"/>
              <a:t>2(</a:t>
            </a:r>
            <a:r>
              <a:rPr lang="es-ES" i="1" dirty="0" err="1"/>
              <a:t>Quiet</a:t>
            </a:r>
            <a:r>
              <a:rPr lang="es-ES" dirty="0"/>
              <a:t>, </a:t>
            </a:r>
            <a:r>
              <a:rPr lang="es-ES" i="1" dirty="0" err="1"/>
              <a:t>Fink</a:t>
            </a:r>
            <a:r>
              <a:rPr lang="es-ES" dirty="0"/>
              <a:t>) = </a:t>
            </a:r>
            <a:r>
              <a:rPr lang="es-ES" dirty="0" smtClean="0"/>
              <a:t>3,</a:t>
            </a:r>
          </a:p>
          <a:p>
            <a:pPr lvl="2"/>
            <a:r>
              <a:rPr lang="es-ES" i="1" dirty="0" smtClean="0"/>
              <a:t>u</a:t>
            </a:r>
            <a:r>
              <a:rPr lang="es-ES" dirty="0" smtClean="0"/>
              <a:t>2(</a:t>
            </a:r>
            <a:r>
              <a:rPr lang="es-ES" i="1" dirty="0" err="1" smtClean="0"/>
              <a:t>Quiet</a:t>
            </a:r>
            <a:r>
              <a:rPr lang="es-ES" dirty="0"/>
              <a:t>, </a:t>
            </a:r>
            <a:r>
              <a:rPr lang="es-ES" i="1" dirty="0" err="1"/>
              <a:t>Quiet</a:t>
            </a:r>
            <a:r>
              <a:rPr lang="es-ES" dirty="0"/>
              <a:t>) = 2</a:t>
            </a:r>
            <a:r>
              <a:rPr lang="es-ES" dirty="0" smtClean="0"/>
              <a:t>,</a:t>
            </a:r>
          </a:p>
          <a:p>
            <a:pPr lvl="2"/>
            <a:r>
              <a:rPr lang="es-ES" dirty="0" smtClean="0"/>
              <a:t> </a:t>
            </a:r>
            <a:r>
              <a:rPr lang="es-ES" i="1" dirty="0"/>
              <a:t>u</a:t>
            </a:r>
            <a:r>
              <a:rPr lang="es-ES" dirty="0"/>
              <a:t>2(</a:t>
            </a:r>
            <a:r>
              <a:rPr lang="es-ES" i="1" dirty="0" err="1"/>
              <a:t>Fink</a:t>
            </a:r>
            <a:r>
              <a:rPr lang="es-ES" dirty="0"/>
              <a:t>, </a:t>
            </a:r>
            <a:r>
              <a:rPr lang="es-ES" i="1" dirty="0" err="1"/>
              <a:t>Fink</a:t>
            </a:r>
            <a:r>
              <a:rPr lang="es-ES" dirty="0"/>
              <a:t>) = 1, and</a:t>
            </a:r>
          </a:p>
          <a:p>
            <a:pPr lvl="2"/>
            <a:r>
              <a:rPr lang="en-IN" i="1" dirty="0"/>
              <a:t>u</a:t>
            </a:r>
            <a:r>
              <a:rPr lang="en-IN" dirty="0"/>
              <a:t>2(</a:t>
            </a:r>
            <a:r>
              <a:rPr lang="en-IN" i="1" dirty="0"/>
              <a:t>Fink</a:t>
            </a:r>
            <a:r>
              <a:rPr lang="en-IN" dirty="0"/>
              <a:t>, </a:t>
            </a:r>
            <a:r>
              <a:rPr lang="en-IN" i="1" dirty="0"/>
              <a:t>Quiet</a:t>
            </a:r>
            <a:r>
              <a:rPr lang="en-IN" dirty="0"/>
              <a:t>) = 0</a:t>
            </a:r>
            <a:endParaRPr lang="en-IN" dirty="0" smtClean="0"/>
          </a:p>
        </p:txBody>
      </p:sp>
    </p:spTree>
    <p:extLst>
      <p:ext uri="{BB962C8B-B14F-4D97-AF65-F5344CB8AC3E}">
        <p14:creationId xmlns:p14="http://schemas.microsoft.com/office/powerpoint/2010/main" val="1514988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Prisoner’s Dilemma</a:t>
            </a:r>
            <a:endParaRPr lang="en-IN" dirty="0"/>
          </a:p>
        </p:txBody>
      </p:sp>
      <p:sp>
        <p:nvSpPr>
          <p:cNvPr id="3" name="Content Placeholder 2"/>
          <p:cNvSpPr>
            <a:spLocks noGrp="1"/>
          </p:cNvSpPr>
          <p:nvPr>
            <p:ph idx="1"/>
          </p:nvPr>
        </p:nvSpPr>
        <p:spPr/>
        <p:txBody>
          <a:bodyPr/>
          <a:lstStyle/>
          <a:p>
            <a:pPr algn="just"/>
            <a:r>
              <a:rPr lang="en-IN" sz="2000" dirty="0"/>
              <a:t>In this </a:t>
            </a:r>
            <a:r>
              <a:rPr lang="en-IN" sz="2000" dirty="0" smtClean="0"/>
              <a:t>table the </a:t>
            </a:r>
            <a:r>
              <a:rPr lang="en-IN" sz="2000" dirty="0"/>
              <a:t>two rows correspond to the two possible actions </a:t>
            </a:r>
            <a:r>
              <a:rPr lang="en-IN" sz="2000" dirty="0" smtClean="0"/>
              <a:t>of player </a:t>
            </a:r>
            <a:r>
              <a:rPr lang="en-IN" sz="2000" dirty="0"/>
              <a:t>1, the two columns correspond to the two possible actions of player 2, </a:t>
            </a:r>
            <a:r>
              <a:rPr lang="en-IN" sz="2000" dirty="0" smtClean="0"/>
              <a:t>and the </a:t>
            </a:r>
            <a:r>
              <a:rPr lang="en-IN" sz="2000" dirty="0"/>
              <a:t>numbers in each box are the players’ payoffs to the action profile to which </a:t>
            </a:r>
            <a:r>
              <a:rPr lang="en-IN" sz="2000" dirty="0" smtClean="0"/>
              <a:t>the box </a:t>
            </a:r>
            <a:r>
              <a:rPr lang="en-IN" sz="2000" dirty="0"/>
              <a:t>corresponds, with player 1’s payoff listed first</a:t>
            </a:r>
            <a:r>
              <a:rPr lang="en-IN" sz="2000" dirty="0" smtClean="0"/>
              <a:t>.</a:t>
            </a:r>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429000"/>
            <a:ext cx="437197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1441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Game theory</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IN" b="1" dirty="0"/>
              <a:t>Game theory </a:t>
            </a:r>
            <a:r>
              <a:rPr lang="en-IN" dirty="0"/>
              <a:t>is basically a branch of mathematics that is used to typical strategic interaction between different players (agents), all of which are equally rational, in a context with predefined rules (of playing or </a:t>
            </a:r>
            <a:r>
              <a:rPr lang="en-IN" dirty="0" err="1"/>
              <a:t>maneuvering</a:t>
            </a:r>
            <a:r>
              <a:rPr lang="en-IN" dirty="0"/>
              <a:t>) and outcomes</a:t>
            </a:r>
            <a:r>
              <a:rPr lang="en-IN" dirty="0" smtClean="0"/>
              <a:t>.</a:t>
            </a:r>
          </a:p>
          <a:p>
            <a:pPr algn="just"/>
            <a:r>
              <a:rPr lang="en-IN" dirty="0"/>
              <a:t>Every player or agent is a rational entity who is selfish and tries to maximize the reward to be obtained using a particular strategy. </a:t>
            </a:r>
            <a:endParaRPr lang="en-IN" dirty="0" smtClean="0"/>
          </a:p>
          <a:p>
            <a:pPr algn="just"/>
            <a:r>
              <a:rPr lang="en-IN" dirty="0" smtClean="0"/>
              <a:t>All </a:t>
            </a:r>
            <a:r>
              <a:rPr lang="en-IN" dirty="0"/>
              <a:t>the players abide by certain rules in order to receive a predefined playoff- a reward after a certain outcome</a:t>
            </a:r>
            <a:r>
              <a:rPr lang="en-IN" dirty="0" smtClean="0"/>
              <a:t>.</a:t>
            </a:r>
          </a:p>
          <a:p>
            <a:pPr algn="just"/>
            <a:r>
              <a:rPr lang="en-IN" dirty="0" smtClean="0"/>
              <a:t> </a:t>
            </a:r>
            <a:r>
              <a:rPr lang="en-IN" dirty="0"/>
              <a:t>Hence, a GAME can be defined as a set of players, actions, strategies, and a final playoff for which all the players are competing. </a:t>
            </a:r>
          </a:p>
        </p:txBody>
      </p:sp>
    </p:spTree>
    <p:extLst>
      <p:ext uri="{BB962C8B-B14F-4D97-AF65-F5344CB8AC3E}">
        <p14:creationId xmlns:p14="http://schemas.microsoft.com/office/powerpoint/2010/main" val="3161895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dirty="0">
                <a:solidFill>
                  <a:schemeClr val="accent6">
                    <a:lumMod val="50000"/>
                  </a:schemeClr>
                </a:solidFill>
              </a:rPr>
              <a:t>By examining the four possible pairs of actions in the </a:t>
            </a:r>
            <a:r>
              <a:rPr lang="en-IN" i="1" dirty="0">
                <a:solidFill>
                  <a:schemeClr val="accent6">
                    <a:lumMod val="50000"/>
                  </a:schemeClr>
                </a:solidFill>
              </a:rPr>
              <a:t>Prisoner’s Dilemma </a:t>
            </a:r>
            <a:r>
              <a:rPr lang="en-IN" dirty="0" smtClean="0">
                <a:solidFill>
                  <a:schemeClr val="accent6">
                    <a:lumMod val="50000"/>
                  </a:schemeClr>
                </a:solidFill>
              </a:rPr>
              <a:t>,we </a:t>
            </a:r>
            <a:r>
              <a:rPr lang="en-IN" dirty="0">
                <a:solidFill>
                  <a:schemeClr val="accent6">
                    <a:lumMod val="50000"/>
                  </a:schemeClr>
                </a:solidFill>
              </a:rPr>
              <a:t>see that </a:t>
            </a:r>
            <a:r>
              <a:rPr lang="en-IN" dirty="0">
                <a:solidFill>
                  <a:schemeClr val="accent5">
                    <a:lumMod val="75000"/>
                  </a:schemeClr>
                </a:solidFill>
              </a:rPr>
              <a:t>(</a:t>
            </a:r>
            <a:r>
              <a:rPr lang="en-IN" i="1" dirty="0">
                <a:solidFill>
                  <a:schemeClr val="accent5">
                    <a:lumMod val="75000"/>
                  </a:schemeClr>
                </a:solidFill>
              </a:rPr>
              <a:t>Fink</a:t>
            </a:r>
            <a:r>
              <a:rPr lang="en-IN" dirty="0">
                <a:solidFill>
                  <a:schemeClr val="accent5">
                    <a:lumMod val="75000"/>
                  </a:schemeClr>
                </a:solidFill>
              </a:rPr>
              <a:t>, </a:t>
            </a:r>
            <a:r>
              <a:rPr lang="en-IN" i="1" dirty="0">
                <a:solidFill>
                  <a:schemeClr val="accent5">
                    <a:lumMod val="75000"/>
                  </a:schemeClr>
                </a:solidFill>
              </a:rPr>
              <a:t>Fink</a:t>
            </a:r>
            <a:r>
              <a:rPr lang="en-IN" dirty="0">
                <a:solidFill>
                  <a:schemeClr val="accent5">
                    <a:lumMod val="75000"/>
                  </a:schemeClr>
                </a:solidFill>
              </a:rPr>
              <a:t>) </a:t>
            </a:r>
            <a:r>
              <a:rPr lang="en-IN" dirty="0">
                <a:solidFill>
                  <a:schemeClr val="accent6">
                    <a:lumMod val="50000"/>
                  </a:schemeClr>
                </a:solidFill>
              </a:rPr>
              <a:t>is </a:t>
            </a:r>
            <a:r>
              <a:rPr lang="en-IN" dirty="0" smtClean="0">
                <a:solidFill>
                  <a:schemeClr val="accent6">
                    <a:lumMod val="50000"/>
                  </a:schemeClr>
                </a:solidFill>
              </a:rPr>
              <a:t>the </a:t>
            </a:r>
            <a:r>
              <a:rPr lang="en-IN" dirty="0">
                <a:solidFill>
                  <a:schemeClr val="accent6">
                    <a:lumMod val="50000"/>
                  </a:schemeClr>
                </a:solidFill>
              </a:rPr>
              <a:t>unique Nash </a:t>
            </a:r>
            <a:r>
              <a:rPr lang="en-IN" dirty="0" smtClean="0">
                <a:solidFill>
                  <a:schemeClr val="accent6">
                    <a:lumMod val="50000"/>
                  </a:schemeClr>
                </a:solidFill>
              </a:rPr>
              <a:t>equilibrium because:</a:t>
            </a:r>
          </a:p>
          <a:p>
            <a:pPr marL="1028700" lvl="1" indent="-571500" algn="just">
              <a:buFont typeface="+mj-lt"/>
              <a:buAutoNum type="romanLcPeriod"/>
            </a:pPr>
            <a:r>
              <a:rPr lang="en-IN" dirty="0"/>
              <a:t>given that player 2 chooses Fink, player 1 is better off choosing Fink than Quiet (looking at the right column of the table we see that Fink yields player 1 a payoff of 1 whereas Quiet yields her a payoff of 0</a:t>
            </a:r>
            <a:r>
              <a:rPr lang="en-IN" dirty="0" smtClean="0"/>
              <a:t>)</a:t>
            </a:r>
          </a:p>
          <a:p>
            <a:pPr marL="1028700" lvl="1" indent="-571500" algn="just">
              <a:buFont typeface="+mj-lt"/>
              <a:buAutoNum type="romanLcPeriod"/>
            </a:pPr>
            <a:r>
              <a:rPr lang="en-IN" dirty="0"/>
              <a:t>given that player 1 chooses Fink, player 2 is better off choosing Fink than Quiet (looking at the bottom row of the table we see that Fink yields player 2 a payoff of 1 whereas Quiet yields her a payoff of 0).</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0"/>
            <a:ext cx="437197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58956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No other action profile is a Nash equilibrium:</a:t>
            </a:r>
          </a:p>
        </p:txBody>
      </p:sp>
      <p:sp>
        <p:nvSpPr>
          <p:cNvPr id="3" name="Content Placeholder 2"/>
          <p:cNvSpPr>
            <a:spLocks noGrp="1"/>
          </p:cNvSpPr>
          <p:nvPr>
            <p:ph idx="1"/>
          </p:nvPr>
        </p:nvSpPr>
        <p:spPr/>
        <p:txBody>
          <a:bodyPr>
            <a:normAutofit fontScale="77500" lnSpcReduction="20000"/>
          </a:bodyPr>
          <a:lstStyle/>
          <a:p>
            <a:r>
              <a:rPr lang="en-IN" dirty="0" smtClean="0"/>
              <a:t>(</a:t>
            </a:r>
            <a:r>
              <a:rPr lang="en-IN" i="1" dirty="0" smtClean="0">
                <a:solidFill>
                  <a:schemeClr val="accent5">
                    <a:lumMod val="75000"/>
                  </a:schemeClr>
                </a:solidFill>
              </a:rPr>
              <a:t>Quiet</a:t>
            </a:r>
            <a:r>
              <a:rPr lang="en-IN" dirty="0" smtClean="0">
                <a:solidFill>
                  <a:schemeClr val="accent5">
                    <a:lumMod val="75000"/>
                  </a:schemeClr>
                </a:solidFill>
              </a:rPr>
              <a:t>, </a:t>
            </a:r>
            <a:r>
              <a:rPr lang="en-IN" i="1" dirty="0" smtClean="0">
                <a:solidFill>
                  <a:schemeClr val="accent5">
                    <a:lumMod val="75000"/>
                  </a:schemeClr>
                </a:solidFill>
              </a:rPr>
              <a:t>Quiet</a:t>
            </a:r>
            <a:r>
              <a:rPr lang="en-IN" dirty="0" smtClean="0">
                <a:solidFill>
                  <a:schemeClr val="accent5">
                    <a:lumMod val="75000"/>
                  </a:schemeClr>
                </a:solidFill>
              </a:rPr>
              <a:t>) </a:t>
            </a:r>
            <a:r>
              <a:rPr lang="en-IN" dirty="0" smtClean="0"/>
              <a:t>- </a:t>
            </a:r>
            <a:r>
              <a:rPr lang="en-IN" dirty="0"/>
              <a:t>when player 2 chooses </a:t>
            </a:r>
            <a:r>
              <a:rPr lang="en-IN" i="1" dirty="0"/>
              <a:t>Quiet</a:t>
            </a:r>
            <a:r>
              <a:rPr lang="en-IN" dirty="0"/>
              <a:t>,</a:t>
            </a:r>
          </a:p>
          <a:p>
            <a:pPr marL="0" indent="0">
              <a:buNone/>
            </a:pPr>
            <a:r>
              <a:rPr lang="en-IN" dirty="0"/>
              <a:t>player 1’s payoff to </a:t>
            </a:r>
            <a:r>
              <a:rPr lang="en-IN" i="1" dirty="0"/>
              <a:t>Fink </a:t>
            </a:r>
            <a:r>
              <a:rPr lang="en-IN" dirty="0"/>
              <a:t>exceeds her payoff to </a:t>
            </a:r>
            <a:r>
              <a:rPr lang="en-IN" i="1" dirty="0"/>
              <a:t>Quiet </a:t>
            </a:r>
            <a:r>
              <a:rPr lang="en-IN" dirty="0"/>
              <a:t>(look at the first </a:t>
            </a:r>
            <a:r>
              <a:rPr lang="en-IN" dirty="0" smtClean="0"/>
              <a:t>components of </a:t>
            </a:r>
            <a:r>
              <a:rPr lang="en-IN" dirty="0"/>
              <a:t>the entries in the left column of the table).</a:t>
            </a:r>
            <a:r>
              <a:rPr lang="en-IN" dirty="0" smtClean="0"/>
              <a:t> </a:t>
            </a:r>
          </a:p>
          <a:p>
            <a:r>
              <a:rPr lang="en-IN" dirty="0"/>
              <a:t>Further, when player </a:t>
            </a:r>
            <a:r>
              <a:rPr lang="en-IN" dirty="0" smtClean="0"/>
              <a:t>1 chooses </a:t>
            </a:r>
            <a:r>
              <a:rPr lang="en-IN" i="1" dirty="0"/>
              <a:t>Quiet</a:t>
            </a:r>
            <a:r>
              <a:rPr lang="en-IN" dirty="0"/>
              <a:t>, player 2’s payoff to </a:t>
            </a:r>
            <a:r>
              <a:rPr lang="en-IN" i="1" dirty="0"/>
              <a:t>Fink </a:t>
            </a:r>
            <a:r>
              <a:rPr lang="en-IN" dirty="0"/>
              <a:t>exceeds her payoff to </a:t>
            </a:r>
            <a:r>
              <a:rPr lang="en-IN" i="1" dirty="0"/>
              <a:t>Quiet</a:t>
            </a:r>
            <a:r>
              <a:rPr lang="en-IN" dirty="0"/>
              <a:t>: player </a:t>
            </a:r>
            <a:r>
              <a:rPr lang="en-IN" dirty="0" smtClean="0"/>
              <a:t>2, as </a:t>
            </a:r>
            <a:r>
              <a:rPr lang="en-IN" dirty="0"/>
              <a:t>well as player 1, wants to deviate</a:t>
            </a:r>
            <a:r>
              <a:rPr lang="en-IN" dirty="0" smtClean="0"/>
              <a:t>.</a:t>
            </a:r>
          </a:p>
          <a:p>
            <a:r>
              <a:rPr lang="en-IN" b="1" dirty="0">
                <a:solidFill>
                  <a:schemeClr val="accent6">
                    <a:lumMod val="50000"/>
                  </a:schemeClr>
                </a:solidFill>
              </a:rPr>
              <a:t>To show that a pair of actions is not a Nash equilibrium, however, it is not necessary to study player 2’s decision once we have established that player 1 wants to deviate: it is enough to show that one player wishes to deviate to show that a pair of actions is not a Nash equilibrium.</a:t>
            </a:r>
            <a:endParaRPr lang="en-IN" b="1" dirty="0" smtClean="0">
              <a:solidFill>
                <a:schemeClr val="accent6">
                  <a:lumMod val="50000"/>
                </a:schemeClr>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6947" y="5486400"/>
            <a:ext cx="3553828"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14785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No other action profile is a Nash equilibrium:</a:t>
            </a:r>
          </a:p>
        </p:txBody>
      </p:sp>
      <p:sp>
        <p:nvSpPr>
          <p:cNvPr id="3" name="Content Placeholder 2"/>
          <p:cNvSpPr>
            <a:spLocks noGrp="1"/>
          </p:cNvSpPr>
          <p:nvPr>
            <p:ph idx="1"/>
          </p:nvPr>
        </p:nvSpPr>
        <p:spPr/>
        <p:txBody>
          <a:bodyPr>
            <a:normAutofit/>
          </a:bodyPr>
          <a:lstStyle/>
          <a:p>
            <a:r>
              <a:rPr lang="en-IN" dirty="0" smtClean="0">
                <a:solidFill>
                  <a:schemeClr val="tx2">
                    <a:lumMod val="60000"/>
                    <a:lumOff val="40000"/>
                  </a:schemeClr>
                </a:solidFill>
              </a:rPr>
              <a:t>(Fink</a:t>
            </a:r>
            <a:r>
              <a:rPr lang="en-IN" dirty="0">
                <a:solidFill>
                  <a:schemeClr val="tx2">
                    <a:lumMod val="60000"/>
                    <a:lumOff val="40000"/>
                  </a:schemeClr>
                </a:solidFill>
              </a:rPr>
              <a:t>, Quiet) </a:t>
            </a:r>
            <a:r>
              <a:rPr lang="en-IN" dirty="0" smtClean="0"/>
              <a:t>-- when </a:t>
            </a:r>
            <a:r>
              <a:rPr lang="en-IN" dirty="0"/>
              <a:t>player 1 chooses Fink, player 2’s payoff to Fink exceeds her payoff to Quiet (look at the second components of the entries in the bottom row of the table). </a:t>
            </a:r>
            <a:endParaRPr lang="en-IN" dirty="0" smtClean="0"/>
          </a:p>
          <a:p>
            <a:r>
              <a:rPr lang="en-IN" dirty="0" smtClean="0"/>
              <a:t> </a:t>
            </a:r>
            <a:r>
              <a:rPr lang="en-IN" dirty="0">
                <a:solidFill>
                  <a:schemeClr val="tx2">
                    <a:lumMod val="60000"/>
                    <a:lumOff val="40000"/>
                  </a:schemeClr>
                </a:solidFill>
              </a:rPr>
              <a:t>(Quiet, Fink) </a:t>
            </a:r>
            <a:r>
              <a:rPr lang="en-IN" dirty="0" smtClean="0"/>
              <a:t>-- when </a:t>
            </a:r>
            <a:r>
              <a:rPr lang="en-IN" dirty="0"/>
              <a:t>player 2 chooses Fink, player 1’s payoff to Fink exceeds her payoff to Quiet (look at the first components of the entries in the right column of the table).</a:t>
            </a:r>
          </a:p>
        </p:txBody>
      </p:sp>
    </p:spTree>
    <p:extLst>
      <p:ext uri="{BB962C8B-B14F-4D97-AF65-F5344CB8AC3E}">
        <p14:creationId xmlns:p14="http://schemas.microsoft.com/office/powerpoint/2010/main" val="21346176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many other </a:t>
            </a:r>
            <a:r>
              <a:rPr lang="en-IN" dirty="0" smtClean="0"/>
              <a:t>situations have </a:t>
            </a:r>
            <a:r>
              <a:rPr lang="en-IN" dirty="0"/>
              <a:t>similar structures</a:t>
            </a:r>
            <a:r>
              <a:rPr lang="en-IN" dirty="0" smtClean="0"/>
              <a:t>.</a:t>
            </a:r>
            <a:r>
              <a:rPr lang="en-IN" dirty="0"/>
              <a:t> the </a:t>
            </a:r>
            <a:r>
              <a:rPr lang="en-IN" i="1" dirty="0"/>
              <a:t>Prisoner’s Dilemma </a:t>
            </a:r>
            <a:r>
              <a:rPr lang="en-IN" dirty="0"/>
              <a:t>models the situation that the players face. Some </a:t>
            </a:r>
            <a:r>
              <a:rPr lang="en-IN" dirty="0" smtClean="0"/>
              <a:t>examples follow.</a:t>
            </a:r>
          </a:p>
          <a:p>
            <a:pPr lvl="1"/>
            <a:r>
              <a:rPr lang="en-IN" i="1" dirty="0"/>
              <a:t>Working on a joint </a:t>
            </a:r>
            <a:r>
              <a:rPr lang="en-IN" i="1" dirty="0" smtClean="0"/>
              <a:t>project</a:t>
            </a:r>
          </a:p>
          <a:p>
            <a:pPr lvl="1"/>
            <a:r>
              <a:rPr lang="en-IN" i="1" dirty="0" smtClean="0"/>
              <a:t>Duopoly</a:t>
            </a:r>
          </a:p>
          <a:p>
            <a:pPr lvl="1"/>
            <a:r>
              <a:rPr lang="en-IN" i="1" dirty="0"/>
              <a:t>The arms </a:t>
            </a:r>
            <a:r>
              <a:rPr lang="en-IN" i="1" dirty="0" smtClean="0"/>
              <a:t>race</a:t>
            </a:r>
          </a:p>
          <a:p>
            <a:pPr lvl="1"/>
            <a:r>
              <a:rPr lang="en-IN" i="1" dirty="0"/>
              <a:t>Common property</a:t>
            </a:r>
            <a:endParaRPr lang="en-IN" i="1" dirty="0" smtClean="0"/>
          </a:p>
          <a:p>
            <a:pPr lvl="2"/>
            <a:endParaRPr lang="en-IN" i="1" dirty="0" smtClean="0"/>
          </a:p>
          <a:p>
            <a:pPr lvl="1"/>
            <a:endParaRPr lang="en-IN" dirty="0"/>
          </a:p>
        </p:txBody>
      </p:sp>
    </p:spTree>
    <p:extLst>
      <p:ext uri="{BB962C8B-B14F-4D97-AF65-F5344CB8AC3E}">
        <p14:creationId xmlns:p14="http://schemas.microsoft.com/office/powerpoint/2010/main" val="23511283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IN" sz="4000" dirty="0" smtClean="0">
                <a:latin typeface="Times New Roman" pitchFamily="18" charset="0"/>
                <a:cs typeface="Times New Roman" pitchFamily="18" charset="0"/>
              </a:rPr>
              <a:t>Working on a joint project</a:t>
            </a:r>
            <a:r>
              <a:rPr lang="en-IN" i="1" dirty="0" smtClean="0"/>
              <a:t/>
            </a:r>
            <a:br>
              <a:rPr lang="en-IN" i="1" dirty="0" smtClean="0"/>
            </a:br>
            <a:endParaRPr lang="en-IN" dirty="0"/>
          </a:p>
        </p:txBody>
      </p:sp>
      <p:sp>
        <p:nvSpPr>
          <p:cNvPr id="3" name="Content Placeholder 2"/>
          <p:cNvSpPr>
            <a:spLocks noGrp="1"/>
          </p:cNvSpPr>
          <p:nvPr>
            <p:ph idx="1"/>
          </p:nvPr>
        </p:nvSpPr>
        <p:spPr>
          <a:xfrm>
            <a:off x="457200" y="971550"/>
            <a:ext cx="8229600" cy="5562600"/>
          </a:xfrm>
        </p:spPr>
        <p:txBody>
          <a:bodyPr>
            <a:normAutofit/>
          </a:bodyPr>
          <a:lstStyle/>
          <a:p>
            <a:pPr algn="just"/>
            <a:r>
              <a:rPr lang="en-IN" sz="2000" dirty="0"/>
              <a:t>You are working with a friend on a joint project. </a:t>
            </a:r>
            <a:endParaRPr lang="en-IN" sz="2000" dirty="0" smtClean="0"/>
          </a:p>
          <a:p>
            <a:pPr algn="just"/>
            <a:r>
              <a:rPr lang="en-IN" sz="2000" dirty="0" smtClean="0"/>
              <a:t>Each </a:t>
            </a:r>
            <a:r>
              <a:rPr lang="en-IN" sz="2000" dirty="0"/>
              <a:t>of you can either work hard or goof off. </a:t>
            </a:r>
            <a:endParaRPr lang="en-IN" sz="2000" dirty="0" smtClean="0"/>
          </a:p>
          <a:p>
            <a:pPr algn="just"/>
            <a:r>
              <a:rPr lang="en-IN" sz="2000" dirty="0" smtClean="0"/>
              <a:t>If </a:t>
            </a:r>
            <a:r>
              <a:rPr lang="en-IN" sz="2000" dirty="0"/>
              <a:t>your friend works hard then you prefer to goof off (the outcome of the project would be better if you worked hard too, but the increment in its value to you is not worth the extra effort). </a:t>
            </a:r>
            <a:endParaRPr lang="en-IN" sz="2000" dirty="0" smtClean="0"/>
          </a:p>
          <a:p>
            <a:pPr algn="just"/>
            <a:r>
              <a:rPr lang="en-IN" sz="2000" dirty="0" smtClean="0"/>
              <a:t>You </a:t>
            </a:r>
            <a:r>
              <a:rPr lang="en-IN" sz="2000" dirty="0"/>
              <a:t>prefer the outcome of your both working hard to the outcome of your both goofing off (in which case nothing gets accomplished), </a:t>
            </a:r>
            <a:endParaRPr lang="en-IN" sz="2000" dirty="0" smtClean="0"/>
          </a:p>
          <a:p>
            <a:pPr algn="just"/>
            <a:r>
              <a:rPr lang="en-IN" sz="2000" dirty="0" smtClean="0"/>
              <a:t>and </a:t>
            </a:r>
            <a:r>
              <a:rPr lang="en-IN" sz="2000" dirty="0"/>
              <a:t>the worst outcome for you is that you work hard and your friend goofs off (you hate to be “exploited”). </a:t>
            </a:r>
            <a:endParaRPr lang="en-IN" sz="2000" dirty="0" smtClean="0"/>
          </a:p>
          <a:p>
            <a:pPr algn="just"/>
            <a:r>
              <a:rPr lang="en-IN" sz="2000" dirty="0" smtClean="0"/>
              <a:t>If </a:t>
            </a:r>
            <a:r>
              <a:rPr lang="en-IN" sz="2000" dirty="0"/>
              <a:t>your friend has the same preferences then the game that models the situation you face is given in Figure </a:t>
            </a:r>
            <a:r>
              <a:rPr lang="en-IN" sz="2000" dirty="0" smtClean="0"/>
              <a:t>below, </a:t>
            </a:r>
            <a:r>
              <a:rPr lang="en-IN" sz="2000" dirty="0"/>
              <a:t>which, as you can see, differs from the Prisoner’s Dilemma only in the names of the actions.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5334000"/>
            <a:ext cx="47244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71661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i="1" dirty="0"/>
              <a:t>Duopoly</a:t>
            </a:r>
            <a:endParaRPr lang="en-IN" dirty="0"/>
          </a:p>
        </p:txBody>
      </p:sp>
      <p:sp>
        <p:nvSpPr>
          <p:cNvPr id="3" name="Content Placeholder 2"/>
          <p:cNvSpPr>
            <a:spLocks noGrp="1"/>
          </p:cNvSpPr>
          <p:nvPr>
            <p:ph idx="1"/>
          </p:nvPr>
        </p:nvSpPr>
        <p:spPr>
          <a:xfrm>
            <a:off x="533400" y="838200"/>
            <a:ext cx="8229600" cy="4525963"/>
          </a:xfrm>
        </p:spPr>
        <p:txBody>
          <a:bodyPr>
            <a:normAutofit fontScale="77500" lnSpcReduction="20000"/>
          </a:bodyPr>
          <a:lstStyle/>
          <a:p>
            <a:r>
              <a:rPr lang="en-IN" dirty="0"/>
              <a:t>In a simple model of a duopoly, two firms produce the same good, for which each firm charges either a low price or a high price. Each firm wants to achieve the highest possible profit. </a:t>
            </a:r>
            <a:endParaRPr lang="en-IN" dirty="0" smtClean="0"/>
          </a:p>
          <a:p>
            <a:r>
              <a:rPr lang="en-IN" dirty="0" smtClean="0"/>
              <a:t>If </a:t>
            </a:r>
            <a:r>
              <a:rPr lang="en-IN" dirty="0"/>
              <a:t>both firms choose High then each earns a profit of $1000. </a:t>
            </a:r>
            <a:endParaRPr lang="en-IN" dirty="0" smtClean="0"/>
          </a:p>
          <a:p>
            <a:r>
              <a:rPr lang="en-IN" dirty="0" smtClean="0"/>
              <a:t>If </a:t>
            </a:r>
            <a:r>
              <a:rPr lang="en-IN" dirty="0"/>
              <a:t>one firm chooses High and the other chooses Low then the firm choosing High obtains no customers and makes a loss of $200, whereas the firm choosing Low earns a profit of $1200 (its unit profit is low, but its volume is high). </a:t>
            </a:r>
            <a:endParaRPr lang="en-IN" dirty="0" smtClean="0"/>
          </a:p>
          <a:p>
            <a:r>
              <a:rPr lang="en-IN" dirty="0" smtClean="0"/>
              <a:t>If </a:t>
            </a:r>
            <a:r>
              <a:rPr lang="en-IN" dirty="0"/>
              <a:t>both firms choose Low then each earns a profit of $600</a:t>
            </a:r>
            <a:r>
              <a:rPr lang="en-IN" dirty="0" smtClean="0"/>
              <a:t>.</a:t>
            </a:r>
          </a:p>
          <a:p>
            <a:r>
              <a:rPr lang="en-IN" dirty="0" smtClean="0"/>
              <a:t> </a:t>
            </a:r>
            <a:r>
              <a:rPr lang="en-IN" dirty="0"/>
              <a:t>Each firm cares only about its profit, so we can represent its preferences by the profit it obtains, yielding the game in Figure </a:t>
            </a:r>
            <a:r>
              <a:rPr lang="en-IN" dirty="0" smtClean="0"/>
              <a:t>.</a:t>
            </a:r>
            <a:endParaRPr lang="en-I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0300" y="5181600"/>
            <a:ext cx="43053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91513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IN" i="1" dirty="0"/>
              <a:t>The arms race</a:t>
            </a:r>
            <a:endParaRPr lang="en-IN" dirty="0"/>
          </a:p>
        </p:txBody>
      </p:sp>
      <p:sp>
        <p:nvSpPr>
          <p:cNvPr id="3" name="Content Placeholder 2"/>
          <p:cNvSpPr>
            <a:spLocks noGrp="1"/>
          </p:cNvSpPr>
          <p:nvPr>
            <p:ph idx="1"/>
          </p:nvPr>
        </p:nvSpPr>
        <p:spPr>
          <a:xfrm>
            <a:off x="457200" y="1066800"/>
            <a:ext cx="8229600" cy="5059363"/>
          </a:xfrm>
        </p:spPr>
        <p:txBody>
          <a:bodyPr>
            <a:normAutofit fontScale="70000" lnSpcReduction="20000"/>
          </a:bodyPr>
          <a:lstStyle/>
          <a:p>
            <a:r>
              <a:rPr lang="en-IN" dirty="0"/>
              <a:t>Under some assumptions about the countries’ preferences, an arms race can be </a:t>
            </a:r>
            <a:r>
              <a:rPr lang="en-IN" dirty="0" err="1"/>
              <a:t>modeled</a:t>
            </a:r>
            <a:r>
              <a:rPr lang="en-IN" dirty="0"/>
              <a:t> as the Prisoner’s Dilemma. </a:t>
            </a:r>
            <a:endParaRPr lang="en-IN" dirty="0" smtClean="0"/>
          </a:p>
          <a:p>
            <a:r>
              <a:rPr lang="en-IN" dirty="0" smtClean="0"/>
              <a:t>Assume </a:t>
            </a:r>
            <a:r>
              <a:rPr lang="en-IN" dirty="0"/>
              <a:t>that each country can build an arsenal of nuclear bombs, or can refrain from doing so</a:t>
            </a:r>
            <a:r>
              <a:rPr lang="en-IN" dirty="0" smtClean="0"/>
              <a:t>.</a:t>
            </a:r>
          </a:p>
          <a:p>
            <a:r>
              <a:rPr lang="en-IN" dirty="0" smtClean="0"/>
              <a:t> </a:t>
            </a:r>
            <a:r>
              <a:rPr lang="en-IN" dirty="0"/>
              <a:t>Assume also that each country’s </a:t>
            </a:r>
            <a:r>
              <a:rPr lang="en-IN" dirty="0" err="1"/>
              <a:t>favorite</a:t>
            </a:r>
            <a:r>
              <a:rPr lang="en-IN" dirty="0"/>
              <a:t> outcome is that it has bombs and the other country does not; </a:t>
            </a:r>
            <a:endParaRPr lang="en-IN" dirty="0" smtClean="0"/>
          </a:p>
          <a:p>
            <a:r>
              <a:rPr lang="en-IN" dirty="0" smtClean="0"/>
              <a:t>the </a:t>
            </a:r>
            <a:r>
              <a:rPr lang="en-IN" dirty="0"/>
              <a:t>next best outcome is that neither country has any bombs</a:t>
            </a:r>
            <a:r>
              <a:rPr lang="en-IN" dirty="0" smtClean="0"/>
              <a:t>;</a:t>
            </a:r>
          </a:p>
          <a:p>
            <a:r>
              <a:rPr lang="en-IN" dirty="0" smtClean="0"/>
              <a:t> </a:t>
            </a:r>
            <a:r>
              <a:rPr lang="en-IN" dirty="0"/>
              <a:t>the next best outcome is that both countries have bombs (what matters is relative strength, and bombs are costly to build); </a:t>
            </a:r>
            <a:endParaRPr lang="en-IN" dirty="0" smtClean="0"/>
          </a:p>
          <a:p>
            <a:r>
              <a:rPr lang="en-IN" dirty="0" smtClean="0"/>
              <a:t>and </a:t>
            </a:r>
            <a:r>
              <a:rPr lang="en-IN" dirty="0"/>
              <a:t>the worst outcome is that only the other country has bombs. </a:t>
            </a:r>
            <a:endParaRPr lang="en-IN" dirty="0" smtClean="0"/>
          </a:p>
          <a:p>
            <a:r>
              <a:rPr lang="en-IN" dirty="0" smtClean="0"/>
              <a:t>In </a:t>
            </a:r>
            <a:r>
              <a:rPr lang="en-IN" dirty="0"/>
              <a:t>this case the situation is </a:t>
            </a:r>
            <a:r>
              <a:rPr lang="en-IN" dirty="0" err="1"/>
              <a:t>modeled</a:t>
            </a:r>
            <a:r>
              <a:rPr lang="en-IN" dirty="0"/>
              <a:t> by the Prisoner’s Dilemma, in which the action Don’t build bombs corresponds to Quiet in </a:t>
            </a:r>
            <a:r>
              <a:rPr lang="en-IN" dirty="0" smtClean="0"/>
              <a:t>and </a:t>
            </a:r>
            <a:r>
              <a:rPr lang="en-IN" dirty="0"/>
              <a:t>the action Build bombs corresponds to Fink.</a:t>
            </a:r>
          </a:p>
        </p:txBody>
      </p:sp>
    </p:spTree>
    <p:extLst>
      <p:ext uri="{BB962C8B-B14F-4D97-AF65-F5344CB8AC3E}">
        <p14:creationId xmlns:p14="http://schemas.microsoft.com/office/powerpoint/2010/main" val="39313098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In the </a:t>
            </a:r>
            <a:r>
              <a:rPr lang="en-IN" i="1" dirty="0"/>
              <a:t>Prisoner’s Dilemma </a:t>
            </a:r>
            <a:r>
              <a:rPr lang="en-IN" dirty="0" smtClean="0"/>
              <a:t>the main </a:t>
            </a:r>
            <a:r>
              <a:rPr lang="en-IN" dirty="0"/>
              <a:t>issue </a:t>
            </a:r>
            <a:r>
              <a:rPr lang="en-IN" dirty="0" smtClean="0"/>
              <a:t>is whether </a:t>
            </a:r>
            <a:r>
              <a:rPr lang="en-IN" dirty="0"/>
              <a:t>or not the </a:t>
            </a:r>
            <a:r>
              <a:rPr lang="en-IN" dirty="0" smtClean="0"/>
              <a:t>players will cooperate(choose </a:t>
            </a:r>
            <a:r>
              <a:rPr lang="en-IN" i="1" dirty="0"/>
              <a:t>Quiet</a:t>
            </a:r>
            <a:r>
              <a:rPr lang="en-IN" dirty="0"/>
              <a:t>). </a:t>
            </a:r>
            <a:endParaRPr lang="en-IN" dirty="0" smtClean="0"/>
          </a:p>
          <a:p>
            <a:r>
              <a:rPr lang="en-IN" dirty="0" smtClean="0"/>
              <a:t>In </a:t>
            </a:r>
            <a:r>
              <a:rPr lang="en-IN" dirty="0"/>
              <a:t>the following </a:t>
            </a:r>
            <a:r>
              <a:rPr lang="en-IN" dirty="0" smtClean="0"/>
              <a:t> game </a:t>
            </a:r>
            <a:r>
              <a:rPr lang="en-IN" dirty="0"/>
              <a:t>the players agree that it is better to </a:t>
            </a:r>
            <a:r>
              <a:rPr lang="en-IN" dirty="0" smtClean="0"/>
              <a:t>cooperate than </a:t>
            </a:r>
            <a:r>
              <a:rPr lang="en-IN" dirty="0"/>
              <a:t>not to cooperate, but disagree about the best outcome.</a:t>
            </a:r>
          </a:p>
        </p:txBody>
      </p:sp>
    </p:spTree>
    <p:extLst>
      <p:ext uri="{BB962C8B-B14F-4D97-AF65-F5344CB8AC3E}">
        <p14:creationId xmlns:p14="http://schemas.microsoft.com/office/powerpoint/2010/main" val="32770017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
            <a:ext cx="8229600" cy="1143000"/>
          </a:xfrm>
        </p:spPr>
        <p:txBody>
          <a:bodyPr/>
          <a:lstStyle/>
          <a:p>
            <a:r>
              <a:rPr lang="en-IN" b="1" dirty="0"/>
              <a:t>Example: Bach or Stravinsky?</a:t>
            </a:r>
            <a:endParaRPr lang="en-IN" dirty="0"/>
          </a:p>
        </p:txBody>
      </p:sp>
      <p:sp>
        <p:nvSpPr>
          <p:cNvPr id="3" name="Content Placeholder 2"/>
          <p:cNvSpPr>
            <a:spLocks noGrp="1"/>
          </p:cNvSpPr>
          <p:nvPr>
            <p:ph idx="1"/>
          </p:nvPr>
        </p:nvSpPr>
        <p:spPr>
          <a:xfrm>
            <a:off x="447674" y="1143000"/>
            <a:ext cx="8229600" cy="4525963"/>
          </a:xfrm>
        </p:spPr>
        <p:txBody>
          <a:bodyPr>
            <a:normAutofit/>
          </a:bodyPr>
          <a:lstStyle/>
          <a:p>
            <a:pPr algn="just"/>
            <a:r>
              <a:rPr lang="en-IN" sz="2600" dirty="0"/>
              <a:t>Two people wish to go out together. Two concerts are available: one of music by Bach, and one of music by Stravinsky. One person prefers Bach and the other prefers Stravinsky. If they go to different concerts, each of them is equally unhappy listening to the music of either composer</a:t>
            </a:r>
            <a:r>
              <a:rPr lang="en-IN" sz="2600" dirty="0" smtClean="0"/>
              <a:t>.</a:t>
            </a:r>
          </a:p>
          <a:p>
            <a:pPr algn="just"/>
            <a:r>
              <a:rPr lang="en-IN" sz="2600" dirty="0"/>
              <a:t>We can model this situation as the two-player strategic game </a:t>
            </a:r>
            <a:r>
              <a:rPr lang="en-IN" sz="2600" dirty="0" smtClean="0"/>
              <a:t>in which </a:t>
            </a:r>
            <a:r>
              <a:rPr lang="en-IN" sz="2600" dirty="0"/>
              <a:t>the person who prefers Bach chooses a row and the person who </a:t>
            </a:r>
            <a:r>
              <a:rPr lang="en-IN" sz="2600" dirty="0" smtClean="0"/>
              <a:t>prefers Stravinsky </a:t>
            </a:r>
            <a:r>
              <a:rPr lang="en-IN" sz="2600" dirty="0"/>
              <a:t>chooses a column.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0787" y="4953000"/>
            <a:ext cx="4143375"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72699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Like the Prisoner’s Dilemma, </a:t>
            </a:r>
            <a:r>
              <a:rPr lang="en-IN" dirty="0" err="1"/>
              <a:t>BoS</a:t>
            </a:r>
            <a:r>
              <a:rPr lang="en-IN" dirty="0"/>
              <a:t> models a wide variety of situations. </a:t>
            </a:r>
            <a:endParaRPr lang="en-IN" dirty="0" smtClean="0"/>
          </a:p>
          <a:p>
            <a:r>
              <a:rPr lang="en-IN" dirty="0" smtClean="0"/>
              <a:t>Consider</a:t>
            </a:r>
            <a:r>
              <a:rPr lang="en-IN" dirty="0"/>
              <a:t>, for example, two officials of a political party deciding the stand to take on an issue. Suppose that they disagree about the best stand, but are both better off if they take the same stand than if they take different stands; both cases in which they take different stands, in which case voters do not know what to think, are equally bad. Then </a:t>
            </a:r>
            <a:r>
              <a:rPr lang="en-IN" dirty="0" err="1"/>
              <a:t>BoS</a:t>
            </a:r>
            <a:r>
              <a:rPr lang="en-IN" dirty="0"/>
              <a:t> captures the situation they face</a:t>
            </a:r>
            <a:r>
              <a:rPr lang="en-IN" dirty="0" smtClean="0"/>
              <a:t>.</a:t>
            </a:r>
          </a:p>
          <a:p>
            <a:r>
              <a:rPr lang="en-IN" dirty="0" smtClean="0"/>
              <a:t> </a:t>
            </a:r>
            <a:r>
              <a:rPr lang="en-IN" dirty="0"/>
              <a:t>Or consider two merging firms that currently use different computer technologies. As two divisions of a single firm they will both be better off if they both use the same technology; each firm prefers that the common technology be the one it used in the past. </a:t>
            </a:r>
            <a:r>
              <a:rPr lang="en-IN" dirty="0" err="1"/>
              <a:t>BoS</a:t>
            </a:r>
            <a:r>
              <a:rPr lang="en-IN" dirty="0"/>
              <a:t> models the choices the firms face.</a:t>
            </a:r>
          </a:p>
        </p:txBody>
      </p:sp>
    </p:spTree>
    <p:extLst>
      <p:ext uri="{BB962C8B-B14F-4D97-AF65-F5344CB8AC3E}">
        <p14:creationId xmlns:p14="http://schemas.microsoft.com/office/powerpoint/2010/main" val="34306678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85000" lnSpcReduction="20000"/>
          </a:bodyPr>
          <a:lstStyle/>
          <a:p>
            <a:pPr fontAlgn="base"/>
            <a:r>
              <a:rPr lang="en-IN" dirty="0"/>
              <a:t>Game Theory has now become a describing factor for both Machine Learning algorithms and many daily life situations. </a:t>
            </a:r>
            <a:endParaRPr lang="en-IN" dirty="0" smtClean="0"/>
          </a:p>
          <a:p>
            <a:pPr fontAlgn="base"/>
            <a:r>
              <a:rPr lang="en-IN" dirty="0" smtClean="0"/>
              <a:t>Consider </a:t>
            </a:r>
            <a:r>
              <a:rPr lang="en-IN" dirty="0"/>
              <a:t>the SVM (Support Vector Machine) for instance. According to Game Theory, the SVM is a game between 2 players where one player challenges the other to find the best hyper-plane after providing the most difficult points for classification. </a:t>
            </a:r>
            <a:endParaRPr lang="en-IN" dirty="0" smtClean="0"/>
          </a:p>
          <a:p>
            <a:pPr fontAlgn="base"/>
            <a:r>
              <a:rPr lang="en-IN" dirty="0" smtClean="0"/>
              <a:t>The </a:t>
            </a:r>
            <a:r>
              <a:rPr lang="en-IN" dirty="0"/>
              <a:t>final playoff of this game is a solution that will be a trade-off between the strategic abilities of both players competing. </a:t>
            </a:r>
            <a:br>
              <a:rPr lang="en-IN" dirty="0"/>
            </a:br>
            <a:endParaRPr lang="en-IN" dirty="0"/>
          </a:p>
        </p:txBody>
      </p:sp>
    </p:spTree>
    <p:extLst>
      <p:ext uri="{BB962C8B-B14F-4D97-AF65-F5344CB8AC3E}">
        <p14:creationId xmlns:p14="http://schemas.microsoft.com/office/powerpoint/2010/main" val="7860634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dirty="0"/>
              <a:t>Nash </a:t>
            </a:r>
            <a:r>
              <a:rPr lang="en-IN" dirty="0" err="1"/>
              <a:t>equilibria</a:t>
            </a:r>
            <a:r>
              <a:rPr lang="en-IN" dirty="0"/>
              <a:t> of </a:t>
            </a:r>
            <a:r>
              <a:rPr lang="en-IN" i="1" dirty="0" err="1"/>
              <a:t>BoS</a:t>
            </a:r>
            <a:endParaRPr lang="en-IN" dirty="0"/>
          </a:p>
        </p:txBody>
      </p:sp>
      <p:sp>
        <p:nvSpPr>
          <p:cNvPr id="3" name="Content Placeholder 2"/>
          <p:cNvSpPr>
            <a:spLocks noGrp="1"/>
          </p:cNvSpPr>
          <p:nvPr>
            <p:ph idx="1"/>
          </p:nvPr>
        </p:nvSpPr>
        <p:spPr>
          <a:xfrm>
            <a:off x="533400" y="990600"/>
            <a:ext cx="8229600" cy="4525963"/>
          </a:xfrm>
        </p:spPr>
        <p:txBody>
          <a:bodyPr>
            <a:normAutofit lnSpcReduction="10000"/>
          </a:bodyPr>
          <a:lstStyle/>
          <a:p>
            <a:r>
              <a:rPr lang="en-IN" sz="2000" dirty="0">
                <a:solidFill>
                  <a:srgbClr val="FF0000"/>
                </a:solidFill>
              </a:rPr>
              <a:t>(Bach, Bach): </a:t>
            </a:r>
            <a:r>
              <a:rPr lang="en-IN" sz="2000" dirty="0"/>
              <a:t>If player 1 switches to Stravinsky then her payoff decreases from 2 to 0; if player 2 switches to Stravinsky then her payoff decreases from 1 to 0. </a:t>
            </a:r>
            <a:r>
              <a:rPr lang="en-IN" sz="2000" dirty="0" smtClean="0"/>
              <a:t>Thus </a:t>
            </a:r>
            <a:r>
              <a:rPr lang="en-IN" sz="2000" dirty="0"/>
              <a:t>a deviation by either player decreases her payoff. Thus (Bach, Bach) is a </a:t>
            </a:r>
            <a:r>
              <a:rPr lang="en-IN" sz="2000" dirty="0">
                <a:solidFill>
                  <a:srgbClr val="0070C0"/>
                </a:solidFill>
              </a:rPr>
              <a:t>Nash equilibrium</a:t>
            </a:r>
            <a:r>
              <a:rPr lang="en-IN" sz="2000" dirty="0" smtClean="0">
                <a:solidFill>
                  <a:srgbClr val="0070C0"/>
                </a:solidFill>
              </a:rPr>
              <a:t>.</a:t>
            </a:r>
          </a:p>
          <a:p>
            <a:r>
              <a:rPr lang="en-IN" sz="2000" dirty="0">
                <a:solidFill>
                  <a:srgbClr val="FF0000"/>
                </a:solidFill>
              </a:rPr>
              <a:t>(Bach, Stravinsky): </a:t>
            </a:r>
            <a:r>
              <a:rPr lang="en-IN" sz="2000" dirty="0"/>
              <a:t>If player 1 switches to Stravinsky then her payoff increases from 0 to 1. Thus (Bach, Stravinsky) is not a Nash equilibrium. (Player 2 can increase her payoff by deviating, too, but to show the pair is not a Nash equilibrium it suffices to show that one player can increase her payoff by deviating</a:t>
            </a:r>
            <a:r>
              <a:rPr lang="en-IN" sz="2000" dirty="0" smtClean="0"/>
              <a:t>.)</a:t>
            </a:r>
          </a:p>
          <a:p>
            <a:r>
              <a:rPr lang="en-IN" sz="2000" dirty="0">
                <a:solidFill>
                  <a:srgbClr val="FF0000"/>
                </a:solidFill>
              </a:rPr>
              <a:t>(Stravinsky, Bach): </a:t>
            </a:r>
            <a:r>
              <a:rPr lang="en-IN" sz="2000" dirty="0"/>
              <a:t>If player 1 switches to Bach then her payoff increases from 0 to 2. Thus (Stravinsky, Bach) is not a Nash equilibrium</a:t>
            </a:r>
            <a:r>
              <a:rPr lang="en-IN" sz="2000" dirty="0" smtClean="0"/>
              <a:t>.</a:t>
            </a:r>
          </a:p>
          <a:p>
            <a:r>
              <a:rPr lang="en-IN" sz="2000" dirty="0">
                <a:solidFill>
                  <a:srgbClr val="FF0000"/>
                </a:solidFill>
              </a:rPr>
              <a:t>(Stravinsky, Stravinsky): </a:t>
            </a:r>
            <a:r>
              <a:rPr lang="en-IN" sz="2000" dirty="0"/>
              <a:t>If player 1 switches to Bach then her payoff decreases from 1 to 0; if player 2 switches to Bach then her payoff decreases from 2 to 0. Thus a deviation by either player decreases her payoff. Thus (Stravinsky, Stravinsky) is a </a:t>
            </a:r>
            <a:r>
              <a:rPr lang="en-IN" sz="2000" dirty="0">
                <a:solidFill>
                  <a:srgbClr val="0070C0"/>
                </a:solidFill>
              </a:rPr>
              <a:t>Nash equilibrium.</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5112" y="5486400"/>
            <a:ext cx="4143375"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36616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Aspects of both conflict and cooperation are present in both the </a:t>
            </a:r>
            <a:r>
              <a:rPr lang="en-IN" i="1" dirty="0"/>
              <a:t>Prisoner’s </a:t>
            </a:r>
            <a:r>
              <a:rPr lang="en-IN" i="1" dirty="0" smtClean="0"/>
              <a:t>Dilemma </a:t>
            </a:r>
            <a:r>
              <a:rPr lang="en-IN" dirty="0" smtClean="0"/>
              <a:t>and </a:t>
            </a:r>
            <a:r>
              <a:rPr lang="en-IN" i="1" dirty="0" err="1"/>
              <a:t>BoS</a:t>
            </a:r>
            <a:r>
              <a:rPr lang="en-IN" dirty="0"/>
              <a:t>. </a:t>
            </a:r>
            <a:r>
              <a:rPr lang="en-IN" b="1" dirty="0"/>
              <a:t>The next game is purely </a:t>
            </a:r>
            <a:r>
              <a:rPr lang="en-IN" b="1" dirty="0" err="1"/>
              <a:t>conflictual</a:t>
            </a:r>
            <a:r>
              <a:rPr lang="en-IN" b="1" dirty="0"/>
              <a:t>.</a:t>
            </a:r>
          </a:p>
        </p:txBody>
      </p:sp>
    </p:spTree>
    <p:extLst>
      <p:ext uri="{BB962C8B-B14F-4D97-AF65-F5344CB8AC3E}">
        <p14:creationId xmlns:p14="http://schemas.microsoft.com/office/powerpoint/2010/main" val="3317378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IN" b="1" dirty="0"/>
              <a:t>Example: Matching </a:t>
            </a:r>
            <a:r>
              <a:rPr lang="en-IN" b="1" dirty="0" smtClean="0"/>
              <a:t>Coins</a:t>
            </a:r>
            <a:endParaRPr lang="en-IN" dirty="0"/>
          </a:p>
        </p:txBody>
      </p:sp>
      <p:sp>
        <p:nvSpPr>
          <p:cNvPr id="3" name="Content Placeholder 2"/>
          <p:cNvSpPr>
            <a:spLocks noGrp="1"/>
          </p:cNvSpPr>
          <p:nvPr>
            <p:ph idx="1"/>
          </p:nvPr>
        </p:nvSpPr>
        <p:spPr>
          <a:xfrm>
            <a:off x="609600" y="1066800"/>
            <a:ext cx="8229600" cy="4525963"/>
          </a:xfrm>
        </p:spPr>
        <p:txBody>
          <a:bodyPr>
            <a:normAutofit fontScale="77500" lnSpcReduction="20000"/>
          </a:bodyPr>
          <a:lstStyle/>
          <a:p>
            <a:r>
              <a:rPr lang="en-IN" dirty="0"/>
              <a:t>Two people choose, simultaneously, whether to show the Head or the Tail of a coin</a:t>
            </a:r>
            <a:r>
              <a:rPr lang="en-IN" dirty="0" smtClean="0"/>
              <a:t>.</a:t>
            </a:r>
          </a:p>
          <a:p>
            <a:r>
              <a:rPr lang="en-IN" dirty="0" smtClean="0"/>
              <a:t> </a:t>
            </a:r>
            <a:r>
              <a:rPr lang="en-IN" dirty="0"/>
              <a:t>If they show the same side, person 2 pays person 1 a dollar; </a:t>
            </a:r>
            <a:endParaRPr lang="en-IN" dirty="0" smtClean="0"/>
          </a:p>
          <a:p>
            <a:r>
              <a:rPr lang="en-IN" dirty="0" smtClean="0"/>
              <a:t>if </a:t>
            </a:r>
            <a:r>
              <a:rPr lang="en-IN" dirty="0"/>
              <a:t>they show different sides, person 1 pays person 2 a dollar</a:t>
            </a:r>
            <a:r>
              <a:rPr lang="en-IN" dirty="0" smtClean="0"/>
              <a:t>.</a:t>
            </a:r>
          </a:p>
          <a:p>
            <a:r>
              <a:rPr lang="en-IN" dirty="0" smtClean="0"/>
              <a:t> </a:t>
            </a:r>
            <a:r>
              <a:rPr lang="en-IN" dirty="0"/>
              <a:t>Each person cares only about the amount </a:t>
            </a:r>
            <a:r>
              <a:rPr lang="en-IN" dirty="0" smtClean="0"/>
              <a:t>of money </a:t>
            </a:r>
            <a:r>
              <a:rPr lang="en-IN" dirty="0"/>
              <a:t>she receives, and (naturally!) prefers to receive more than less</a:t>
            </a:r>
            <a:r>
              <a:rPr lang="en-IN" dirty="0" smtClean="0"/>
              <a:t>.</a:t>
            </a:r>
          </a:p>
          <a:p>
            <a:r>
              <a:rPr lang="en-IN" dirty="0" smtClean="0"/>
              <a:t> </a:t>
            </a:r>
            <a:r>
              <a:rPr lang="en-IN" dirty="0"/>
              <a:t>A strategic game that models this situation is shown in Figure </a:t>
            </a:r>
            <a:r>
              <a:rPr lang="en-IN" dirty="0" smtClean="0"/>
              <a:t>(</a:t>
            </a:r>
            <a:r>
              <a:rPr lang="en-IN" dirty="0"/>
              <a:t>In this representation of the players’ preferences, the payoffs are equal to the amounts </a:t>
            </a:r>
            <a:r>
              <a:rPr lang="en-IN" dirty="0" smtClean="0"/>
              <a:t>of money </a:t>
            </a:r>
            <a:r>
              <a:rPr lang="en-IN" dirty="0"/>
              <a:t>involved. We could equally well work with another representation—for example, 2 could replace each 1, and 1 could replace each −1.)</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5181600"/>
            <a:ext cx="301942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01902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Example: Matching </a:t>
            </a:r>
            <a:r>
              <a:rPr lang="en-IN" b="1" dirty="0" smtClean="0"/>
              <a:t>Coins</a:t>
            </a:r>
            <a:endParaRPr lang="en-IN" dirty="0"/>
          </a:p>
        </p:txBody>
      </p:sp>
      <p:sp>
        <p:nvSpPr>
          <p:cNvPr id="3" name="Content Placeholder 2"/>
          <p:cNvSpPr>
            <a:spLocks noGrp="1"/>
          </p:cNvSpPr>
          <p:nvPr>
            <p:ph idx="1"/>
          </p:nvPr>
        </p:nvSpPr>
        <p:spPr/>
        <p:txBody>
          <a:bodyPr/>
          <a:lstStyle/>
          <a:p>
            <a:r>
              <a:rPr lang="en-IN" dirty="0"/>
              <a:t>In this game the players’ interests are diametrically opposed (such a game is called “strictly competitive”): player 1 wants to take the same action as the other player, whereas player 2 wants to take the opposite action.</a:t>
            </a:r>
          </a:p>
        </p:txBody>
      </p:sp>
    </p:spTree>
    <p:extLst>
      <p:ext uri="{BB962C8B-B14F-4D97-AF65-F5344CB8AC3E}">
        <p14:creationId xmlns:p14="http://schemas.microsoft.com/office/powerpoint/2010/main" val="4420414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Example: Matching </a:t>
            </a:r>
            <a:r>
              <a:rPr lang="en-IN" b="1" dirty="0" smtClean="0"/>
              <a:t>Coins</a:t>
            </a:r>
            <a:endParaRPr lang="en-IN" dirty="0"/>
          </a:p>
        </p:txBody>
      </p:sp>
      <p:sp>
        <p:nvSpPr>
          <p:cNvPr id="3" name="Content Placeholder 2"/>
          <p:cNvSpPr>
            <a:spLocks noGrp="1"/>
          </p:cNvSpPr>
          <p:nvPr>
            <p:ph idx="1"/>
          </p:nvPr>
        </p:nvSpPr>
        <p:spPr/>
        <p:txBody>
          <a:bodyPr>
            <a:normAutofit fontScale="85000" lnSpcReduction="20000"/>
          </a:bodyPr>
          <a:lstStyle/>
          <a:p>
            <a:r>
              <a:rPr lang="en-IN" dirty="0"/>
              <a:t>This game may, for example, model the choices of appearances for new products by an established producer and a new firm in a market of fixed size. Suppose that each firm can choose one of two different appearances for the product. The established producer prefers the newcomer’s product to look different from its own (so that its customers will not be tempted to buy the newcomer’s product), whereas the newcomer prefers that the products look alike. </a:t>
            </a:r>
            <a:endParaRPr lang="en-IN" dirty="0" smtClean="0"/>
          </a:p>
          <a:p>
            <a:r>
              <a:rPr lang="en-IN" dirty="0" smtClean="0"/>
              <a:t>Or </a:t>
            </a:r>
            <a:r>
              <a:rPr lang="en-IN" dirty="0"/>
              <a:t>the game could model a relationship between two people in which one person wants to be like the other, whereas the other wants to be different.</a:t>
            </a:r>
          </a:p>
        </p:txBody>
      </p:sp>
    </p:spTree>
    <p:extLst>
      <p:ext uri="{BB962C8B-B14F-4D97-AF65-F5344CB8AC3E}">
        <p14:creationId xmlns:p14="http://schemas.microsoft.com/office/powerpoint/2010/main" val="40599272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9050"/>
            <a:ext cx="8229600" cy="868362"/>
          </a:xfrm>
        </p:spPr>
        <p:txBody>
          <a:bodyPr>
            <a:normAutofit/>
          </a:bodyPr>
          <a:lstStyle/>
          <a:p>
            <a:r>
              <a:rPr lang="en-IN" dirty="0"/>
              <a:t>Nash </a:t>
            </a:r>
            <a:r>
              <a:rPr lang="en-IN" dirty="0" err="1"/>
              <a:t>equilibria</a:t>
            </a:r>
            <a:r>
              <a:rPr lang="en-IN" dirty="0"/>
              <a:t> of Matching </a:t>
            </a:r>
            <a:r>
              <a:rPr lang="en-IN" dirty="0" smtClean="0"/>
              <a:t>Coins</a:t>
            </a:r>
            <a:endParaRPr lang="en-IN" dirty="0"/>
          </a:p>
        </p:txBody>
      </p:sp>
      <p:sp>
        <p:nvSpPr>
          <p:cNvPr id="3" name="Content Placeholder 2"/>
          <p:cNvSpPr>
            <a:spLocks noGrp="1"/>
          </p:cNvSpPr>
          <p:nvPr>
            <p:ph idx="1"/>
          </p:nvPr>
        </p:nvSpPr>
        <p:spPr>
          <a:xfrm>
            <a:off x="457200" y="838200"/>
            <a:ext cx="8229600" cy="4525963"/>
          </a:xfrm>
        </p:spPr>
        <p:txBody>
          <a:bodyPr>
            <a:normAutofit/>
          </a:bodyPr>
          <a:lstStyle/>
          <a:p>
            <a:r>
              <a:rPr lang="en-IN" sz="2200" dirty="0"/>
              <a:t>By checking each of the four pairs of actions in Matching </a:t>
            </a:r>
            <a:r>
              <a:rPr lang="en-IN" sz="2200" dirty="0" smtClean="0"/>
              <a:t>coins we </a:t>
            </a:r>
            <a:r>
              <a:rPr lang="en-IN" sz="2200" dirty="0"/>
              <a:t>see that the game has </a:t>
            </a:r>
            <a:r>
              <a:rPr lang="en-IN" sz="2200" dirty="0">
                <a:solidFill>
                  <a:srgbClr val="0070C0"/>
                </a:solidFill>
              </a:rPr>
              <a:t>no Nash equilibrium</a:t>
            </a:r>
            <a:r>
              <a:rPr lang="en-IN" sz="2200" dirty="0" smtClean="0"/>
              <a:t>.</a:t>
            </a:r>
          </a:p>
          <a:p>
            <a:endParaRPr lang="en-IN" sz="2200" dirty="0" smtClean="0"/>
          </a:p>
          <a:p>
            <a:r>
              <a:rPr lang="en-IN" sz="2000" dirty="0" smtClean="0">
                <a:solidFill>
                  <a:srgbClr val="0070C0"/>
                </a:solidFill>
              </a:rPr>
              <a:t>(Head</a:t>
            </a:r>
            <a:r>
              <a:rPr lang="en-IN" sz="2000" dirty="0">
                <a:solidFill>
                  <a:srgbClr val="0070C0"/>
                </a:solidFill>
              </a:rPr>
              <a:t>, Head): </a:t>
            </a:r>
            <a:r>
              <a:rPr lang="en-IN" sz="2000" dirty="0"/>
              <a:t>player 2 is better off deviating;</a:t>
            </a:r>
          </a:p>
          <a:p>
            <a:r>
              <a:rPr lang="en-IN" sz="2000" dirty="0">
                <a:solidFill>
                  <a:srgbClr val="0070C0"/>
                </a:solidFill>
              </a:rPr>
              <a:t>(Tail, Tail): </a:t>
            </a:r>
            <a:r>
              <a:rPr lang="en-IN" sz="2000" dirty="0"/>
              <a:t>player 2 is better off deviating</a:t>
            </a:r>
          </a:p>
          <a:p>
            <a:r>
              <a:rPr lang="en-IN" sz="2000" dirty="0"/>
              <a:t> </a:t>
            </a:r>
            <a:r>
              <a:rPr lang="en-IN" sz="2000" dirty="0">
                <a:solidFill>
                  <a:srgbClr val="0070C0"/>
                </a:solidFill>
              </a:rPr>
              <a:t>(Head, Tail): </a:t>
            </a:r>
            <a:r>
              <a:rPr lang="en-IN" sz="2000" dirty="0"/>
              <a:t>player 1 is better off deviating</a:t>
            </a:r>
          </a:p>
          <a:p>
            <a:r>
              <a:rPr lang="en-IN" sz="2000" dirty="0"/>
              <a:t> </a:t>
            </a:r>
            <a:r>
              <a:rPr lang="en-IN" sz="2000" dirty="0">
                <a:solidFill>
                  <a:srgbClr val="0070C0"/>
                </a:solidFill>
              </a:rPr>
              <a:t>(Tail, Head) : </a:t>
            </a:r>
            <a:r>
              <a:rPr lang="en-IN" sz="2000" dirty="0"/>
              <a:t>player 1 is better off deviating</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886200"/>
            <a:ext cx="301942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82693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Example: the Stag Hunt</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A </a:t>
            </a:r>
            <a:r>
              <a:rPr lang="en-IN" dirty="0"/>
              <a:t>group of hunters </a:t>
            </a:r>
            <a:r>
              <a:rPr lang="en-IN" dirty="0" smtClean="0"/>
              <a:t>wish </a:t>
            </a:r>
            <a:r>
              <a:rPr lang="en-IN" dirty="0"/>
              <a:t>to catch a </a:t>
            </a:r>
            <a:r>
              <a:rPr lang="en-IN" dirty="0" smtClean="0"/>
              <a:t>stag(</a:t>
            </a:r>
            <a:r>
              <a:rPr lang="en-IN" dirty="0"/>
              <a:t>a male deer</a:t>
            </a:r>
            <a:r>
              <a:rPr lang="en-IN" dirty="0" smtClean="0"/>
              <a:t>).</a:t>
            </a:r>
          </a:p>
          <a:p>
            <a:r>
              <a:rPr lang="en-IN" dirty="0" smtClean="0"/>
              <a:t>Each </a:t>
            </a:r>
            <a:r>
              <a:rPr lang="en-IN" dirty="0"/>
              <a:t>of a group of hunters has two </a:t>
            </a:r>
            <a:r>
              <a:rPr lang="en-IN" dirty="0" smtClean="0"/>
              <a:t>options:</a:t>
            </a:r>
          </a:p>
          <a:p>
            <a:pPr lvl="1"/>
            <a:r>
              <a:rPr lang="en-IN" dirty="0" smtClean="0"/>
              <a:t>she </a:t>
            </a:r>
            <a:r>
              <a:rPr lang="en-IN" dirty="0"/>
              <a:t>may remain attentive to the pursuit of a stag, or catch a hare. </a:t>
            </a:r>
            <a:endParaRPr lang="en-IN" dirty="0" smtClean="0"/>
          </a:p>
          <a:p>
            <a:pPr lvl="1"/>
            <a:r>
              <a:rPr lang="en-IN" dirty="0" smtClean="0"/>
              <a:t>If </a:t>
            </a:r>
            <a:r>
              <a:rPr lang="en-IN" dirty="0"/>
              <a:t>all hunters pursue the stag, they catch it and share it equally; </a:t>
            </a:r>
            <a:endParaRPr lang="en-IN" dirty="0" smtClean="0"/>
          </a:p>
          <a:p>
            <a:pPr lvl="1"/>
            <a:r>
              <a:rPr lang="en-IN" dirty="0" smtClean="0"/>
              <a:t>if </a:t>
            </a:r>
            <a:r>
              <a:rPr lang="en-IN" dirty="0"/>
              <a:t>any hunter devotes her energy to catching a hare, the stag escapes, and the hare belongs to the defecting hunter alone. </a:t>
            </a:r>
            <a:endParaRPr lang="en-IN" dirty="0" smtClean="0"/>
          </a:p>
          <a:p>
            <a:pPr lvl="1"/>
            <a:r>
              <a:rPr lang="en-IN" dirty="0" smtClean="0"/>
              <a:t>Each </a:t>
            </a:r>
            <a:r>
              <a:rPr lang="en-IN" dirty="0"/>
              <a:t>hunter prefers a share of the stag to a hare.</a:t>
            </a:r>
          </a:p>
        </p:txBody>
      </p:sp>
    </p:spTree>
    <p:extLst>
      <p:ext uri="{BB962C8B-B14F-4D97-AF65-F5344CB8AC3E}">
        <p14:creationId xmlns:p14="http://schemas.microsoft.com/office/powerpoint/2010/main" val="16371164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b="1" dirty="0"/>
              <a:t>Example: the Stag Hunt</a:t>
            </a:r>
            <a:endParaRPr lang="en-IN" dirty="0"/>
          </a:p>
        </p:txBody>
      </p:sp>
      <p:sp>
        <p:nvSpPr>
          <p:cNvPr id="3" name="Content Placeholder 2"/>
          <p:cNvSpPr>
            <a:spLocks noGrp="1"/>
          </p:cNvSpPr>
          <p:nvPr>
            <p:ph idx="1"/>
          </p:nvPr>
        </p:nvSpPr>
        <p:spPr>
          <a:xfrm>
            <a:off x="476250" y="1066800"/>
            <a:ext cx="8229600" cy="4525963"/>
          </a:xfrm>
        </p:spPr>
        <p:txBody>
          <a:bodyPr>
            <a:normAutofit/>
          </a:bodyPr>
          <a:lstStyle/>
          <a:p>
            <a:r>
              <a:rPr lang="en-IN" sz="2000" dirty="0"/>
              <a:t>The strategic game that corresponds to this specification is: </a:t>
            </a:r>
            <a:endParaRPr lang="en-IN" sz="2000" dirty="0" smtClean="0"/>
          </a:p>
          <a:p>
            <a:pPr lvl="1"/>
            <a:r>
              <a:rPr lang="en-IN" sz="2000" b="1" i="1" dirty="0" smtClean="0"/>
              <a:t>Players</a:t>
            </a:r>
            <a:r>
              <a:rPr lang="en-IN" sz="2000" dirty="0" smtClean="0"/>
              <a:t> </a:t>
            </a:r>
            <a:r>
              <a:rPr lang="en-IN" sz="2000" dirty="0"/>
              <a:t>The hunters. </a:t>
            </a:r>
            <a:endParaRPr lang="en-IN" sz="2000" dirty="0" smtClean="0"/>
          </a:p>
          <a:p>
            <a:pPr lvl="1"/>
            <a:r>
              <a:rPr lang="en-IN" sz="2000" b="1" i="1" dirty="0" smtClean="0"/>
              <a:t>Actions</a:t>
            </a:r>
            <a:r>
              <a:rPr lang="en-IN" sz="2000" dirty="0" smtClean="0"/>
              <a:t> </a:t>
            </a:r>
            <a:r>
              <a:rPr lang="en-IN" sz="2000" dirty="0"/>
              <a:t>Each player’s set of actions is {Stag, Hare</a:t>
            </a:r>
            <a:r>
              <a:rPr lang="en-IN" sz="2000" dirty="0" smtClean="0"/>
              <a:t>}.</a:t>
            </a:r>
          </a:p>
          <a:p>
            <a:pPr lvl="1"/>
            <a:r>
              <a:rPr lang="en-IN" sz="2000" b="1" i="1" dirty="0" smtClean="0"/>
              <a:t>Preferences</a:t>
            </a:r>
            <a:r>
              <a:rPr lang="en-IN" sz="2000" dirty="0" smtClean="0"/>
              <a:t> </a:t>
            </a:r>
            <a:r>
              <a:rPr lang="en-IN" sz="2000" dirty="0"/>
              <a:t>For each player, the action profile in which all players choose Stag (resulting in her obtaining a share of the stag) is ranked highest, followed by any profile in which she chooses Hare (resulting in her obtaining a hare), followed by any profile in which she chooses Stag and one or more of the other players chooses Hare (resulting in her leaving empty-handed).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4572000"/>
            <a:ext cx="5077534" cy="1400370"/>
          </a:xfrm>
          <a:prstGeom prst="rect">
            <a:avLst/>
          </a:prstGeom>
        </p:spPr>
      </p:pic>
    </p:spTree>
    <p:extLst>
      <p:ext uri="{BB962C8B-B14F-4D97-AF65-F5344CB8AC3E}">
        <p14:creationId xmlns:p14="http://schemas.microsoft.com/office/powerpoint/2010/main" val="16756555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IN" dirty="0"/>
              <a:t>Nash </a:t>
            </a:r>
            <a:r>
              <a:rPr lang="en-IN" dirty="0" err="1"/>
              <a:t>equilibria</a:t>
            </a:r>
            <a:r>
              <a:rPr lang="en-IN" dirty="0"/>
              <a:t> of The Stag Hunt</a:t>
            </a:r>
          </a:p>
        </p:txBody>
      </p:sp>
      <p:sp>
        <p:nvSpPr>
          <p:cNvPr id="3" name="Content Placeholder 2"/>
          <p:cNvSpPr>
            <a:spLocks noGrp="1"/>
          </p:cNvSpPr>
          <p:nvPr>
            <p:ph idx="1"/>
          </p:nvPr>
        </p:nvSpPr>
        <p:spPr>
          <a:xfrm>
            <a:off x="457200" y="1219200"/>
            <a:ext cx="8229600" cy="4525963"/>
          </a:xfrm>
        </p:spPr>
        <p:txBody>
          <a:bodyPr/>
          <a:lstStyle/>
          <a:p>
            <a:r>
              <a:rPr lang="en-IN" dirty="0"/>
              <a:t>T</a:t>
            </a:r>
            <a:r>
              <a:rPr lang="en-IN" dirty="0" smtClean="0"/>
              <a:t>he </a:t>
            </a:r>
            <a:r>
              <a:rPr lang="en-IN" dirty="0"/>
              <a:t>two-player </a:t>
            </a:r>
            <a:r>
              <a:rPr lang="en-IN" i="1" dirty="0"/>
              <a:t>Stag Hunt </a:t>
            </a:r>
            <a:r>
              <a:rPr lang="en-IN" dirty="0"/>
              <a:t>has two Nash </a:t>
            </a:r>
            <a:r>
              <a:rPr lang="en-IN" dirty="0" err="1"/>
              <a:t>equilibria</a:t>
            </a:r>
            <a:r>
              <a:rPr lang="en-IN" dirty="0" smtClean="0"/>
              <a:t>:(</a:t>
            </a:r>
            <a:r>
              <a:rPr lang="en-IN" i="1" dirty="0"/>
              <a:t>Stag</a:t>
            </a:r>
            <a:r>
              <a:rPr lang="en-IN" dirty="0"/>
              <a:t>, </a:t>
            </a:r>
            <a:r>
              <a:rPr lang="en-IN" i="1" dirty="0"/>
              <a:t>Stag</a:t>
            </a:r>
            <a:r>
              <a:rPr lang="en-IN" dirty="0"/>
              <a:t>) and (</a:t>
            </a:r>
            <a:r>
              <a:rPr lang="en-IN" i="1" dirty="0"/>
              <a:t>Hare</a:t>
            </a:r>
            <a:r>
              <a:rPr lang="en-IN" dirty="0"/>
              <a:t>, </a:t>
            </a:r>
            <a:r>
              <a:rPr lang="en-IN" i="1" dirty="0"/>
              <a:t>Hare</a:t>
            </a:r>
            <a:r>
              <a:rPr lang="en-IN" dirty="0" smtClean="0"/>
              <a:t>).</a:t>
            </a:r>
          </a:p>
          <a:p>
            <a:r>
              <a:rPr lang="en-IN" dirty="0"/>
              <a:t>If one player remains attentive to the pursuit of the stag, then the other player prefers to remain attentive; if one player chases a hare, the other one prefers to chase a hare (she cannot catch a stag alone).</a:t>
            </a:r>
            <a:endParaRPr lang="en-IN" dirty="0" smtClean="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4953000"/>
            <a:ext cx="5077534" cy="1400370"/>
          </a:xfrm>
          <a:prstGeom prst="rect">
            <a:avLst/>
          </a:prstGeom>
        </p:spPr>
      </p:pic>
    </p:spTree>
    <p:extLst>
      <p:ext uri="{BB962C8B-B14F-4D97-AF65-F5344CB8AC3E}">
        <p14:creationId xmlns:p14="http://schemas.microsoft.com/office/powerpoint/2010/main" val="19650779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IN" dirty="0"/>
              <a:t>Strict and </a:t>
            </a:r>
            <a:r>
              <a:rPr lang="en-IN" dirty="0" err="1"/>
              <a:t>nonstrict</a:t>
            </a:r>
            <a:r>
              <a:rPr lang="en-IN" dirty="0"/>
              <a:t> </a:t>
            </a:r>
            <a:r>
              <a:rPr lang="en-IN" dirty="0" err="1"/>
              <a:t>equilibria</a:t>
            </a:r>
            <a:endParaRPr lang="en-IN" dirty="0"/>
          </a:p>
        </p:txBody>
      </p:sp>
      <p:sp>
        <p:nvSpPr>
          <p:cNvPr id="3" name="Content Placeholder 2"/>
          <p:cNvSpPr>
            <a:spLocks noGrp="1"/>
          </p:cNvSpPr>
          <p:nvPr>
            <p:ph idx="1"/>
          </p:nvPr>
        </p:nvSpPr>
        <p:spPr>
          <a:xfrm>
            <a:off x="457200" y="1217612"/>
            <a:ext cx="8229600" cy="4525963"/>
          </a:xfrm>
        </p:spPr>
        <p:txBody>
          <a:bodyPr>
            <a:normAutofit fontScale="92500" lnSpcReduction="10000"/>
          </a:bodyPr>
          <a:lstStyle/>
          <a:p>
            <a:pPr algn="just"/>
            <a:r>
              <a:rPr lang="en-IN" sz="2400" dirty="0"/>
              <a:t>In all the Nash </a:t>
            </a:r>
            <a:r>
              <a:rPr lang="en-IN" sz="2400" dirty="0" err="1"/>
              <a:t>equilibria</a:t>
            </a:r>
            <a:r>
              <a:rPr lang="en-IN" sz="2400" dirty="0"/>
              <a:t> of the games we have studied so far a deviation by </a:t>
            </a:r>
            <a:r>
              <a:rPr lang="en-IN" sz="2400" dirty="0" smtClean="0"/>
              <a:t>a player </a:t>
            </a:r>
            <a:r>
              <a:rPr lang="en-IN" sz="2400" dirty="0"/>
              <a:t>leads to an outcome </a:t>
            </a:r>
            <a:r>
              <a:rPr lang="en-IN" sz="2400" i="1" dirty="0"/>
              <a:t>worse </a:t>
            </a:r>
            <a:r>
              <a:rPr lang="en-IN" sz="2400" dirty="0"/>
              <a:t>for that player than the equilibrium outcome</a:t>
            </a:r>
            <a:r>
              <a:rPr lang="en-IN" sz="2400" dirty="0" smtClean="0"/>
              <a:t>.</a:t>
            </a:r>
          </a:p>
          <a:p>
            <a:pPr algn="just"/>
            <a:r>
              <a:rPr lang="en-IN" sz="2400" dirty="0"/>
              <a:t>Consider the game in </a:t>
            </a:r>
            <a:r>
              <a:rPr lang="en-IN" sz="2400" dirty="0" smtClean="0"/>
              <a:t>Figure. This </a:t>
            </a:r>
            <a:r>
              <a:rPr lang="en-IN" sz="2400" dirty="0"/>
              <a:t>game has a unique Nash equilibrium, namely (T, L). (For every other pair of actions, one of the players is better off changing her action.) </a:t>
            </a:r>
            <a:endParaRPr lang="en-IN" sz="2400" dirty="0" smtClean="0"/>
          </a:p>
          <a:p>
            <a:pPr algn="just"/>
            <a:r>
              <a:rPr lang="en-IN" sz="2400" dirty="0" smtClean="0"/>
              <a:t>When </a:t>
            </a:r>
            <a:r>
              <a:rPr lang="en-IN" sz="2400" dirty="0"/>
              <a:t>player 2 chooses L, as she does in this equilibrium, </a:t>
            </a:r>
            <a:r>
              <a:rPr lang="en-IN" sz="2400" dirty="0">
                <a:solidFill>
                  <a:srgbClr val="0070C0"/>
                </a:solidFill>
              </a:rPr>
              <a:t>player 1 is equally happy choosing T or B</a:t>
            </a:r>
            <a:r>
              <a:rPr lang="en-IN" sz="2400" dirty="0"/>
              <a:t>; if she deviates to B then she is no worse off than she is in the equilibrium. We say that the Nash equilibrium (T, L) is </a:t>
            </a:r>
            <a:r>
              <a:rPr lang="en-IN" sz="2400" dirty="0">
                <a:solidFill>
                  <a:schemeClr val="accent2"/>
                </a:solidFill>
              </a:rPr>
              <a:t>not a strict equilibrium</a:t>
            </a:r>
            <a:r>
              <a:rPr lang="en-IN" sz="2400" dirty="0" smtClean="0"/>
              <a:t>.</a:t>
            </a:r>
          </a:p>
          <a:p>
            <a:pPr algn="just"/>
            <a:r>
              <a:rPr lang="en-IN" sz="2400" dirty="0"/>
              <a:t>For a general game, an equilibrium is </a:t>
            </a:r>
            <a:r>
              <a:rPr lang="en-IN" sz="2400" dirty="0">
                <a:solidFill>
                  <a:schemeClr val="accent2"/>
                </a:solidFill>
              </a:rPr>
              <a:t>strict</a:t>
            </a:r>
            <a:r>
              <a:rPr lang="en-IN" sz="2400" dirty="0"/>
              <a:t> if each player’s equilibrium action is better than all her other actions, given the other players’ actions.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5181599"/>
            <a:ext cx="24384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1659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Types of </a:t>
            </a:r>
            <a:r>
              <a:rPr lang="en-IN" b="1" dirty="0" smtClean="0"/>
              <a:t>Games</a:t>
            </a:r>
            <a:endParaRPr lang="en-IN" dirty="0"/>
          </a:p>
        </p:txBody>
      </p:sp>
      <p:sp>
        <p:nvSpPr>
          <p:cNvPr id="3" name="Content Placeholder 2"/>
          <p:cNvSpPr>
            <a:spLocks noGrp="1"/>
          </p:cNvSpPr>
          <p:nvPr>
            <p:ph idx="1"/>
          </p:nvPr>
        </p:nvSpPr>
        <p:spPr/>
        <p:txBody>
          <a:bodyPr>
            <a:normAutofit lnSpcReduction="10000"/>
          </a:bodyPr>
          <a:lstStyle/>
          <a:p>
            <a:r>
              <a:rPr lang="en-IN" dirty="0"/>
              <a:t>Currently, there are about 5 types of classification of games. They are as follows: </a:t>
            </a:r>
            <a:endParaRPr lang="en-IN" dirty="0" smtClean="0"/>
          </a:p>
          <a:p>
            <a:r>
              <a:rPr lang="en-IN" b="1" dirty="0"/>
              <a:t>Zero-Sum and Non-Zero Sum Games:</a:t>
            </a:r>
            <a:r>
              <a:rPr lang="en-IN" dirty="0"/>
              <a:t> In non-zero-sum games, there are multiple players and all of them have the option to gain a benefit due to any move by another player. In zero-sum games, however, if one player earns something, the other players are bound to lose a key playoff.</a:t>
            </a:r>
          </a:p>
          <a:p>
            <a:endParaRPr lang="en-IN" dirty="0"/>
          </a:p>
        </p:txBody>
      </p:sp>
    </p:spTree>
    <p:extLst>
      <p:ext uri="{BB962C8B-B14F-4D97-AF65-F5344CB8AC3E}">
        <p14:creationId xmlns:p14="http://schemas.microsoft.com/office/powerpoint/2010/main" val="4160448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Dominated actions</a:t>
            </a:r>
            <a:endParaRPr lang="en-IN" dirty="0"/>
          </a:p>
        </p:txBody>
      </p:sp>
      <p:sp>
        <p:nvSpPr>
          <p:cNvPr id="3" name="Content Placeholder 2"/>
          <p:cNvSpPr>
            <a:spLocks noGrp="1"/>
          </p:cNvSpPr>
          <p:nvPr>
            <p:ph idx="1"/>
          </p:nvPr>
        </p:nvSpPr>
        <p:spPr/>
        <p:txBody>
          <a:bodyPr>
            <a:normAutofit fontScale="70000" lnSpcReduction="20000"/>
          </a:bodyPr>
          <a:lstStyle/>
          <a:p>
            <a:r>
              <a:rPr lang="en-IN" b="1" i="1" dirty="0"/>
              <a:t>Strict </a:t>
            </a:r>
            <a:r>
              <a:rPr lang="en-IN" b="1" i="1" dirty="0" smtClean="0"/>
              <a:t>domination</a:t>
            </a:r>
          </a:p>
          <a:p>
            <a:r>
              <a:rPr lang="en-IN" dirty="0"/>
              <a:t>You drive up to a red traffic light. The left lane is free; in the right lane there is a car that may turn right when the light changes to green, in which case it will have to wait for a pedestrian to cross the side street. </a:t>
            </a:r>
            <a:endParaRPr lang="en-IN" dirty="0" smtClean="0"/>
          </a:p>
          <a:p>
            <a:r>
              <a:rPr lang="en-IN" dirty="0" smtClean="0"/>
              <a:t>Assuming </a:t>
            </a:r>
            <a:r>
              <a:rPr lang="en-IN" dirty="0"/>
              <a:t>you wish to progress as quickly as possible, the action of pulling up in the left lane “strictly dominates” that of pulling up in the right lane</a:t>
            </a:r>
            <a:r>
              <a:rPr lang="en-IN" dirty="0" smtClean="0"/>
              <a:t>.</a:t>
            </a:r>
          </a:p>
          <a:p>
            <a:r>
              <a:rPr lang="en-IN" dirty="0" smtClean="0"/>
              <a:t> </a:t>
            </a:r>
            <a:r>
              <a:rPr lang="en-IN" dirty="0"/>
              <a:t>If the car in the right lane turns right then you are much better off in the left lane, where your progress will not be impeded; and even if the car in the right lane does not turn right, you are still better off in the left lane, rather than behind the other car</a:t>
            </a:r>
            <a:r>
              <a:rPr lang="en-IN" dirty="0" smtClean="0"/>
              <a:t>.</a:t>
            </a:r>
          </a:p>
          <a:p>
            <a:r>
              <a:rPr lang="en-IN" dirty="0" smtClean="0"/>
              <a:t> </a:t>
            </a:r>
            <a:r>
              <a:rPr lang="en-IN" dirty="0"/>
              <a:t>In any game, a player’s action “strictly dominates” another action if it is superior, no matter what the other players do</a:t>
            </a:r>
            <a:r>
              <a:rPr lang="en-IN" dirty="0" smtClean="0"/>
              <a:t>.</a:t>
            </a:r>
          </a:p>
        </p:txBody>
      </p:sp>
    </p:spTree>
    <p:extLst>
      <p:ext uri="{BB962C8B-B14F-4D97-AF65-F5344CB8AC3E}">
        <p14:creationId xmlns:p14="http://schemas.microsoft.com/office/powerpoint/2010/main" val="10036310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Dominated actions</a:t>
            </a:r>
            <a:endParaRPr lang="en-IN" dirty="0"/>
          </a:p>
        </p:txBody>
      </p:sp>
      <p:sp>
        <p:nvSpPr>
          <p:cNvPr id="3" name="Content Placeholder 2"/>
          <p:cNvSpPr>
            <a:spLocks noGrp="1"/>
          </p:cNvSpPr>
          <p:nvPr>
            <p:ph idx="1"/>
          </p:nvPr>
        </p:nvSpPr>
        <p:spPr/>
        <p:txBody>
          <a:bodyPr/>
          <a:lstStyle/>
          <a:p>
            <a:pPr algn="just"/>
            <a:r>
              <a:rPr lang="en-IN" sz="2400" dirty="0"/>
              <a:t>In the </a:t>
            </a:r>
            <a:r>
              <a:rPr lang="en-IN" sz="2400" i="1" dirty="0"/>
              <a:t>Prisoner’s Dilemma</a:t>
            </a:r>
            <a:r>
              <a:rPr lang="en-IN" sz="2400" dirty="0"/>
              <a:t>, for example, the action </a:t>
            </a:r>
            <a:r>
              <a:rPr lang="en-IN" sz="2400" i="1" dirty="0"/>
              <a:t>Fink </a:t>
            </a:r>
            <a:r>
              <a:rPr lang="en-IN" sz="2400" dirty="0"/>
              <a:t>strictly dominates the action </a:t>
            </a:r>
            <a:r>
              <a:rPr lang="en-IN" sz="2400" i="1" dirty="0"/>
              <a:t>Quiet</a:t>
            </a:r>
            <a:r>
              <a:rPr lang="en-IN" sz="2400" dirty="0"/>
              <a:t>: regardless of her opponent’s action, a player prefers the outcome when she chooses </a:t>
            </a:r>
            <a:r>
              <a:rPr lang="en-IN" sz="2400" i="1" dirty="0"/>
              <a:t>Fink </a:t>
            </a:r>
            <a:r>
              <a:rPr lang="en-IN" sz="2400" dirty="0"/>
              <a:t>to the outcome when she chooses </a:t>
            </a:r>
            <a:r>
              <a:rPr lang="en-IN" sz="2400" i="1" dirty="0" smtClean="0"/>
              <a:t>Quiet.</a:t>
            </a:r>
          </a:p>
          <a:p>
            <a:pPr algn="just"/>
            <a:endParaRPr lang="en-IN" sz="2400" i="1" dirty="0" smtClean="0"/>
          </a:p>
          <a:p>
            <a:pPr algn="just"/>
            <a:r>
              <a:rPr lang="en-IN" sz="2400" dirty="0" smtClean="0"/>
              <a:t>In </a:t>
            </a:r>
            <a:r>
              <a:rPr lang="en-IN" sz="2400" dirty="0" err="1" smtClean="0"/>
              <a:t>BoS</a:t>
            </a:r>
            <a:r>
              <a:rPr lang="en-IN" sz="2400" dirty="0"/>
              <a:t>, on the other hand, neither action strictly dominates the other: Bach is better than Stravinsky if the other player chooses Bach, but is worse than Stravinsky if the other player chooses Stravinsky.</a:t>
            </a:r>
            <a:endParaRPr lang="en-IN" sz="2400" dirty="0" smtClean="0"/>
          </a:p>
          <a:p>
            <a:endParaRPr lang="en-IN" dirty="0"/>
          </a:p>
        </p:txBody>
      </p:sp>
    </p:spTree>
    <p:extLst>
      <p:ext uri="{BB962C8B-B14F-4D97-AF65-F5344CB8AC3E}">
        <p14:creationId xmlns:p14="http://schemas.microsoft.com/office/powerpoint/2010/main" val="12199194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Dominated actions</a:t>
            </a:r>
            <a:endParaRPr lang="en-IN" dirty="0"/>
          </a:p>
        </p:txBody>
      </p:sp>
      <p:sp>
        <p:nvSpPr>
          <p:cNvPr id="3" name="Content Placeholder 2"/>
          <p:cNvSpPr>
            <a:spLocks noGrp="1"/>
          </p:cNvSpPr>
          <p:nvPr>
            <p:ph idx="1"/>
          </p:nvPr>
        </p:nvSpPr>
        <p:spPr/>
        <p:txBody>
          <a:bodyPr>
            <a:normAutofit fontScale="77500" lnSpcReduction="20000"/>
          </a:bodyPr>
          <a:lstStyle/>
          <a:p>
            <a:r>
              <a:rPr lang="en-IN" b="1" i="1" dirty="0"/>
              <a:t>Weak </a:t>
            </a:r>
            <a:r>
              <a:rPr lang="en-IN" b="1" i="1" dirty="0" smtClean="0"/>
              <a:t>domination</a:t>
            </a:r>
          </a:p>
          <a:p>
            <a:r>
              <a:rPr lang="en-IN" dirty="0"/>
              <a:t>As you approach the red light in the </a:t>
            </a:r>
            <a:r>
              <a:rPr lang="en-IN" dirty="0" smtClean="0"/>
              <a:t>previous situation there </a:t>
            </a:r>
            <a:r>
              <a:rPr lang="en-IN" dirty="0"/>
              <a:t>is a car in each lane. </a:t>
            </a:r>
            <a:endParaRPr lang="en-IN" dirty="0" smtClean="0"/>
          </a:p>
          <a:p>
            <a:r>
              <a:rPr lang="en-IN" dirty="0" smtClean="0"/>
              <a:t>The </a:t>
            </a:r>
            <a:r>
              <a:rPr lang="en-IN" dirty="0"/>
              <a:t>car in the right lane may, or may not, be turning right; if it is, it may be delayed by a pedestrian crossing the side street. </a:t>
            </a:r>
            <a:endParaRPr lang="en-IN" dirty="0" smtClean="0"/>
          </a:p>
          <a:p>
            <a:r>
              <a:rPr lang="en-IN" dirty="0" smtClean="0"/>
              <a:t>The </a:t>
            </a:r>
            <a:r>
              <a:rPr lang="en-IN" dirty="0"/>
              <a:t>car in the left lane cannot turn right. In this case your pulling up in the left lane “weakly dominates”, though does not strictly dominate, your pulling up in the right lane. </a:t>
            </a:r>
            <a:endParaRPr lang="en-IN" dirty="0" smtClean="0"/>
          </a:p>
          <a:p>
            <a:r>
              <a:rPr lang="en-IN" dirty="0" smtClean="0"/>
              <a:t>If </a:t>
            </a:r>
            <a:r>
              <a:rPr lang="en-IN" dirty="0"/>
              <a:t>the car in the right lane does not turn right, then both lanes are equally good; if it does, then the left lane is better.</a:t>
            </a:r>
          </a:p>
        </p:txBody>
      </p:sp>
    </p:spTree>
    <p:extLst>
      <p:ext uri="{BB962C8B-B14F-4D97-AF65-F5344CB8AC3E}">
        <p14:creationId xmlns:p14="http://schemas.microsoft.com/office/powerpoint/2010/main" val="29437486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Cournot’s</a:t>
            </a:r>
            <a:r>
              <a:rPr lang="en-IN" b="1" dirty="0"/>
              <a:t> model of oligopoly</a:t>
            </a:r>
            <a:endParaRPr lang="en-IN" dirty="0"/>
          </a:p>
        </p:txBody>
      </p:sp>
      <p:sp>
        <p:nvSpPr>
          <p:cNvPr id="3" name="Content Placeholder 2"/>
          <p:cNvSpPr>
            <a:spLocks noGrp="1"/>
          </p:cNvSpPr>
          <p:nvPr>
            <p:ph idx="1"/>
          </p:nvPr>
        </p:nvSpPr>
        <p:spPr/>
        <p:txBody>
          <a:bodyPr>
            <a:normAutofit fontScale="85000" lnSpcReduction="10000"/>
          </a:bodyPr>
          <a:lstStyle/>
          <a:p>
            <a:pPr algn="just"/>
            <a:r>
              <a:rPr lang="en-IN" dirty="0"/>
              <a:t>How does the outcome of competition among the firms in an industry depend on the characteristics of the demand for the firms’ output, the nature of the firms’ cost functions, and the number of firms? </a:t>
            </a:r>
            <a:endParaRPr lang="en-IN" dirty="0" smtClean="0"/>
          </a:p>
          <a:p>
            <a:pPr algn="just"/>
            <a:r>
              <a:rPr lang="en-IN" dirty="0" smtClean="0"/>
              <a:t>Will </a:t>
            </a:r>
            <a:r>
              <a:rPr lang="en-IN" dirty="0"/>
              <a:t>the benefits of technological improvements be passed on to consumers? </a:t>
            </a:r>
            <a:endParaRPr lang="en-IN" dirty="0" smtClean="0"/>
          </a:p>
          <a:p>
            <a:pPr algn="just"/>
            <a:r>
              <a:rPr lang="en-IN" dirty="0" smtClean="0"/>
              <a:t>Will </a:t>
            </a:r>
            <a:r>
              <a:rPr lang="en-IN" dirty="0"/>
              <a:t>a reduction in the number of firms generate a less desirable outcome? </a:t>
            </a:r>
            <a:endParaRPr lang="en-IN" dirty="0" smtClean="0"/>
          </a:p>
          <a:p>
            <a:pPr algn="just"/>
            <a:r>
              <a:rPr lang="en-IN" dirty="0" smtClean="0"/>
              <a:t>To </a:t>
            </a:r>
            <a:r>
              <a:rPr lang="en-IN" dirty="0"/>
              <a:t>answer these questions we need a model of the interaction between firms competing for the business of consumers.</a:t>
            </a:r>
          </a:p>
        </p:txBody>
      </p:sp>
    </p:spTree>
    <p:extLst>
      <p:ext uri="{BB962C8B-B14F-4D97-AF65-F5344CB8AC3E}">
        <p14:creationId xmlns:p14="http://schemas.microsoft.com/office/powerpoint/2010/main" val="21199851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 single good is produced by </a:t>
            </a:r>
            <a:r>
              <a:rPr lang="en-IN" i="1" dirty="0"/>
              <a:t>n </a:t>
            </a:r>
            <a:r>
              <a:rPr lang="en-IN" dirty="0"/>
              <a:t>firms</a:t>
            </a:r>
            <a:r>
              <a:rPr lang="en-IN" dirty="0" smtClean="0"/>
              <a:t>.</a:t>
            </a:r>
          </a:p>
          <a:p>
            <a:r>
              <a:rPr lang="en-IN" dirty="0"/>
              <a:t>The cost to firm </a:t>
            </a:r>
            <a:r>
              <a:rPr lang="en-IN" i="1" dirty="0"/>
              <a:t>i </a:t>
            </a:r>
            <a:r>
              <a:rPr lang="en-IN" dirty="0"/>
              <a:t>of producing </a:t>
            </a:r>
            <a:r>
              <a:rPr lang="en-IN" i="1" dirty="0"/>
              <a:t>qi </a:t>
            </a:r>
            <a:r>
              <a:rPr lang="en-IN" dirty="0"/>
              <a:t>units </a:t>
            </a:r>
            <a:r>
              <a:rPr lang="en-IN" dirty="0" smtClean="0"/>
              <a:t>of the </a:t>
            </a:r>
            <a:r>
              <a:rPr lang="en-IN" dirty="0"/>
              <a:t>good is </a:t>
            </a:r>
            <a:r>
              <a:rPr lang="en-IN" i="1" dirty="0" err="1"/>
              <a:t>Ci</a:t>
            </a:r>
            <a:r>
              <a:rPr lang="en-IN" dirty="0"/>
              <a:t>(</a:t>
            </a:r>
            <a:r>
              <a:rPr lang="en-IN" i="1" dirty="0"/>
              <a:t>qi</a:t>
            </a:r>
            <a:r>
              <a:rPr lang="en-IN" dirty="0"/>
              <a:t>), where </a:t>
            </a:r>
            <a:r>
              <a:rPr lang="en-IN" i="1" dirty="0" err="1"/>
              <a:t>Ci</a:t>
            </a:r>
            <a:r>
              <a:rPr lang="en-IN" i="1" dirty="0"/>
              <a:t> </a:t>
            </a:r>
            <a:r>
              <a:rPr lang="en-IN" dirty="0"/>
              <a:t>is an increasing function (more output is more </a:t>
            </a:r>
            <a:r>
              <a:rPr lang="en-IN" dirty="0" smtClean="0"/>
              <a:t>costly to </a:t>
            </a:r>
            <a:r>
              <a:rPr lang="en-IN" dirty="0"/>
              <a:t>produce</a:t>
            </a:r>
            <a:r>
              <a:rPr lang="en-IN" dirty="0" smtClean="0"/>
              <a:t>).</a:t>
            </a:r>
          </a:p>
          <a:p>
            <a:r>
              <a:rPr lang="en-IN"/>
              <a:t>All the output is sold at a single price, determined by the demand for the good and the firms’ total output</a:t>
            </a:r>
            <a:endParaRPr lang="en-IN" dirty="0"/>
          </a:p>
        </p:txBody>
      </p:sp>
    </p:spTree>
    <p:extLst>
      <p:ext uri="{BB962C8B-B14F-4D97-AF65-F5344CB8AC3E}">
        <p14:creationId xmlns:p14="http://schemas.microsoft.com/office/powerpoint/2010/main" val="19041685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fontAlgn="base"/>
            <a:r>
              <a:rPr lang="en-IN" b="1" dirty="0"/>
              <a:t>Simultaneous and Sequential Games:</a:t>
            </a:r>
            <a:r>
              <a:rPr lang="en-IN" dirty="0"/>
              <a:t> Sequential games are the more popular games where every player is aware of the movement of another player. Simultaneous games are more difficult as in them, the players are involved in a concurrent game. BOARD GAMES are the perfect example of sequential games and are also referred to as turn-based or extensive-form games.</a:t>
            </a:r>
          </a:p>
          <a:p>
            <a:pPr fontAlgn="base"/>
            <a:r>
              <a:rPr lang="en-IN" b="1" dirty="0"/>
              <a:t>Imperfect Information and Perfect Information Games:</a:t>
            </a:r>
            <a:r>
              <a:rPr lang="en-IN" dirty="0"/>
              <a:t> In a perfect information game, every player is aware of the movement of the other player and is also aware of the various strategies that the other player might be applying to win the ultimate playoff. In imperfect information games, however, no player is aware of what the other is up to. CARDS are an amazing example of Imperfect information games while CHESS is the perfect example of a Perfect Information game.</a:t>
            </a:r>
          </a:p>
          <a:p>
            <a:endParaRPr lang="en-IN" dirty="0"/>
          </a:p>
        </p:txBody>
      </p:sp>
    </p:spTree>
    <p:extLst>
      <p:ext uri="{BB962C8B-B14F-4D97-AF65-F5344CB8AC3E}">
        <p14:creationId xmlns:p14="http://schemas.microsoft.com/office/powerpoint/2010/main" val="1244188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fontAlgn="base"/>
            <a:r>
              <a:rPr lang="en-IN" b="1" dirty="0"/>
              <a:t>Asymmetric and Symmetric Games:</a:t>
            </a:r>
            <a:r>
              <a:rPr lang="en-IN" dirty="0"/>
              <a:t> Asymmetric games are those win in which each player has a different and usually conflicting final goal. Symmetric games are those in which all players have the same ultimate goal but the strategy being used by each is completely different.</a:t>
            </a:r>
          </a:p>
          <a:p>
            <a:pPr fontAlgn="base"/>
            <a:r>
              <a:rPr lang="en-IN" b="1" dirty="0"/>
              <a:t>Co-operative and Non-Co-operative Games:</a:t>
            </a:r>
            <a:r>
              <a:rPr lang="en-IN" dirty="0"/>
              <a:t> In non-co-operative games, every player plays for himself while in co-operative games, players form alliances in order to achieve the final goal.</a:t>
            </a:r>
          </a:p>
          <a:p>
            <a:endParaRPr lang="en-IN" dirty="0"/>
          </a:p>
        </p:txBody>
      </p:sp>
    </p:spTree>
    <p:extLst>
      <p:ext uri="{BB962C8B-B14F-4D97-AF65-F5344CB8AC3E}">
        <p14:creationId xmlns:p14="http://schemas.microsoft.com/office/powerpoint/2010/main" val="3059734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Nash </a:t>
            </a:r>
            <a:r>
              <a:rPr lang="en-IN" b="1" dirty="0" smtClean="0"/>
              <a:t>equilibrium</a:t>
            </a:r>
            <a:endParaRPr lang="en-IN" dirty="0"/>
          </a:p>
        </p:txBody>
      </p:sp>
      <p:sp>
        <p:nvSpPr>
          <p:cNvPr id="3" name="Content Placeholder 2"/>
          <p:cNvSpPr>
            <a:spLocks noGrp="1"/>
          </p:cNvSpPr>
          <p:nvPr>
            <p:ph idx="1"/>
          </p:nvPr>
        </p:nvSpPr>
        <p:spPr/>
        <p:txBody>
          <a:bodyPr/>
          <a:lstStyle/>
          <a:p>
            <a:r>
              <a:rPr lang="en-IN" dirty="0"/>
              <a:t>Nash equilibrium can be considered the essence of Game Theory. It is basically a state, a point of equilibrium of collaboration of multiple players in a game. Nash Equilibrium guarantees maximum profit to each player. </a:t>
            </a:r>
            <a:br>
              <a:rPr lang="en-IN" dirty="0"/>
            </a:br>
            <a:endParaRPr lang="en-IN" dirty="0" smtClean="0"/>
          </a:p>
          <a:p>
            <a:r>
              <a:rPr lang="en-IN" dirty="0" smtClean="0"/>
              <a:t>Let </a:t>
            </a:r>
            <a:r>
              <a:rPr lang="en-IN" dirty="0"/>
              <a:t>us try to understand this with the help of Generative Adversarial Networks (GANs). </a:t>
            </a:r>
          </a:p>
        </p:txBody>
      </p:sp>
    </p:spTree>
    <p:extLst>
      <p:ext uri="{BB962C8B-B14F-4D97-AF65-F5344CB8AC3E}">
        <p14:creationId xmlns:p14="http://schemas.microsoft.com/office/powerpoint/2010/main" val="2744706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GAN?</a:t>
            </a:r>
            <a:r>
              <a:rPr lang="en-IN" dirty="0"/>
              <a:t> </a:t>
            </a:r>
          </a:p>
        </p:txBody>
      </p:sp>
      <p:sp>
        <p:nvSpPr>
          <p:cNvPr id="3" name="Content Placeholder 2"/>
          <p:cNvSpPr>
            <a:spLocks noGrp="1"/>
          </p:cNvSpPr>
          <p:nvPr>
            <p:ph idx="1"/>
          </p:nvPr>
        </p:nvSpPr>
        <p:spPr/>
        <p:txBody>
          <a:bodyPr>
            <a:normAutofit fontScale="70000" lnSpcReduction="20000"/>
          </a:bodyPr>
          <a:lstStyle/>
          <a:p>
            <a:pPr algn="just"/>
            <a:r>
              <a:rPr lang="en-IN" dirty="0"/>
              <a:t>It is a combination of two neural networks: the Discriminator and the Generator. </a:t>
            </a:r>
            <a:endParaRPr lang="en-IN" dirty="0" smtClean="0"/>
          </a:p>
          <a:p>
            <a:pPr algn="just"/>
            <a:r>
              <a:rPr lang="en-IN" dirty="0" smtClean="0"/>
              <a:t>The </a:t>
            </a:r>
            <a:r>
              <a:rPr lang="en-IN" b="1" dirty="0"/>
              <a:t>Generator</a:t>
            </a:r>
            <a:r>
              <a:rPr lang="en-IN" dirty="0"/>
              <a:t> Neural Network is fed input images which it </a:t>
            </a:r>
            <a:r>
              <a:rPr lang="en-IN" dirty="0" err="1"/>
              <a:t>analyzes</a:t>
            </a:r>
            <a:r>
              <a:rPr lang="en-IN" dirty="0"/>
              <a:t> and then produces new sample images, which are made to represent the actual input images as close as possible. </a:t>
            </a:r>
            <a:endParaRPr lang="en-IN" dirty="0" smtClean="0"/>
          </a:p>
          <a:p>
            <a:pPr algn="just"/>
            <a:r>
              <a:rPr lang="en-IN" dirty="0" smtClean="0"/>
              <a:t>Once </a:t>
            </a:r>
            <a:r>
              <a:rPr lang="en-IN" dirty="0"/>
              <a:t>the images have been produced, they are sent to the </a:t>
            </a:r>
            <a:r>
              <a:rPr lang="en-IN" b="1" dirty="0"/>
              <a:t>Discriminator</a:t>
            </a:r>
            <a:r>
              <a:rPr lang="en-IN" dirty="0"/>
              <a:t> Neural Network. This neural network judges the images sent to it and classifies them as generated images and actual input images. </a:t>
            </a:r>
            <a:endParaRPr lang="en-IN" dirty="0" smtClean="0"/>
          </a:p>
          <a:p>
            <a:pPr algn="just"/>
            <a:r>
              <a:rPr lang="en-IN" dirty="0" smtClean="0"/>
              <a:t>If </a:t>
            </a:r>
            <a:r>
              <a:rPr lang="en-IN" dirty="0"/>
              <a:t>the image is classified as the original image, the DNN changes its parameters of judging. If the image is classified as a generated image, the image is rejected and returned to the GNN. The GNN then alters its parameters in order to improve the quality of the image produced. </a:t>
            </a:r>
          </a:p>
        </p:txBody>
      </p:sp>
    </p:spTree>
    <p:extLst>
      <p:ext uri="{BB962C8B-B14F-4D97-AF65-F5344CB8AC3E}">
        <p14:creationId xmlns:p14="http://schemas.microsoft.com/office/powerpoint/2010/main" val="886727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905000"/>
            <a:ext cx="8229600" cy="3589000"/>
          </a:xfrm>
        </p:spPr>
      </p:pic>
      <p:sp>
        <p:nvSpPr>
          <p:cNvPr id="4" name="AutoShape 2" descr="Lightbo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91912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11903</TotalTime>
  <Words>3759</Words>
  <Application>Microsoft Office PowerPoint</Application>
  <PresentationFormat>On-screen Show (4:3)</PresentationFormat>
  <Paragraphs>189</Paragraphs>
  <Slides>44</Slides>
  <Notes>2</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Game Theory</vt:lpstr>
      <vt:lpstr>Game theory</vt:lpstr>
      <vt:lpstr>PowerPoint Presentation</vt:lpstr>
      <vt:lpstr>Types of Games</vt:lpstr>
      <vt:lpstr>PowerPoint Presentation</vt:lpstr>
      <vt:lpstr>PowerPoint Presentation</vt:lpstr>
      <vt:lpstr>Nash equilibrium</vt:lpstr>
      <vt:lpstr>What is GAN? </vt:lpstr>
      <vt:lpstr>PowerPoint Presentation</vt:lpstr>
      <vt:lpstr>PowerPoint Presentation</vt:lpstr>
      <vt:lpstr>But how do we know if the game has reached Nash Equilibrium? </vt:lpstr>
      <vt:lpstr>PowerPoint Presentation</vt:lpstr>
      <vt:lpstr>Where is GAME THEORY now? </vt:lpstr>
      <vt:lpstr>Example: the Prisoner’s Dilemma</vt:lpstr>
      <vt:lpstr>Prisoner’s Dilemma</vt:lpstr>
      <vt:lpstr>Prisoner’s Dilemma</vt:lpstr>
      <vt:lpstr>Prisoner’s Dilemma</vt:lpstr>
      <vt:lpstr>Prisoner’s Dilemma</vt:lpstr>
      <vt:lpstr>Prisoner’s Dilemma</vt:lpstr>
      <vt:lpstr>PowerPoint Presentation</vt:lpstr>
      <vt:lpstr>No other action profile is a Nash equilibrium:</vt:lpstr>
      <vt:lpstr>No other action profile is a Nash equilibrium:</vt:lpstr>
      <vt:lpstr>PowerPoint Presentation</vt:lpstr>
      <vt:lpstr>Working on a joint project </vt:lpstr>
      <vt:lpstr>Duopoly</vt:lpstr>
      <vt:lpstr>The arms race</vt:lpstr>
      <vt:lpstr>PowerPoint Presentation</vt:lpstr>
      <vt:lpstr>Example: Bach or Stravinsky?</vt:lpstr>
      <vt:lpstr>PowerPoint Presentation</vt:lpstr>
      <vt:lpstr>Nash equilibria of BoS</vt:lpstr>
      <vt:lpstr>PowerPoint Presentation</vt:lpstr>
      <vt:lpstr>Example: Matching Coins</vt:lpstr>
      <vt:lpstr>Example: Matching Coins</vt:lpstr>
      <vt:lpstr>Example: Matching Coins</vt:lpstr>
      <vt:lpstr>Nash equilibria of Matching Coins</vt:lpstr>
      <vt:lpstr>Example: the Stag Hunt</vt:lpstr>
      <vt:lpstr>Example: the Stag Hunt</vt:lpstr>
      <vt:lpstr>Nash equilibria of The Stag Hunt</vt:lpstr>
      <vt:lpstr>Strict and nonstrict equilibria</vt:lpstr>
      <vt:lpstr>Dominated actions</vt:lpstr>
      <vt:lpstr>Dominated actions</vt:lpstr>
      <vt:lpstr>Dominated actions</vt:lpstr>
      <vt:lpstr>Cournot’s model of oligopoly</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Theory</dc:title>
  <dc:creator>hp</dc:creator>
  <cp:lastModifiedBy>hp</cp:lastModifiedBy>
  <cp:revision>37</cp:revision>
  <dcterms:created xsi:type="dcterms:W3CDTF">2006-08-16T00:00:00Z</dcterms:created>
  <dcterms:modified xsi:type="dcterms:W3CDTF">2023-01-20T04:40:09Z</dcterms:modified>
</cp:coreProperties>
</file>