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306" r:id="rId24"/>
    <p:sldId id="280" r:id="rId25"/>
    <p:sldId id="281" r:id="rId26"/>
    <p:sldId id="282" r:id="rId2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j37L8te2b4WTCIbpkQUdtL42RM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-1282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1621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6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6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5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5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5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4467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 </a:t>
            </a: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AutoNum type="arabicPeriod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define Agent and its structure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AutoNum type="arabicPeriod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environment and nature of environment 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AutoNum type="arabicPeriod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learn different types of agents </a:t>
            </a:r>
            <a:endParaRPr/>
          </a:p>
          <a:p>
            <a:pPr marL="857250" lvl="1" indent="-4572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AutoNum type="alphaLcParenR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reflex agent </a:t>
            </a:r>
            <a:endParaRPr/>
          </a:p>
          <a:p>
            <a:pPr marL="857250" lvl="1" indent="-45720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alibri"/>
              <a:buAutoNum type="alphaLcParenR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Model-based reflex agent</a:t>
            </a:r>
            <a:endParaRPr/>
          </a:p>
          <a:p>
            <a:pPr marL="857250" lvl="1" indent="-4572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AutoNum type="alphaLcParenR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Goal-based agents</a:t>
            </a:r>
            <a:endParaRPr/>
          </a:p>
          <a:p>
            <a:pPr marL="857250" lvl="1" indent="-45720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Font typeface="Calibri"/>
              <a:buAutoNum type="alphaLcParenR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Utility-based agents</a:t>
            </a:r>
            <a:endParaRPr/>
          </a:p>
          <a:p>
            <a:pPr marL="857250" lvl="1" indent="-4572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Font typeface="Calibri"/>
              <a:buAutoNum type="alphaLcParenR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agents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Vacuume cleaner agent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the percept action will be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Performed. E.g Move left, Move right,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Absorb, No operation etc.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 for the vacuume cleaner agent can be camera, dirt sensor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Actuators are Motors to move and absorption mechanism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operations can be represented by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[A,Dirty],[B,Clean],[A,Absorb],[B,Nop] etc.</a:t>
            </a:r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10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6327" y="1144713"/>
            <a:ext cx="2871787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Intelligent agent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I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Q. What is intelligent agent? explain the structure of intelligent agent?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Agent: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one which can take input from the environment through its sensors and acts upon the environment through its actuators. Its actions are always directed to achieve goal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abilities of intelligent agent are:</a:t>
            </a:r>
            <a:endParaRPr/>
          </a:p>
          <a:p>
            <a:pPr marL="742950" lvl="1" indent="-342900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✔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remain autonomous(self-governed)</a:t>
            </a:r>
            <a:endParaRPr/>
          </a:p>
          <a:p>
            <a:pPr marL="742950" lvl="1" indent="-342900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✔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</a:t>
            </a:r>
            <a:endParaRPr/>
          </a:p>
          <a:p>
            <a:pPr marL="742950" lvl="1" indent="-342900" algn="l" rtl="0">
              <a:spcBef>
                <a:spcPts val="40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Char char="✔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Goal-oriented </a:t>
            </a:r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Intelligent agent</a:t>
            </a:r>
            <a:endParaRPr/>
          </a:p>
        </p:txBody>
      </p:sp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12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467544" y="3068960"/>
            <a:ext cx="1584176" cy="1008112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Enviro-nment </a:t>
            </a:r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2483768" y="3068960"/>
            <a:ext cx="1584176" cy="1008112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0" i="0" u="none" strike="noStrike" cap="non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>
            <a:off x="1043608" y="2337440"/>
            <a:ext cx="2440288" cy="73152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3"/>
          </a:solidFill>
          <a:ln w="25400" cap="flat" cmpd="sng">
            <a:solidFill>
              <a:srgbClr val="7188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 rot="10800000">
            <a:off x="899593" y="4077072"/>
            <a:ext cx="2480284" cy="936104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547664" y="2448131"/>
            <a:ext cx="180419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</a:t>
            </a:r>
            <a:endParaRPr/>
          </a:p>
        </p:txBody>
      </p:sp>
      <p:sp>
        <p:nvSpPr>
          <p:cNvPr id="176" name="Google Shape;176;p14"/>
          <p:cNvSpPr txBox="1"/>
          <p:nvPr/>
        </p:nvSpPr>
        <p:spPr>
          <a:xfrm>
            <a:off x="1687688" y="4510281"/>
            <a:ext cx="144415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5292080" y="1628800"/>
            <a:ext cx="2880320" cy="8583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 the input</a:t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5292080" y="5215578"/>
            <a:ext cx="2880320" cy="1165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internal state to the appropriate action</a:t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5292080" y="3429000"/>
            <a:ext cx="3024336" cy="1080120"/>
          </a:xfrm>
          <a:prstGeom prst="flowChartMagneticDisk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of input and actions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6588224" y="2487176"/>
            <a:ext cx="288032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Scan DB for corresponding action</a:t>
            </a:r>
            <a:endParaRPr/>
          </a:p>
        </p:txBody>
      </p:sp>
      <p:sp>
        <p:nvSpPr>
          <p:cNvPr id="181" name="Google Shape;181;p14"/>
          <p:cNvSpPr txBox="1"/>
          <p:nvPr/>
        </p:nvSpPr>
        <p:spPr>
          <a:xfrm>
            <a:off x="6612475" y="4446137"/>
            <a:ext cx="288032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 is given as output</a:t>
            </a:r>
            <a:endParaRPr/>
          </a:p>
        </p:txBody>
      </p:sp>
      <p:cxnSp>
        <p:nvCxnSpPr>
          <p:cNvPr id="182" name="Google Shape;182;p14"/>
          <p:cNvCxnSpPr/>
          <p:nvPr/>
        </p:nvCxnSpPr>
        <p:spPr>
          <a:xfrm>
            <a:off x="6156176" y="2487176"/>
            <a:ext cx="0" cy="941824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83" name="Google Shape;183;p14"/>
          <p:cNvCxnSpPr/>
          <p:nvPr/>
        </p:nvCxnSpPr>
        <p:spPr>
          <a:xfrm>
            <a:off x="6156176" y="4510281"/>
            <a:ext cx="0" cy="705297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84" name="Google Shape;184;p14"/>
          <p:cNvCxnSpPr/>
          <p:nvPr/>
        </p:nvCxnSpPr>
        <p:spPr>
          <a:xfrm rot="10800000" flipH="1">
            <a:off x="3995936" y="2204818"/>
            <a:ext cx="1296000" cy="105180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cxnSp>
        <p:nvCxnSpPr>
          <p:cNvPr id="185" name="Google Shape;185;p14"/>
          <p:cNvCxnSpPr>
            <a:stCxn id="178" idx="1"/>
          </p:cNvCxnSpPr>
          <p:nvPr/>
        </p:nvCxnSpPr>
        <p:spPr>
          <a:xfrm rot="10800000">
            <a:off x="3851780" y="4077053"/>
            <a:ext cx="1440300" cy="1721400"/>
          </a:xfrm>
          <a:prstGeom prst="bentConnector2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Intelligent agent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agent first observes the environment through its sensors and get the input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may change </a:t>
            </a:r>
            <a:endParaRPr sz="24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scans the DB of inputs and actions </a:t>
            </a: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(for corresponding action)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hot pan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agent keeps taking input from the environment and goes through these states every time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Agent’s structure can be viewed as:</a:t>
            </a:r>
            <a:endParaRPr/>
          </a:p>
          <a:p>
            <a:pPr marL="400050" lvl="1" indent="0" algn="l" rtl="0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</a:pPr>
            <a:r>
              <a:rPr lang="en-IN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= Architecture + Agent Program</a:t>
            </a:r>
            <a:endParaRPr/>
          </a:p>
          <a:p>
            <a:pPr marL="1085850" lvl="2" indent="-285750" algn="l" rtl="0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✔"/>
            </a:pPr>
            <a:r>
              <a:rPr lang="en-I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= the machinery that an agent executes on.</a:t>
            </a:r>
            <a:endParaRPr/>
          </a:p>
          <a:p>
            <a:pPr marL="1085850" lvl="2" indent="-285750" algn="l" rtl="0">
              <a:spcBef>
                <a:spcPts val="320"/>
              </a:spcBef>
              <a:spcAft>
                <a:spcPts val="0"/>
              </a:spcAft>
              <a:buClr>
                <a:srgbClr val="FFFF00"/>
              </a:buClr>
              <a:buSzPts val="1600"/>
              <a:buFont typeface="Noto Sans Symbols"/>
              <a:buChar char="✔"/>
            </a:pPr>
            <a:r>
              <a:rPr lang="en-IN" sz="16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Program = an implementation of an agent function.</a:t>
            </a:r>
            <a:endParaRPr/>
          </a:p>
        </p:txBody>
      </p:sp>
      <p:sp>
        <p:nvSpPr>
          <p:cNvPr id="191" name="Google Shape;191;p15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and its types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is nothing but the surroundings or conditions in which an agent operates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AutoNum type="arabicPeriod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Observable Vs. Partially Observable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rabicPeriod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agent Vs. Multiple agents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AutoNum type="arabicPeriod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Deterministic Vs. Non-deterministic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rabicPeriod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Episodic Vs. sequential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AutoNum type="arabicPeriod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Vs. Dynamic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AutoNum type="arabicPeriod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Vs. Continuous</a:t>
            </a:r>
            <a:endParaRPr/>
          </a:p>
          <a:p>
            <a:pPr marL="457200" lvl="0" indent="-45720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AutoNum type="arabicPeriod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Vs. Unknown</a:t>
            </a:r>
            <a:endParaRPr/>
          </a:p>
          <a:p>
            <a: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6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Observable Vs. Partially Observable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fully observable environments agents are able to gather all the necessary information required to take actions.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Agents don’t have to keep records of internal states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8-puzzle problem, Sudoku puzzle etc.</a:t>
            </a:r>
            <a:endParaRPr/>
          </a:p>
        </p:txBody>
      </p:sp>
      <p:sp>
        <p:nvSpPr>
          <p:cNvPr id="204" name="Google Shape;204;p17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552" y="4005064"/>
            <a:ext cx="4221571" cy="2128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20072" y="3717032"/>
            <a:ext cx="2952327" cy="25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Observable Vs. Partially Observable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Environments are called partially observable when sensors can not provide errorless information as the environment is not seen completely at any point of time</a:t>
            </a:r>
            <a:endParaRPr/>
          </a:p>
          <a:p>
            <a:pPr marL="0" lvl="0" indent="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automated car (can not predicts what the other drivers are thinking)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13" name="Google Shape;21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9846" y="3573016"/>
            <a:ext cx="4104308" cy="281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agent Vs. Multiple agents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based on the number of agents acting in the environment 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Char char="•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single agent environment the agent operating on its own</a:t>
            </a:r>
            <a:endParaRPr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None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e.g. vacuume cleaner agent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multiagent environment an agent operates in collaboration with other agents </a:t>
            </a:r>
            <a:endParaRPr/>
          </a:p>
          <a:p>
            <a:pPr marL="0" lvl="0" indent="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None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automated car driving agent(multiple agents driving on road)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1600" y="4103999"/>
            <a:ext cx="4533883" cy="272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Deterministic Vs. Non-deterministic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next state of the environment is completely determined by the current state and the actions of the agent, then the environment is deterministic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None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chess game 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None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(next step is depend on current state)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state of the environment is not depends on the current state, and there are few changes happening in the environment irrespective of the agents action</a:t>
            </a:r>
            <a:endParaRPr sz="18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</a:pPr>
            <a:r>
              <a:rPr lang="en-IN" sz="18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automated car driving system</a:t>
            </a:r>
            <a:r>
              <a:rPr lang="en-IN" sz="22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(can not control the traffic conditions on the road)</a:t>
            </a:r>
            <a:endParaRPr/>
          </a:p>
        </p:txBody>
      </p:sp>
      <p:sp>
        <p:nvSpPr>
          <p:cNvPr id="226" name="Google Shape;226;p20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27" name="Google Shape;22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0357" y="2287174"/>
            <a:ext cx="4067944" cy="228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Episodic Vs. sequential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episodic task environment is the one where each of the agents action is divided into episodes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Char char="•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current episode is different than the previous episode and there is no dependency between them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each episode the agent receives an input from environment and then perform a corresponding action 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Char char="•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classification tasks (pick up and place from the conveyor belt) 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time agent will check  assembled parts of a component and acts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Char char="•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sequential environments the previous decision can affect all future decisions 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FF00"/>
              </a:buClr>
              <a:buSzPts val="2200"/>
              <a:buChar char="•"/>
            </a:pPr>
            <a:r>
              <a:rPr lang="en-IN" sz="22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action of the agent depends on what action he has taken previously </a:t>
            </a:r>
            <a:endParaRPr/>
          </a:p>
          <a:p>
            <a:pPr marL="342900" lvl="0" indent="-342900" algn="just" rtl="0">
              <a:spcBef>
                <a:spcPts val="440"/>
              </a:spcBef>
              <a:spcAft>
                <a:spcPts val="0"/>
              </a:spcAft>
              <a:buClr>
                <a:srgbClr val="FFC000"/>
              </a:buClr>
              <a:buSzPts val="2200"/>
              <a:buChar char="•"/>
            </a:pPr>
            <a:r>
              <a:rPr lang="en-IN" sz="22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if automatic car driving agent is initiating breaks then he has to release accelerator, press clutch and lower down the gear as next actions</a:t>
            </a:r>
            <a:endParaRPr/>
          </a:p>
        </p:txBody>
      </p:sp>
      <p:sp>
        <p:nvSpPr>
          <p:cNvPr id="233" name="Google Shape;233;p21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an Agent?</a:t>
            </a: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is something that 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perceives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 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upon that environment through 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actuators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Agent, We need to know Meaning of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Effectors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Actuators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Vs. Dynamic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environment remains unchanged while the agent is performing given task then it is called as a static environment</a:t>
            </a: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vacuume cleaner environment, Sudoku puzzle environment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environment is not changing over the time but an agents performance is changing then it is called as semi-dynamic environment.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chess game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environment changes while an agent is performing some task then it is called dynamic environment.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automatic car driving agent 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20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Vs. Continuous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are distinct and clearly defined inputs and outputs then it is called discrete environment.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chess environment has finite number of distinct inputs and outputs/actions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there are continuous inputs from environment and action can not be defined/predicted then it is called continuous environment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Automatic car driving system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3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21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types: </a:t>
            </a:r>
            <a:r>
              <a:rPr lang="en-IN" sz="2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Vs. Unknown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known environment the output of all probable actions is given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tic-tac-toe game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unknown environment agent has to find output, make decisions and it has to gain knowledge about- how the environment works.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automated car driving agent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4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524" y="1270687"/>
            <a:ext cx="7651972" cy="3896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4861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PEAS Properties </a:t>
            </a: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PEAS stands for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rgbClr val="FFC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</a:t>
            </a:r>
            <a:r>
              <a:rPr lang="en-I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Measure </a:t>
            </a: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(what is the expected output)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 </a:t>
            </a:r>
            <a:r>
              <a:rPr lang="en-I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lang="en-I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Actuators/Effectors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 </a:t>
            </a:r>
            <a:r>
              <a:rPr lang="en-I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5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PEAS Properties  of Automated Taxi Driver Agent</a:t>
            </a:r>
            <a:endParaRPr/>
          </a:p>
          <a:p>
            <a:pPr marL="0" lvl="0" indent="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08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Performance Measure </a:t>
            </a: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(what is the expected output)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to correct Destination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cost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Safety</a:t>
            </a:r>
            <a:endParaRPr/>
          </a:p>
          <a:p>
            <a:pPr marL="0" lvl="0" indent="0" algn="l" rtl="0">
              <a:spcBef>
                <a:spcPts val="408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IN" sz="24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 Environment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Varity of roads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passengers</a:t>
            </a:r>
            <a:endParaRPr/>
          </a:p>
          <a:p>
            <a:pPr marL="0" lvl="0" indent="0" algn="l" rtl="0">
              <a:spcBef>
                <a:spcPts val="408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Actuators/Effectors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Accelerator 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Steering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breaks</a:t>
            </a:r>
            <a:endParaRPr/>
          </a:p>
          <a:p>
            <a:pPr marL="0" lvl="0" indent="0" algn="l" rtl="0">
              <a:spcBef>
                <a:spcPts val="408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IN" sz="24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 Sensors 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Camera 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GPS</a:t>
            </a:r>
            <a:endParaRPr/>
          </a:p>
          <a:p>
            <a:pPr marL="742950" lvl="1" indent="-342900" algn="l" rtl="0">
              <a:spcBef>
                <a:spcPts val="34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I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 sensors</a:t>
            </a:r>
            <a:endParaRPr/>
          </a:p>
        </p:txBody>
      </p:sp>
      <p:sp>
        <p:nvSpPr>
          <p:cNvPr id="263" name="Google Shape;263;p26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>
            <a:spLocks noGrp="1"/>
          </p:cNvSpPr>
          <p:nvPr>
            <p:ph type="body" idx="1"/>
          </p:nvPr>
        </p:nvSpPr>
        <p:spPr>
          <a:xfrm>
            <a:off x="251520" y="1196752"/>
            <a:ext cx="8640960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PEAS Properties  of  Medical Diagnosis System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Performance Measure </a:t>
            </a: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(what is the expected output)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–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Healthy Patients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–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cost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E: Environment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–"/>
            </a:pPr>
            <a:r>
              <a:rPr lang="en-IN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–"/>
            </a:pPr>
            <a:r>
              <a:rPr lang="en-IN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Doctors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–"/>
            </a:pPr>
            <a:r>
              <a:rPr lang="en-IN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–"/>
            </a:pPr>
            <a:r>
              <a:rPr lang="en-IN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Staff 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Actuators/Effectors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–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display, printers 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–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 test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FF00"/>
              </a:buClr>
              <a:buSzPct val="100000"/>
              <a:buChar char="–"/>
            </a:pPr>
            <a:r>
              <a:rPr lang="en-IN" sz="20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Treatment 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S: Sensors </a:t>
            </a:r>
            <a:endParaRPr/>
          </a:p>
          <a:p>
            <a:pPr marL="742950" lvl="1" indent="-342900" algn="l" rtl="0">
              <a:spcBef>
                <a:spcPts val="370"/>
              </a:spcBef>
              <a:spcAft>
                <a:spcPts val="0"/>
              </a:spcAft>
              <a:buClr>
                <a:srgbClr val="FFC000"/>
              </a:buClr>
              <a:buSzPct val="100000"/>
              <a:buChar char="–"/>
            </a:pPr>
            <a:r>
              <a:rPr lang="en-IN" sz="20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Keybord (entry of symptoms) </a:t>
            </a:r>
            <a:endParaRPr/>
          </a:p>
        </p:txBody>
      </p:sp>
      <p:sp>
        <p:nvSpPr>
          <p:cNvPr id="269" name="Google Shape;269;p27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26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Agent 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rgbClr val="FFFF00"/>
              </a:buClr>
              <a:buSzPct val="100000"/>
              <a:buNone/>
            </a:pPr>
            <a:r>
              <a:rPr lang="en-IN" sz="2400" b="1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example of Agent: Consider human as an agent 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: Eyes, Nose, Skin(touch), Tongue, Ears 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(sensors sense the environment and passes it to the processing unit)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Effectors/Actuators : Hands, Legs, Mouth(speak)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(Effectors/Actuators are the tools by using which agents acts upon the environment)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Perception: collection of information from environment through sensors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rgbClr val="FFC000"/>
              </a:buClr>
              <a:buSzPct val="1000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(The way in which something is regarded, understood, or interpreted)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Action: is the output given to the environment from agent </a:t>
            </a:r>
            <a:endParaRPr/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44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Environment: the surroundings or conditions in which a agent operates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Agent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 b="1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Robot as an agent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Sensors : Cameras, infrared range finders, sound recorders 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Effectors/Actuators : Motors, Output screens, printing devices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Agent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is not only a robot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be a program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be a software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be any physical device (e.g. automated driving car)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None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be a any specific hardware(robotic arm)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IN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 opponent of computer game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Agents Terminologies 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Agent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is the criteria, which determines how successful  an agent is.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Behaviour of an Agent</a:t>
            </a: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is the action that agent performs after any given sequence of percept's.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</a:t>
            </a: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is agent’s perceptual inputs at a given instance.</a:t>
            </a:r>
            <a:endParaRPr/>
          </a:p>
          <a:p>
            <a:pPr marL="45720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Calibri"/>
              <a:buAutoNum type="arabicPeriod"/>
            </a:pPr>
            <a:r>
              <a:rPr lang="en-IN" sz="24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 Sequence</a:t>
            </a: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It is the history of all that an agent has perceived till date.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function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agent function is the description of what all functionalities the agent is supposed to do/perform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agent function provides mapping between percept sequence to the desired actions</a:t>
            </a:r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Program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agent program is a computer program that implements agent function in an architecture suitable language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 programs needs to be installed on a device in order to run the device accordingly</a:t>
            </a:r>
            <a:r>
              <a:rPr lang="en-IN" sz="2400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 AC, Freeze, remote control etc.)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device must have some form of sensors to sense the environment and actuators to act upon it.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agent is a combination of the architecture hardware and software program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Agent=Architcure(Hardware)+Program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discuss example of vacuume cleaner in detail </a:t>
            </a:r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251520" y="1124744"/>
            <a:ext cx="864096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IN"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Vacuume cleaner agent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Lets understand how to represent the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percept's(inputs) and actions(output) used in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None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of a vacuume cleaner.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there are two blocks (A and B having some dirt) as shown in diagram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clean the room, Vacuume cleaner agent suppose to sense the dirt and collect it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IN" sz="2400">
                <a:solidFill>
                  <a:srgbClr val="FFC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do that agent must have camera to see dirt and a mechanism to move forward, backward, left and right to reach to the dirt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FFFF00"/>
              </a:buClr>
              <a:buSzPts val="2400"/>
              <a:buChar char="•"/>
            </a:pPr>
            <a:r>
              <a:rPr lang="en-IN" sz="2400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it should have a mechanism to absorb the dirt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 txBox="1">
            <a:spLocks noGrp="1"/>
          </p:cNvSpPr>
          <p:nvPr>
            <p:ph type="sldNum" idx="12"/>
          </p:nvPr>
        </p:nvSpPr>
        <p:spPr>
          <a:xfrm>
            <a:off x="-833" y="0"/>
            <a:ext cx="370384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1124745"/>
            <a:ext cx="2871787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1402</Words>
  <Application>Microsoft Office PowerPoint</Application>
  <PresentationFormat>On-screen Show (4:3)</PresentationFormat>
  <Paragraphs>234</Paragraphs>
  <Slides>26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3</cp:revision>
  <dcterms:created xsi:type="dcterms:W3CDTF">2018-01-20T15:37:09Z</dcterms:created>
  <dcterms:modified xsi:type="dcterms:W3CDTF">2023-02-07T05:00:19Z</dcterms:modified>
</cp:coreProperties>
</file>