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66"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84935-A8CE-848C-9ECC-0BE101E91B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317048-CC38-4EB5-5FA5-55864852DA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3E451B-8E5D-3BED-F996-98D0245E1A59}"/>
              </a:ext>
            </a:extLst>
          </p:cNvPr>
          <p:cNvSpPr>
            <a:spLocks noGrp="1"/>
          </p:cNvSpPr>
          <p:nvPr>
            <p:ph type="dt" sz="half" idx="10"/>
          </p:nvPr>
        </p:nvSpPr>
        <p:spPr/>
        <p:txBody>
          <a:bodyPr/>
          <a:lstStyle/>
          <a:p>
            <a:fld id="{0DA7AFA5-0D9E-4188-8CC1-42B4A66C361D}" type="datetimeFigureOut">
              <a:rPr lang="en-IN" smtClean="0"/>
              <a:t>18-09-2024</a:t>
            </a:fld>
            <a:endParaRPr lang="en-IN"/>
          </a:p>
        </p:txBody>
      </p:sp>
      <p:sp>
        <p:nvSpPr>
          <p:cNvPr id="5" name="Footer Placeholder 4">
            <a:extLst>
              <a:ext uri="{FF2B5EF4-FFF2-40B4-BE49-F238E27FC236}">
                <a16:creationId xmlns:a16="http://schemas.microsoft.com/office/drawing/2014/main" id="{421CAC71-AFA6-16EF-B253-EB06AE9DD4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8D2119-3DD4-69A4-F45E-A0E8EF4A4081}"/>
              </a:ext>
            </a:extLst>
          </p:cNvPr>
          <p:cNvSpPr>
            <a:spLocks noGrp="1"/>
          </p:cNvSpPr>
          <p:nvPr>
            <p:ph type="sldNum" sz="quarter" idx="12"/>
          </p:nvPr>
        </p:nvSpPr>
        <p:spPr/>
        <p:txBody>
          <a:bodyPr/>
          <a:lstStyle/>
          <a:p>
            <a:fld id="{5A3E2778-9C30-4237-B0CD-9E95F217B394}" type="slidenum">
              <a:rPr lang="en-IN" smtClean="0"/>
              <a:t>‹#›</a:t>
            </a:fld>
            <a:endParaRPr lang="en-IN"/>
          </a:p>
        </p:txBody>
      </p:sp>
    </p:spTree>
    <p:extLst>
      <p:ext uri="{BB962C8B-B14F-4D97-AF65-F5344CB8AC3E}">
        <p14:creationId xmlns:p14="http://schemas.microsoft.com/office/powerpoint/2010/main" val="1638038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3F904-60C8-EE1B-6791-56A93F2FB9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01367F-4B48-FED6-E121-2FF33E18C3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18EF36-F1EC-9CC8-EE1C-42912B92827F}"/>
              </a:ext>
            </a:extLst>
          </p:cNvPr>
          <p:cNvSpPr>
            <a:spLocks noGrp="1"/>
          </p:cNvSpPr>
          <p:nvPr>
            <p:ph type="dt" sz="half" idx="10"/>
          </p:nvPr>
        </p:nvSpPr>
        <p:spPr/>
        <p:txBody>
          <a:bodyPr/>
          <a:lstStyle/>
          <a:p>
            <a:fld id="{0DA7AFA5-0D9E-4188-8CC1-42B4A66C361D}" type="datetimeFigureOut">
              <a:rPr lang="en-IN" smtClean="0"/>
              <a:t>18-09-2024</a:t>
            </a:fld>
            <a:endParaRPr lang="en-IN"/>
          </a:p>
        </p:txBody>
      </p:sp>
      <p:sp>
        <p:nvSpPr>
          <p:cNvPr id="5" name="Footer Placeholder 4">
            <a:extLst>
              <a:ext uri="{FF2B5EF4-FFF2-40B4-BE49-F238E27FC236}">
                <a16:creationId xmlns:a16="http://schemas.microsoft.com/office/drawing/2014/main" id="{5DD01382-6DD1-F232-EFA5-C0C94113C8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0145FC-3D3F-F06B-DB30-58110CA625D8}"/>
              </a:ext>
            </a:extLst>
          </p:cNvPr>
          <p:cNvSpPr>
            <a:spLocks noGrp="1"/>
          </p:cNvSpPr>
          <p:nvPr>
            <p:ph type="sldNum" sz="quarter" idx="12"/>
          </p:nvPr>
        </p:nvSpPr>
        <p:spPr/>
        <p:txBody>
          <a:bodyPr/>
          <a:lstStyle/>
          <a:p>
            <a:fld id="{5A3E2778-9C30-4237-B0CD-9E95F217B394}" type="slidenum">
              <a:rPr lang="en-IN" smtClean="0"/>
              <a:t>‹#›</a:t>
            </a:fld>
            <a:endParaRPr lang="en-IN"/>
          </a:p>
        </p:txBody>
      </p:sp>
    </p:spTree>
    <p:extLst>
      <p:ext uri="{BB962C8B-B14F-4D97-AF65-F5344CB8AC3E}">
        <p14:creationId xmlns:p14="http://schemas.microsoft.com/office/powerpoint/2010/main" val="208370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A4A9F-6FCB-D39F-83F5-2C10DA2925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54B9D0-0A42-458D-C5A5-13E7EC2140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9699E3-E7A5-D823-9652-122A3C382E41}"/>
              </a:ext>
            </a:extLst>
          </p:cNvPr>
          <p:cNvSpPr>
            <a:spLocks noGrp="1"/>
          </p:cNvSpPr>
          <p:nvPr>
            <p:ph type="dt" sz="half" idx="10"/>
          </p:nvPr>
        </p:nvSpPr>
        <p:spPr/>
        <p:txBody>
          <a:bodyPr/>
          <a:lstStyle/>
          <a:p>
            <a:fld id="{0DA7AFA5-0D9E-4188-8CC1-42B4A66C361D}" type="datetimeFigureOut">
              <a:rPr lang="en-IN" smtClean="0"/>
              <a:t>18-09-2024</a:t>
            </a:fld>
            <a:endParaRPr lang="en-IN"/>
          </a:p>
        </p:txBody>
      </p:sp>
      <p:sp>
        <p:nvSpPr>
          <p:cNvPr id="5" name="Footer Placeholder 4">
            <a:extLst>
              <a:ext uri="{FF2B5EF4-FFF2-40B4-BE49-F238E27FC236}">
                <a16:creationId xmlns:a16="http://schemas.microsoft.com/office/drawing/2014/main" id="{6BA6309B-3E01-B940-E9F9-CB9376FCE9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29B5F4-C56F-62B6-1023-8E7EB0B458FA}"/>
              </a:ext>
            </a:extLst>
          </p:cNvPr>
          <p:cNvSpPr>
            <a:spLocks noGrp="1"/>
          </p:cNvSpPr>
          <p:nvPr>
            <p:ph type="sldNum" sz="quarter" idx="12"/>
          </p:nvPr>
        </p:nvSpPr>
        <p:spPr/>
        <p:txBody>
          <a:bodyPr/>
          <a:lstStyle/>
          <a:p>
            <a:fld id="{5A3E2778-9C30-4237-B0CD-9E95F217B394}" type="slidenum">
              <a:rPr lang="en-IN" smtClean="0"/>
              <a:t>‹#›</a:t>
            </a:fld>
            <a:endParaRPr lang="en-IN"/>
          </a:p>
        </p:txBody>
      </p:sp>
    </p:spTree>
    <p:extLst>
      <p:ext uri="{BB962C8B-B14F-4D97-AF65-F5344CB8AC3E}">
        <p14:creationId xmlns:p14="http://schemas.microsoft.com/office/powerpoint/2010/main" val="3974953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13F6D-1CD5-8AF3-A29B-9E3EC557A1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478FCE-BFE2-A125-5D34-CB86BA3746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35EB5C-E412-E80A-FFFA-35841B28E892}"/>
              </a:ext>
            </a:extLst>
          </p:cNvPr>
          <p:cNvSpPr>
            <a:spLocks noGrp="1"/>
          </p:cNvSpPr>
          <p:nvPr>
            <p:ph type="dt" sz="half" idx="10"/>
          </p:nvPr>
        </p:nvSpPr>
        <p:spPr/>
        <p:txBody>
          <a:bodyPr/>
          <a:lstStyle/>
          <a:p>
            <a:fld id="{0DA7AFA5-0D9E-4188-8CC1-42B4A66C361D}" type="datetimeFigureOut">
              <a:rPr lang="en-IN" smtClean="0"/>
              <a:t>18-09-2024</a:t>
            </a:fld>
            <a:endParaRPr lang="en-IN"/>
          </a:p>
        </p:txBody>
      </p:sp>
      <p:sp>
        <p:nvSpPr>
          <p:cNvPr id="5" name="Footer Placeholder 4">
            <a:extLst>
              <a:ext uri="{FF2B5EF4-FFF2-40B4-BE49-F238E27FC236}">
                <a16:creationId xmlns:a16="http://schemas.microsoft.com/office/drawing/2014/main" id="{631B79D5-2C7B-F613-1F18-CCE88B4F09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618A53-C95F-E9FB-B2BE-B15135FC1520}"/>
              </a:ext>
            </a:extLst>
          </p:cNvPr>
          <p:cNvSpPr>
            <a:spLocks noGrp="1"/>
          </p:cNvSpPr>
          <p:nvPr>
            <p:ph type="sldNum" sz="quarter" idx="12"/>
          </p:nvPr>
        </p:nvSpPr>
        <p:spPr/>
        <p:txBody>
          <a:bodyPr/>
          <a:lstStyle/>
          <a:p>
            <a:fld id="{5A3E2778-9C30-4237-B0CD-9E95F217B394}" type="slidenum">
              <a:rPr lang="en-IN" smtClean="0"/>
              <a:t>‹#›</a:t>
            </a:fld>
            <a:endParaRPr lang="en-IN"/>
          </a:p>
        </p:txBody>
      </p:sp>
    </p:spTree>
    <p:extLst>
      <p:ext uri="{BB962C8B-B14F-4D97-AF65-F5344CB8AC3E}">
        <p14:creationId xmlns:p14="http://schemas.microsoft.com/office/powerpoint/2010/main" val="1564655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7BBA-FBD0-FD14-8237-9FE26743DD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6AC36D-63F2-C16F-CD8B-048D19DD3C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C1CD64-7CF0-F123-729A-71915932435A}"/>
              </a:ext>
            </a:extLst>
          </p:cNvPr>
          <p:cNvSpPr>
            <a:spLocks noGrp="1"/>
          </p:cNvSpPr>
          <p:nvPr>
            <p:ph type="dt" sz="half" idx="10"/>
          </p:nvPr>
        </p:nvSpPr>
        <p:spPr/>
        <p:txBody>
          <a:bodyPr/>
          <a:lstStyle/>
          <a:p>
            <a:fld id="{0DA7AFA5-0D9E-4188-8CC1-42B4A66C361D}" type="datetimeFigureOut">
              <a:rPr lang="en-IN" smtClean="0"/>
              <a:t>18-09-2024</a:t>
            </a:fld>
            <a:endParaRPr lang="en-IN"/>
          </a:p>
        </p:txBody>
      </p:sp>
      <p:sp>
        <p:nvSpPr>
          <p:cNvPr id="5" name="Footer Placeholder 4">
            <a:extLst>
              <a:ext uri="{FF2B5EF4-FFF2-40B4-BE49-F238E27FC236}">
                <a16:creationId xmlns:a16="http://schemas.microsoft.com/office/drawing/2014/main" id="{328DA07C-46F5-B80D-4AC0-B8D62535FD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2EE429-7F79-4E8E-6D9F-18B69A84F844}"/>
              </a:ext>
            </a:extLst>
          </p:cNvPr>
          <p:cNvSpPr>
            <a:spLocks noGrp="1"/>
          </p:cNvSpPr>
          <p:nvPr>
            <p:ph type="sldNum" sz="quarter" idx="12"/>
          </p:nvPr>
        </p:nvSpPr>
        <p:spPr/>
        <p:txBody>
          <a:bodyPr/>
          <a:lstStyle/>
          <a:p>
            <a:fld id="{5A3E2778-9C30-4237-B0CD-9E95F217B394}" type="slidenum">
              <a:rPr lang="en-IN" smtClean="0"/>
              <a:t>‹#›</a:t>
            </a:fld>
            <a:endParaRPr lang="en-IN"/>
          </a:p>
        </p:txBody>
      </p:sp>
    </p:spTree>
    <p:extLst>
      <p:ext uri="{BB962C8B-B14F-4D97-AF65-F5344CB8AC3E}">
        <p14:creationId xmlns:p14="http://schemas.microsoft.com/office/powerpoint/2010/main" val="1244140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86052-31B5-F2F0-B367-5F724612C3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8ABE51-2195-1520-3261-1840907097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DAFBDD-686A-F72A-6188-3580374B78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49F018-D180-55F0-D45E-FB92FB106A7E}"/>
              </a:ext>
            </a:extLst>
          </p:cNvPr>
          <p:cNvSpPr>
            <a:spLocks noGrp="1"/>
          </p:cNvSpPr>
          <p:nvPr>
            <p:ph type="dt" sz="half" idx="10"/>
          </p:nvPr>
        </p:nvSpPr>
        <p:spPr/>
        <p:txBody>
          <a:bodyPr/>
          <a:lstStyle/>
          <a:p>
            <a:fld id="{0DA7AFA5-0D9E-4188-8CC1-42B4A66C361D}" type="datetimeFigureOut">
              <a:rPr lang="en-IN" smtClean="0"/>
              <a:t>18-09-2024</a:t>
            </a:fld>
            <a:endParaRPr lang="en-IN"/>
          </a:p>
        </p:txBody>
      </p:sp>
      <p:sp>
        <p:nvSpPr>
          <p:cNvPr id="6" name="Footer Placeholder 5">
            <a:extLst>
              <a:ext uri="{FF2B5EF4-FFF2-40B4-BE49-F238E27FC236}">
                <a16:creationId xmlns:a16="http://schemas.microsoft.com/office/drawing/2014/main" id="{EE8D43EC-94CB-F4FB-565B-D67C0954A6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63F42C-E4D6-91EF-E7C6-933A12674740}"/>
              </a:ext>
            </a:extLst>
          </p:cNvPr>
          <p:cNvSpPr>
            <a:spLocks noGrp="1"/>
          </p:cNvSpPr>
          <p:nvPr>
            <p:ph type="sldNum" sz="quarter" idx="12"/>
          </p:nvPr>
        </p:nvSpPr>
        <p:spPr/>
        <p:txBody>
          <a:bodyPr/>
          <a:lstStyle/>
          <a:p>
            <a:fld id="{5A3E2778-9C30-4237-B0CD-9E95F217B394}" type="slidenum">
              <a:rPr lang="en-IN" smtClean="0"/>
              <a:t>‹#›</a:t>
            </a:fld>
            <a:endParaRPr lang="en-IN"/>
          </a:p>
        </p:txBody>
      </p:sp>
    </p:spTree>
    <p:extLst>
      <p:ext uri="{BB962C8B-B14F-4D97-AF65-F5344CB8AC3E}">
        <p14:creationId xmlns:p14="http://schemas.microsoft.com/office/powerpoint/2010/main" val="710341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D41A-0551-B8A7-C357-D14FB5C0D6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A253A0-07E3-8BBD-C5BB-8A00E50B87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BE56A6-BFD3-E6C8-8890-57FEDD2214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DA51CF-5142-9B65-E96E-4E837C84E9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744207-02EF-A5A1-DC2B-D532A435A5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F00DC5-E829-96D2-C4F5-7C975219ECE2}"/>
              </a:ext>
            </a:extLst>
          </p:cNvPr>
          <p:cNvSpPr>
            <a:spLocks noGrp="1"/>
          </p:cNvSpPr>
          <p:nvPr>
            <p:ph type="dt" sz="half" idx="10"/>
          </p:nvPr>
        </p:nvSpPr>
        <p:spPr/>
        <p:txBody>
          <a:bodyPr/>
          <a:lstStyle/>
          <a:p>
            <a:fld id="{0DA7AFA5-0D9E-4188-8CC1-42B4A66C361D}" type="datetimeFigureOut">
              <a:rPr lang="en-IN" smtClean="0"/>
              <a:t>18-09-2024</a:t>
            </a:fld>
            <a:endParaRPr lang="en-IN"/>
          </a:p>
        </p:txBody>
      </p:sp>
      <p:sp>
        <p:nvSpPr>
          <p:cNvPr id="8" name="Footer Placeholder 7">
            <a:extLst>
              <a:ext uri="{FF2B5EF4-FFF2-40B4-BE49-F238E27FC236}">
                <a16:creationId xmlns:a16="http://schemas.microsoft.com/office/drawing/2014/main" id="{59575881-016D-AA3C-1833-4960042FBE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E7CD09-1A48-7EAC-CB56-0423C0DB9992}"/>
              </a:ext>
            </a:extLst>
          </p:cNvPr>
          <p:cNvSpPr>
            <a:spLocks noGrp="1"/>
          </p:cNvSpPr>
          <p:nvPr>
            <p:ph type="sldNum" sz="quarter" idx="12"/>
          </p:nvPr>
        </p:nvSpPr>
        <p:spPr/>
        <p:txBody>
          <a:bodyPr/>
          <a:lstStyle/>
          <a:p>
            <a:fld id="{5A3E2778-9C30-4237-B0CD-9E95F217B394}" type="slidenum">
              <a:rPr lang="en-IN" smtClean="0"/>
              <a:t>‹#›</a:t>
            </a:fld>
            <a:endParaRPr lang="en-IN"/>
          </a:p>
        </p:txBody>
      </p:sp>
    </p:spTree>
    <p:extLst>
      <p:ext uri="{BB962C8B-B14F-4D97-AF65-F5344CB8AC3E}">
        <p14:creationId xmlns:p14="http://schemas.microsoft.com/office/powerpoint/2010/main" val="383625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11A16-5048-ABC3-04C7-00984A2C58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5E0139-F75C-1972-B8D9-62D2E27E2AF0}"/>
              </a:ext>
            </a:extLst>
          </p:cNvPr>
          <p:cNvSpPr>
            <a:spLocks noGrp="1"/>
          </p:cNvSpPr>
          <p:nvPr>
            <p:ph type="dt" sz="half" idx="10"/>
          </p:nvPr>
        </p:nvSpPr>
        <p:spPr/>
        <p:txBody>
          <a:bodyPr/>
          <a:lstStyle/>
          <a:p>
            <a:fld id="{0DA7AFA5-0D9E-4188-8CC1-42B4A66C361D}" type="datetimeFigureOut">
              <a:rPr lang="en-IN" smtClean="0"/>
              <a:t>18-09-2024</a:t>
            </a:fld>
            <a:endParaRPr lang="en-IN"/>
          </a:p>
        </p:txBody>
      </p:sp>
      <p:sp>
        <p:nvSpPr>
          <p:cNvPr id="4" name="Footer Placeholder 3">
            <a:extLst>
              <a:ext uri="{FF2B5EF4-FFF2-40B4-BE49-F238E27FC236}">
                <a16:creationId xmlns:a16="http://schemas.microsoft.com/office/drawing/2014/main" id="{BAFB3F98-D3C4-87E1-86D5-A123E6A2DA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651F20-4AEB-0410-B236-6E39F04D0D59}"/>
              </a:ext>
            </a:extLst>
          </p:cNvPr>
          <p:cNvSpPr>
            <a:spLocks noGrp="1"/>
          </p:cNvSpPr>
          <p:nvPr>
            <p:ph type="sldNum" sz="quarter" idx="12"/>
          </p:nvPr>
        </p:nvSpPr>
        <p:spPr/>
        <p:txBody>
          <a:bodyPr/>
          <a:lstStyle/>
          <a:p>
            <a:fld id="{5A3E2778-9C30-4237-B0CD-9E95F217B394}" type="slidenum">
              <a:rPr lang="en-IN" smtClean="0"/>
              <a:t>‹#›</a:t>
            </a:fld>
            <a:endParaRPr lang="en-IN"/>
          </a:p>
        </p:txBody>
      </p:sp>
    </p:spTree>
    <p:extLst>
      <p:ext uri="{BB962C8B-B14F-4D97-AF65-F5344CB8AC3E}">
        <p14:creationId xmlns:p14="http://schemas.microsoft.com/office/powerpoint/2010/main" val="17352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EE2C8C-DF75-BCA7-A815-7B767E199BDB}"/>
              </a:ext>
            </a:extLst>
          </p:cNvPr>
          <p:cNvSpPr>
            <a:spLocks noGrp="1"/>
          </p:cNvSpPr>
          <p:nvPr>
            <p:ph type="dt" sz="half" idx="10"/>
          </p:nvPr>
        </p:nvSpPr>
        <p:spPr/>
        <p:txBody>
          <a:bodyPr/>
          <a:lstStyle/>
          <a:p>
            <a:fld id="{0DA7AFA5-0D9E-4188-8CC1-42B4A66C361D}" type="datetimeFigureOut">
              <a:rPr lang="en-IN" smtClean="0"/>
              <a:t>18-09-2024</a:t>
            </a:fld>
            <a:endParaRPr lang="en-IN"/>
          </a:p>
        </p:txBody>
      </p:sp>
      <p:sp>
        <p:nvSpPr>
          <p:cNvPr id="3" name="Footer Placeholder 2">
            <a:extLst>
              <a:ext uri="{FF2B5EF4-FFF2-40B4-BE49-F238E27FC236}">
                <a16:creationId xmlns:a16="http://schemas.microsoft.com/office/drawing/2014/main" id="{5EB9347D-9C77-E606-D3D7-FECCE8DC4D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1DB037-4185-92AE-513D-B989A79F2A12}"/>
              </a:ext>
            </a:extLst>
          </p:cNvPr>
          <p:cNvSpPr>
            <a:spLocks noGrp="1"/>
          </p:cNvSpPr>
          <p:nvPr>
            <p:ph type="sldNum" sz="quarter" idx="12"/>
          </p:nvPr>
        </p:nvSpPr>
        <p:spPr/>
        <p:txBody>
          <a:bodyPr/>
          <a:lstStyle/>
          <a:p>
            <a:fld id="{5A3E2778-9C30-4237-B0CD-9E95F217B394}" type="slidenum">
              <a:rPr lang="en-IN" smtClean="0"/>
              <a:t>‹#›</a:t>
            </a:fld>
            <a:endParaRPr lang="en-IN"/>
          </a:p>
        </p:txBody>
      </p:sp>
    </p:spTree>
    <p:extLst>
      <p:ext uri="{BB962C8B-B14F-4D97-AF65-F5344CB8AC3E}">
        <p14:creationId xmlns:p14="http://schemas.microsoft.com/office/powerpoint/2010/main" val="3454909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981F2-DB1C-05C0-738C-C06342C3C5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F683B9-AE82-C335-0A4A-F572DAA182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AA927B-66C2-7A59-BF19-3468B2DC8E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7A0F48-357F-AF0B-7493-EE7306941B52}"/>
              </a:ext>
            </a:extLst>
          </p:cNvPr>
          <p:cNvSpPr>
            <a:spLocks noGrp="1"/>
          </p:cNvSpPr>
          <p:nvPr>
            <p:ph type="dt" sz="half" idx="10"/>
          </p:nvPr>
        </p:nvSpPr>
        <p:spPr/>
        <p:txBody>
          <a:bodyPr/>
          <a:lstStyle/>
          <a:p>
            <a:fld id="{0DA7AFA5-0D9E-4188-8CC1-42B4A66C361D}" type="datetimeFigureOut">
              <a:rPr lang="en-IN" smtClean="0"/>
              <a:t>18-09-2024</a:t>
            </a:fld>
            <a:endParaRPr lang="en-IN"/>
          </a:p>
        </p:txBody>
      </p:sp>
      <p:sp>
        <p:nvSpPr>
          <p:cNvPr id="6" name="Footer Placeholder 5">
            <a:extLst>
              <a:ext uri="{FF2B5EF4-FFF2-40B4-BE49-F238E27FC236}">
                <a16:creationId xmlns:a16="http://schemas.microsoft.com/office/drawing/2014/main" id="{B4ABDD90-EEB1-0834-936D-457C030160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0C2358-983F-8E9B-2770-2A6FA53626F4}"/>
              </a:ext>
            </a:extLst>
          </p:cNvPr>
          <p:cNvSpPr>
            <a:spLocks noGrp="1"/>
          </p:cNvSpPr>
          <p:nvPr>
            <p:ph type="sldNum" sz="quarter" idx="12"/>
          </p:nvPr>
        </p:nvSpPr>
        <p:spPr/>
        <p:txBody>
          <a:bodyPr/>
          <a:lstStyle/>
          <a:p>
            <a:fld id="{5A3E2778-9C30-4237-B0CD-9E95F217B394}" type="slidenum">
              <a:rPr lang="en-IN" smtClean="0"/>
              <a:t>‹#›</a:t>
            </a:fld>
            <a:endParaRPr lang="en-IN"/>
          </a:p>
        </p:txBody>
      </p:sp>
    </p:spTree>
    <p:extLst>
      <p:ext uri="{BB962C8B-B14F-4D97-AF65-F5344CB8AC3E}">
        <p14:creationId xmlns:p14="http://schemas.microsoft.com/office/powerpoint/2010/main" val="2571139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C898-AD57-5531-B24F-2A75EDCE29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5C8B2A-E188-E2B5-34DF-75173A0ADA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2315DC-6058-829F-1401-E8EFE9DC2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48F56B-D303-A8BE-0233-0780F9219C2F}"/>
              </a:ext>
            </a:extLst>
          </p:cNvPr>
          <p:cNvSpPr>
            <a:spLocks noGrp="1"/>
          </p:cNvSpPr>
          <p:nvPr>
            <p:ph type="dt" sz="half" idx="10"/>
          </p:nvPr>
        </p:nvSpPr>
        <p:spPr/>
        <p:txBody>
          <a:bodyPr/>
          <a:lstStyle/>
          <a:p>
            <a:fld id="{0DA7AFA5-0D9E-4188-8CC1-42B4A66C361D}" type="datetimeFigureOut">
              <a:rPr lang="en-IN" smtClean="0"/>
              <a:t>18-09-2024</a:t>
            </a:fld>
            <a:endParaRPr lang="en-IN"/>
          </a:p>
        </p:txBody>
      </p:sp>
      <p:sp>
        <p:nvSpPr>
          <p:cNvPr id="6" name="Footer Placeholder 5">
            <a:extLst>
              <a:ext uri="{FF2B5EF4-FFF2-40B4-BE49-F238E27FC236}">
                <a16:creationId xmlns:a16="http://schemas.microsoft.com/office/drawing/2014/main" id="{7557362F-8A49-41CC-5327-EC2902B4B6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402A03-258E-45F0-E974-AEB140DBDA21}"/>
              </a:ext>
            </a:extLst>
          </p:cNvPr>
          <p:cNvSpPr>
            <a:spLocks noGrp="1"/>
          </p:cNvSpPr>
          <p:nvPr>
            <p:ph type="sldNum" sz="quarter" idx="12"/>
          </p:nvPr>
        </p:nvSpPr>
        <p:spPr/>
        <p:txBody>
          <a:bodyPr/>
          <a:lstStyle/>
          <a:p>
            <a:fld id="{5A3E2778-9C30-4237-B0CD-9E95F217B394}" type="slidenum">
              <a:rPr lang="en-IN" smtClean="0"/>
              <a:t>‹#›</a:t>
            </a:fld>
            <a:endParaRPr lang="en-IN"/>
          </a:p>
        </p:txBody>
      </p:sp>
    </p:spTree>
    <p:extLst>
      <p:ext uri="{BB962C8B-B14F-4D97-AF65-F5344CB8AC3E}">
        <p14:creationId xmlns:p14="http://schemas.microsoft.com/office/powerpoint/2010/main" val="65808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D15D1F-64E4-DFA2-BE77-885D922342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B086CB-C899-67EC-4ADE-7A59E9E0FB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87A0F5-CF98-44E7-A342-9DB523D9EE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7AFA5-0D9E-4188-8CC1-42B4A66C361D}" type="datetimeFigureOut">
              <a:rPr lang="en-IN" smtClean="0"/>
              <a:t>18-09-2024</a:t>
            </a:fld>
            <a:endParaRPr lang="en-IN"/>
          </a:p>
        </p:txBody>
      </p:sp>
      <p:sp>
        <p:nvSpPr>
          <p:cNvPr id="5" name="Footer Placeholder 4">
            <a:extLst>
              <a:ext uri="{FF2B5EF4-FFF2-40B4-BE49-F238E27FC236}">
                <a16:creationId xmlns:a16="http://schemas.microsoft.com/office/drawing/2014/main" id="{7EE306FA-205A-FBBA-C06B-2273157CA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7DE756-1EB0-1444-5ECF-7C43947036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E2778-9C30-4237-B0CD-9E95F217B394}" type="slidenum">
              <a:rPr lang="en-IN" smtClean="0"/>
              <a:t>‹#›</a:t>
            </a:fld>
            <a:endParaRPr lang="en-IN"/>
          </a:p>
        </p:txBody>
      </p:sp>
    </p:spTree>
    <p:extLst>
      <p:ext uri="{BB962C8B-B14F-4D97-AF65-F5344CB8AC3E}">
        <p14:creationId xmlns:p14="http://schemas.microsoft.com/office/powerpoint/2010/main" val="3723842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C4F61-3CF7-1AF2-F53F-198E7385823A}"/>
              </a:ext>
            </a:extLst>
          </p:cNvPr>
          <p:cNvSpPr>
            <a:spLocks noGrp="1"/>
          </p:cNvSpPr>
          <p:nvPr>
            <p:ph type="ctrTitle"/>
          </p:nvPr>
        </p:nvSpPr>
        <p:spPr/>
        <p:txBody>
          <a:bodyPr/>
          <a:lstStyle/>
          <a:p>
            <a:r>
              <a:rPr lang="en-US" dirty="0"/>
              <a:t>Anaphora Resolution, Hobbs Algorithm</a:t>
            </a:r>
            <a:endParaRPr lang="en-IN" dirty="0"/>
          </a:p>
        </p:txBody>
      </p:sp>
      <p:sp>
        <p:nvSpPr>
          <p:cNvPr id="3" name="Subtitle 2">
            <a:extLst>
              <a:ext uri="{FF2B5EF4-FFF2-40B4-BE49-F238E27FC236}">
                <a16:creationId xmlns:a16="http://schemas.microsoft.com/office/drawing/2014/main" id="{CAD48DC8-E545-45E8-F82B-DFA5F5C4DA94}"/>
              </a:ext>
            </a:extLst>
          </p:cNvPr>
          <p:cNvSpPr>
            <a:spLocks noGrp="1"/>
          </p:cNvSpPr>
          <p:nvPr>
            <p:ph type="subTitle" idx="1"/>
          </p:nvPr>
        </p:nvSpPr>
        <p:spPr/>
        <p:txBody>
          <a:bodyPr/>
          <a:lstStyle/>
          <a:p>
            <a:pPr algn="r"/>
            <a:r>
              <a:rPr lang="en-US" dirty="0"/>
              <a:t>-Aishwarya </a:t>
            </a:r>
            <a:r>
              <a:rPr lang="en-US" dirty="0" err="1"/>
              <a:t>Londhe</a:t>
            </a:r>
            <a:endParaRPr lang="en-IN" dirty="0"/>
          </a:p>
        </p:txBody>
      </p:sp>
    </p:spTree>
    <p:extLst>
      <p:ext uri="{BB962C8B-B14F-4D97-AF65-F5344CB8AC3E}">
        <p14:creationId xmlns:p14="http://schemas.microsoft.com/office/powerpoint/2010/main" val="653157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A33F-A93D-BFEA-4DFF-B9BC00ECBF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D15914-F45B-A2F9-5540-1BAF72D76FEB}"/>
              </a:ext>
            </a:extLst>
          </p:cNvPr>
          <p:cNvSpPr>
            <a:spLocks noGrp="1"/>
          </p:cNvSpPr>
          <p:nvPr>
            <p:ph idx="1"/>
          </p:nvPr>
        </p:nvSpPr>
        <p:spPr/>
        <p:txBody>
          <a:bodyPr/>
          <a:lstStyle/>
          <a:p>
            <a:pPr algn="l">
              <a:buFont typeface="Arial" panose="020B0604020202020204" pitchFamily="34" charset="0"/>
              <a:buChar char="•"/>
            </a:pPr>
            <a:r>
              <a:rPr lang="en-US" b="0" i="0" dirty="0">
                <a:solidFill>
                  <a:srgbClr val="242424"/>
                </a:solidFill>
                <a:effectLst/>
                <a:latin typeface="source-serif-pro"/>
              </a:rPr>
              <a:t>Statistical algorithms use statistical methods to learn the probability of an anaphor referring to a particular antecedent. These methods are typically trained on a corpus of text.</a:t>
            </a:r>
          </a:p>
          <a:p>
            <a:pPr algn="l">
              <a:buFont typeface="Arial" panose="020B0604020202020204" pitchFamily="34" charset="0"/>
              <a:buChar char="•"/>
            </a:pPr>
            <a:r>
              <a:rPr lang="en-US" b="0" i="0" dirty="0">
                <a:solidFill>
                  <a:srgbClr val="242424"/>
                </a:solidFill>
                <a:effectLst/>
                <a:latin typeface="source-serif-pro"/>
              </a:rPr>
              <a:t>Hybrid algorithms combine rule-based and statistical methods. This can improve the accuracy of anaphora resolution by taking advantage of the strengths of both approaches.</a:t>
            </a:r>
          </a:p>
          <a:p>
            <a:pPr marL="0" indent="0">
              <a:buNone/>
            </a:pPr>
            <a:endParaRPr lang="en-IN" dirty="0"/>
          </a:p>
        </p:txBody>
      </p:sp>
    </p:spTree>
    <p:extLst>
      <p:ext uri="{BB962C8B-B14F-4D97-AF65-F5344CB8AC3E}">
        <p14:creationId xmlns:p14="http://schemas.microsoft.com/office/powerpoint/2010/main" val="3281918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A33F-A93D-BFEA-4DFF-B9BC00ECBF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D15914-F45B-A2F9-5540-1BAF72D76FEB}"/>
              </a:ext>
            </a:extLst>
          </p:cNvPr>
          <p:cNvSpPr>
            <a:spLocks noGrp="1"/>
          </p:cNvSpPr>
          <p:nvPr>
            <p:ph idx="1"/>
          </p:nvPr>
        </p:nvSpPr>
        <p:spPr/>
        <p:txBody>
          <a:bodyPr/>
          <a:lstStyle/>
          <a:p>
            <a:r>
              <a:rPr lang="en-US" b="0" i="0" dirty="0">
                <a:solidFill>
                  <a:srgbClr val="242424"/>
                </a:solidFill>
                <a:effectLst/>
                <a:latin typeface="source-serif-pro"/>
              </a:rPr>
              <a:t>The choice of algorithm for anaphora resolution depends on the specific application. </a:t>
            </a:r>
          </a:p>
          <a:p>
            <a:r>
              <a:rPr lang="en-US" b="0" i="0" dirty="0">
                <a:solidFill>
                  <a:srgbClr val="242424"/>
                </a:solidFill>
                <a:effectLst/>
                <a:latin typeface="source-serif-pro"/>
              </a:rPr>
              <a:t>For example, rule-based algorithms are often used in real-time applications, such as machine translation, while statistical algorithms are often used in offline applications, such as question answering.</a:t>
            </a:r>
            <a:endParaRPr lang="en-IN" dirty="0"/>
          </a:p>
        </p:txBody>
      </p:sp>
    </p:spTree>
    <p:extLst>
      <p:ext uri="{BB962C8B-B14F-4D97-AF65-F5344CB8AC3E}">
        <p14:creationId xmlns:p14="http://schemas.microsoft.com/office/powerpoint/2010/main" val="429404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A33F-A93D-BFEA-4DFF-B9BC00ECBF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D15914-F45B-A2F9-5540-1BAF72D76FEB}"/>
              </a:ext>
            </a:extLst>
          </p:cNvPr>
          <p:cNvSpPr>
            <a:spLocks noGrp="1"/>
          </p:cNvSpPr>
          <p:nvPr>
            <p:ph idx="1"/>
          </p:nvPr>
        </p:nvSpPr>
        <p:spPr/>
        <p:txBody>
          <a:bodyPr/>
          <a:lstStyle/>
          <a:p>
            <a:pPr algn="l"/>
            <a:r>
              <a:rPr lang="en-US" b="0" i="0" dirty="0">
                <a:solidFill>
                  <a:srgbClr val="242424"/>
                </a:solidFill>
                <a:effectLst/>
                <a:latin typeface="source-serif-pro"/>
              </a:rPr>
              <a:t>Here are some of the challenges in anaphora resolution:</a:t>
            </a:r>
          </a:p>
          <a:p>
            <a:pPr algn="l">
              <a:buFont typeface="Arial" panose="020B0604020202020204" pitchFamily="34" charset="0"/>
              <a:buChar char="•"/>
            </a:pPr>
            <a:r>
              <a:rPr lang="en-US" b="0" i="0" dirty="0">
                <a:solidFill>
                  <a:srgbClr val="242424"/>
                </a:solidFill>
                <a:effectLst/>
                <a:latin typeface="source-serif-pro"/>
              </a:rPr>
              <a:t>Ambiguity: The anaphor may have multiple possible antecedents. For example, in the sentence “The man saw the woman with the telescope. He bought it,” the pronoun “he” could refer to either the man or the woman.</a:t>
            </a:r>
          </a:p>
          <a:p>
            <a:endParaRPr lang="en-IN" dirty="0"/>
          </a:p>
        </p:txBody>
      </p:sp>
    </p:spTree>
    <p:extLst>
      <p:ext uri="{BB962C8B-B14F-4D97-AF65-F5344CB8AC3E}">
        <p14:creationId xmlns:p14="http://schemas.microsoft.com/office/powerpoint/2010/main" val="1982431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A33F-A93D-BFEA-4DFF-B9BC00ECBF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D15914-F45B-A2F9-5540-1BAF72D76FEB}"/>
              </a:ext>
            </a:extLst>
          </p:cNvPr>
          <p:cNvSpPr>
            <a:spLocks noGrp="1"/>
          </p:cNvSpPr>
          <p:nvPr>
            <p:ph idx="1"/>
          </p:nvPr>
        </p:nvSpPr>
        <p:spPr/>
        <p:txBody>
          <a:bodyPr/>
          <a:lstStyle/>
          <a:p>
            <a:pPr algn="l">
              <a:buFont typeface="Arial" panose="020B0604020202020204" pitchFamily="34" charset="0"/>
              <a:buChar char="•"/>
            </a:pPr>
            <a:r>
              <a:rPr lang="en-US" b="0" i="0" dirty="0">
                <a:solidFill>
                  <a:srgbClr val="242424"/>
                </a:solidFill>
                <a:effectLst/>
                <a:latin typeface="source-serif-pro"/>
              </a:rPr>
              <a:t>Incompleteness: The antecedent of the anaphor may not be explicitly mentioned in the text. For example, in the sentence “The cat chased the mouse. It ran away,” the antecedent of the pronoun “it” is not explicitly mentioned.</a:t>
            </a:r>
          </a:p>
          <a:p>
            <a:pPr algn="l">
              <a:buFont typeface="Arial" panose="020B0604020202020204" pitchFamily="34" charset="0"/>
              <a:buChar char="•"/>
            </a:pPr>
            <a:r>
              <a:rPr lang="en-US" b="0" i="0" dirty="0">
                <a:solidFill>
                  <a:srgbClr val="242424"/>
                </a:solidFill>
                <a:effectLst/>
                <a:latin typeface="source-serif-pro"/>
              </a:rPr>
              <a:t>Anaphora across sentences: The anaphor may refer to something that was mentioned in a previous sentence. For example, in the sentence “The man saw the woman. She was wearing a red dress,” the pronoun “she” refers to the woman mentioned in the previous sentence.</a:t>
            </a:r>
          </a:p>
          <a:p>
            <a:endParaRPr lang="en-IN" dirty="0"/>
          </a:p>
        </p:txBody>
      </p:sp>
    </p:spTree>
    <p:extLst>
      <p:ext uri="{BB962C8B-B14F-4D97-AF65-F5344CB8AC3E}">
        <p14:creationId xmlns:p14="http://schemas.microsoft.com/office/powerpoint/2010/main" val="944674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A33F-A93D-BFEA-4DFF-B9BC00ECBFF5}"/>
              </a:ext>
            </a:extLst>
          </p:cNvPr>
          <p:cNvSpPr>
            <a:spLocks noGrp="1"/>
          </p:cNvSpPr>
          <p:nvPr>
            <p:ph type="title"/>
          </p:nvPr>
        </p:nvSpPr>
        <p:spPr/>
        <p:txBody>
          <a:bodyPr/>
          <a:lstStyle/>
          <a:p>
            <a:r>
              <a:rPr lang="en-US" dirty="0"/>
              <a:t>Hobbs Algorithm</a:t>
            </a:r>
            <a:endParaRPr lang="en-IN" dirty="0"/>
          </a:p>
        </p:txBody>
      </p:sp>
      <p:sp>
        <p:nvSpPr>
          <p:cNvPr id="3" name="Content Placeholder 2">
            <a:extLst>
              <a:ext uri="{FF2B5EF4-FFF2-40B4-BE49-F238E27FC236}">
                <a16:creationId xmlns:a16="http://schemas.microsoft.com/office/drawing/2014/main" id="{A3D15914-F45B-A2F9-5540-1BAF72D76FEB}"/>
              </a:ext>
            </a:extLst>
          </p:cNvPr>
          <p:cNvSpPr>
            <a:spLocks noGrp="1"/>
          </p:cNvSpPr>
          <p:nvPr>
            <p:ph idx="1"/>
          </p:nvPr>
        </p:nvSpPr>
        <p:spPr/>
        <p:txBody>
          <a:bodyPr>
            <a:normAutofit lnSpcReduction="10000"/>
          </a:bodyPr>
          <a:lstStyle/>
          <a:p>
            <a:r>
              <a:rPr lang="en-US" b="0" i="0" dirty="0">
                <a:solidFill>
                  <a:srgbClr val="242424"/>
                </a:solidFill>
                <a:effectLst/>
                <a:latin typeface="source-serif-pro"/>
              </a:rPr>
              <a:t>The Hobbs algorithm is a rule-based algorithm that uses the syntactic structure of the sentence to determine the possible antecedents of an anaphor.</a:t>
            </a:r>
          </a:p>
          <a:p>
            <a:r>
              <a:rPr lang="en-US" b="0" i="0" dirty="0">
                <a:solidFill>
                  <a:srgbClr val="242424"/>
                </a:solidFill>
                <a:effectLst/>
                <a:latin typeface="source-serif-pro"/>
              </a:rPr>
              <a:t>The Hobbs algorithm is a rule-based algorithm for anaphora resolution. </a:t>
            </a:r>
          </a:p>
          <a:p>
            <a:r>
              <a:rPr lang="en-US" b="0" i="0" dirty="0">
                <a:solidFill>
                  <a:srgbClr val="242424"/>
                </a:solidFill>
                <a:effectLst/>
                <a:latin typeface="source-serif-pro"/>
              </a:rPr>
              <a:t>It was first proposed by Jerry Hobbs in 1978. </a:t>
            </a:r>
          </a:p>
          <a:p>
            <a:r>
              <a:rPr lang="en-US" b="0" i="0" dirty="0">
                <a:solidFill>
                  <a:srgbClr val="242424"/>
                </a:solidFill>
                <a:effectLst/>
                <a:latin typeface="source-serif-pro"/>
              </a:rPr>
              <a:t>The algorithm works by first finding the syntactic parse tree of the sentence containing the anaphor. </a:t>
            </a:r>
          </a:p>
          <a:p>
            <a:r>
              <a:rPr lang="en-US" b="0" i="0" dirty="0">
                <a:solidFill>
                  <a:srgbClr val="242424"/>
                </a:solidFill>
                <a:effectLst/>
                <a:latin typeface="source-serif-pro"/>
              </a:rPr>
              <a:t>The parse tree shows the grammatical relationships between the words in the sentence.</a:t>
            </a:r>
          </a:p>
          <a:p>
            <a:endParaRPr lang="en-IN" dirty="0"/>
          </a:p>
        </p:txBody>
      </p:sp>
    </p:spTree>
    <p:extLst>
      <p:ext uri="{BB962C8B-B14F-4D97-AF65-F5344CB8AC3E}">
        <p14:creationId xmlns:p14="http://schemas.microsoft.com/office/powerpoint/2010/main" val="3063969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A33F-A93D-BFEA-4DFF-B9BC00ECBF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D15914-F45B-A2F9-5540-1BAF72D76FEB}"/>
              </a:ext>
            </a:extLst>
          </p:cNvPr>
          <p:cNvSpPr>
            <a:spLocks noGrp="1"/>
          </p:cNvSpPr>
          <p:nvPr>
            <p:ph idx="1"/>
          </p:nvPr>
        </p:nvSpPr>
        <p:spPr/>
        <p:txBody>
          <a:bodyPr/>
          <a:lstStyle/>
          <a:p>
            <a:r>
              <a:rPr lang="en-US" b="0" i="0" dirty="0">
                <a:solidFill>
                  <a:srgbClr val="242424"/>
                </a:solidFill>
                <a:effectLst/>
                <a:latin typeface="source-serif-pro"/>
              </a:rPr>
              <a:t>The Hobbs algorithm then uses the parse tree to identify the possible antecedents of the anaphor. </a:t>
            </a:r>
          </a:p>
          <a:p>
            <a:r>
              <a:rPr lang="en-US" b="0" i="0" dirty="0">
                <a:solidFill>
                  <a:srgbClr val="242424"/>
                </a:solidFill>
                <a:effectLst/>
                <a:latin typeface="source-serif-pro"/>
              </a:rPr>
              <a:t>The possible antecedents are the noun phrases that are in the same grammatical role as the anaphor and that are within the same scope of quantification as the anaphor.</a:t>
            </a:r>
            <a:endParaRPr lang="en-IN" dirty="0"/>
          </a:p>
        </p:txBody>
      </p:sp>
    </p:spTree>
    <p:extLst>
      <p:ext uri="{BB962C8B-B14F-4D97-AF65-F5344CB8AC3E}">
        <p14:creationId xmlns:p14="http://schemas.microsoft.com/office/powerpoint/2010/main" val="931126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0B7A7-7A6B-1A52-4D6D-DD5DDC0348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CF234B-E7DC-AB00-49CA-6BB8B96074AA}"/>
              </a:ext>
            </a:extLst>
          </p:cNvPr>
          <p:cNvSpPr>
            <a:spLocks noGrp="1"/>
          </p:cNvSpPr>
          <p:nvPr>
            <p:ph sz="half" idx="1"/>
          </p:nvPr>
        </p:nvSpPr>
        <p:spPr/>
        <p:txBody>
          <a:bodyPr/>
          <a:lstStyle/>
          <a:p>
            <a:r>
              <a:rPr lang="en-US" b="0" i="0" dirty="0">
                <a:solidFill>
                  <a:srgbClr val="242424"/>
                </a:solidFill>
                <a:effectLst/>
                <a:latin typeface="source-code-pro"/>
              </a:rPr>
              <a:t>S</a:t>
            </a:r>
            <a:br>
              <a:rPr lang="en-US" dirty="0"/>
            </a:br>
            <a:r>
              <a:rPr lang="en-US" b="0" i="0" dirty="0">
                <a:solidFill>
                  <a:srgbClr val="242424"/>
                </a:solidFill>
                <a:effectLst/>
                <a:latin typeface="source-code-pro"/>
              </a:rPr>
              <a:t>NP VP</a:t>
            </a:r>
            <a:br>
              <a:rPr lang="en-US" dirty="0"/>
            </a:br>
            <a:r>
              <a:rPr lang="en-US" b="0" i="0" dirty="0">
                <a:solidFill>
                  <a:srgbClr val="242424"/>
                </a:solidFill>
                <a:effectLst/>
                <a:latin typeface="source-code-pro"/>
              </a:rPr>
              <a:t>Det N V NP</a:t>
            </a:r>
            <a:br>
              <a:rPr lang="en-US" dirty="0"/>
            </a:br>
            <a:r>
              <a:rPr lang="en-US" b="0" i="0" dirty="0">
                <a:solidFill>
                  <a:srgbClr val="242424"/>
                </a:solidFill>
                <a:effectLst/>
                <a:latin typeface="source-code-pro"/>
              </a:rPr>
              <a:t>the man saw the woman </a:t>
            </a:r>
            <a:r>
              <a:rPr lang="en-US" b="0" i="0" dirty="0">
                <a:solidFill>
                  <a:srgbClr val="AA0D91"/>
                </a:solidFill>
                <a:effectLst/>
                <a:latin typeface="source-code-pro"/>
              </a:rPr>
              <a:t>with</a:t>
            </a:r>
            <a:r>
              <a:rPr lang="en-US" b="0" i="0" dirty="0">
                <a:solidFill>
                  <a:srgbClr val="242424"/>
                </a:solidFill>
                <a:effectLst/>
                <a:latin typeface="source-code-pro"/>
              </a:rPr>
              <a:t> the telescope</a:t>
            </a:r>
            <a:endParaRPr lang="en-IN" dirty="0"/>
          </a:p>
        </p:txBody>
      </p:sp>
      <p:sp>
        <p:nvSpPr>
          <p:cNvPr id="4" name="Content Placeholder 3">
            <a:extLst>
              <a:ext uri="{FF2B5EF4-FFF2-40B4-BE49-F238E27FC236}">
                <a16:creationId xmlns:a16="http://schemas.microsoft.com/office/drawing/2014/main" id="{EFB3C01C-1389-0E76-EA7C-038AE0B79A7D}"/>
              </a:ext>
            </a:extLst>
          </p:cNvPr>
          <p:cNvSpPr>
            <a:spLocks noGrp="1"/>
          </p:cNvSpPr>
          <p:nvPr>
            <p:ph sz="half" idx="2"/>
          </p:nvPr>
        </p:nvSpPr>
        <p:spPr/>
        <p:txBody>
          <a:bodyPr/>
          <a:lstStyle/>
          <a:p>
            <a:r>
              <a:rPr lang="en-US" b="0" i="0" dirty="0">
                <a:solidFill>
                  <a:srgbClr val="242424"/>
                </a:solidFill>
                <a:effectLst/>
                <a:latin typeface="source-serif-pro"/>
              </a:rPr>
              <a:t>For example, in the sentence “The man saw the woman with the telescope. He bought it,” the pronoun “he” could refer to either the man or the woman. </a:t>
            </a:r>
          </a:p>
          <a:p>
            <a:r>
              <a:rPr lang="en-US" b="0" i="0" dirty="0">
                <a:solidFill>
                  <a:srgbClr val="242424"/>
                </a:solidFill>
                <a:effectLst/>
                <a:latin typeface="source-serif-pro"/>
              </a:rPr>
              <a:t>The parse tree for this sentence is shown besides:</a:t>
            </a:r>
            <a:endParaRPr lang="en-IN" dirty="0"/>
          </a:p>
        </p:txBody>
      </p:sp>
    </p:spTree>
    <p:extLst>
      <p:ext uri="{BB962C8B-B14F-4D97-AF65-F5344CB8AC3E}">
        <p14:creationId xmlns:p14="http://schemas.microsoft.com/office/powerpoint/2010/main" val="3019701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47565D-ABA3-B7E6-669B-7F7BF8682B6C}"/>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25CD35EF-A92B-3DFB-CA31-04703F67196C}"/>
              </a:ext>
            </a:extLst>
          </p:cNvPr>
          <p:cNvSpPr>
            <a:spLocks noGrp="1"/>
          </p:cNvSpPr>
          <p:nvPr>
            <p:ph idx="1"/>
          </p:nvPr>
        </p:nvSpPr>
        <p:spPr/>
        <p:txBody>
          <a:bodyPr/>
          <a:lstStyle/>
          <a:p>
            <a:r>
              <a:rPr lang="en-US" b="0" i="0" dirty="0">
                <a:solidFill>
                  <a:srgbClr val="242424"/>
                </a:solidFill>
                <a:effectLst/>
                <a:latin typeface="source-serif-pro"/>
              </a:rPr>
              <a:t>The possible antecedents of the pronoun “he” are the noun phrases “the man” and “the woman.” </a:t>
            </a:r>
          </a:p>
          <a:p>
            <a:r>
              <a:rPr lang="en-US" b="0" i="0" dirty="0">
                <a:solidFill>
                  <a:srgbClr val="242424"/>
                </a:solidFill>
                <a:effectLst/>
                <a:latin typeface="source-serif-pro"/>
              </a:rPr>
              <a:t>The noun phrase “the telescope” is not a possible antecedent because it is not in the same grammatical role as the pronoun “he.”</a:t>
            </a:r>
            <a:endParaRPr lang="en-IN" dirty="0"/>
          </a:p>
        </p:txBody>
      </p:sp>
    </p:spTree>
    <p:extLst>
      <p:ext uri="{BB962C8B-B14F-4D97-AF65-F5344CB8AC3E}">
        <p14:creationId xmlns:p14="http://schemas.microsoft.com/office/powerpoint/2010/main" val="804646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CF115-DCCA-58F8-4840-9D41D483F2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66D0BD-FAEB-199B-57E7-1EACB0489BE6}"/>
              </a:ext>
            </a:extLst>
          </p:cNvPr>
          <p:cNvSpPr>
            <a:spLocks noGrp="1"/>
          </p:cNvSpPr>
          <p:nvPr>
            <p:ph idx="1"/>
          </p:nvPr>
        </p:nvSpPr>
        <p:spPr/>
        <p:txBody>
          <a:bodyPr/>
          <a:lstStyle/>
          <a:p>
            <a:pPr algn="l"/>
            <a:r>
              <a:rPr lang="en-US" b="0" i="0" dirty="0">
                <a:solidFill>
                  <a:srgbClr val="242424"/>
                </a:solidFill>
                <a:effectLst/>
                <a:latin typeface="source-serif-pro"/>
              </a:rPr>
              <a:t>The Hobbs algorithm then uses a set of rules to determine the most likely antecedent of the anaphor. The rules are based on the following factors:</a:t>
            </a:r>
          </a:p>
          <a:p>
            <a:pPr algn="l">
              <a:buFont typeface="Arial" panose="020B0604020202020204" pitchFamily="34" charset="0"/>
              <a:buChar char="•"/>
            </a:pPr>
            <a:r>
              <a:rPr lang="en-US" b="0" i="0" dirty="0">
                <a:solidFill>
                  <a:srgbClr val="242424"/>
                </a:solidFill>
                <a:effectLst/>
                <a:latin typeface="source-serif-pro"/>
              </a:rPr>
              <a:t>The grammatical role of the anaphor and its antecedent.</a:t>
            </a:r>
          </a:p>
          <a:p>
            <a:pPr algn="l">
              <a:buFont typeface="Arial" panose="020B0604020202020204" pitchFamily="34" charset="0"/>
              <a:buChar char="•"/>
            </a:pPr>
            <a:r>
              <a:rPr lang="en-US" b="0" i="0" dirty="0">
                <a:solidFill>
                  <a:srgbClr val="242424"/>
                </a:solidFill>
                <a:effectLst/>
                <a:latin typeface="source-serif-pro"/>
              </a:rPr>
              <a:t>The gender and number of the anaphor and its antecedent.</a:t>
            </a:r>
          </a:p>
          <a:p>
            <a:pPr algn="l">
              <a:buFont typeface="Arial" panose="020B0604020202020204" pitchFamily="34" charset="0"/>
              <a:buChar char="•"/>
            </a:pPr>
            <a:r>
              <a:rPr lang="en-US" b="0" i="0" dirty="0">
                <a:solidFill>
                  <a:srgbClr val="242424"/>
                </a:solidFill>
                <a:effectLst/>
                <a:latin typeface="source-serif-pro"/>
              </a:rPr>
              <a:t>The proximity of the anaphor and its antecedent.</a:t>
            </a:r>
          </a:p>
          <a:p>
            <a:pPr algn="l">
              <a:buFont typeface="Arial" panose="020B0604020202020204" pitchFamily="34" charset="0"/>
              <a:buChar char="•"/>
            </a:pPr>
            <a:r>
              <a:rPr lang="en-US" b="0" i="0" dirty="0">
                <a:solidFill>
                  <a:srgbClr val="242424"/>
                </a:solidFill>
                <a:effectLst/>
                <a:latin typeface="source-serif-pro"/>
              </a:rPr>
              <a:t>The context of the discourse.</a:t>
            </a:r>
          </a:p>
          <a:p>
            <a:pPr marL="0" indent="0">
              <a:buNone/>
            </a:pPr>
            <a:endParaRPr lang="en-IN" dirty="0"/>
          </a:p>
        </p:txBody>
      </p:sp>
    </p:spTree>
    <p:extLst>
      <p:ext uri="{BB962C8B-B14F-4D97-AF65-F5344CB8AC3E}">
        <p14:creationId xmlns:p14="http://schemas.microsoft.com/office/powerpoint/2010/main" val="844720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2880-B712-7EC7-4B71-68022EC2EC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620D51-9AF2-6995-A89F-1EA661F61447}"/>
              </a:ext>
            </a:extLst>
          </p:cNvPr>
          <p:cNvSpPr>
            <a:spLocks noGrp="1"/>
          </p:cNvSpPr>
          <p:nvPr>
            <p:ph idx="1"/>
          </p:nvPr>
        </p:nvSpPr>
        <p:spPr/>
        <p:txBody>
          <a:bodyPr/>
          <a:lstStyle/>
          <a:p>
            <a:r>
              <a:rPr lang="en-US" b="0" i="0" dirty="0">
                <a:solidFill>
                  <a:srgbClr val="242424"/>
                </a:solidFill>
                <a:effectLst/>
                <a:latin typeface="source-serif-pro"/>
              </a:rPr>
              <a:t>For example, in the sentence “The man saw the woman with the telescope. </a:t>
            </a:r>
          </a:p>
          <a:p>
            <a:r>
              <a:rPr lang="en-US" b="0" i="0" dirty="0">
                <a:solidFill>
                  <a:srgbClr val="242424"/>
                </a:solidFill>
                <a:effectLst/>
                <a:latin typeface="source-serif-pro"/>
              </a:rPr>
              <a:t>He bought it,” the most likely antecedent of the pronoun “he” is the noun phrase “the man.” </a:t>
            </a:r>
          </a:p>
          <a:p>
            <a:r>
              <a:rPr lang="en-US" b="0" i="0" dirty="0">
                <a:solidFill>
                  <a:srgbClr val="242424"/>
                </a:solidFill>
                <a:effectLst/>
                <a:latin typeface="source-serif-pro"/>
              </a:rPr>
              <a:t>This is because the pronoun “he” is in the same grammatical role (subject) as the noun phrase “the man,” and they are both close to each other in the sentence.</a:t>
            </a:r>
            <a:endParaRPr lang="en-IN" dirty="0"/>
          </a:p>
        </p:txBody>
      </p:sp>
    </p:spTree>
    <p:extLst>
      <p:ext uri="{BB962C8B-B14F-4D97-AF65-F5344CB8AC3E}">
        <p14:creationId xmlns:p14="http://schemas.microsoft.com/office/powerpoint/2010/main" val="4252692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A33F-A93D-BFEA-4DFF-B9BC00ECBF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D15914-F45B-A2F9-5540-1BAF72D76FEB}"/>
              </a:ext>
            </a:extLst>
          </p:cNvPr>
          <p:cNvSpPr>
            <a:spLocks noGrp="1"/>
          </p:cNvSpPr>
          <p:nvPr>
            <p:ph idx="1"/>
          </p:nvPr>
        </p:nvSpPr>
        <p:spPr/>
        <p:txBody>
          <a:bodyPr/>
          <a:lstStyle/>
          <a:p>
            <a:r>
              <a:rPr lang="en-US" b="0" i="0" dirty="0">
                <a:solidFill>
                  <a:srgbClr val="242424"/>
                </a:solidFill>
                <a:effectLst/>
                <a:latin typeface="source-serif-pro"/>
              </a:rPr>
              <a:t>Anaphora resolution is the process of determining the referent of an anaphor, which is a word or phrase that refers back to something that has been mentioned earlier in the text. </a:t>
            </a:r>
          </a:p>
          <a:p>
            <a:r>
              <a:rPr lang="en-US" b="0" i="0" dirty="0">
                <a:solidFill>
                  <a:srgbClr val="242424"/>
                </a:solidFill>
                <a:effectLst/>
                <a:latin typeface="source-serif-pro"/>
              </a:rPr>
              <a:t>For example, in the sentence “John gave Mary a present. She loved it,” the pronoun “she” is an anaphor that refers back to the noun phrase “Mary.”</a:t>
            </a:r>
            <a:endParaRPr lang="en-IN" dirty="0"/>
          </a:p>
        </p:txBody>
      </p:sp>
    </p:spTree>
    <p:extLst>
      <p:ext uri="{BB962C8B-B14F-4D97-AF65-F5344CB8AC3E}">
        <p14:creationId xmlns:p14="http://schemas.microsoft.com/office/powerpoint/2010/main" val="4199695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2880-B712-7EC7-4B71-68022EC2EC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620D51-9AF2-6995-A89F-1EA661F61447}"/>
              </a:ext>
            </a:extLst>
          </p:cNvPr>
          <p:cNvSpPr>
            <a:spLocks noGrp="1"/>
          </p:cNvSpPr>
          <p:nvPr>
            <p:ph idx="1"/>
          </p:nvPr>
        </p:nvSpPr>
        <p:spPr/>
        <p:txBody>
          <a:bodyPr/>
          <a:lstStyle/>
          <a:p>
            <a:pPr marL="0" indent="0" algn="l">
              <a:buNone/>
            </a:pPr>
            <a:r>
              <a:rPr lang="en-US" b="0" i="0" dirty="0">
                <a:solidFill>
                  <a:srgbClr val="242424"/>
                </a:solidFill>
                <a:effectLst/>
                <a:latin typeface="source-serif-pro"/>
              </a:rPr>
              <a:t>Here are some of the advantages of the Hobbs algorithm:</a:t>
            </a:r>
          </a:p>
          <a:p>
            <a:pPr algn="l">
              <a:buFont typeface="Arial" panose="020B0604020202020204" pitchFamily="34" charset="0"/>
              <a:buChar char="•"/>
            </a:pPr>
            <a:r>
              <a:rPr lang="en-US" b="0" i="0" dirty="0">
                <a:solidFill>
                  <a:srgbClr val="242424"/>
                </a:solidFill>
                <a:effectLst/>
                <a:latin typeface="source-serif-pro"/>
              </a:rPr>
              <a:t>It is simple and easy to implement.</a:t>
            </a:r>
          </a:p>
          <a:p>
            <a:pPr algn="l">
              <a:buFont typeface="Arial" panose="020B0604020202020204" pitchFamily="34" charset="0"/>
              <a:buChar char="•"/>
            </a:pPr>
            <a:r>
              <a:rPr lang="en-US" b="0" i="0" dirty="0">
                <a:solidFill>
                  <a:srgbClr val="242424"/>
                </a:solidFill>
                <a:effectLst/>
                <a:latin typeface="source-serif-pro"/>
              </a:rPr>
              <a:t>It is effective in many cases.</a:t>
            </a:r>
          </a:p>
          <a:p>
            <a:pPr algn="l">
              <a:buFont typeface="Arial" panose="020B0604020202020204" pitchFamily="34" charset="0"/>
              <a:buChar char="•"/>
            </a:pPr>
            <a:r>
              <a:rPr lang="en-US" b="0" i="0" dirty="0">
                <a:solidFill>
                  <a:srgbClr val="242424"/>
                </a:solidFill>
                <a:effectLst/>
                <a:latin typeface="source-serif-pro"/>
              </a:rPr>
              <a:t>It can be used to resolve anaphora across sentences.</a:t>
            </a:r>
          </a:p>
          <a:p>
            <a:endParaRPr lang="en-IN" dirty="0"/>
          </a:p>
        </p:txBody>
      </p:sp>
    </p:spTree>
    <p:extLst>
      <p:ext uri="{BB962C8B-B14F-4D97-AF65-F5344CB8AC3E}">
        <p14:creationId xmlns:p14="http://schemas.microsoft.com/office/powerpoint/2010/main" val="2259891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2880-B712-7EC7-4B71-68022EC2EC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620D51-9AF2-6995-A89F-1EA661F61447}"/>
              </a:ext>
            </a:extLst>
          </p:cNvPr>
          <p:cNvSpPr>
            <a:spLocks noGrp="1"/>
          </p:cNvSpPr>
          <p:nvPr>
            <p:ph idx="1"/>
          </p:nvPr>
        </p:nvSpPr>
        <p:spPr/>
        <p:txBody>
          <a:bodyPr/>
          <a:lstStyle/>
          <a:p>
            <a:pPr marL="0" indent="0" algn="l">
              <a:buNone/>
            </a:pPr>
            <a:r>
              <a:rPr lang="en-US" b="0" i="0" dirty="0">
                <a:solidFill>
                  <a:srgbClr val="242424"/>
                </a:solidFill>
                <a:effectLst/>
                <a:latin typeface="source-serif-pro"/>
              </a:rPr>
              <a:t>Here are some of the disadvantages of the Hobbs algorithm:</a:t>
            </a:r>
          </a:p>
          <a:p>
            <a:pPr algn="l">
              <a:buFont typeface="Arial" panose="020B0604020202020204" pitchFamily="34" charset="0"/>
              <a:buChar char="•"/>
            </a:pPr>
            <a:r>
              <a:rPr lang="en-US" b="0" i="0" dirty="0">
                <a:solidFill>
                  <a:srgbClr val="242424"/>
                </a:solidFill>
                <a:effectLst/>
                <a:latin typeface="source-serif-pro"/>
              </a:rPr>
              <a:t>It can be computationally expensive.</a:t>
            </a:r>
          </a:p>
          <a:p>
            <a:pPr algn="l">
              <a:buFont typeface="Arial" panose="020B0604020202020204" pitchFamily="34" charset="0"/>
              <a:buChar char="•"/>
            </a:pPr>
            <a:r>
              <a:rPr lang="en-US" b="0" i="0" dirty="0">
                <a:solidFill>
                  <a:srgbClr val="242424"/>
                </a:solidFill>
                <a:effectLst/>
                <a:latin typeface="source-serif-pro"/>
              </a:rPr>
              <a:t>It is not always accurate, especially in cases of ambiguity.</a:t>
            </a:r>
          </a:p>
          <a:p>
            <a:pPr algn="l">
              <a:buFont typeface="Arial" panose="020B0604020202020204" pitchFamily="34" charset="0"/>
              <a:buChar char="•"/>
            </a:pPr>
            <a:r>
              <a:rPr lang="en-US" b="0" i="0" dirty="0">
                <a:solidFill>
                  <a:srgbClr val="242424"/>
                </a:solidFill>
                <a:effectLst/>
                <a:latin typeface="source-serif-pro"/>
              </a:rPr>
              <a:t>It does not take into account the meaning of the text.</a:t>
            </a:r>
          </a:p>
          <a:p>
            <a:endParaRPr lang="en-IN" dirty="0"/>
          </a:p>
        </p:txBody>
      </p:sp>
    </p:spTree>
    <p:extLst>
      <p:ext uri="{BB962C8B-B14F-4D97-AF65-F5344CB8AC3E}">
        <p14:creationId xmlns:p14="http://schemas.microsoft.com/office/powerpoint/2010/main" val="3481882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2880-B712-7EC7-4B71-68022EC2EC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620D51-9AF2-6995-A89F-1EA661F61447}"/>
              </a:ext>
            </a:extLst>
          </p:cNvPr>
          <p:cNvSpPr>
            <a:spLocks noGrp="1"/>
          </p:cNvSpPr>
          <p:nvPr>
            <p:ph idx="1"/>
          </p:nvPr>
        </p:nvSpPr>
        <p:spPr/>
        <p:txBody>
          <a:bodyPr/>
          <a:lstStyle/>
          <a:p>
            <a:r>
              <a:rPr lang="en-US" b="0" i="0" dirty="0">
                <a:solidFill>
                  <a:srgbClr val="242424"/>
                </a:solidFill>
                <a:effectLst/>
                <a:latin typeface="source-serif-pro"/>
              </a:rPr>
              <a:t>The Hobbs algorithm is a simple but effective algorithm for anaphora resolution</a:t>
            </a:r>
            <a:r>
              <a:rPr lang="en-US" b="0" i="0">
                <a:solidFill>
                  <a:srgbClr val="242424"/>
                </a:solidFill>
                <a:effectLst/>
                <a:latin typeface="source-serif-pro"/>
              </a:rPr>
              <a:t>. </a:t>
            </a:r>
          </a:p>
          <a:p>
            <a:r>
              <a:rPr lang="en-US" b="0" i="0">
                <a:solidFill>
                  <a:srgbClr val="242424"/>
                </a:solidFill>
                <a:effectLst/>
                <a:latin typeface="source-serif-pro"/>
              </a:rPr>
              <a:t>It </a:t>
            </a:r>
            <a:r>
              <a:rPr lang="en-US" b="0" i="0" dirty="0">
                <a:solidFill>
                  <a:srgbClr val="242424"/>
                </a:solidFill>
                <a:effectLst/>
                <a:latin typeface="source-serif-pro"/>
              </a:rPr>
              <a:t>has been used in many natural language processing applications, such as machine translation and question answering.</a:t>
            </a:r>
            <a:endParaRPr lang="en-IN" dirty="0"/>
          </a:p>
        </p:txBody>
      </p:sp>
    </p:spTree>
    <p:extLst>
      <p:ext uri="{BB962C8B-B14F-4D97-AF65-F5344CB8AC3E}">
        <p14:creationId xmlns:p14="http://schemas.microsoft.com/office/powerpoint/2010/main" val="1565522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2880-B712-7EC7-4B71-68022EC2EC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620D51-9AF2-6995-A89F-1EA661F6144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35265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2880-B712-7EC7-4B71-68022EC2EC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620D51-9AF2-6995-A89F-1EA661F6144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36657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2880-B712-7EC7-4B71-68022EC2EC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620D51-9AF2-6995-A89F-1EA661F6144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9003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A33F-A93D-BFEA-4DFF-B9BC00ECBF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D15914-F45B-A2F9-5540-1BAF72D76FEB}"/>
              </a:ext>
            </a:extLst>
          </p:cNvPr>
          <p:cNvSpPr>
            <a:spLocks noGrp="1"/>
          </p:cNvSpPr>
          <p:nvPr>
            <p:ph idx="1"/>
          </p:nvPr>
        </p:nvSpPr>
        <p:spPr/>
        <p:txBody>
          <a:bodyPr/>
          <a:lstStyle/>
          <a:p>
            <a:pPr algn="l"/>
            <a:r>
              <a:rPr lang="en-US" b="0" i="0" dirty="0">
                <a:solidFill>
                  <a:srgbClr val="242424"/>
                </a:solidFill>
                <a:effectLst/>
                <a:latin typeface="source-serif-pro"/>
              </a:rPr>
              <a:t>There are many different factors that can be used to resolve anaphora, including the following:</a:t>
            </a:r>
          </a:p>
          <a:p>
            <a:pPr algn="l">
              <a:buFont typeface="Arial" panose="020B0604020202020204" pitchFamily="34" charset="0"/>
              <a:buChar char="•"/>
            </a:pPr>
            <a:r>
              <a:rPr lang="en-US" b="0" i="0" dirty="0">
                <a:solidFill>
                  <a:srgbClr val="242424"/>
                </a:solidFill>
                <a:effectLst/>
                <a:latin typeface="source-serif-pro"/>
              </a:rPr>
              <a:t>The grammatical role of the anaphor and its antecedent. </a:t>
            </a:r>
          </a:p>
          <a:p>
            <a:pPr algn="l">
              <a:buFont typeface="Arial" panose="020B0604020202020204" pitchFamily="34" charset="0"/>
              <a:buChar char="•"/>
            </a:pPr>
            <a:r>
              <a:rPr lang="en-US" b="0" i="0" dirty="0">
                <a:solidFill>
                  <a:srgbClr val="242424"/>
                </a:solidFill>
                <a:effectLst/>
                <a:latin typeface="source-serif-pro"/>
              </a:rPr>
              <a:t>For example, in the sentence “John gave Mary a present. She loved it,” the pronoun “she” is in the same grammatical role (direct object) as its antecedent (Mary). This makes it more likely that “she” refers to Mary.</a:t>
            </a:r>
          </a:p>
          <a:p>
            <a:endParaRPr lang="en-IN" dirty="0"/>
          </a:p>
        </p:txBody>
      </p:sp>
    </p:spTree>
    <p:extLst>
      <p:ext uri="{BB962C8B-B14F-4D97-AF65-F5344CB8AC3E}">
        <p14:creationId xmlns:p14="http://schemas.microsoft.com/office/powerpoint/2010/main" val="307274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A33F-A93D-BFEA-4DFF-B9BC00ECBF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D15914-F45B-A2F9-5540-1BAF72D76FEB}"/>
              </a:ext>
            </a:extLst>
          </p:cNvPr>
          <p:cNvSpPr>
            <a:spLocks noGrp="1"/>
          </p:cNvSpPr>
          <p:nvPr>
            <p:ph idx="1"/>
          </p:nvPr>
        </p:nvSpPr>
        <p:spPr/>
        <p:txBody>
          <a:bodyPr/>
          <a:lstStyle/>
          <a:p>
            <a:pPr algn="l">
              <a:buFont typeface="Arial" panose="020B0604020202020204" pitchFamily="34" charset="0"/>
              <a:buChar char="•"/>
            </a:pPr>
            <a:r>
              <a:rPr lang="en-US" b="0" i="0" dirty="0">
                <a:solidFill>
                  <a:srgbClr val="242424"/>
                </a:solidFill>
                <a:effectLst/>
                <a:latin typeface="source-serif-pro"/>
              </a:rPr>
              <a:t>The gender and number of the anaphor and its antecedent. </a:t>
            </a:r>
          </a:p>
          <a:p>
            <a:pPr algn="l">
              <a:buFont typeface="Arial" panose="020B0604020202020204" pitchFamily="34" charset="0"/>
              <a:buChar char="•"/>
            </a:pPr>
            <a:r>
              <a:rPr lang="en-US" b="0" i="0" dirty="0">
                <a:solidFill>
                  <a:srgbClr val="242424"/>
                </a:solidFill>
                <a:effectLst/>
                <a:latin typeface="source-serif-pro"/>
              </a:rPr>
              <a:t>For example, in the sentence “The cat chased the mouse. It ran away,” the pronoun “it” is singular and neuter, which matches the antecedent “mouse.”</a:t>
            </a:r>
          </a:p>
          <a:p>
            <a:pPr algn="l">
              <a:buFont typeface="Arial" panose="020B0604020202020204" pitchFamily="34" charset="0"/>
              <a:buChar char="•"/>
            </a:pPr>
            <a:r>
              <a:rPr lang="en-US" b="0" i="0" dirty="0">
                <a:solidFill>
                  <a:srgbClr val="242424"/>
                </a:solidFill>
                <a:effectLst/>
                <a:latin typeface="source-serif-pro"/>
              </a:rPr>
              <a:t>The proximity of the anaphor and its antecedent. In general, the closer the anaphor is to its antecedent, the more likely it is that they refer to the same thing.</a:t>
            </a:r>
          </a:p>
          <a:p>
            <a:endParaRPr lang="en-IN" dirty="0"/>
          </a:p>
        </p:txBody>
      </p:sp>
    </p:spTree>
    <p:extLst>
      <p:ext uri="{BB962C8B-B14F-4D97-AF65-F5344CB8AC3E}">
        <p14:creationId xmlns:p14="http://schemas.microsoft.com/office/powerpoint/2010/main" val="179611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A33F-A93D-BFEA-4DFF-B9BC00ECBF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D15914-F45B-A2F9-5540-1BAF72D76FEB}"/>
              </a:ext>
            </a:extLst>
          </p:cNvPr>
          <p:cNvSpPr>
            <a:spLocks noGrp="1"/>
          </p:cNvSpPr>
          <p:nvPr>
            <p:ph idx="1"/>
          </p:nvPr>
        </p:nvSpPr>
        <p:spPr/>
        <p:txBody>
          <a:bodyPr/>
          <a:lstStyle/>
          <a:p>
            <a:r>
              <a:rPr lang="en-US" b="0" i="0" dirty="0">
                <a:solidFill>
                  <a:srgbClr val="242424"/>
                </a:solidFill>
                <a:effectLst/>
                <a:latin typeface="source-serif-pro"/>
              </a:rPr>
              <a:t>The context of the </a:t>
            </a:r>
            <a:r>
              <a:rPr lang="en-US" b="0" i="0" dirty="0" err="1">
                <a:solidFill>
                  <a:srgbClr val="242424"/>
                </a:solidFill>
                <a:effectLst/>
                <a:latin typeface="source-serif-pro"/>
              </a:rPr>
              <a:t>discourse.The</a:t>
            </a:r>
            <a:r>
              <a:rPr lang="en-US" b="0" i="0" dirty="0">
                <a:solidFill>
                  <a:srgbClr val="242424"/>
                </a:solidFill>
                <a:effectLst/>
                <a:latin typeface="source-serif-pro"/>
              </a:rPr>
              <a:t> meaning of the surrounding text can also be used to resolve anaphora. </a:t>
            </a:r>
          </a:p>
          <a:p>
            <a:r>
              <a:rPr lang="en-US" b="0" i="0" dirty="0">
                <a:solidFill>
                  <a:srgbClr val="242424"/>
                </a:solidFill>
                <a:effectLst/>
                <a:latin typeface="source-serif-pro"/>
              </a:rPr>
              <a:t>For example, in the sentence “John gave Mary a present. She loved it,” the context of the discourse tells us that John is the one who gave Mary the present.</a:t>
            </a:r>
          </a:p>
          <a:p>
            <a:endParaRPr lang="en-IN" dirty="0"/>
          </a:p>
        </p:txBody>
      </p:sp>
    </p:spTree>
    <p:extLst>
      <p:ext uri="{BB962C8B-B14F-4D97-AF65-F5344CB8AC3E}">
        <p14:creationId xmlns:p14="http://schemas.microsoft.com/office/powerpoint/2010/main" val="1920997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A33F-A93D-BFEA-4DFF-B9BC00ECBF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D15914-F45B-A2F9-5540-1BAF72D76FEB}"/>
              </a:ext>
            </a:extLst>
          </p:cNvPr>
          <p:cNvSpPr>
            <a:spLocks noGrp="1"/>
          </p:cNvSpPr>
          <p:nvPr>
            <p:ph idx="1"/>
          </p:nvPr>
        </p:nvSpPr>
        <p:spPr/>
        <p:txBody>
          <a:bodyPr/>
          <a:lstStyle/>
          <a:p>
            <a:r>
              <a:rPr lang="en-US" b="0" i="0" dirty="0">
                <a:solidFill>
                  <a:srgbClr val="242424"/>
                </a:solidFill>
                <a:effectLst/>
                <a:latin typeface="source-serif-pro"/>
              </a:rPr>
              <a:t>Anaphora resolution is a challenging task, and there is no single approach that works perfectly in all cases. </a:t>
            </a:r>
          </a:p>
          <a:p>
            <a:r>
              <a:rPr lang="en-US" b="0" i="0" dirty="0">
                <a:solidFill>
                  <a:srgbClr val="242424"/>
                </a:solidFill>
                <a:effectLst/>
                <a:latin typeface="source-serif-pro"/>
              </a:rPr>
              <a:t>However, the factors listed previously can be used to improve the accuracy of anaphora resolution.</a:t>
            </a:r>
            <a:endParaRPr lang="en-IN" dirty="0"/>
          </a:p>
        </p:txBody>
      </p:sp>
    </p:spTree>
    <p:extLst>
      <p:ext uri="{BB962C8B-B14F-4D97-AF65-F5344CB8AC3E}">
        <p14:creationId xmlns:p14="http://schemas.microsoft.com/office/powerpoint/2010/main" val="1787649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A33F-A93D-BFEA-4DFF-B9BC00ECBF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D15914-F45B-A2F9-5540-1BAF72D76FEB}"/>
              </a:ext>
            </a:extLst>
          </p:cNvPr>
          <p:cNvSpPr>
            <a:spLocks noGrp="1"/>
          </p:cNvSpPr>
          <p:nvPr>
            <p:ph idx="1"/>
          </p:nvPr>
        </p:nvSpPr>
        <p:spPr/>
        <p:txBody>
          <a:bodyPr/>
          <a:lstStyle/>
          <a:p>
            <a:pPr algn="l"/>
            <a:r>
              <a:rPr lang="en-US" b="0" i="0" dirty="0">
                <a:solidFill>
                  <a:srgbClr val="242424"/>
                </a:solidFill>
                <a:effectLst/>
                <a:latin typeface="source-serif-pro"/>
              </a:rPr>
              <a:t>Here are some other examples of anaphora resolution:</a:t>
            </a:r>
          </a:p>
          <a:p>
            <a:pPr algn="l">
              <a:buFont typeface="Arial" panose="020B0604020202020204" pitchFamily="34" charset="0"/>
              <a:buChar char="•"/>
            </a:pPr>
            <a:r>
              <a:rPr lang="en-US" b="0" i="0" dirty="0">
                <a:solidFill>
                  <a:srgbClr val="242424"/>
                </a:solidFill>
                <a:effectLst/>
                <a:latin typeface="source-serif-pro"/>
              </a:rPr>
              <a:t>“The man saw the dog. It barked.” (The pronoun “it” refers to the dog.)</a:t>
            </a:r>
          </a:p>
          <a:p>
            <a:pPr algn="l">
              <a:buFont typeface="Arial" panose="020B0604020202020204" pitchFamily="34" charset="0"/>
              <a:buChar char="•"/>
            </a:pPr>
            <a:r>
              <a:rPr lang="en-US" b="0" i="0" dirty="0">
                <a:solidFill>
                  <a:srgbClr val="242424"/>
                </a:solidFill>
                <a:effectLst/>
                <a:latin typeface="source-serif-pro"/>
              </a:rPr>
              <a:t>“The woman gave the book to the boy. He read it.” (The pronoun “he” refers to the boy.)</a:t>
            </a:r>
          </a:p>
          <a:p>
            <a:pPr algn="l">
              <a:buFont typeface="Arial" panose="020B0604020202020204" pitchFamily="34" charset="0"/>
              <a:buChar char="•"/>
            </a:pPr>
            <a:r>
              <a:rPr lang="en-US" b="0" i="0" dirty="0">
                <a:solidFill>
                  <a:srgbClr val="242424"/>
                </a:solidFill>
                <a:effectLst/>
                <a:latin typeface="source-serif-pro"/>
              </a:rPr>
              <a:t>“The cat chased the mouse. The mouse ran away.” (The pronouns “it” and “the mouse” refer to the same thing.)</a:t>
            </a:r>
          </a:p>
          <a:p>
            <a:pPr marL="0" indent="0">
              <a:buNone/>
            </a:pPr>
            <a:endParaRPr lang="en-IN" dirty="0"/>
          </a:p>
        </p:txBody>
      </p:sp>
    </p:spTree>
    <p:extLst>
      <p:ext uri="{BB962C8B-B14F-4D97-AF65-F5344CB8AC3E}">
        <p14:creationId xmlns:p14="http://schemas.microsoft.com/office/powerpoint/2010/main" val="3944636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A33F-A93D-BFEA-4DFF-B9BC00ECBF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D15914-F45B-A2F9-5540-1BAF72D76FEB}"/>
              </a:ext>
            </a:extLst>
          </p:cNvPr>
          <p:cNvSpPr>
            <a:spLocks noGrp="1"/>
          </p:cNvSpPr>
          <p:nvPr>
            <p:ph idx="1"/>
          </p:nvPr>
        </p:nvSpPr>
        <p:spPr/>
        <p:txBody>
          <a:bodyPr/>
          <a:lstStyle/>
          <a:p>
            <a:r>
              <a:rPr lang="en-US" b="0" i="0" dirty="0">
                <a:solidFill>
                  <a:srgbClr val="242424"/>
                </a:solidFill>
                <a:effectLst/>
                <a:latin typeface="source-serif-pro"/>
              </a:rPr>
              <a:t>Anaphora resolution is an important task in natural language processing, as it is essential for understanding the meaning of text. </a:t>
            </a:r>
          </a:p>
          <a:p>
            <a:r>
              <a:rPr lang="en-US" b="0" i="0" dirty="0">
                <a:solidFill>
                  <a:srgbClr val="242424"/>
                </a:solidFill>
                <a:effectLst/>
                <a:latin typeface="source-serif-pro"/>
              </a:rPr>
              <a:t>It is also used in other areas of computer science, such as machine translation and question answering.</a:t>
            </a:r>
            <a:endParaRPr lang="en-IN" dirty="0"/>
          </a:p>
        </p:txBody>
      </p:sp>
    </p:spTree>
    <p:extLst>
      <p:ext uri="{BB962C8B-B14F-4D97-AF65-F5344CB8AC3E}">
        <p14:creationId xmlns:p14="http://schemas.microsoft.com/office/powerpoint/2010/main" val="688515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9A33F-A93D-BFEA-4DFF-B9BC00ECBF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D15914-F45B-A2F9-5540-1BAF72D76FEB}"/>
              </a:ext>
            </a:extLst>
          </p:cNvPr>
          <p:cNvSpPr>
            <a:spLocks noGrp="1"/>
          </p:cNvSpPr>
          <p:nvPr>
            <p:ph idx="1"/>
          </p:nvPr>
        </p:nvSpPr>
        <p:spPr/>
        <p:txBody>
          <a:bodyPr/>
          <a:lstStyle/>
          <a:p>
            <a:pPr algn="l"/>
            <a:r>
              <a:rPr lang="en-US" b="0" i="0" dirty="0">
                <a:solidFill>
                  <a:srgbClr val="242424"/>
                </a:solidFill>
                <a:effectLst/>
                <a:latin typeface="source-serif-pro"/>
              </a:rPr>
              <a:t>There are many different algorithms for anaphora resolution. Some of the most common ones include:</a:t>
            </a:r>
          </a:p>
          <a:p>
            <a:pPr algn="l">
              <a:buFont typeface="Arial" panose="020B0604020202020204" pitchFamily="34" charset="0"/>
              <a:buChar char="•"/>
            </a:pPr>
            <a:r>
              <a:rPr lang="en-US" b="0" i="0" dirty="0">
                <a:solidFill>
                  <a:srgbClr val="242424"/>
                </a:solidFill>
                <a:effectLst/>
                <a:latin typeface="source-serif-pro"/>
              </a:rPr>
              <a:t>Rule-based algorithms use a set of rules to determine the possible antecedents of an anaphor. These rules are typically based on the grammatical role, gender, and number of the anaphor and its antecedent.</a:t>
            </a:r>
          </a:p>
          <a:p>
            <a:endParaRPr lang="en-IN" dirty="0"/>
          </a:p>
        </p:txBody>
      </p:sp>
    </p:spTree>
    <p:extLst>
      <p:ext uri="{BB962C8B-B14F-4D97-AF65-F5344CB8AC3E}">
        <p14:creationId xmlns:p14="http://schemas.microsoft.com/office/powerpoint/2010/main" val="3171194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1243</Words>
  <Application>Microsoft Office PowerPoint</Application>
  <PresentationFormat>Widescreen</PresentationFormat>
  <Paragraphs>61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source-code-pro</vt:lpstr>
      <vt:lpstr>source-serif-pro</vt:lpstr>
      <vt:lpstr>Office Theme</vt:lpstr>
      <vt:lpstr>Anaphora Resolution, Hobbs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Hobbs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Sukhada Aloni</dc:creator>
  <cp:lastModifiedBy>Sukhada Aloni</cp:lastModifiedBy>
  <cp:revision>6</cp:revision>
  <dcterms:created xsi:type="dcterms:W3CDTF">2024-09-18T07:39:44Z</dcterms:created>
  <dcterms:modified xsi:type="dcterms:W3CDTF">2024-09-18T07:53:14Z</dcterms:modified>
</cp:coreProperties>
</file>