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1710147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4B24D7-5D5A-459E-8571-A8DCF8917F3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2895941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1617743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1819624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67278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B24D7-5D5A-459E-8571-A8DCF8917F3B}"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827201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B24D7-5D5A-459E-8571-A8DCF8917F3B}" type="datetimeFigureOut">
              <a:rPr lang="en-IN" smtClean="0"/>
              <a:t>28-08-2024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802822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269566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436357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002003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B24D7-5D5A-459E-8571-A8DCF8917F3B}"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7818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B24D7-5D5A-459E-8571-A8DCF8917F3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1612910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B24D7-5D5A-459E-8571-A8DCF8917F3B}"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50950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B24D7-5D5A-459E-8571-A8DCF8917F3B}"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50596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B24D7-5D5A-459E-8571-A8DCF8917F3B}"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3234545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4B24D7-5D5A-459E-8571-A8DCF8917F3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1173352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4B24D7-5D5A-459E-8571-A8DCF8917F3B}"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FE0C704-9DFA-4FAD-87B6-EDBF075F25BD}" type="slidenum">
              <a:rPr lang="en-IN" smtClean="0"/>
              <a:t>‹#›</a:t>
            </a:fld>
            <a:endParaRPr lang="en-IN"/>
          </a:p>
        </p:txBody>
      </p:sp>
    </p:spTree>
    <p:extLst>
      <p:ext uri="{BB962C8B-B14F-4D97-AF65-F5344CB8AC3E}">
        <p14:creationId xmlns:p14="http://schemas.microsoft.com/office/powerpoint/2010/main" val="2729599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84B24D7-5D5A-459E-8571-A8DCF8917F3B}" type="datetimeFigureOut">
              <a:rPr lang="en-IN" smtClean="0"/>
              <a:t>28-08-2024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FE0C704-9DFA-4FAD-87B6-EDBF075F25BD}" type="slidenum">
              <a:rPr lang="en-IN" smtClean="0"/>
              <a:t>‹#›</a:t>
            </a:fld>
            <a:endParaRPr lang="en-IN"/>
          </a:p>
        </p:txBody>
      </p:sp>
    </p:spTree>
    <p:extLst>
      <p:ext uri="{BB962C8B-B14F-4D97-AF65-F5344CB8AC3E}">
        <p14:creationId xmlns:p14="http://schemas.microsoft.com/office/powerpoint/2010/main" val="4286710336"/>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5C49-D6E2-3C60-7476-8B22EFDEF242}"/>
              </a:ext>
            </a:extLst>
          </p:cNvPr>
          <p:cNvSpPr>
            <a:spLocks noGrp="1"/>
          </p:cNvSpPr>
          <p:nvPr>
            <p:ph type="ctrTitle"/>
          </p:nvPr>
        </p:nvSpPr>
        <p:spPr/>
        <p:txBody>
          <a:bodyPr>
            <a:normAutofit/>
          </a:bodyPr>
          <a:lstStyle/>
          <a:p>
            <a:pPr algn="ctr"/>
            <a:r>
              <a:rPr lang="en-US" dirty="0"/>
              <a:t>Corpus study, WordNet, Word Sense </a:t>
            </a:r>
            <a:r>
              <a:rPr lang="en-US" dirty="0" err="1"/>
              <a:t>Disambiguition</a:t>
            </a:r>
            <a:r>
              <a:rPr lang="en-US" dirty="0"/>
              <a:t>, Babel Net  </a:t>
            </a:r>
            <a:endParaRPr lang="en-IN" dirty="0"/>
          </a:p>
        </p:txBody>
      </p:sp>
      <p:sp>
        <p:nvSpPr>
          <p:cNvPr id="3" name="Subtitle 2">
            <a:extLst>
              <a:ext uri="{FF2B5EF4-FFF2-40B4-BE49-F238E27FC236}">
                <a16:creationId xmlns:a16="http://schemas.microsoft.com/office/drawing/2014/main" id="{96F53FED-95B6-AF7A-552C-1B496DE3E0A2}"/>
              </a:ext>
            </a:extLst>
          </p:cNvPr>
          <p:cNvSpPr>
            <a:spLocks noGrp="1"/>
          </p:cNvSpPr>
          <p:nvPr>
            <p:ph type="subTitle" idx="1"/>
          </p:nvPr>
        </p:nvSpPr>
        <p:spPr/>
        <p:txBody>
          <a:bodyPr/>
          <a:lstStyle/>
          <a:p>
            <a:pPr algn="r"/>
            <a:r>
              <a:rPr lang="en-US" dirty="0"/>
              <a:t>-Aishwarya </a:t>
            </a:r>
            <a:r>
              <a:rPr lang="en-US" dirty="0" err="1"/>
              <a:t>Londhe</a:t>
            </a:r>
            <a:endParaRPr lang="en-IN" dirty="0"/>
          </a:p>
        </p:txBody>
      </p:sp>
    </p:spTree>
    <p:extLst>
      <p:ext uri="{BB962C8B-B14F-4D97-AF65-F5344CB8AC3E}">
        <p14:creationId xmlns:p14="http://schemas.microsoft.com/office/powerpoint/2010/main" val="423987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a:bodyPr>
          <a:lstStyle/>
          <a:p>
            <a:pPr algn="l" fontAlgn="base"/>
            <a:r>
              <a:rPr lang="en-US" b="0" i="0" dirty="0">
                <a:solidFill>
                  <a:srgbClr val="273239"/>
                </a:solidFill>
                <a:effectLst/>
                <a:latin typeface="Nunito" pitchFamily="2" charset="0"/>
              </a:rPr>
              <a:t>WSD has many practical applications, including machine translation, information retrieval, and text-to-speech systems. Improvements in WSD can lead to more accurate and efficient natural language processing systems.</a:t>
            </a:r>
          </a:p>
          <a:p>
            <a:pPr algn="l" fontAlgn="base"/>
            <a:r>
              <a:rPr lang="en-US" i="0" dirty="0">
                <a:solidFill>
                  <a:srgbClr val="273239"/>
                </a:solidFill>
                <a:effectLst/>
                <a:latin typeface="Nunito" pitchFamily="2" charset="0"/>
              </a:rPr>
              <a:t>Word Sense Disambiguation (WSD) is </a:t>
            </a:r>
            <a:r>
              <a:rPr lang="en-US" b="0" i="0" dirty="0">
                <a:solidFill>
                  <a:srgbClr val="273239"/>
                </a:solidFill>
                <a:effectLst/>
                <a:latin typeface="Nunito" pitchFamily="2" charset="0"/>
              </a:rPr>
              <a:t>a subfield of Natural Language Processing (NLP) that deals with determining the intended meaning of a word in a given context. </a:t>
            </a:r>
          </a:p>
          <a:p>
            <a:pPr algn="l" fontAlgn="base"/>
            <a:r>
              <a:rPr lang="en-US" b="0" i="0" dirty="0">
                <a:solidFill>
                  <a:srgbClr val="273239"/>
                </a:solidFill>
                <a:effectLst/>
                <a:latin typeface="Nunito" pitchFamily="2" charset="0"/>
              </a:rPr>
              <a:t>It is the process of identifying the correct sense of a word from a set of possible senses, based on the context in which the word appears. WSD is important for natural language understanding and machine translation, as it can improve the accuracy of these tasks by providing more accurate word meanings.</a:t>
            </a:r>
          </a:p>
          <a:p>
            <a:endParaRPr lang="en-IN" dirty="0"/>
          </a:p>
        </p:txBody>
      </p:sp>
    </p:spTree>
    <p:extLst>
      <p:ext uri="{BB962C8B-B14F-4D97-AF65-F5344CB8AC3E}">
        <p14:creationId xmlns:p14="http://schemas.microsoft.com/office/powerpoint/2010/main" val="2735470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A020-48A1-F96D-1B2B-014F3E7A1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9B3BF7-DFA4-C009-309A-75D6EEF8BB93}"/>
              </a:ext>
            </a:extLst>
          </p:cNvPr>
          <p:cNvSpPr>
            <a:spLocks noGrp="1"/>
          </p:cNvSpPr>
          <p:nvPr>
            <p:ph idx="1"/>
          </p:nvPr>
        </p:nvSpPr>
        <p:spPr/>
        <p:txBody>
          <a:bodyPr>
            <a:normAutofit/>
          </a:bodyPr>
          <a:lstStyle/>
          <a:p>
            <a:r>
              <a:rPr lang="en-US" dirty="0"/>
              <a:t>Some common approaches to WSD include using WordNet, supervised machine learning, and unsupervised methods such as clustering.</a:t>
            </a:r>
          </a:p>
          <a:p>
            <a:r>
              <a:rPr lang="en-US" dirty="0"/>
              <a:t>The noun ‘star’ has eight different meanings or senses. An idea can be mapped to each sense of the word. For example,</a:t>
            </a:r>
          </a:p>
          <a:p>
            <a:r>
              <a:rPr lang="en-US" dirty="0"/>
              <a:t>“He always wanted to be a Bollywood star.” The word ‘star’ can be described as “A famous and good singer, performer, sports player, actor, personality, etc.”</a:t>
            </a:r>
          </a:p>
          <a:p>
            <a:r>
              <a:rPr lang="en-US" dirty="0"/>
              <a:t>“The Milky Way galaxy contains between 200 and 400 billion stars”. In this, the word star means “a big ball of burning gas in space that we view as a point of light in the night sky.”</a:t>
            </a:r>
            <a:endParaRPr lang="en-IN" dirty="0"/>
          </a:p>
        </p:txBody>
      </p:sp>
    </p:spTree>
    <p:extLst>
      <p:ext uri="{BB962C8B-B14F-4D97-AF65-F5344CB8AC3E}">
        <p14:creationId xmlns:p14="http://schemas.microsoft.com/office/powerpoint/2010/main" val="428175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91782-5762-C6C6-5139-1854610F4DBB}"/>
              </a:ext>
            </a:extLst>
          </p:cNvPr>
          <p:cNvSpPr>
            <a:spLocks noGrp="1"/>
          </p:cNvSpPr>
          <p:nvPr>
            <p:ph type="title"/>
          </p:nvPr>
        </p:nvSpPr>
        <p:spPr>
          <a:xfrm>
            <a:off x="1154954" y="731520"/>
            <a:ext cx="8761413" cy="949112"/>
          </a:xfrm>
        </p:spPr>
        <p:txBody>
          <a:bodyPr>
            <a:normAutofit fontScale="90000"/>
          </a:bodyPr>
          <a:lstStyle/>
          <a:p>
            <a:r>
              <a:rPr lang="en-US" b="1" i="0" dirty="0">
                <a:solidFill>
                  <a:schemeClr val="bg1"/>
                </a:solidFill>
                <a:effectLst/>
                <a:latin typeface="Nunito" pitchFamily="2" charset="0"/>
              </a:rPr>
              <a:t>Difficulties in Word Sense Disambiguation</a:t>
            </a:r>
            <a:br>
              <a:rPr lang="en-US" b="1" i="0" dirty="0">
                <a:solidFill>
                  <a:schemeClr val="bg1"/>
                </a:solidFill>
                <a:effectLst/>
                <a:latin typeface="Nunito" pitchFamily="2"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C373F575-33A7-DBF2-2EAE-8EA14CD9D1E7}"/>
              </a:ext>
            </a:extLst>
          </p:cNvPr>
          <p:cNvSpPr>
            <a:spLocks noGrp="1"/>
          </p:cNvSpPr>
          <p:nvPr>
            <p:ph idx="1"/>
          </p:nvPr>
        </p:nvSpPr>
        <p:spPr/>
        <p:txBody>
          <a:bodyPr>
            <a:normAutofit/>
          </a:bodyPr>
          <a:lstStyle/>
          <a:p>
            <a:pPr algn="l" fontAlgn="base"/>
            <a:r>
              <a:rPr lang="en-US" b="0" i="0" dirty="0">
                <a:solidFill>
                  <a:srgbClr val="273239"/>
                </a:solidFill>
                <a:effectLst/>
                <a:latin typeface="Nunito" pitchFamily="2" charset="0"/>
              </a:rPr>
              <a:t>There are some difficulties faced by Word Sense Disambiguation (WSD).</a:t>
            </a:r>
          </a:p>
          <a:p>
            <a:pPr algn="l" fontAlgn="base">
              <a:buFont typeface="Arial" panose="020B0604020202020204" pitchFamily="34" charset="0"/>
              <a:buChar char="•"/>
            </a:pPr>
            <a:r>
              <a:rPr lang="en-US" i="0" dirty="0">
                <a:solidFill>
                  <a:srgbClr val="273239"/>
                </a:solidFill>
                <a:effectLst/>
                <a:latin typeface="Nunito" pitchFamily="2" charset="0"/>
              </a:rPr>
              <a:t>Different Text-Corpus or Dictionary: One issue with word sense disambiguation is determining what the senses are because different dictionaries and thesauruses divide words into distinct senses. </a:t>
            </a:r>
          </a:p>
          <a:p>
            <a:pPr algn="l" fontAlgn="base">
              <a:buFont typeface="Arial" panose="020B0604020202020204" pitchFamily="34" charset="0"/>
              <a:buChar char="•"/>
            </a:pPr>
            <a:r>
              <a:rPr lang="en-US" i="0" dirty="0">
                <a:solidFill>
                  <a:srgbClr val="273239"/>
                </a:solidFill>
                <a:effectLst/>
                <a:latin typeface="Nunito" pitchFamily="2" charset="0"/>
              </a:rPr>
              <a:t>Some academics have proposed employing a specific lexicon and its set of senses to address this problem. </a:t>
            </a:r>
          </a:p>
          <a:p>
            <a:pPr algn="l" fontAlgn="base">
              <a:buFont typeface="Arial" panose="020B0604020202020204" pitchFamily="34" charset="0"/>
              <a:buChar char="•"/>
            </a:pPr>
            <a:r>
              <a:rPr lang="en-US" i="0" dirty="0">
                <a:solidFill>
                  <a:srgbClr val="273239"/>
                </a:solidFill>
                <a:effectLst/>
                <a:latin typeface="Nunito" pitchFamily="2" charset="0"/>
              </a:rPr>
              <a:t>In general, however, research findings based on broad sense distinctions have outperformed those based on limited ones. .</a:t>
            </a:r>
          </a:p>
          <a:p>
            <a:endParaRPr lang="en-IN" dirty="0"/>
          </a:p>
        </p:txBody>
      </p:sp>
    </p:spTree>
    <p:extLst>
      <p:ext uri="{BB962C8B-B14F-4D97-AF65-F5344CB8AC3E}">
        <p14:creationId xmlns:p14="http://schemas.microsoft.com/office/powerpoint/2010/main" val="384583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9091-E99F-D675-97D8-396910A9E5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EA5CF7-ADE0-32CB-9459-E783A965F0B2}"/>
              </a:ext>
            </a:extLst>
          </p:cNvPr>
          <p:cNvSpPr>
            <a:spLocks noGrp="1"/>
          </p:cNvSpPr>
          <p:nvPr>
            <p:ph idx="1"/>
          </p:nvPr>
        </p:nvSpPr>
        <p:spPr/>
        <p:txBody>
          <a:bodyPr/>
          <a:lstStyle/>
          <a:p>
            <a:r>
              <a:rPr lang="en-US" i="0" dirty="0" err="1">
                <a:solidFill>
                  <a:srgbClr val="273239"/>
                </a:solidFill>
                <a:effectLst/>
                <a:latin typeface="Nunito" pitchFamily="2" charset="0"/>
              </a:rPr>
              <a:t>PoS</a:t>
            </a:r>
            <a:r>
              <a:rPr lang="en-US" i="0" dirty="0">
                <a:solidFill>
                  <a:srgbClr val="273239"/>
                </a:solidFill>
                <a:effectLst/>
                <a:latin typeface="Nunito" pitchFamily="2" charset="0"/>
              </a:rPr>
              <a:t> Tagging: Part-of-speech tagging and sense tagging have been shown to be very tightly coupled in any real test, with each potentially constraining the other. </a:t>
            </a:r>
          </a:p>
          <a:p>
            <a:r>
              <a:rPr lang="en-US" i="0" dirty="0">
                <a:solidFill>
                  <a:srgbClr val="273239"/>
                </a:solidFill>
                <a:effectLst/>
                <a:latin typeface="Nunito" pitchFamily="2" charset="0"/>
              </a:rPr>
              <a:t>Both disambiguating and tagging with words are involved in WSM part-of-speech tagging. </a:t>
            </a:r>
          </a:p>
          <a:p>
            <a:r>
              <a:rPr lang="en-US" i="0" dirty="0">
                <a:solidFill>
                  <a:srgbClr val="273239"/>
                </a:solidFill>
                <a:effectLst/>
                <a:latin typeface="Nunito" pitchFamily="2" charset="0"/>
              </a:rPr>
              <a:t>However, algorithms designed for one do not always work well for the other, owing to the fact that a word’s part of speech is mostly decided by the one to three words immediately adjacent to it, whereas a word’s sense can be determined by words further away. </a:t>
            </a:r>
          </a:p>
          <a:p>
            <a:endParaRPr lang="en-IN" dirty="0"/>
          </a:p>
        </p:txBody>
      </p:sp>
    </p:spTree>
    <p:extLst>
      <p:ext uri="{BB962C8B-B14F-4D97-AF65-F5344CB8AC3E}">
        <p14:creationId xmlns:p14="http://schemas.microsoft.com/office/powerpoint/2010/main" val="2694586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292A-E166-EF33-1738-38F5099773A4}"/>
              </a:ext>
            </a:extLst>
          </p:cNvPr>
          <p:cNvSpPr>
            <a:spLocks noGrp="1"/>
          </p:cNvSpPr>
          <p:nvPr>
            <p:ph type="title"/>
          </p:nvPr>
        </p:nvSpPr>
        <p:spPr>
          <a:xfrm>
            <a:off x="1154954" y="426720"/>
            <a:ext cx="8761413" cy="1253912"/>
          </a:xfrm>
        </p:spPr>
        <p:txBody>
          <a:bodyPr>
            <a:normAutofit fontScale="90000"/>
          </a:bodyPr>
          <a:lstStyle/>
          <a:p>
            <a:br>
              <a:rPr lang="en-US" b="1" i="0" dirty="0">
                <a:solidFill>
                  <a:schemeClr val="bg1"/>
                </a:solidFill>
                <a:effectLst/>
                <a:latin typeface="Nunito" pitchFamily="2" charset="0"/>
              </a:rPr>
            </a:br>
            <a:r>
              <a:rPr lang="en-US" b="1" i="0" dirty="0">
                <a:solidFill>
                  <a:schemeClr val="bg1"/>
                </a:solidFill>
                <a:effectLst/>
                <a:latin typeface="Nunito" pitchFamily="2" charset="0"/>
              </a:rPr>
              <a:t>Sense Inventories for Word Sense Disambiguation</a:t>
            </a:r>
            <a:br>
              <a:rPr lang="en-US" b="1" i="0" dirty="0">
                <a:solidFill>
                  <a:schemeClr val="bg1"/>
                </a:solidFill>
                <a:effectLst/>
                <a:latin typeface="Nunito" pitchFamily="2"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B668A196-32CA-E02E-2F90-91424008676C}"/>
              </a:ext>
            </a:extLst>
          </p:cNvPr>
          <p:cNvSpPr>
            <a:spLocks noGrp="1"/>
          </p:cNvSpPr>
          <p:nvPr>
            <p:ph idx="1"/>
          </p:nvPr>
        </p:nvSpPr>
        <p:spPr/>
        <p:txBody>
          <a:bodyPr>
            <a:normAutofit fontScale="92500"/>
          </a:bodyPr>
          <a:lstStyle/>
          <a:p>
            <a:pPr algn="l" fontAlgn="base"/>
            <a:r>
              <a:rPr lang="en-US" b="0" i="0" dirty="0">
                <a:solidFill>
                  <a:srgbClr val="273239"/>
                </a:solidFill>
                <a:effectLst/>
                <a:latin typeface="Nunito" pitchFamily="2" charset="0"/>
              </a:rPr>
              <a:t>Sense Inventories are the collection of abbreviations and acronyms with their possible senses. Some of the examples used in Word Sense Disambiguation are: </a:t>
            </a:r>
          </a:p>
          <a:p>
            <a:pPr algn="l" fontAlgn="base">
              <a:buFont typeface="Arial" panose="020B0604020202020204" pitchFamily="34" charset="0"/>
              <a:buChar char="•"/>
            </a:pPr>
            <a:r>
              <a:rPr lang="en-US" b="1" i="0" dirty="0">
                <a:solidFill>
                  <a:srgbClr val="273239"/>
                </a:solidFill>
                <a:effectLst/>
                <a:latin typeface="Nunito" pitchFamily="2" charset="0"/>
              </a:rPr>
              <a:t>Princeton WordNet:</a:t>
            </a:r>
            <a:r>
              <a:rPr lang="en-US" b="0" i="0" dirty="0">
                <a:solidFill>
                  <a:srgbClr val="273239"/>
                </a:solidFill>
                <a:effectLst/>
                <a:latin typeface="Nunito" pitchFamily="2" charset="0"/>
              </a:rPr>
              <a:t> is a vast lexicographic database of English and other languages that is manually curated. For WSD, this is the de facto standard inventory. Its well-organized </a:t>
            </a:r>
            <a:r>
              <a:rPr lang="en-US" b="0" i="0" dirty="0" err="1">
                <a:solidFill>
                  <a:srgbClr val="273239"/>
                </a:solidFill>
                <a:effectLst/>
                <a:latin typeface="Nunito" pitchFamily="2" charset="0"/>
              </a:rPr>
              <a:t>Synsets</a:t>
            </a:r>
            <a:r>
              <a:rPr lang="en-US" b="0" i="0" dirty="0">
                <a:solidFill>
                  <a:srgbClr val="273239"/>
                </a:solidFill>
                <a:effectLst/>
                <a:latin typeface="Nunito" pitchFamily="2" charset="0"/>
              </a:rPr>
              <a:t>, or clusters of contextual synonyms, are nodes in a network.</a:t>
            </a:r>
          </a:p>
          <a:p>
            <a:pPr algn="l" fontAlgn="base">
              <a:buFont typeface="Arial" panose="020B0604020202020204" pitchFamily="34" charset="0"/>
              <a:buChar char="•"/>
            </a:pPr>
            <a:r>
              <a:rPr lang="en-US" b="1" i="0" dirty="0" err="1">
                <a:solidFill>
                  <a:srgbClr val="273239"/>
                </a:solidFill>
                <a:effectLst/>
                <a:latin typeface="Nunito" pitchFamily="2" charset="0"/>
              </a:rPr>
              <a:t>BabelNet</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is a multilingual dictionary that covers both lexicographic and encyclopedic terminology. It was created by semi-automatically mapping numerous resources, including WordNet, multilingual versions of WordNet, and Wikipedia.</a:t>
            </a:r>
          </a:p>
          <a:p>
            <a:pPr algn="l" fontAlgn="base">
              <a:buFont typeface="Arial" panose="020B0604020202020204" pitchFamily="34" charset="0"/>
              <a:buChar char="•"/>
            </a:pPr>
            <a:r>
              <a:rPr lang="en-US" b="1" i="0" dirty="0">
                <a:solidFill>
                  <a:srgbClr val="273239"/>
                </a:solidFill>
                <a:effectLst/>
                <a:latin typeface="Nunito" pitchFamily="2" charset="0"/>
              </a:rPr>
              <a:t>Wiktionary:</a:t>
            </a:r>
            <a:r>
              <a:rPr lang="en-US" b="0" i="0" dirty="0">
                <a:solidFill>
                  <a:srgbClr val="273239"/>
                </a:solidFill>
                <a:effectLst/>
                <a:latin typeface="Nunito" pitchFamily="2" charset="0"/>
              </a:rPr>
              <a:t> a collaborative project aimed at creating a dictionary for each language separately, is another inventory that has recently gained popularity.</a:t>
            </a:r>
          </a:p>
          <a:p>
            <a:endParaRPr lang="en-IN" dirty="0"/>
          </a:p>
        </p:txBody>
      </p:sp>
    </p:spTree>
    <p:extLst>
      <p:ext uri="{BB962C8B-B14F-4D97-AF65-F5344CB8AC3E}">
        <p14:creationId xmlns:p14="http://schemas.microsoft.com/office/powerpoint/2010/main" val="3554581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5671-2E58-D79C-70C6-53753CC8E006}"/>
              </a:ext>
            </a:extLst>
          </p:cNvPr>
          <p:cNvSpPr>
            <a:spLocks noGrp="1"/>
          </p:cNvSpPr>
          <p:nvPr>
            <p:ph type="title"/>
          </p:nvPr>
        </p:nvSpPr>
        <p:spPr>
          <a:xfrm>
            <a:off x="1154954" y="731520"/>
            <a:ext cx="8761413" cy="969432"/>
          </a:xfrm>
        </p:spPr>
        <p:txBody>
          <a:bodyPr>
            <a:normAutofit fontScale="90000"/>
          </a:bodyPr>
          <a:lstStyle/>
          <a:p>
            <a:r>
              <a:rPr lang="en-US" b="1" i="0" dirty="0">
                <a:solidFill>
                  <a:schemeClr val="bg1"/>
                </a:solidFill>
                <a:effectLst/>
                <a:latin typeface="Nunito" pitchFamily="2" charset="0"/>
              </a:rPr>
              <a:t>Approaches for Word Sense Disambiguation</a:t>
            </a:r>
            <a:br>
              <a:rPr lang="en-US" b="1" i="0" dirty="0">
                <a:solidFill>
                  <a:schemeClr val="bg1"/>
                </a:solidFill>
                <a:effectLst/>
                <a:latin typeface="Nunito" pitchFamily="2" charset="0"/>
              </a:rPr>
            </a:br>
            <a:endParaRPr lang="en-IN" dirty="0">
              <a:solidFill>
                <a:schemeClr val="bg1"/>
              </a:solidFill>
            </a:endParaRPr>
          </a:p>
        </p:txBody>
      </p:sp>
      <p:sp>
        <p:nvSpPr>
          <p:cNvPr id="3" name="Content Placeholder 2">
            <a:extLst>
              <a:ext uri="{FF2B5EF4-FFF2-40B4-BE49-F238E27FC236}">
                <a16:creationId xmlns:a16="http://schemas.microsoft.com/office/drawing/2014/main" id="{FD3BCA62-5A13-15F0-8443-E52F4D673C0B}"/>
              </a:ext>
            </a:extLst>
          </p:cNvPr>
          <p:cNvSpPr>
            <a:spLocks noGrp="1"/>
          </p:cNvSpPr>
          <p:nvPr>
            <p:ph idx="1"/>
          </p:nvPr>
        </p:nvSpPr>
        <p:spPr/>
        <p:txBody>
          <a:bodyPr/>
          <a:lstStyle/>
          <a:p>
            <a:pPr algn="l" fontAlgn="base"/>
            <a:r>
              <a:rPr lang="en-US" b="0" i="0" dirty="0">
                <a:solidFill>
                  <a:srgbClr val="273239"/>
                </a:solidFill>
                <a:effectLst/>
                <a:latin typeface="Nunito" pitchFamily="2" charset="0"/>
              </a:rPr>
              <a:t>The three main approaches are given below: </a:t>
            </a:r>
          </a:p>
          <a:p>
            <a:pPr algn="l" fontAlgn="base"/>
            <a:r>
              <a:rPr lang="en-US" b="1" i="0" dirty="0">
                <a:solidFill>
                  <a:srgbClr val="273239"/>
                </a:solidFill>
                <a:effectLst/>
                <a:latin typeface="Nunito" pitchFamily="2" charset="0"/>
              </a:rPr>
              <a:t>1. Supervised:</a:t>
            </a:r>
            <a:r>
              <a:rPr lang="en-US" b="0" i="0" dirty="0">
                <a:solidFill>
                  <a:srgbClr val="273239"/>
                </a:solidFill>
                <a:effectLst/>
                <a:latin typeface="Nunito" pitchFamily="2" charset="0"/>
              </a:rPr>
              <a:t> The assumption behind supervised approaches is that the context can supply enough evidence to disambiguate words on its own (hence, world knowledge and reasoning are deemed unnecessary). </a:t>
            </a:r>
          </a:p>
          <a:p>
            <a:pPr algn="l" fontAlgn="base"/>
            <a:r>
              <a:rPr lang="en-US" b="0" i="0" dirty="0">
                <a:solidFill>
                  <a:srgbClr val="273239"/>
                </a:solidFill>
                <a:effectLst/>
                <a:latin typeface="Nunito" pitchFamily="2" charset="0"/>
              </a:rPr>
              <a:t>Supervised methods for Word Sense Disambiguation (WSD) involve training a model using a labeled dataset of word senses. The model is then used to disambiguate the sense of a target word in new text.</a:t>
            </a:r>
          </a:p>
          <a:p>
            <a:endParaRPr lang="en-IN" dirty="0"/>
          </a:p>
        </p:txBody>
      </p:sp>
    </p:spTree>
    <p:extLst>
      <p:ext uri="{BB962C8B-B14F-4D97-AF65-F5344CB8AC3E}">
        <p14:creationId xmlns:p14="http://schemas.microsoft.com/office/powerpoint/2010/main" val="1534868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D9056-C734-CB8D-1701-CB140D6C02A5}"/>
              </a:ext>
            </a:extLst>
          </p:cNvPr>
          <p:cNvSpPr>
            <a:spLocks noGrp="1"/>
          </p:cNvSpPr>
          <p:nvPr>
            <p:ph idx="1"/>
          </p:nvPr>
        </p:nvSpPr>
        <p:spPr/>
        <p:txBody>
          <a:bodyPr>
            <a:normAutofit fontScale="85000" lnSpcReduction="10000"/>
          </a:bodyPr>
          <a:lstStyle/>
          <a:p>
            <a:pPr algn="l" fontAlgn="base"/>
            <a:r>
              <a:rPr lang="en-US" b="0" i="0" dirty="0">
                <a:solidFill>
                  <a:srgbClr val="273239"/>
                </a:solidFill>
                <a:effectLst/>
                <a:latin typeface="Nunito" pitchFamily="2" charset="0"/>
              </a:rPr>
              <a:t>Some common techniques used in supervised WSD include:</a:t>
            </a:r>
          </a:p>
          <a:p>
            <a:pPr algn="l" fontAlgn="base">
              <a:buFont typeface="+mj-lt"/>
              <a:buAutoNum type="arabicPeriod"/>
            </a:pPr>
            <a:r>
              <a:rPr lang="en-US" b="0" i="0" dirty="0">
                <a:solidFill>
                  <a:srgbClr val="273239"/>
                </a:solidFill>
                <a:effectLst/>
                <a:latin typeface="Nunito" pitchFamily="2" charset="0"/>
              </a:rPr>
              <a:t>Decision list: A decision list is a set of rules that are used to assign a sense to a target word based on the context in which it appears.</a:t>
            </a:r>
          </a:p>
          <a:p>
            <a:pPr algn="l" fontAlgn="base">
              <a:buFont typeface="+mj-lt"/>
              <a:buAutoNum type="arabicPeriod"/>
            </a:pPr>
            <a:r>
              <a:rPr lang="en-US" b="0" i="0" dirty="0">
                <a:solidFill>
                  <a:srgbClr val="273239"/>
                </a:solidFill>
                <a:effectLst/>
                <a:latin typeface="Nunito" pitchFamily="2" charset="0"/>
              </a:rPr>
              <a:t>Neural Network: Neural networks such as feedforward networks, recurrent neural networks, and transformer networks are used to model the context-sense relationship.</a:t>
            </a:r>
          </a:p>
          <a:p>
            <a:pPr algn="l" fontAlgn="base">
              <a:buFont typeface="+mj-lt"/>
              <a:buAutoNum type="arabicPeriod"/>
            </a:pPr>
            <a:r>
              <a:rPr lang="en-US" b="0" i="0" dirty="0">
                <a:solidFill>
                  <a:srgbClr val="273239"/>
                </a:solidFill>
                <a:effectLst/>
                <a:latin typeface="Nunito" pitchFamily="2" charset="0"/>
              </a:rPr>
              <a:t>Support Vector Machines: SVM is a supervised machine learning algorithm used for classification and regression analysis.</a:t>
            </a:r>
          </a:p>
          <a:p>
            <a:pPr algn="l" fontAlgn="base">
              <a:buFont typeface="+mj-lt"/>
              <a:buAutoNum type="arabicPeriod"/>
            </a:pPr>
            <a:r>
              <a:rPr lang="en-US" b="0" i="0" dirty="0">
                <a:solidFill>
                  <a:srgbClr val="273239"/>
                </a:solidFill>
                <a:effectLst/>
                <a:latin typeface="Nunito" pitchFamily="2" charset="0"/>
              </a:rPr>
              <a:t>Naive Bayes: Naive Bayes is a probabilistic algorithm that uses Bayes’ theorem to classify text into predefined categories.</a:t>
            </a:r>
          </a:p>
          <a:p>
            <a:pPr algn="l" fontAlgn="base">
              <a:buFont typeface="+mj-lt"/>
              <a:buAutoNum type="arabicPeriod"/>
            </a:pPr>
            <a:r>
              <a:rPr lang="en-US" b="0" i="0" dirty="0">
                <a:solidFill>
                  <a:srgbClr val="273239"/>
                </a:solidFill>
                <a:effectLst/>
                <a:latin typeface="Nunito" pitchFamily="2" charset="0"/>
              </a:rPr>
              <a:t>Decision Trees: Decision Trees are a flowchart-like structure in which an internal node represents feature(or attribute), the branch represents a decision rule, and each leaf node represents the outcome.</a:t>
            </a:r>
          </a:p>
          <a:p>
            <a:endParaRPr lang="en-IN" dirty="0"/>
          </a:p>
        </p:txBody>
      </p:sp>
    </p:spTree>
    <p:extLst>
      <p:ext uri="{BB962C8B-B14F-4D97-AF65-F5344CB8AC3E}">
        <p14:creationId xmlns:p14="http://schemas.microsoft.com/office/powerpoint/2010/main" val="91150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1B41A-11B0-FB23-E4B0-1302AC51EAF1}"/>
              </a:ext>
            </a:extLst>
          </p:cNvPr>
          <p:cNvSpPr>
            <a:spLocks noGrp="1"/>
          </p:cNvSpPr>
          <p:nvPr>
            <p:ph idx="1"/>
          </p:nvPr>
        </p:nvSpPr>
        <p:spPr/>
        <p:txBody>
          <a:bodyPr/>
          <a:lstStyle/>
          <a:p>
            <a:r>
              <a:rPr lang="en-US" b="0" i="0" dirty="0">
                <a:solidFill>
                  <a:srgbClr val="273239"/>
                </a:solidFill>
                <a:effectLst/>
                <a:latin typeface="Nunito" pitchFamily="2" charset="0"/>
              </a:rPr>
              <a:t>Random Forest: Random Forest is an ensemble learning method for classification, regression, and other tasks that operate by constructing a multitude of decision trees at training time and outputting the class that is the mode of the classes.</a:t>
            </a:r>
            <a:endParaRPr lang="en-IN" dirty="0"/>
          </a:p>
        </p:txBody>
      </p:sp>
    </p:spTree>
    <p:extLst>
      <p:ext uri="{BB962C8B-B14F-4D97-AF65-F5344CB8AC3E}">
        <p14:creationId xmlns:p14="http://schemas.microsoft.com/office/powerpoint/2010/main" val="1811257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F8BFA-296C-9C65-1F57-98BD66816C08}"/>
              </a:ext>
            </a:extLst>
          </p:cNvPr>
          <p:cNvSpPr>
            <a:spLocks noGrp="1"/>
          </p:cNvSpPr>
          <p:nvPr>
            <p:ph idx="1"/>
          </p:nvPr>
        </p:nvSpPr>
        <p:spPr/>
        <p:txBody>
          <a:bodyPr>
            <a:normAutofit fontScale="92500" lnSpcReduction="20000"/>
          </a:bodyPr>
          <a:lstStyle/>
          <a:p>
            <a:pPr algn="l" fontAlgn="base">
              <a:buFont typeface="Arial" panose="020B0604020202020204" pitchFamily="34" charset="0"/>
              <a:buChar char="•"/>
            </a:pPr>
            <a:r>
              <a:rPr lang="en-US" b="0" i="0" dirty="0">
                <a:solidFill>
                  <a:srgbClr val="273239"/>
                </a:solidFill>
                <a:effectLst/>
                <a:latin typeface="Nunito" pitchFamily="2" charset="0"/>
              </a:rPr>
              <a:t>Some common techniques used in supervised WSD include:</a:t>
            </a:r>
            <a:endParaRPr lang="en-US" i="0" dirty="0">
              <a:solidFill>
                <a:srgbClr val="273239"/>
              </a:solidFill>
              <a:effectLst/>
              <a:latin typeface="Nunito" pitchFamily="2" charset="0"/>
            </a:endParaRPr>
          </a:p>
          <a:p>
            <a:pPr algn="l" fontAlgn="base">
              <a:buFont typeface="Arial" panose="020B0604020202020204" pitchFamily="34" charset="0"/>
              <a:buChar char="•"/>
            </a:pPr>
            <a:r>
              <a:rPr lang="en-US" i="0" dirty="0">
                <a:solidFill>
                  <a:srgbClr val="273239"/>
                </a:solidFill>
                <a:effectLst/>
                <a:latin typeface="Nunito" pitchFamily="2" charset="0"/>
              </a:rPr>
              <a:t>Supervised WSD Exploiting Glosses: Textual definitions are a prominent source of information in sense inventories (also known as glosses). Definitions, which follow the format of traditional dictionaries, are a quick and easy way to clarify sense distinctions</a:t>
            </a:r>
          </a:p>
          <a:p>
            <a:pPr algn="l" fontAlgn="base">
              <a:buFont typeface="Arial" panose="020B0604020202020204" pitchFamily="34" charset="0"/>
              <a:buChar char="•"/>
            </a:pPr>
            <a:r>
              <a:rPr lang="en-US" i="0" dirty="0">
                <a:solidFill>
                  <a:srgbClr val="273239"/>
                </a:solidFill>
                <a:effectLst/>
                <a:latin typeface="Nunito" pitchFamily="2" charset="0"/>
              </a:rPr>
              <a:t>Purely Data-Driven WSD: In this case, a token tagger is a popular baseline model that generates a probability distribution over all senses in the vocabulary for each word in a context.</a:t>
            </a:r>
          </a:p>
          <a:p>
            <a:pPr algn="l" fontAlgn="base">
              <a:buFont typeface="Arial" panose="020B0604020202020204" pitchFamily="34" charset="0"/>
              <a:buChar char="•"/>
            </a:pPr>
            <a:r>
              <a:rPr lang="en-US" i="0" dirty="0">
                <a:solidFill>
                  <a:srgbClr val="273239"/>
                </a:solidFill>
                <a:effectLst/>
                <a:latin typeface="Nunito" pitchFamily="2" charset="0"/>
              </a:rPr>
              <a:t>Supervised WSD Exploiting Other Knowledge: Additional sources of knowledge, both internal and external to the knowledge base, are also beneficial to WSD models. </a:t>
            </a:r>
          </a:p>
          <a:p>
            <a:pPr algn="l" fontAlgn="base">
              <a:buFont typeface="Arial" panose="020B0604020202020204" pitchFamily="34" charset="0"/>
              <a:buChar char="•"/>
            </a:pPr>
            <a:r>
              <a:rPr lang="en-US" i="0" dirty="0">
                <a:solidFill>
                  <a:srgbClr val="273239"/>
                </a:solidFill>
                <a:effectLst/>
                <a:latin typeface="Nunito" pitchFamily="2" charset="0"/>
              </a:rPr>
              <a:t>Some researchers use </a:t>
            </a:r>
            <a:r>
              <a:rPr lang="en-US" i="0" dirty="0" err="1">
                <a:solidFill>
                  <a:srgbClr val="273239"/>
                </a:solidFill>
                <a:effectLst/>
                <a:latin typeface="Nunito" pitchFamily="2" charset="0"/>
              </a:rPr>
              <a:t>BabelNet</a:t>
            </a:r>
            <a:r>
              <a:rPr lang="en-US" i="0" dirty="0">
                <a:solidFill>
                  <a:srgbClr val="273239"/>
                </a:solidFill>
                <a:effectLst/>
                <a:latin typeface="Nunito" pitchFamily="2" charset="0"/>
              </a:rPr>
              <a:t> translations to fine-tune the output of any WSD system by comparing the output senses’ translations to the target’s translations provided by an NMT system</a:t>
            </a:r>
            <a:r>
              <a:rPr lang="en-US" b="0" i="0" dirty="0">
                <a:solidFill>
                  <a:srgbClr val="273239"/>
                </a:solidFill>
                <a:effectLst/>
                <a:latin typeface="Nunito" pitchFamily="2" charset="0"/>
              </a:rPr>
              <a:t>. </a:t>
            </a:r>
          </a:p>
          <a:p>
            <a:endParaRPr lang="en-IN" dirty="0"/>
          </a:p>
        </p:txBody>
      </p:sp>
    </p:spTree>
    <p:extLst>
      <p:ext uri="{BB962C8B-B14F-4D97-AF65-F5344CB8AC3E}">
        <p14:creationId xmlns:p14="http://schemas.microsoft.com/office/powerpoint/2010/main" val="1589515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1C495-BB18-B93A-8B0F-2AA9E89F8CF9}"/>
              </a:ext>
            </a:extLst>
          </p:cNvPr>
          <p:cNvSpPr>
            <a:spLocks noGrp="1"/>
          </p:cNvSpPr>
          <p:nvPr>
            <p:ph idx="1"/>
          </p:nvPr>
        </p:nvSpPr>
        <p:spPr/>
        <p:txBody>
          <a:bodyPr>
            <a:normAutofit/>
          </a:bodyPr>
          <a:lstStyle/>
          <a:p>
            <a:r>
              <a:rPr lang="en-US" i="0" dirty="0">
                <a:solidFill>
                  <a:srgbClr val="273239"/>
                </a:solidFill>
                <a:effectLst/>
                <a:latin typeface="Nunito" pitchFamily="2" charset="0"/>
              </a:rPr>
              <a:t>2. Unsupervised: The underlying assumption is that similar senses occur in similar contexts, and thus senses can be induced from the text by clustering word occurrences using some measure of similarity of context. </a:t>
            </a:r>
          </a:p>
          <a:p>
            <a:r>
              <a:rPr lang="en-US" i="0" dirty="0">
                <a:solidFill>
                  <a:srgbClr val="273239"/>
                </a:solidFill>
                <a:effectLst/>
                <a:latin typeface="Nunito" pitchFamily="2" charset="0"/>
              </a:rPr>
              <a:t>Lexical databases (e.g., WordNet, </a:t>
            </a:r>
            <a:r>
              <a:rPr lang="en-US" i="0" dirty="0" err="1">
                <a:solidFill>
                  <a:srgbClr val="273239"/>
                </a:solidFill>
                <a:effectLst/>
                <a:latin typeface="Nunito" pitchFamily="2" charset="0"/>
              </a:rPr>
              <a:t>ConceptNet</a:t>
            </a:r>
            <a:r>
              <a:rPr lang="en-US" i="0" dirty="0">
                <a:solidFill>
                  <a:srgbClr val="273239"/>
                </a:solidFill>
                <a:effectLst/>
                <a:latin typeface="Nunito" pitchFamily="2" charset="0"/>
              </a:rPr>
              <a:t>, </a:t>
            </a:r>
            <a:r>
              <a:rPr lang="en-US" i="0" dirty="0" err="1">
                <a:solidFill>
                  <a:srgbClr val="273239"/>
                </a:solidFill>
                <a:effectLst/>
                <a:latin typeface="Nunito" pitchFamily="2" charset="0"/>
              </a:rPr>
              <a:t>BabelNet</a:t>
            </a:r>
            <a:r>
              <a:rPr lang="en-US" i="0" dirty="0">
                <a:solidFill>
                  <a:srgbClr val="273239"/>
                </a:solidFill>
                <a:effectLst/>
                <a:latin typeface="Nunito" pitchFamily="2" charset="0"/>
              </a:rPr>
              <a:t>) can also help unsupervised systems map words and their senses as dictionaries, in addition to word embedding techniques.</a:t>
            </a:r>
            <a:endParaRPr lang="en-IN" dirty="0"/>
          </a:p>
        </p:txBody>
      </p:sp>
    </p:spTree>
    <p:extLst>
      <p:ext uri="{BB962C8B-B14F-4D97-AF65-F5344CB8AC3E}">
        <p14:creationId xmlns:p14="http://schemas.microsoft.com/office/powerpoint/2010/main" val="1520801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r>
              <a:rPr lang="en-US" dirty="0"/>
              <a:t>Corpus study</a:t>
            </a:r>
            <a:endParaRPr lang="en-IN" dirty="0"/>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a:bodyPr>
          <a:lstStyle/>
          <a:p>
            <a:pPr algn="just" fontAlgn="ctr"/>
            <a:r>
              <a:rPr lang="en-US" b="0" i="0" dirty="0">
                <a:solidFill>
                  <a:srgbClr val="001D35"/>
                </a:solidFill>
                <a:effectLst/>
                <a:latin typeface="Google Sans"/>
              </a:rPr>
              <a:t>Corpus study, also known as corpus-based study, is a type of research that involves analyzing large collections of spoken and written language texts, called corpora. </a:t>
            </a:r>
          </a:p>
          <a:p>
            <a:pPr algn="just" fontAlgn="ctr"/>
            <a:r>
              <a:rPr lang="en-US" b="0" i="0" dirty="0">
                <a:solidFill>
                  <a:srgbClr val="001D35"/>
                </a:solidFill>
                <a:effectLst/>
                <a:latin typeface="Google Sans"/>
              </a:rPr>
              <a:t>These corpora are gathered according to specific criteria and are usually analyzed automatically. </a:t>
            </a:r>
          </a:p>
          <a:p>
            <a:pPr algn="just" fontAlgn="ctr"/>
            <a:r>
              <a:rPr lang="en-US" b="0" i="0" dirty="0">
                <a:solidFill>
                  <a:srgbClr val="001D35"/>
                </a:solidFill>
                <a:effectLst/>
                <a:latin typeface="Google Sans"/>
              </a:rPr>
              <a:t>The texts can be authentic, such as those written or spoken by a native speaker of a language or dialect, and can include newspapers, novels, recipes, radio broadcasts, television shows, movies, and tweets. </a:t>
            </a:r>
          </a:p>
          <a:p>
            <a:pPr marL="0" indent="0" algn="just" fontAlgn="ctr">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1187129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0BC6AE-26EC-BAC8-C9D4-FE8D5E884133}"/>
              </a:ext>
            </a:extLst>
          </p:cNvPr>
          <p:cNvSpPr>
            <a:spLocks noGrp="1"/>
          </p:cNvSpPr>
          <p:nvPr>
            <p:ph idx="1"/>
          </p:nvPr>
        </p:nvSpPr>
        <p:spPr/>
        <p:txBody>
          <a:bodyPr>
            <a:normAutofit/>
          </a:bodyPr>
          <a:lstStyle/>
          <a:p>
            <a:r>
              <a:rPr lang="en-US" i="0" dirty="0">
                <a:solidFill>
                  <a:srgbClr val="273239"/>
                </a:solidFill>
                <a:effectLst/>
                <a:latin typeface="Nunito" pitchFamily="2" charset="0"/>
              </a:rPr>
              <a:t>3. Knowledge-Based: It is built on the idea that words used in a text are related to one another, and that this relationship can be seen in the definitions of the words and their meanings. </a:t>
            </a:r>
          </a:p>
          <a:p>
            <a:r>
              <a:rPr lang="en-US" i="0" dirty="0">
                <a:solidFill>
                  <a:srgbClr val="273239"/>
                </a:solidFill>
                <a:effectLst/>
                <a:latin typeface="Nunito" pitchFamily="2" charset="0"/>
              </a:rPr>
              <a:t>The pair of dictionary senses having the highest word overlap in their dictionary meanings are used to disambiguate two (or more) words.  </a:t>
            </a:r>
          </a:p>
          <a:p>
            <a:r>
              <a:rPr lang="en-US" i="0" dirty="0" err="1">
                <a:effectLst/>
                <a:latin typeface="Nunito" pitchFamily="2" charset="0"/>
              </a:rPr>
              <a:t>Lesk</a:t>
            </a:r>
            <a:r>
              <a:rPr lang="en-US" i="0" dirty="0">
                <a:effectLst/>
                <a:latin typeface="Nunito" pitchFamily="2" charset="0"/>
              </a:rPr>
              <a:t> Algorithm</a:t>
            </a:r>
            <a:r>
              <a:rPr lang="en-US" i="0" dirty="0">
                <a:solidFill>
                  <a:srgbClr val="273239"/>
                </a:solidFill>
                <a:effectLst/>
                <a:latin typeface="Nunito" pitchFamily="2" charset="0"/>
              </a:rPr>
              <a:t> is the classical algorithm based on Knowledge-Based WSD. </a:t>
            </a:r>
          </a:p>
          <a:p>
            <a:r>
              <a:rPr lang="en-US" i="0" dirty="0" err="1">
                <a:solidFill>
                  <a:srgbClr val="273239"/>
                </a:solidFill>
                <a:effectLst/>
                <a:latin typeface="Nunito" pitchFamily="2" charset="0"/>
              </a:rPr>
              <a:t>Lesk</a:t>
            </a:r>
            <a:r>
              <a:rPr lang="en-US" i="0" dirty="0">
                <a:solidFill>
                  <a:srgbClr val="273239"/>
                </a:solidFill>
                <a:effectLst/>
                <a:latin typeface="Nunito" pitchFamily="2" charset="0"/>
              </a:rPr>
              <a:t> algorithm assumes that words in a given “neighborhood” (a portion of text) will have a similar theme. </a:t>
            </a:r>
          </a:p>
          <a:p>
            <a:r>
              <a:rPr lang="en-US" i="0" dirty="0">
                <a:solidFill>
                  <a:srgbClr val="273239"/>
                </a:solidFill>
                <a:effectLst/>
                <a:latin typeface="Nunito" pitchFamily="2" charset="0"/>
              </a:rPr>
              <a:t>The dictionary definition of an uncertain word is compared to the terms in its neighborhood in a simplified version of the </a:t>
            </a:r>
            <a:r>
              <a:rPr lang="en-US" i="0" dirty="0" err="1">
                <a:solidFill>
                  <a:srgbClr val="273239"/>
                </a:solidFill>
                <a:effectLst/>
                <a:latin typeface="Nunito" pitchFamily="2" charset="0"/>
              </a:rPr>
              <a:t>Lesk</a:t>
            </a:r>
            <a:r>
              <a:rPr lang="en-US" i="0" dirty="0">
                <a:solidFill>
                  <a:srgbClr val="273239"/>
                </a:solidFill>
                <a:effectLst/>
                <a:latin typeface="Nunito" pitchFamily="2" charset="0"/>
              </a:rPr>
              <a:t> algorithm. </a:t>
            </a:r>
            <a:endParaRPr lang="en-IN" dirty="0"/>
          </a:p>
        </p:txBody>
      </p:sp>
    </p:spTree>
    <p:extLst>
      <p:ext uri="{BB962C8B-B14F-4D97-AF65-F5344CB8AC3E}">
        <p14:creationId xmlns:p14="http://schemas.microsoft.com/office/powerpoint/2010/main" val="2140145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54612-81FB-76ED-413E-5D20F72F3D5A}"/>
              </a:ext>
            </a:extLst>
          </p:cNvPr>
          <p:cNvSpPr>
            <a:spLocks noGrp="1"/>
          </p:cNvSpPr>
          <p:nvPr>
            <p:ph idx="1"/>
          </p:nvPr>
        </p:nvSpPr>
        <p:spPr/>
        <p:txBody>
          <a:bodyPr>
            <a:normAutofit lnSpcReduction="10000"/>
          </a:bodyPr>
          <a:lstStyle/>
          <a:p>
            <a:pPr algn="l" fontAlgn="base"/>
            <a:r>
              <a:rPr lang="en-US" i="0" dirty="0">
                <a:solidFill>
                  <a:srgbClr val="273239"/>
                </a:solidFill>
                <a:effectLst/>
                <a:latin typeface="Nunito" pitchFamily="2" charset="0"/>
              </a:rPr>
              <a:t>Example:</a:t>
            </a:r>
          </a:p>
          <a:p>
            <a:pPr algn="l" fontAlgn="base"/>
            <a:r>
              <a:rPr lang="en-US" b="0" i="0" dirty="0">
                <a:solidFill>
                  <a:srgbClr val="273239"/>
                </a:solidFill>
                <a:effectLst/>
                <a:latin typeface="Nunito" pitchFamily="2" charset="0"/>
              </a:rPr>
              <a:t>For example, consider the word “bank” in the sentence “I deposited my money in the bank.” </a:t>
            </a:r>
          </a:p>
          <a:p>
            <a:pPr algn="l" fontAlgn="base"/>
            <a:r>
              <a:rPr lang="en-US" b="0" i="0" dirty="0">
                <a:solidFill>
                  <a:srgbClr val="273239"/>
                </a:solidFill>
                <a:effectLst/>
                <a:latin typeface="Nunito" pitchFamily="2" charset="0"/>
              </a:rPr>
              <a:t>Without WSD, it would be difficult for a computer to determine whether the word “bank” refers to a financial institution or the edge of a river. </a:t>
            </a:r>
          </a:p>
          <a:p>
            <a:pPr algn="l" fontAlgn="base"/>
            <a:r>
              <a:rPr lang="en-US" b="0" i="0" dirty="0">
                <a:solidFill>
                  <a:srgbClr val="273239"/>
                </a:solidFill>
                <a:effectLst/>
                <a:latin typeface="Nunito" pitchFamily="2" charset="0"/>
              </a:rPr>
              <a:t>However, with WSD, the computer can use context clues such as “deposited” and “money” to determine that the intended meaning of “bank” in this sentence is a financial institution. </a:t>
            </a:r>
          </a:p>
          <a:p>
            <a:pPr algn="l" fontAlgn="base"/>
            <a:r>
              <a:rPr lang="en-US" b="0" i="0" dirty="0">
                <a:solidFill>
                  <a:srgbClr val="273239"/>
                </a:solidFill>
                <a:effectLst/>
                <a:latin typeface="Nunito" pitchFamily="2" charset="0"/>
              </a:rPr>
              <a:t>This will improve the accuracy of natural language understanding and machine translation, as the computer will understand that the sentence is talking about depositing money in a bank account, not at the edge of a river.</a:t>
            </a:r>
          </a:p>
          <a:p>
            <a:endParaRPr lang="en-IN" dirty="0"/>
          </a:p>
        </p:txBody>
      </p:sp>
    </p:spTree>
    <p:extLst>
      <p:ext uri="{BB962C8B-B14F-4D97-AF65-F5344CB8AC3E}">
        <p14:creationId xmlns:p14="http://schemas.microsoft.com/office/powerpoint/2010/main" val="56828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lstStyle/>
          <a:p>
            <a:pPr algn="just"/>
            <a:r>
              <a:rPr lang="en-US" b="0" i="0" dirty="0">
                <a:solidFill>
                  <a:srgbClr val="001D35"/>
                </a:solidFill>
                <a:effectLst/>
                <a:latin typeface="Google Sans"/>
              </a:rPr>
              <a:t>Corpus study can help researchers understand how language is used in different contexts, such as genres, settings, and audiences. </a:t>
            </a:r>
          </a:p>
          <a:p>
            <a:pPr algn="just"/>
            <a:r>
              <a:rPr lang="en-US" b="0" i="0" dirty="0">
                <a:solidFill>
                  <a:srgbClr val="001D35"/>
                </a:solidFill>
                <a:effectLst/>
                <a:latin typeface="Google Sans"/>
              </a:rPr>
              <a:t>It can also help researchers identify both typical and atypical language use, and empirically test hypotheses about language patterns and features. </a:t>
            </a:r>
          </a:p>
        </p:txBody>
      </p:sp>
    </p:spTree>
    <p:extLst>
      <p:ext uri="{BB962C8B-B14F-4D97-AF65-F5344CB8AC3E}">
        <p14:creationId xmlns:p14="http://schemas.microsoft.com/office/powerpoint/2010/main" val="207592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r>
              <a:rPr lang="en-US" dirty="0"/>
              <a:t>WordNet</a:t>
            </a:r>
            <a:endParaRPr lang="en-IN" dirty="0"/>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a:bodyPr>
          <a:lstStyle/>
          <a:p>
            <a:pPr algn="just" fontAlgn="ctr"/>
            <a:r>
              <a:rPr lang="en-US" b="0" i="0" dirty="0">
                <a:solidFill>
                  <a:srgbClr val="001D35"/>
                </a:solidFill>
                <a:effectLst/>
                <a:latin typeface="Google Sans"/>
              </a:rPr>
              <a:t>WordNet is a lexical database or dictionary designed for natural language processing (NLP). </a:t>
            </a:r>
          </a:p>
          <a:p>
            <a:pPr algn="just" fontAlgn="ctr"/>
            <a:r>
              <a:rPr lang="en-US" b="0" i="0" dirty="0">
                <a:solidFill>
                  <a:srgbClr val="001D35"/>
                </a:solidFill>
                <a:effectLst/>
                <a:latin typeface="Google Sans"/>
              </a:rPr>
              <a:t>It's structured into hierarchies with </a:t>
            </a:r>
            <a:r>
              <a:rPr lang="en-US" b="0" i="0" dirty="0" err="1">
                <a:solidFill>
                  <a:srgbClr val="001D35"/>
                </a:solidFill>
                <a:effectLst/>
                <a:latin typeface="Google Sans"/>
              </a:rPr>
              <a:t>synsets</a:t>
            </a:r>
            <a:r>
              <a:rPr lang="en-US" b="0" i="0" dirty="0">
                <a:solidFill>
                  <a:srgbClr val="001D35"/>
                </a:solidFill>
                <a:effectLst/>
                <a:latin typeface="Google Sans"/>
              </a:rPr>
              <a:t> (synonym sets) at each level. </a:t>
            </a:r>
          </a:p>
          <a:p>
            <a:pPr algn="just" fontAlgn="ctr"/>
            <a:r>
              <a:rPr lang="en-US" b="0" i="0" dirty="0">
                <a:solidFill>
                  <a:srgbClr val="001D35"/>
                </a:solidFill>
                <a:effectLst/>
                <a:latin typeface="Google Sans"/>
              </a:rPr>
              <a:t>The most common hierarchy is hypernym-</a:t>
            </a:r>
            <a:r>
              <a:rPr lang="en-US" b="0" i="0" dirty="0" err="1">
                <a:solidFill>
                  <a:srgbClr val="001D35"/>
                </a:solidFill>
                <a:effectLst/>
                <a:latin typeface="Google Sans"/>
              </a:rPr>
              <a:t>holonym</a:t>
            </a:r>
            <a:r>
              <a:rPr lang="en-US" b="0" i="0" dirty="0">
                <a:solidFill>
                  <a:srgbClr val="001D35"/>
                </a:solidFill>
                <a:effectLst/>
                <a:latin typeface="Google Sans"/>
              </a:rPr>
              <a:t>, where one word (hyponym) is a subtype of another word (hypernym). </a:t>
            </a:r>
          </a:p>
          <a:p>
            <a:pPr algn="just" fontAlgn="ctr"/>
            <a:r>
              <a:rPr lang="en-US" b="0" i="0" dirty="0">
                <a:solidFill>
                  <a:srgbClr val="001D35"/>
                </a:solidFill>
                <a:effectLst/>
                <a:latin typeface="Google Sans"/>
              </a:rPr>
              <a:t>For example, "rose" is a hyponym of "flower". WordNet also includes semantic relations like antonymy, meronymy, and homonymy. </a:t>
            </a:r>
          </a:p>
          <a:p>
            <a:pPr marL="0" indent="0" algn="just">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65526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fontScale="92500"/>
          </a:bodyPr>
          <a:lstStyle/>
          <a:p>
            <a:pPr algn="just" fontAlgn="ctr"/>
            <a:r>
              <a:rPr lang="en-US" b="0" i="0" dirty="0">
                <a:solidFill>
                  <a:srgbClr val="001D35"/>
                </a:solidFill>
                <a:effectLst/>
                <a:latin typeface="Google Sans"/>
              </a:rPr>
              <a:t>Here are some examples of WordNet in NLP: </a:t>
            </a:r>
          </a:p>
          <a:p>
            <a:pPr algn="just" fontAlgn="ctr">
              <a:buFont typeface="Wingdings" panose="05000000000000000000" pitchFamily="2" charset="2"/>
              <a:buChar char="Ø"/>
            </a:pPr>
            <a:r>
              <a:rPr lang="en-US" b="0" i="0" dirty="0">
                <a:solidFill>
                  <a:srgbClr val="001D35"/>
                </a:solidFill>
                <a:effectLst/>
                <a:latin typeface="Google Sans"/>
              </a:rPr>
              <a:t>Part-of-speech tagging: WordNet's </a:t>
            </a:r>
            <a:r>
              <a:rPr lang="en-US" b="0" i="0" dirty="0" err="1">
                <a:solidFill>
                  <a:srgbClr val="001D35"/>
                </a:solidFill>
                <a:effectLst/>
                <a:latin typeface="Google Sans"/>
              </a:rPr>
              <a:t>WordNetTagger</a:t>
            </a:r>
            <a:r>
              <a:rPr lang="en-US" b="0" i="0" dirty="0">
                <a:solidFill>
                  <a:srgbClr val="001D35"/>
                </a:solidFill>
                <a:effectLst/>
                <a:latin typeface="Google Sans"/>
              </a:rPr>
              <a:t>() function can tag words to their part of speech, such as verbs or nouns. The function creates a class that looks up words with WordNet and returns the number of each part of speech tag found in the </a:t>
            </a:r>
            <a:r>
              <a:rPr lang="en-US" b="0" i="0" dirty="0" err="1">
                <a:solidFill>
                  <a:srgbClr val="001D35"/>
                </a:solidFill>
                <a:effectLst/>
                <a:latin typeface="Google Sans"/>
              </a:rPr>
              <a:t>synsets</a:t>
            </a:r>
            <a:r>
              <a:rPr lang="en-US" b="0" i="0" dirty="0">
                <a:solidFill>
                  <a:srgbClr val="001D35"/>
                </a:solidFill>
                <a:effectLst/>
                <a:latin typeface="Google Sans"/>
              </a:rPr>
              <a:t> for a word. </a:t>
            </a:r>
          </a:p>
          <a:p>
            <a:pPr algn="just" fontAlgn="ctr">
              <a:buFont typeface="Wingdings" panose="05000000000000000000" pitchFamily="2" charset="2"/>
              <a:buChar char="Ø"/>
            </a:pPr>
            <a:r>
              <a:rPr lang="en-US" b="0" i="0" dirty="0">
                <a:solidFill>
                  <a:srgbClr val="001D35"/>
                </a:solidFill>
                <a:effectLst/>
                <a:latin typeface="Google Sans"/>
              </a:rPr>
              <a:t>Semantic relations: WordNet can help identify semantic relations between words, such as synonymy, antonymy, hyponymy, meronymy, and homonymy. For example, "big" and "large" are synonyms, "hot" and "cold" are antonyms, and "wheel" is a meronym of "car". </a:t>
            </a:r>
          </a:p>
          <a:p>
            <a:pPr fontAlgn="ctr">
              <a:buFont typeface="Wingdings" panose="05000000000000000000" pitchFamily="2" charset="2"/>
              <a:buChar char="Ø"/>
            </a:pPr>
            <a:r>
              <a:rPr lang="en-US" b="0" i="0" dirty="0">
                <a:solidFill>
                  <a:srgbClr val="001D35"/>
                </a:solidFill>
                <a:effectLst/>
                <a:latin typeface="Google Sans"/>
              </a:rPr>
              <a:t>Sentiment analysis and text summarization: WordNet can be used for sentiment analysis and text summarization. </a:t>
            </a: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187417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r>
              <a:rPr lang="en-US" dirty="0"/>
              <a:t>Word Sense </a:t>
            </a:r>
            <a:r>
              <a:rPr lang="en-US" dirty="0" err="1"/>
              <a:t>Disambiguition</a:t>
            </a:r>
            <a:endParaRPr lang="en-IN" dirty="0"/>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a:bodyPr>
          <a:lstStyle/>
          <a:p>
            <a:r>
              <a:rPr lang="en-US" b="1" i="0" dirty="0">
                <a:solidFill>
                  <a:srgbClr val="273239"/>
                </a:solidFill>
                <a:effectLst/>
                <a:latin typeface="Nunito" pitchFamily="2" charset="0"/>
              </a:rPr>
              <a:t>Word sense disambiguation (WSD</a:t>
            </a:r>
            <a:r>
              <a:rPr lang="en-US" i="0" dirty="0">
                <a:solidFill>
                  <a:srgbClr val="273239"/>
                </a:solidFill>
                <a:effectLst/>
                <a:latin typeface="Nunito" pitchFamily="2" charset="0"/>
              </a:rPr>
              <a:t>)  in </a:t>
            </a:r>
            <a:r>
              <a:rPr lang="en-US" i="0" dirty="0">
                <a:effectLst/>
                <a:latin typeface="Nunito" pitchFamily="2" charset="0"/>
              </a:rPr>
              <a:t>Natural Language Processing (NLP) </a:t>
            </a:r>
            <a:r>
              <a:rPr lang="en-US" i="0" dirty="0">
                <a:solidFill>
                  <a:srgbClr val="273239"/>
                </a:solidFill>
                <a:effectLst/>
                <a:latin typeface="Nunito" pitchFamily="2" charset="0"/>
              </a:rPr>
              <a:t>is the problem of identifying which “sense” (meaning) of a word is activated by the use of the word in a particular context or scenario. </a:t>
            </a:r>
          </a:p>
          <a:p>
            <a:r>
              <a:rPr lang="en-US" i="0" dirty="0">
                <a:solidFill>
                  <a:srgbClr val="273239"/>
                </a:solidFill>
                <a:effectLst/>
                <a:latin typeface="Nunito" pitchFamily="2" charset="0"/>
              </a:rPr>
              <a:t>The challenge of correctly identifying words in NLP systems is common, and determining the specific usage of a word in a sentence has many applications. </a:t>
            </a:r>
          </a:p>
          <a:p>
            <a:r>
              <a:rPr lang="en-US" i="0" dirty="0">
                <a:solidFill>
                  <a:srgbClr val="273239"/>
                </a:solidFill>
                <a:effectLst/>
                <a:latin typeface="Nunito" pitchFamily="2" charset="0"/>
              </a:rPr>
              <a:t>The application of Word Sense Disambiguation involves the area of Information Retrieval, Question Answering systems, </a:t>
            </a:r>
            <a:r>
              <a:rPr lang="en-US" i="0" dirty="0">
                <a:effectLst/>
                <a:latin typeface="Nunito" pitchFamily="2" charset="0"/>
              </a:rPr>
              <a:t>Chatbots</a:t>
            </a:r>
            <a:r>
              <a:rPr lang="en-US" i="0" dirty="0">
                <a:solidFill>
                  <a:srgbClr val="273239"/>
                </a:solidFill>
                <a:effectLst/>
                <a:latin typeface="Nunito" pitchFamily="2" charset="0"/>
              </a:rPr>
              <a:t>, etc.</a:t>
            </a:r>
            <a:endParaRPr lang="en-IN" dirty="0"/>
          </a:p>
        </p:txBody>
      </p:sp>
    </p:spTree>
    <p:extLst>
      <p:ext uri="{BB962C8B-B14F-4D97-AF65-F5344CB8AC3E}">
        <p14:creationId xmlns:p14="http://schemas.microsoft.com/office/powerpoint/2010/main" val="286388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lstStyle/>
          <a:p>
            <a:r>
              <a:rPr lang="en-US" b="0" i="0" dirty="0">
                <a:solidFill>
                  <a:srgbClr val="273239"/>
                </a:solidFill>
                <a:effectLst/>
                <a:latin typeface="Nunito" pitchFamily="2" charset="0"/>
              </a:rPr>
              <a:t>Word Sense Disambiguation (WSD) is a subtask of Natural Language Processing that deals with the problem of identifying the correct sense of a word in context. </a:t>
            </a:r>
          </a:p>
          <a:p>
            <a:r>
              <a:rPr lang="en-US" b="0" i="0" dirty="0">
                <a:solidFill>
                  <a:srgbClr val="273239"/>
                </a:solidFill>
                <a:effectLst/>
                <a:latin typeface="Nunito" pitchFamily="2" charset="0"/>
              </a:rPr>
              <a:t>Many words in natural language have multiple meanings, and WSD aims to disambiguate the correct sense of a word in a particular context. </a:t>
            </a:r>
          </a:p>
          <a:p>
            <a:r>
              <a:rPr lang="en-US" b="0" i="0" dirty="0">
                <a:solidFill>
                  <a:srgbClr val="273239"/>
                </a:solidFill>
                <a:effectLst/>
                <a:latin typeface="Nunito" pitchFamily="2" charset="0"/>
              </a:rPr>
              <a:t>For example, the word “bank” can have different meanings in the sentences “I deposited money in the bank” and “The boat went down the river bank”.</a:t>
            </a:r>
            <a:endParaRPr lang="en-IN" dirty="0"/>
          </a:p>
        </p:txBody>
      </p:sp>
    </p:spTree>
    <p:extLst>
      <p:ext uri="{BB962C8B-B14F-4D97-AF65-F5344CB8AC3E}">
        <p14:creationId xmlns:p14="http://schemas.microsoft.com/office/powerpoint/2010/main" val="224871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normAutofit/>
          </a:bodyPr>
          <a:lstStyle/>
          <a:p>
            <a:pPr algn="l" fontAlgn="base"/>
            <a:r>
              <a:rPr lang="en-US" b="0" i="0" dirty="0">
                <a:solidFill>
                  <a:srgbClr val="273239"/>
                </a:solidFill>
                <a:effectLst/>
                <a:latin typeface="Nunito" pitchFamily="2" charset="0"/>
              </a:rPr>
              <a:t>WSD is a challenging task because it requires understanding the context in which the word is used and the different senses in which the word can be used. Some common approaches to WSD include:</a:t>
            </a:r>
          </a:p>
          <a:p>
            <a:pPr algn="l" fontAlgn="base">
              <a:buFont typeface="+mj-lt"/>
              <a:buAutoNum type="arabicPeriod"/>
            </a:pPr>
            <a:r>
              <a:rPr lang="en-US" b="0" i="0" dirty="0">
                <a:solidFill>
                  <a:srgbClr val="273239"/>
                </a:solidFill>
                <a:effectLst/>
                <a:latin typeface="Nunito" pitchFamily="2" charset="0"/>
              </a:rPr>
              <a:t> Supervised learning: This involves training a machine learning model on a dataset of annotated examples, where each example contains a target word and its sense in a particular context. The model then learns to predict the correct sense of the target word in new contexts.</a:t>
            </a:r>
          </a:p>
          <a:p>
            <a:pPr algn="l" fontAlgn="base">
              <a:buFont typeface="+mj-lt"/>
              <a:buAutoNum type="arabicPeriod"/>
            </a:pPr>
            <a:r>
              <a:rPr lang="en-US" b="0" i="0" dirty="0">
                <a:solidFill>
                  <a:srgbClr val="273239"/>
                </a:solidFill>
                <a:effectLst/>
                <a:latin typeface="Nunito" pitchFamily="2" charset="0"/>
              </a:rPr>
              <a:t> Unsupervised learning: This involves clustering words that appear in similar contexts together, and then assigning senses to the resulting clusters. This approach does not require annotated data, but it is less accurate than supervised learning.</a:t>
            </a:r>
          </a:p>
          <a:p>
            <a:endParaRPr lang="en-IN" dirty="0"/>
          </a:p>
        </p:txBody>
      </p:sp>
    </p:spTree>
    <p:extLst>
      <p:ext uri="{BB962C8B-B14F-4D97-AF65-F5344CB8AC3E}">
        <p14:creationId xmlns:p14="http://schemas.microsoft.com/office/powerpoint/2010/main" val="886786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74C5-DB71-9E5D-0CB1-E2167B214F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67B089-18AE-AE20-AB31-DB7D63D8BDC7}"/>
              </a:ext>
            </a:extLst>
          </p:cNvPr>
          <p:cNvSpPr>
            <a:spLocks noGrp="1"/>
          </p:cNvSpPr>
          <p:nvPr>
            <p:ph idx="1"/>
          </p:nvPr>
        </p:nvSpPr>
        <p:spPr/>
        <p:txBody>
          <a:bodyPr/>
          <a:lstStyle/>
          <a:p>
            <a:pPr marL="0" indent="0" algn="l" fontAlgn="base">
              <a:buNone/>
            </a:pPr>
            <a:r>
              <a:rPr lang="en-US" b="0" i="0" dirty="0">
                <a:solidFill>
                  <a:srgbClr val="273239"/>
                </a:solidFill>
                <a:effectLst/>
                <a:latin typeface="Nunito" pitchFamily="2" charset="0"/>
              </a:rPr>
              <a:t>3. Knowledge-based: This involves using a knowledge base, such as a dictionary or ontology, to map words to their different senses. This approach relies on the availability and accuracy of the knowledge base.</a:t>
            </a:r>
          </a:p>
          <a:p>
            <a:pPr marL="0" indent="0" algn="l" fontAlgn="base">
              <a:buNone/>
            </a:pPr>
            <a:r>
              <a:rPr lang="en-US" b="0" i="0" dirty="0">
                <a:solidFill>
                  <a:srgbClr val="273239"/>
                </a:solidFill>
                <a:effectLst/>
                <a:latin typeface="Nunito" pitchFamily="2" charset="0"/>
              </a:rPr>
              <a:t>4. Hybrid: This involves combining multiple approaches, such as supervised and knowledge-based methods, to improve accuracy.</a:t>
            </a:r>
          </a:p>
          <a:p>
            <a:endParaRPr lang="en-IN" dirty="0"/>
          </a:p>
        </p:txBody>
      </p:sp>
    </p:spTree>
    <p:extLst>
      <p:ext uri="{BB962C8B-B14F-4D97-AF65-F5344CB8AC3E}">
        <p14:creationId xmlns:p14="http://schemas.microsoft.com/office/powerpoint/2010/main" val="23000179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140</TotalTime>
  <Words>2021</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Century Gothic</vt:lpstr>
      <vt:lpstr>Google Sans</vt:lpstr>
      <vt:lpstr>Nunito</vt:lpstr>
      <vt:lpstr>Wingdings</vt:lpstr>
      <vt:lpstr>Wingdings 3</vt:lpstr>
      <vt:lpstr>Ion Boardroom</vt:lpstr>
      <vt:lpstr>Corpus study, WordNet, Word Sense Disambiguition, Babel Net  </vt:lpstr>
      <vt:lpstr>Corpus study</vt:lpstr>
      <vt:lpstr>PowerPoint Presentation</vt:lpstr>
      <vt:lpstr>WordNet</vt:lpstr>
      <vt:lpstr>PowerPoint Presentation</vt:lpstr>
      <vt:lpstr>Word Sense Disambiguition</vt:lpstr>
      <vt:lpstr>PowerPoint Presentation</vt:lpstr>
      <vt:lpstr>PowerPoint Presentation</vt:lpstr>
      <vt:lpstr>PowerPoint Presentation</vt:lpstr>
      <vt:lpstr>PowerPoint Presentation</vt:lpstr>
      <vt:lpstr>PowerPoint Presentation</vt:lpstr>
      <vt:lpstr>Difficulties in Word Sense Disambiguation </vt:lpstr>
      <vt:lpstr>PowerPoint Presentation</vt:lpstr>
      <vt:lpstr> Sense Inventories for Word Sense Disambiguation </vt:lpstr>
      <vt:lpstr>Approaches for Word Sense Disambiguation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19</cp:revision>
  <dcterms:created xsi:type="dcterms:W3CDTF">2024-08-27T11:47:26Z</dcterms:created>
  <dcterms:modified xsi:type="dcterms:W3CDTF">2024-08-28T05:20:57Z</dcterms:modified>
</cp:coreProperties>
</file>