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38AE-302B-D104-858F-FD992B5E1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EF8A60-2CEE-4814-40A8-AD42CA85C7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1DFBE8-D0C1-B282-C637-2A1B3016530D}"/>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5" name="Footer Placeholder 4">
            <a:extLst>
              <a:ext uri="{FF2B5EF4-FFF2-40B4-BE49-F238E27FC236}">
                <a16:creationId xmlns:a16="http://schemas.microsoft.com/office/drawing/2014/main" id="{F9D1AEF9-7D15-B42C-7BCC-F1F2D3E7D4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FB6AD-DAB4-341D-33CA-708AF21C9E49}"/>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422831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4B5A-67FE-9DE9-7074-E0ED3EA92C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8A2DF5-7F1F-5E45-E200-34510AAC3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E10E2-5AE1-2FFA-A5C2-97F0921F1EAD}"/>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5" name="Footer Placeholder 4">
            <a:extLst>
              <a:ext uri="{FF2B5EF4-FFF2-40B4-BE49-F238E27FC236}">
                <a16:creationId xmlns:a16="http://schemas.microsoft.com/office/drawing/2014/main" id="{176FF939-E7D8-1B89-26DF-0B2BA44D60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340E3C-31D6-0F9B-BDF6-233F7857DBDE}"/>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266866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97FB3-774E-6D41-BFB7-4B11FB4DEB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7FC75E-DA98-72D6-419F-C3251C3615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F0934E-E412-DF48-80CB-C1886A6666DB}"/>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5" name="Footer Placeholder 4">
            <a:extLst>
              <a:ext uri="{FF2B5EF4-FFF2-40B4-BE49-F238E27FC236}">
                <a16:creationId xmlns:a16="http://schemas.microsoft.com/office/drawing/2014/main" id="{3A5F89FA-6B72-5C0B-BD8F-9E8DACC42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95029-CE29-1593-E7AD-C4AE12C2AEF1}"/>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171596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F91D-0624-41C8-0832-88E06C8DB9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56F427-6CE8-4325-05B1-28511F0CC0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98D68B-252C-4B6C-55C8-BFA5469ECA50}"/>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5" name="Footer Placeholder 4">
            <a:extLst>
              <a:ext uri="{FF2B5EF4-FFF2-40B4-BE49-F238E27FC236}">
                <a16:creationId xmlns:a16="http://schemas.microsoft.com/office/drawing/2014/main" id="{D8AE8C82-45E6-6953-8AC3-7C26D45E42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384632-B71C-B43C-D795-FAB0F7670A3F}"/>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171028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D4F0-D5E3-DE22-B495-80020C0F7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D3BC0A-63AB-5ADD-FF96-0FDF9780BE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327F29-9153-3F4F-3CB2-E2699D23118C}"/>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5" name="Footer Placeholder 4">
            <a:extLst>
              <a:ext uri="{FF2B5EF4-FFF2-40B4-BE49-F238E27FC236}">
                <a16:creationId xmlns:a16="http://schemas.microsoft.com/office/drawing/2014/main" id="{50719572-8677-E47F-79E5-BADEB87CD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5A6DCF-0943-12DA-6048-1C40964502F9}"/>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146709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E922-7058-F8BE-04EB-8226FB6C4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3A8408-AD95-0C27-FE7A-9877875ED8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B1ED81-1E4D-3A58-28EC-84730590DA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5B2B86-76D9-CF79-A3A2-8DECF02946E6}"/>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6" name="Footer Placeholder 5">
            <a:extLst>
              <a:ext uri="{FF2B5EF4-FFF2-40B4-BE49-F238E27FC236}">
                <a16:creationId xmlns:a16="http://schemas.microsoft.com/office/drawing/2014/main" id="{05DA293A-6C10-9CC8-9895-A8D157281E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53DE10-25E7-5F43-D110-F0FC78C7901B}"/>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337392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E6BD-DF07-B65D-3197-568FD40D68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8FF873-9A55-1A02-91CE-61B26A3762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549E5-BA0C-E737-3A8C-72B99F47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2C310D-4C86-A98D-BFDC-497BB522A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EB42F1-CAC8-6A99-C8E0-F8B6784F5B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2B600B-6A09-6193-9B5D-B6647E25AF6D}"/>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8" name="Footer Placeholder 7">
            <a:extLst>
              <a:ext uri="{FF2B5EF4-FFF2-40B4-BE49-F238E27FC236}">
                <a16:creationId xmlns:a16="http://schemas.microsoft.com/office/drawing/2014/main" id="{503A59B1-8CBD-A6E1-2F69-8D02319468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2075D6-67A2-6AFD-2795-32063D8DB841}"/>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2213909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7F11-3D84-84B0-130F-4780D9E6F0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895A84-3102-1893-E8B9-8D1859CF17B4}"/>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4" name="Footer Placeholder 3">
            <a:extLst>
              <a:ext uri="{FF2B5EF4-FFF2-40B4-BE49-F238E27FC236}">
                <a16:creationId xmlns:a16="http://schemas.microsoft.com/office/drawing/2014/main" id="{D8B0B1F4-CA36-35A8-6530-420694CAFA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0FBB45-916B-BB3D-69C0-C86CA0E91898}"/>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1167003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337D5-37DA-4249-52DE-236677D4BA0C}"/>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3" name="Footer Placeholder 2">
            <a:extLst>
              <a:ext uri="{FF2B5EF4-FFF2-40B4-BE49-F238E27FC236}">
                <a16:creationId xmlns:a16="http://schemas.microsoft.com/office/drawing/2014/main" id="{7630897A-05AE-30FE-4163-27FFB89EAA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BAE64F-92AD-9CD4-5608-78F5586E2FF6}"/>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1744270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566D-CE92-78C6-23D5-D26B27C27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0BB86E-F15C-C3AF-D6D6-060E7C68D4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01A643-1B94-3328-8C11-0DB289EF3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9473E-507E-D82A-4021-89A53A5148C9}"/>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6" name="Footer Placeholder 5">
            <a:extLst>
              <a:ext uri="{FF2B5EF4-FFF2-40B4-BE49-F238E27FC236}">
                <a16:creationId xmlns:a16="http://schemas.microsoft.com/office/drawing/2014/main" id="{10CD5528-C50A-642A-84A1-0B62AE7E8D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8C664A-42CF-9BA7-2C1D-92E0947E8E12}"/>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379970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B98D-E887-12F6-6770-0D8FBEB79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F25A76-1FB2-5238-85A8-A363E66560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ABBC16-5D01-6CE0-DEBF-C787F5355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A8E3D-D784-D414-E07D-0397A69A5030}"/>
              </a:ext>
            </a:extLst>
          </p:cNvPr>
          <p:cNvSpPr>
            <a:spLocks noGrp="1"/>
          </p:cNvSpPr>
          <p:nvPr>
            <p:ph type="dt" sz="half" idx="10"/>
          </p:nvPr>
        </p:nvSpPr>
        <p:spPr/>
        <p:txBody>
          <a:bodyPr/>
          <a:lstStyle/>
          <a:p>
            <a:fld id="{1A20708E-70ED-48C2-AC58-16D22AB2FC40}" type="datetimeFigureOut">
              <a:rPr lang="en-IN" smtClean="0"/>
              <a:t>11-09-2024</a:t>
            </a:fld>
            <a:endParaRPr lang="en-IN"/>
          </a:p>
        </p:txBody>
      </p:sp>
      <p:sp>
        <p:nvSpPr>
          <p:cNvPr id="6" name="Footer Placeholder 5">
            <a:extLst>
              <a:ext uri="{FF2B5EF4-FFF2-40B4-BE49-F238E27FC236}">
                <a16:creationId xmlns:a16="http://schemas.microsoft.com/office/drawing/2014/main" id="{FEEB264D-5AA0-15FC-961C-C5DAB04E06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E1135-3F40-C62F-AA5C-76B6DCF7B21A}"/>
              </a:ext>
            </a:extLst>
          </p:cNvPr>
          <p:cNvSpPr>
            <a:spLocks noGrp="1"/>
          </p:cNvSpPr>
          <p:nvPr>
            <p:ph type="sldNum" sz="quarter" idx="12"/>
          </p:nvPr>
        </p:nvSpPr>
        <p:spPr/>
        <p:txBody>
          <a:bodyPr/>
          <a:lstStyle/>
          <a:p>
            <a:fld id="{8DACD19C-539C-42BD-967C-201D20971DC8}" type="slidenum">
              <a:rPr lang="en-IN" smtClean="0"/>
              <a:t>‹#›</a:t>
            </a:fld>
            <a:endParaRPr lang="en-IN"/>
          </a:p>
        </p:txBody>
      </p:sp>
    </p:spTree>
    <p:extLst>
      <p:ext uri="{BB962C8B-B14F-4D97-AF65-F5344CB8AC3E}">
        <p14:creationId xmlns:p14="http://schemas.microsoft.com/office/powerpoint/2010/main" val="92112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811C00-A789-07ED-1B5A-471F3E93AF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B92983-273F-AC93-224C-11D4F0FFED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ECBD6-3FD6-3A7B-4EF3-7306993B8D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0708E-70ED-48C2-AC58-16D22AB2FC40}" type="datetimeFigureOut">
              <a:rPr lang="en-IN" smtClean="0"/>
              <a:t>11-09-2024</a:t>
            </a:fld>
            <a:endParaRPr lang="en-IN"/>
          </a:p>
        </p:txBody>
      </p:sp>
      <p:sp>
        <p:nvSpPr>
          <p:cNvPr id="5" name="Footer Placeholder 4">
            <a:extLst>
              <a:ext uri="{FF2B5EF4-FFF2-40B4-BE49-F238E27FC236}">
                <a16:creationId xmlns:a16="http://schemas.microsoft.com/office/drawing/2014/main" id="{DBAA6867-2373-1D00-B7FF-130423E9A1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B58F7D-5BEB-9541-610A-37370F297E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CD19C-539C-42BD-967C-201D20971DC8}" type="slidenum">
              <a:rPr lang="en-IN" smtClean="0"/>
              <a:t>‹#›</a:t>
            </a:fld>
            <a:endParaRPr lang="en-IN"/>
          </a:p>
        </p:txBody>
      </p:sp>
    </p:spTree>
    <p:extLst>
      <p:ext uri="{BB962C8B-B14F-4D97-AF65-F5344CB8AC3E}">
        <p14:creationId xmlns:p14="http://schemas.microsoft.com/office/powerpoint/2010/main" val="200067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BCD9-7FDD-B5AC-3D36-4AB4A9BB2CE5}"/>
              </a:ext>
            </a:extLst>
          </p:cNvPr>
          <p:cNvSpPr>
            <a:spLocks noGrp="1"/>
          </p:cNvSpPr>
          <p:nvPr>
            <p:ph type="ctrTitle"/>
          </p:nvPr>
        </p:nvSpPr>
        <p:spPr/>
        <p:txBody>
          <a:bodyPr/>
          <a:lstStyle/>
          <a:p>
            <a:r>
              <a:rPr lang="en-US" dirty="0"/>
              <a:t>Discourse Reference Resolution</a:t>
            </a:r>
            <a:endParaRPr lang="en-IN" dirty="0"/>
          </a:p>
        </p:txBody>
      </p:sp>
      <p:sp>
        <p:nvSpPr>
          <p:cNvPr id="3" name="Subtitle 2">
            <a:extLst>
              <a:ext uri="{FF2B5EF4-FFF2-40B4-BE49-F238E27FC236}">
                <a16:creationId xmlns:a16="http://schemas.microsoft.com/office/drawing/2014/main" id="{E643FB4F-C1F4-B208-B29F-FD5B4390804D}"/>
              </a:ext>
            </a:extLst>
          </p:cNvPr>
          <p:cNvSpPr>
            <a:spLocks noGrp="1"/>
          </p:cNvSpPr>
          <p:nvPr>
            <p:ph type="subTitle" idx="1"/>
          </p:nvPr>
        </p:nvSpPr>
        <p:spPr/>
        <p:txBody>
          <a:bodyPr/>
          <a:lstStyle/>
          <a:p>
            <a:pPr algn="r"/>
            <a:r>
              <a:rPr lang="en-US" dirty="0"/>
              <a:t>-Aishwarya </a:t>
            </a:r>
            <a:r>
              <a:rPr lang="en-US"/>
              <a:t>Londhe</a:t>
            </a:r>
            <a:endParaRPr lang="en-IN"/>
          </a:p>
        </p:txBody>
      </p:sp>
    </p:spTree>
    <p:extLst>
      <p:ext uri="{BB962C8B-B14F-4D97-AF65-F5344CB8AC3E}">
        <p14:creationId xmlns:p14="http://schemas.microsoft.com/office/powerpoint/2010/main" val="184756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Reference, in NLP, is a linguistic process where one word in a sentence or discourse may refer to another word or entity. The task of resolving such references is known as Reference Resolution. </a:t>
            </a:r>
          </a:p>
          <a:p>
            <a:r>
              <a:rPr lang="en-US" dirty="0">
                <a:effectLst/>
                <a:latin typeface="Times New Roman" panose="02020603050405020304" pitchFamily="18" charset="0"/>
                <a:cs typeface="Times New Roman" panose="02020603050405020304" pitchFamily="18" charset="0"/>
              </a:rPr>
              <a:t>In the above example, “She” and “Her” referring to the entity “Ana” and “the institute” referring to the entity “UT Dallas” are two examples of Reference Resolution.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655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Coreference Resolution in particular, is the process of resolving pronouns to identify which entities are they referring to. </a:t>
            </a:r>
          </a:p>
          <a:p>
            <a:r>
              <a:rPr lang="en-US" dirty="0">
                <a:effectLst/>
                <a:latin typeface="Times New Roman" panose="02020603050405020304" pitchFamily="18" charset="0"/>
                <a:cs typeface="Times New Roman" panose="02020603050405020304" pitchFamily="18" charset="0"/>
              </a:rPr>
              <a:t>It is also a kind of Reference Resolution. The entities resolved may be a person, place, organization, or event.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757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Referent is the object that is being referred to. For example, “Ana” is the referent in the above example.</a:t>
            </a:r>
          </a:p>
          <a:p>
            <a:r>
              <a:rPr lang="en-US" dirty="0">
                <a:latin typeface="Times New Roman" panose="02020603050405020304" pitchFamily="18" charset="0"/>
                <a:cs typeface="Times New Roman" panose="02020603050405020304" pitchFamily="18" charset="0"/>
              </a:rPr>
              <a:t>Referring expression are the mentions or linguistic expressions given in the discourse.</a:t>
            </a:r>
          </a:p>
          <a:p>
            <a:r>
              <a:rPr lang="en-US" i="0" dirty="0">
                <a:effectLst/>
                <a:latin typeface="Times New Roman" panose="02020603050405020304" pitchFamily="18" charset="0"/>
                <a:cs typeface="Times New Roman" panose="02020603050405020304" pitchFamily="18" charset="0"/>
              </a:rPr>
              <a:t>Two or more referring expressions that refer to the same discourse entity are said to </a:t>
            </a:r>
            <a:r>
              <a:rPr lang="en-US" i="0" dirty="0" err="1">
                <a:effectLst/>
                <a:latin typeface="Times New Roman" panose="02020603050405020304" pitchFamily="18" charset="0"/>
                <a:cs typeface="Times New Roman" panose="02020603050405020304" pitchFamily="18" charset="0"/>
              </a:rPr>
              <a:t>corefer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40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t>Now, let us look at another example to understand this better.</a:t>
            </a:r>
          </a:p>
          <a:p>
            <a:r>
              <a:rPr lang="en-US" dirty="0"/>
              <a:t>Example Discourse:</a:t>
            </a:r>
          </a:p>
          <a:p>
            <a:r>
              <a:rPr lang="en-US" dirty="0"/>
              <a:t>“Elon Musk was born on June 28, 1971. He is the founder, CEO , chief engineer and designer of SpaceX. The 49 year old is widely known as the mind behind </a:t>
            </a:r>
            <a:r>
              <a:rPr lang="en-US" dirty="0" err="1"/>
              <a:t>Neuralink</a:t>
            </a:r>
            <a:r>
              <a:rPr lang="en-US" dirty="0"/>
              <a:t>.”</a:t>
            </a:r>
            <a:endParaRPr lang="en-IN" dirty="0"/>
          </a:p>
        </p:txBody>
      </p:sp>
    </p:spTree>
    <p:extLst>
      <p:ext uri="{BB962C8B-B14F-4D97-AF65-F5344CB8AC3E}">
        <p14:creationId xmlns:p14="http://schemas.microsoft.com/office/powerpoint/2010/main" val="63898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pic>
        <p:nvPicPr>
          <p:cNvPr id="7170" name="Picture 2">
            <a:extLst>
              <a:ext uri="{FF2B5EF4-FFF2-40B4-BE49-F238E27FC236}">
                <a16:creationId xmlns:a16="http://schemas.microsoft.com/office/drawing/2014/main" id="{2D15BEF3-F157-DFF1-3406-F443337AB2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98811"/>
            <a:ext cx="10515600" cy="400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t>Referring Expressions: Elon Musk, He, The 49 year old</a:t>
            </a:r>
          </a:p>
          <a:p>
            <a:r>
              <a:rPr lang="en-US" dirty="0"/>
              <a:t>Referent: Elon Musk</a:t>
            </a:r>
          </a:p>
          <a:p>
            <a:r>
              <a:rPr lang="en-US" dirty="0" err="1"/>
              <a:t>Corefering</a:t>
            </a:r>
            <a:r>
              <a:rPr lang="en-US" dirty="0"/>
              <a:t> Expressions: {Elon Musk, He}, {Elon Musk, The 49 year old}</a:t>
            </a:r>
            <a:endParaRPr lang="en-IN" dirty="0"/>
          </a:p>
        </p:txBody>
      </p:sp>
    </p:spTree>
    <p:extLst>
      <p:ext uri="{BB962C8B-B14F-4D97-AF65-F5344CB8AC3E}">
        <p14:creationId xmlns:p14="http://schemas.microsoft.com/office/powerpoint/2010/main" val="3060894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pPr algn="just"/>
            <a:r>
              <a:rPr lang="en-US" b="0" dirty="0">
                <a:effectLst/>
                <a:latin typeface="Times New Roman" panose="02020603050405020304" pitchFamily="18" charset="0"/>
                <a:cs typeface="Times New Roman" panose="02020603050405020304" pitchFamily="18" charset="0"/>
              </a:rPr>
              <a:t>Now, that we understand the basics of coreference resolution, it is essential to understand what kind of references may exist in text. </a:t>
            </a:r>
          </a:p>
          <a:p>
            <a:pPr algn="just"/>
            <a:r>
              <a:rPr lang="en-US" b="0" dirty="0">
                <a:effectLst/>
                <a:latin typeface="Times New Roman" panose="02020603050405020304" pitchFamily="18" charset="0"/>
                <a:cs typeface="Times New Roman" panose="02020603050405020304" pitchFamily="18" charset="0"/>
              </a:rPr>
              <a:t>The knowledge about the kind of references helps us devise strategies to resolve them, if and when found.</a:t>
            </a:r>
          </a:p>
          <a:p>
            <a:pPr algn="just"/>
            <a:r>
              <a:rPr lang="en-US" b="0" dirty="0">
                <a:effectLst/>
                <a:latin typeface="Times New Roman" panose="02020603050405020304" pitchFamily="18" charset="0"/>
                <a:cs typeface="Times New Roman" panose="02020603050405020304" pitchFamily="18" charset="0"/>
              </a:rPr>
              <a:t>References are usually of two kinds: </a:t>
            </a:r>
            <a:r>
              <a:rPr lang="en-US" b="0" dirty="0" err="1">
                <a:effectLst/>
                <a:latin typeface="Times New Roman" panose="02020603050405020304" pitchFamily="18" charset="0"/>
                <a:cs typeface="Times New Roman" panose="02020603050405020304" pitchFamily="18" charset="0"/>
              </a:rPr>
              <a:t>Exaphor</a:t>
            </a:r>
            <a:r>
              <a:rPr lang="en-US" b="0" dirty="0">
                <a:effectLst/>
                <a:latin typeface="Times New Roman" panose="02020603050405020304" pitchFamily="18" charset="0"/>
                <a:cs typeface="Times New Roman" panose="02020603050405020304" pitchFamily="18" charset="0"/>
              </a:rPr>
              <a:t> and </a:t>
            </a:r>
            <a:r>
              <a:rPr lang="en-US" b="0" dirty="0" err="1">
                <a:effectLst/>
                <a:latin typeface="Times New Roman" panose="02020603050405020304" pitchFamily="18" charset="0"/>
                <a:cs typeface="Times New Roman" panose="02020603050405020304" pitchFamily="18" charset="0"/>
              </a:rPr>
              <a:t>Endophor</a:t>
            </a:r>
            <a:r>
              <a:rPr lang="en-US" b="0" dirty="0">
                <a:effectLst/>
                <a:latin typeface="Times New Roman" panose="02020603050405020304" pitchFamily="18" charset="0"/>
                <a:cs typeface="Times New Roman" panose="02020603050405020304" pitchFamily="18" charset="0"/>
              </a:rPr>
              <a:t>. </a:t>
            </a:r>
          </a:p>
          <a:p>
            <a:pPr algn="just"/>
            <a:r>
              <a:rPr lang="en-US" b="0" dirty="0" err="1">
                <a:effectLst/>
                <a:latin typeface="Times New Roman" panose="02020603050405020304" pitchFamily="18" charset="0"/>
                <a:cs typeface="Times New Roman" panose="02020603050405020304" pitchFamily="18" charset="0"/>
              </a:rPr>
              <a:t>Endophor</a:t>
            </a:r>
            <a:r>
              <a:rPr lang="en-US" b="0" dirty="0">
                <a:effectLst/>
                <a:latin typeface="Times New Roman" panose="02020603050405020304" pitchFamily="18" charset="0"/>
                <a:cs typeface="Times New Roman" panose="02020603050405020304" pitchFamily="18" charset="0"/>
              </a:rPr>
              <a:t> refers to an entity that appears in the discourse. While </a:t>
            </a:r>
            <a:r>
              <a:rPr lang="en-US" b="0" dirty="0" err="1">
                <a:effectLst/>
                <a:latin typeface="Times New Roman" panose="02020603050405020304" pitchFamily="18" charset="0"/>
                <a:cs typeface="Times New Roman" panose="02020603050405020304" pitchFamily="18" charset="0"/>
              </a:rPr>
              <a:t>Exaphor</a:t>
            </a:r>
            <a:r>
              <a:rPr lang="en-US" b="0" dirty="0">
                <a:effectLst/>
                <a:latin typeface="Times New Roman" panose="02020603050405020304" pitchFamily="18" charset="0"/>
                <a:cs typeface="Times New Roman" panose="02020603050405020304" pitchFamily="18" charset="0"/>
              </a:rPr>
              <a:t> refers to an entity that does not appear in the discourse.</a:t>
            </a:r>
          </a:p>
          <a:p>
            <a:endParaRPr lang="en-IN" dirty="0"/>
          </a:p>
        </p:txBody>
      </p:sp>
    </p:spTree>
    <p:extLst>
      <p:ext uri="{BB962C8B-B14F-4D97-AF65-F5344CB8AC3E}">
        <p14:creationId xmlns:p14="http://schemas.microsoft.com/office/powerpoint/2010/main" val="90536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7BB1FD-BE2B-F0D4-5195-A09402B0BAEF}"/>
              </a:ext>
            </a:extLst>
          </p:cNvPr>
          <p:cNvSpPr>
            <a:spLocks noGrp="1"/>
          </p:cNvSpPr>
          <p:nvPr>
            <p:ph type="title"/>
          </p:nvPr>
        </p:nvSpPr>
        <p:spPr/>
        <p:txBody>
          <a:bodyPr/>
          <a:lstStyle/>
          <a:p>
            <a:endParaRPr lang="en-IN"/>
          </a:p>
        </p:txBody>
      </p:sp>
      <p:sp>
        <p:nvSpPr>
          <p:cNvPr id="11" name="Content Placeholder 10">
            <a:extLst>
              <a:ext uri="{FF2B5EF4-FFF2-40B4-BE49-F238E27FC236}">
                <a16:creationId xmlns:a16="http://schemas.microsoft.com/office/drawing/2014/main" id="{45AD5A03-4C91-F613-572F-9DE4AD2A8DBD}"/>
              </a:ext>
            </a:extLst>
          </p:cNvPr>
          <p:cNvSpPr>
            <a:spLocks noGrp="1"/>
          </p:cNvSpPr>
          <p:nvPr>
            <p:ph sz="half" idx="2"/>
          </p:nvPr>
        </p:nvSpPr>
        <p:spPr>
          <a:xfrm>
            <a:off x="6807200" y="1778000"/>
            <a:ext cx="4546600" cy="4398963"/>
          </a:xfrm>
        </p:spPr>
        <p:txBody>
          <a:bodyPr/>
          <a:lstStyle/>
          <a:p>
            <a:r>
              <a:rPr lang="en-US" dirty="0"/>
              <a:t>Example of </a:t>
            </a:r>
            <a:r>
              <a:rPr lang="en-US" dirty="0" err="1"/>
              <a:t>Endophor</a:t>
            </a:r>
            <a:endParaRPr lang="en-US" dirty="0"/>
          </a:p>
          <a:p>
            <a:r>
              <a:rPr lang="en-US" dirty="0"/>
              <a:t>Sentence: “Ana loves to read. She recently read a wonderful story.”</a:t>
            </a:r>
          </a:p>
          <a:p>
            <a:r>
              <a:rPr lang="en-US" dirty="0"/>
              <a:t>Here “She” refers to “Ana” which appears as a possible </a:t>
            </a:r>
            <a:r>
              <a:rPr lang="en-US" dirty="0" err="1"/>
              <a:t>referrent</a:t>
            </a:r>
            <a:r>
              <a:rPr lang="en-US" dirty="0"/>
              <a:t> that is mentioned explicitly in the discourse.</a:t>
            </a:r>
            <a:endParaRPr lang="en-IN" dirty="0"/>
          </a:p>
        </p:txBody>
      </p:sp>
      <p:pic>
        <p:nvPicPr>
          <p:cNvPr id="9219" name="Picture 3">
            <a:extLst>
              <a:ext uri="{FF2B5EF4-FFF2-40B4-BE49-F238E27FC236}">
                <a16:creationId xmlns:a16="http://schemas.microsoft.com/office/drawing/2014/main" id="{04A21821-CE0E-F32E-CD68-747F119D2A4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40560"/>
            <a:ext cx="5613400" cy="297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24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C367F4-0979-5EC5-0EF8-53A61058C0C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F0EBE591-D277-F5CA-36B0-38A08FF43E01}"/>
              </a:ext>
            </a:extLst>
          </p:cNvPr>
          <p:cNvSpPr>
            <a:spLocks noGrp="1"/>
          </p:cNvSpPr>
          <p:nvPr>
            <p:ph sz="half" idx="2"/>
          </p:nvPr>
        </p:nvSpPr>
        <p:spPr>
          <a:xfrm>
            <a:off x="6746240" y="1825625"/>
            <a:ext cx="4607560" cy="4351338"/>
          </a:xfrm>
        </p:spPr>
        <p:txBody>
          <a:bodyPr/>
          <a:lstStyle/>
          <a:p>
            <a:r>
              <a:rPr lang="en-US" dirty="0">
                <a:latin typeface="Times New Roman" panose="02020603050405020304" pitchFamily="18" charset="0"/>
                <a:cs typeface="Times New Roman" panose="02020603050405020304" pitchFamily="18" charset="0"/>
              </a:rPr>
              <a:t>Example of </a:t>
            </a:r>
            <a:r>
              <a:rPr lang="en-US" dirty="0" err="1">
                <a:latin typeface="Times New Roman" panose="02020603050405020304" pitchFamily="18" charset="0"/>
                <a:cs typeface="Times New Roman" panose="02020603050405020304" pitchFamily="18" charset="0"/>
              </a:rPr>
              <a:t>Exaphor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Sentence: “Pick that up.”(pointing to an object)</a:t>
            </a:r>
          </a:p>
          <a:p>
            <a:r>
              <a:rPr lang="en-US" b="0" i="0" dirty="0">
                <a:effectLst/>
                <a:latin typeface="Times New Roman" panose="02020603050405020304" pitchFamily="18" charset="0"/>
                <a:cs typeface="Times New Roman" panose="02020603050405020304" pitchFamily="18" charset="0"/>
              </a:rPr>
              <a:t>Here “that” refers to a object which appears as a possible </a:t>
            </a:r>
            <a:r>
              <a:rPr lang="en-US" b="0" i="0" dirty="0" err="1">
                <a:effectLst/>
                <a:latin typeface="Times New Roman" panose="02020603050405020304" pitchFamily="18" charset="0"/>
                <a:cs typeface="Times New Roman" panose="02020603050405020304" pitchFamily="18" charset="0"/>
              </a:rPr>
              <a:t>referrent</a:t>
            </a:r>
            <a:r>
              <a:rPr lang="en-US" b="0" i="0" dirty="0">
                <a:effectLst/>
                <a:latin typeface="Times New Roman" panose="02020603050405020304" pitchFamily="18" charset="0"/>
                <a:cs typeface="Times New Roman" panose="02020603050405020304" pitchFamily="18" charset="0"/>
              </a:rPr>
              <a:t> for a object that it not mentioned explicitly in the discourse</a:t>
            </a:r>
            <a:endParaRPr lang="en-IN" dirty="0">
              <a:latin typeface="Times New Roman" panose="02020603050405020304" pitchFamily="18" charset="0"/>
              <a:cs typeface="Times New Roman" panose="02020603050405020304" pitchFamily="18" charset="0"/>
            </a:endParaRPr>
          </a:p>
        </p:txBody>
      </p:sp>
      <p:pic>
        <p:nvPicPr>
          <p:cNvPr id="10243" name="Picture 3">
            <a:extLst>
              <a:ext uri="{FF2B5EF4-FFF2-40B4-BE49-F238E27FC236}">
                <a16:creationId xmlns:a16="http://schemas.microsoft.com/office/drawing/2014/main" id="{F5AC3CA1-74D4-EB40-2A7C-324617CDAF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20240"/>
            <a:ext cx="5704840" cy="2722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68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There are primarily two kinds of </a:t>
            </a:r>
            <a:r>
              <a:rPr lang="en-US" dirty="0" err="1">
                <a:effectLst/>
                <a:latin typeface="Times New Roman" panose="02020603050405020304" pitchFamily="18" charset="0"/>
                <a:cs typeface="Times New Roman" panose="02020603050405020304" pitchFamily="18" charset="0"/>
              </a:rPr>
              <a:t>Endophors</a:t>
            </a:r>
            <a:r>
              <a:rPr lang="en-US" dirty="0">
                <a:effectLst/>
                <a:latin typeface="Times New Roman" panose="02020603050405020304" pitchFamily="18" charset="0"/>
                <a:cs typeface="Times New Roman" panose="02020603050405020304" pitchFamily="18" charset="0"/>
              </a:rPr>
              <a:t>: Anaphor and Cataphor. </a:t>
            </a:r>
          </a:p>
          <a:p>
            <a:r>
              <a:rPr lang="en-US" dirty="0">
                <a:effectLst/>
                <a:latin typeface="Times New Roman" panose="02020603050405020304" pitchFamily="18" charset="0"/>
                <a:cs typeface="Times New Roman" panose="02020603050405020304" pitchFamily="18" charset="0"/>
              </a:rPr>
              <a:t>Anaphor refers to a situation wherein the referential entity or referent appears before its referencing pronoun in the discourse.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09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D0F0-256C-5B76-86F1-B6A8F9FF7A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A11E2F-5E33-D1FF-03C9-D0E08197BF76}"/>
              </a:ext>
            </a:extLst>
          </p:cNvPr>
          <p:cNvSpPr>
            <a:spLocks noGrp="1"/>
          </p:cNvSpPr>
          <p:nvPr>
            <p:ph idx="1"/>
          </p:nvPr>
        </p:nvSpPr>
        <p:spPr/>
        <p:txBody>
          <a:bodyPr>
            <a:normAutofit lnSpcReduction="10000"/>
          </a:bodyPr>
          <a:lstStyle/>
          <a:p>
            <a:pPr fontAlgn="ctr"/>
            <a:r>
              <a:rPr lang="en-US" b="0" i="0" dirty="0">
                <a:solidFill>
                  <a:srgbClr val="001D35"/>
                </a:solidFill>
                <a:effectLst/>
                <a:latin typeface="Google Sans"/>
              </a:rPr>
              <a:t>Discourse reference resolution is a natural language processing (NLP) task that involves identifying the entities that are being referred to in a discourse: </a:t>
            </a:r>
          </a:p>
          <a:p>
            <a:pPr fontAlgn="ctr">
              <a:buFont typeface="Arial" panose="020B0604020202020204" pitchFamily="34" charset="0"/>
              <a:buChar char="•"/>
            </a:pPr>
            <a:r>
              <a:rPr lang="en-US" b="0" i="0" dirty="0">
                <a:solidFill>
                  <a:srgbClr val="001D35"/>
                </a:solidFill>
                <a:effectLst/>
                <a:latin typeface="Google Sans"/>
              </a:rPr>
              <a:t>Discourse: A sequence of sentences that are related to each other and discuss entities </a:t>
            </a:r>
          </a:p>
          <a:p>
            <a:pPr fontAlgn="ctr">
              <a:buFont typeface="Arial" panose="020B0604020202020204" pitchFamily="34" charset="0"/>
              <a:buChar char="•"/>
            </a:pPr>
            <a:r>
              <a:rPr lang="en-US" b="0" i="0" dirty="0">
                <a:solidFill>
                  <a:srgbClr val="001D35"/>
                </a:solidFill>
                <a:effectLst/>
                <a:latin typeface="Google Sans"/>
              </a:rPr>
              <a:t>Reference: A linguistic expression that refers to an entity or individual </a:t>
            </a:r>
          </a:p>
          <a:p>
            <a:pPr fontAlgn="ctr">
              <a:buFont typeface="Arial" panose="020B0604020202020204" pitchFamily="34" charset="0"/>
              <a:buChar char="•"/>
            </a:pPr>
            <a:r>
              <a:rPr lang="en-US" b="0" i="0" dirty="0">
                <a:solidFill>
                  <a:srgbClr val="001D35"/>
                </a:solidFill>
                <a:effectLst/>
                <a:latin typeface="Google Sans"/>
              </a:rPr>
              <a:t>Reference resolution: The process of identifying the entities or objects that are being referred to </a:t>
            </a:r>
          </a:p>
          <a:p>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4277171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850E56-78E3-4C8A-8D8B-C2BCC313E775}"/>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E431CE27-770D-2914-B0C0-2247C4D58958}"/>
              </a:ext>
            </a:extLst>
          </p:cNvPr>
          <p:cNvSpPr>
            <a:spLocks noGrp="1"/>
          </p:cNvSpPr>
          <p:nvPr>
            <p:ph sz="half" idx="2"/>
          </p:nvPr>
        </p:nvSpPr>
        <p:spPr>
          <a:xfrm>
            <a:off x="6172200" y="1622245"/>
            <a:ext cx="5181600" cy="4351338"/>
          </a:xfrm>
        </p:spPr>
        <p:txBody>
          <a:bodyPr>
            <a:normAutofit/>
          </a:bodyPr>
          <a:lstStyle/>
          <a:p>
            <a:r>
              <a:rPr lang="en-US" dirty="0">
                <a:latin typeface="Times New Roman" panose="02020603050405020304" pitchFamily="18" charset="0"/>
                <a:cs typeface="Times New Roman" panose="02020603050405020304" pitchFamily="18" charset="0"/>
              </a:rPr>
              <a:t>Example of Anaphor</a:t>
            </a:r>
          </a:p>
          <a:p>
            <a:r>
              <a:rPr lang="en-US" dirty="0">
                <a:latin typeface="Times New Roman" panose="02020603050405020304" pitchFamily="18" charset="0"/>
                <a:cs typeface="Times New Roman" panose="02020603050405020304" pitchFamily="18" charset="0"/>
              </a:rPr>
              <a:t>Sentence: “Ana bought a dress. She loves it.”</a:t>
            </a:r>
          </a:p>
          <a:p>
            <a:r>
              <a:rPr lang="en-US" b="0" i="0" dirty="0">
                <a:effectLst/>
                <a:latin typeface="Times New Roman" panose="02020603050405020304" pitchFamily="18" charset="0"/>
                <a:cs typeface="Times New Roman" panose="02020603050405020304" pitchFamily="18" charset="0"/>
              </a:rPr>
              <a:t>Here “She” refers to “Ana” whose </a:t>
            </a:r>
            <a:r>
              <a:rPr lang="en-US" b="0" i="0" dirty="0" err="1">
                <a:effectLst/>
                <a:latin typeface="Times New Roman" panose="02020603050405020304" pitchFamily="18" charset="0"/>
                <a:cs typeface="Times New Roman" panose="02020603050405020304" pitchFamily="18" charset="0"/>
              </a:rPr>
              <a:t>occurence</a:t>
            </a:r>
            <a:r>
              <a:rPr lang="en-US" b="0" i="0" dirty="0">
                <a:effectLst/>
                <a:latin typeface="Times New Roman" panose="02020603050405020304" pitchFamily="18" charset="0"/>
                <a:cs typeface="Times New Roman" panose="02020603050405020304" pitchFamily="18" charset="0"/>
              </a:rPr>
              <a:t> precedes the </a:t>
            </a:r>
            <a:r>
              <a:rPr lang="en-US" b="0" i="0" dirty="0" err="1">
                <a:effectLst/>
                <a:latin typeface="Times New Roman" panose="02020603050405020304" pitchFamily="18" charset="0"/>
                <a:cs typeface="Times New Roman" panose="02020603050405020304" pitchFamily="18" charset="0"/>
              </a:rPr>
              <a:t>occurence</a:t>
            </a:r>
            <a:r>
              <a:rPr lang="en-US" b="0" i="0" dirty="0">
                <a:effectLst/>
                <a:latin typeface="Times New Roman" panose="02020603050405020304" pitchFamily="18" charset="0"/>
                <a:cs typeface="Times New Roman" panose="02020603050405020304" pitchFamily="18" charset="0"/>
              </a:rPr>
              <a:t> of its referencing pronoun “She” in the discourse. </a:t>
            </a:r>
            <a:endParaRPr lang="en-IN" dirty="0">
              <a:latin typeface="Times New Roman" panose="02020603050405020304" pitchFamily="18" charset="0"/>
              <a:cs typeface="Times New Roman" panose="02020603050405020304" pitchFamily="18" charset="0"/>
            </a:endParaRPr>
          </a:p>
        </p:txBody>
      </p:sp>
      <p:pic>
        <p:nvPicPr>
          <p:cNvPr id="11267" name="Picture 3">
            <a:extLst>
              <a:ext uri="{FF2B5EF4-FFF2-40B4-BE49-F238E27FC236}">
                <a16:creationId xmlns:a16="http://schemas.microsoft.com/office/drawing/2014/main" id="{4DF9C45C-0AA5-9F23-8EBF-07E7D8E632A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861185"/>
            <a:ext cx="5181600" cy="193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78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991DE2-D79F-4F63-7289-CDF1AF9D8802}"/>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0F4E9BC4-E60B-17AC-46BF-71EA6AEF77E2}"/>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While, Cataphor refers to a situation wherein the entity or referent occurs later than its referencing pronoun in the discourse.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630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2D465-AA9D-4E2B-745C-9AA6D398F3CC}"/>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06E7006F-8579-9CFF-F099-00F37618FBDB}"/>
              </a:ext>
            </a:extLst>
          </p:cNvPr>
          <p:cNvSpPr>
            <a:spLocks noGrp="1"/>
          </p:cNvSpPr>
          <p:nvPr>
            <p:ph sz="half" idx="2"/>
          </p:nvPr>
        </p:nvSpPr>
        <p:spPr>
          <a:xfrm>
            <a:off x="6695440" y="1869439"/>
            <a:ext cx="4658360" cy="4307523"/>
          </a:xfrm>
        </p:spPr>
        <p:txBody>
          <a:bodyPr/>
          <a:lstStyle/>
          <a:p>
            <a:r>
              <a:rPr lang="en-US" dirty="0">
                <a:latin typeface="Times New Roman" panose="02020603050405020304" pitchFamily="18" charset="0"/>
                <a:cs typeface="Times New Roman" panose="02020603050405020304" pitchFamily="18" charset="0"/>
              </a:rPr>
              <a:t>Example of Cataphor</a:t>
            </a:r>
          </a:p>
          <a:p>
            <a:r>
              <a:rPr lang="en-US" dirty="0">
                <a:latin typeface="Times New Roman" panose="02020603050405020304" pitchFamily="18" charset="0"/>
                <a:cs typeface="Times New Roman" panose="02020603050405020304" pitchFamily="18" charset="0"/>
              </a:rPr>
              <a:t>Sentence: “When she bought the dress, Ana didn’t know it was torn.”</a:t>
            </a:r>
          </a:p>
          <a:p>
            <a:r>
              <a:rPr lang="en-US" b="0" i="0" dirty="0">
                <a:effectLst/>
                <a:latin typeface="Times New Roman" panose="02020603050405020304" pitchFamily="18" charset="0"/>
                <a:cs typeface="Times New Roman" panose="02020603050405020304" pitchFamily="18" charset="0"/>
              </a:rPr>
              <a:t>Here “she” occurs before its referential entity or referent “Ana” in the discourse. Thus, this is an example of cataphor.</a:t>
            </a:r>
            <a:endParaRPr lang="en-IN" dirty="0">
              <a:latin typeface="Times New Roman" panose="02020603050405020304" pitchFamily="18" charset="0"/>
              <a:cs typeface="Times New Roman" panose="02020603050405020304" pitchFamily="18" charset="0"/>
            </a:endParaRPr>
          </a:p>
        </p:txBody>
      </p:sp>
      <p:pic>
        <p:nvPicPr>
          <p:cNvPr id="12291" name="Picture 3">
            <a:extLst>
              <a:ext uri="{FF2B5EF4-FFF2-40B4-BE49-F238E27FC236}">
                <a16:creationId xmlns:a16="http://schemas.microsoft.com/office/drawing/2014/main" id="{2B4D0BD9-F093-C6D8-9CBA-B8DC4F42B3CB}"/>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90880" y="2011680"/>
            <a:ext cx="5791200" cy="225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820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The set of </a:t>
            </a:r>
            <a:r>
              <a:rPr lang="en-US" b="0" i="0" dirty="0" err="1">
                <a:effectLst/>
                <a:latin typeface="Times New Roman" panose="02020603050405020304" pitchFamily="18" charset="0"/>
                <a:cs typeface="Times New Roman" panose="02020603050405020304" pitchFamily="18" charset="0"/>
              </a:rPr>
              <a:t>corefering</a:t>
            </a:r>
            <a:r>
              <a:rPr lang="en-US" b="0" i="0" dirty="0">
                <a:effectLst/>
                <a:latin typeface="Times New Roman" panose="02020603050405020304" pitchFamily="18" charset="0"/>
                <a:cs typeface="Times New Roman" panose="02020603050405020304" pitchFamily="18" charset="0"/>
              </a:rPr>
              <a:t> expressions is also called a </a:t>
            </a:r>
            <a:r>
              <a:rPr lang="en-US" b="1" i="0" dirty="0">
                <a:effectLst/>
                <a:latin typeface="Times New Roman" panose="02020603050405020304" pitchFamily="18" charset="0"/>
                <a:cs typeface="Times New Roman" panose="02020603050405020304" pitchFamily="18" charset="0"/>
              </a:rPr>
              <a:t>coreference chain</a:t>
            </a:r>
            <a:r>
              <a:rPr lang="en-US" b="0" i="0" dirty="0">
                <a:effectLst/>
                <a:latin typeface="Times New Roman" panose="02020603050405020304" pitchFamily="18" charset="0"/>
                <a:cs typeface="Times New Roman" panose="02020603050405020304" pitchFamily="18" charset="0"/>
              </a:rPr>
              <a:t> or a </a:t>
            </a:r>
            <a:r>
              <a:rPr lang="en-US" b="1" i="0" dirty="0">
                <a:effectLst/>
                <a:latin typeface="Times New Roman" panose="02020603050405020304" pitchFamily="18" charset="0"/>
                <a:cs typeface="Times New Roman" panose="02020603050405020304" pitchFamily="18" charset="0"/>
              </a:rPr>
              <a:t>cluster</a:t>
            </a:r>
            <a:r>
              <a:rPr lang="en-US" b="0" i="0" dirty="0">
                <a:effectLst/>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Now, that we understand what kinds of references are prevalent in literature, it is essential to grasp its linguistic properties as well.</a:t>
            </a:r>
          </a:p>
          <a:p>
            <a:pPr algn="just"/>
            <a:r>
              <a:rPr lang="en-US" b="0" i="0" dirty="0">
                <a:effectLst/>
                <a:latin typeface="Times New Roman" panose="02020603050405020304" pitchFamily="18" charset="0"/>
                <a:cs typeface="Times New Roman" panose="02020603050405020304" pitchFamily="18" charset="0"/>
              </a:rPr>
              <a:t>Understanding these linguistic properties of the coreference relation helps us understand how to best perform coreference resolution and minimize the rate of error in the process.</a:t>
            </a:r>
          </a:p>
          <a:p>
            <a:pPr algn="just"/>
            <a:r>
              <a:rPr lang="en-US" b="0" i="0" dirty="0">
                <a:effectLst/>
                <a:latin typeface="Times New Roman" panose="02020603050405020304" pitchFamily="18" charset="0"/>
                <a:cs typeface="Times New Roman" panose="02020603050405020304" pitchFamily="18" charset="0"/>
              </a:rPr>
              <a:t>The important thing to remember is that these properties may vary from one language to another depending upon its rules.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5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normAutofit/>
          </a:bodyPr>
          <a:lstStyle/>
          <a:p>
            <a:r>
              <a:rPr lang="en-US" dirty="0"/>
              <a:t>Some of the linguistic properties which we will be talking about are:</a:t>
            </a:r>
          </a:p>
          <a:p>
            <a:r>
              <a:rPr lang="en-US" dirty="0"/>
              <a:t>Number and Gender Agreement</a:t>
            </a:r>
          </a:p>
          <a:p>
            <a:r>
              <a:rPr lang="en-US" dirty="0"/>
              <a:t>Recency</a:t>
            </a:r>
          </a:p>
          <a:p>
            <a:r>
              <a:rPr lang="en-US" dirty="0"/>
              <a:t>Grammatical Role</a:t>
            </a:r>
          </a:p>
          <a:p>
            <a:r>
              <a:rPr lang="en-US" dirty="0"/>
              <a:t>Verb Semantics</a:t>
            </a:r>
          </a:p>
          <a:p>
            <a:r>
              <a:rPr lang="en-US" dirty="0" err="1"/>
              <a:t>Selectional</a:t>
            </a:r>
            <a:r>
              <a:rPr lang="en-US" dirty="0"/>
              <a:t> Restrictions</a:t>
            </a:r>
          </a:p>
          <a:p>
            <a:r>
              <a:rPr lang="en-IN" dirty="0"/>
              <a:t>Repeated Mention</a:t>
            </a:r>
          </a:p>
          <a:p>
            <a:r>
              <a:rPr lang="en-IN" dirty="0"/>
              <a:t>Parallelism</a:t>
            </a:r>
          </a:p>
        </p:txBody>
      </p:sp>
    </p:spTree>
    <p:extLst>
      <p:ext uri="{BB962C8B-B14F-4D97-AF65-F5344CB8AC3E}">
        <p14:creationId xmlns:p14="http://schemas.microsoft.com/office/powerpoint/2010/main" val="1604910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5C2CEF-C6FD-D8A5-2839-60EDAA6D86A0}"/>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4263706F-8942-3D45-D340-C8A3F318164D}"/>
              </a:ext>
            </a:extLst>
          </p:cNvPr>
          <p:cNvSpPr>
            <a:spLocks noGrp="1"/>
          </p:cNvSpPr>
          <p:nvPr>
            <p:ph idx="1"/>
          </p:nvPr>
        </p:nvSpPr>
        <p:spPr/>
        <p:txBody>
          <a:bodyPr/>
          <a:lstStyle/>
          <a:p>
            <a:r>
              <a:rPr lang="en-US" dirty="0"/>
              <a:t>Number Agreement basically means that the referencing expressions should agree in number. </a:t>
            </a:r>
          </a:p>
          <a:p>
            <a:r>
              <a:rPr lang="en-US" dirty="0"/>
              <a:t>While Gender Agreement implies that the referencing expressions agree in gender. Let’s look at an example of each.</a:t>
            </a:r>
            <a:endParaRPr lang="en-IN" dirty="0"/>
          </a:p>
        </p:txBody>
      </p:sp>
    </p:spTree>
    <p:extLst>
      <p:ext uri="{BB962C8B-B14F-4D97-AF65-F5344CB8AC3E}">
        <p14:creationId xmlns:p14="http://schemas.microsoft.com/office/powerpoint/2010/main" val="239162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9BDA-5BDF-D2E8-291A-B9168D14B221}"/>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70CE2EB7-551B-57E2-CCD8-618B873C701C}"/>
              </a:ext>
            </a:extLst>
          </p:cNvPr>
          <p:cNvSpPr>
            <a:spLocks noGrp="1"/>
          </p:cNvSpPr>
          <p:nvPr>
            <p:ph sz="half" idx="2"/>
          </p:nvPr>
        </p:nvSpPr>
        <p:spPr/>
        <p:txBody>
          <a:bodyPr>
            <a:normAutofit fontScale="92500" lnSpcReduction="20000"/>
          </a:bodyPr>
          <a:lstStyle/>
          <a:p>
            <a:r>
              <a:rPr lang="en-US" dirty="0"/>
              <a:t>Example of Gender and Number Agreement:</a:t>
            </a:r>
          </a:p>
          <a:p>
            <a:r>
              <a:rPr lang="en-US" dirty="0"/>
              <a:t>“Analisa works at Google. She loves her work.”</a:t>
            </a:r>
          </a:p>
          <a:p>
            <a:r>
              <a:rPr lang="en-US" dirty="0"/>
              <a:t>Here, “Analisa” and “She” agree in gender Female and they agree in number i.e., only one person “Analisa” works at Google and thus we use “She” to reference her rather than using other pronouns like “he”, “they”, etc. </a:t>
            </a:r>
          </a:p>
          <a:p>
            <a:r>
              <a:rPr lang="en-US" dirty="0"/>
              <a:t>This is gender and number agreement.</a:t>
            </a:r>
            <a:endParaRPr lang="en-IN" dirty="0"/>
          </a:p>
        </p:txBody>
      </p:sp>
      <p:pic>
        <p:nvPicPr>
          <p:cNvPr id="14339" name="Picture 3">
            <a:extLst>
              <a:ext uri="{FF2B5EF4-FFF2-40B4-BE49-F238E27FC236}">
                <a16:creationId xmlns:a16="http://schemas.microsoft.com/office/drawing/2014/main" id="{8AEA03B9-2F90-0168-7FF2-144B98B5E76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914400" y="2203803"/>
            <a:ext cx="5181600" cy="133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012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p:txBody>
          <a:bodyPr/>
          <a:lstStyle/>
          <a:p>
            <a:r>
              <a:rPr lang="en-US" dirty="0"/>
              <a:t>Here, “horses” are plural. Hence, the referent used is “they” in order to refer to the entity “horses”.</a:t>
            </a:r>
          </a:p>
          <a:p>
            <a:r>
              <a:rPr lang="en-US" dirty="0"/>
              <a:t>Thus, they agree on numbers. </a:t>
            </a:r>
          </a:p>
          <a:p>
            <a:r>
              <a:rPr lang="en-US" dirty="0"/>
              <a:t>This is number agreement.</a:t>
            </a:r>
            <a:endParaRPr lang="en-IN" dirty="0"/>
          </a:p>
        </p:txBody>
      </p:sp>
      <p:pic>
        <p:nvPicPr>
          <p:cNvPr id="15362" name="Picture 2">
            <a:extLst>
              <a:ext uri="{FF2B5EF4-FFF2-40B4-BE49-F238E27FC236}">
                <a16:creationId xmlns:a16="http://schemas.microsoft.com/office/drawing/2014/main" id="{D5DE2AFA-F85E-3B5E-6196-A5E1386A3C5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47655"/>
            <a:ext cx="5181600" cy="177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46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CB3E25-EF1B-EB0D-1738-E2AFE24A1AD6}"/>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2C759321-9A40-DEC6-D0CE-DF7430C9DD9B}"/>
              </a:ext>
            </a:extLst>
          </p:cNvPr>
          <p:cNvSpPr>
            <a:spLocks noGrp="1"/>
          </p:cNvSpPr>
          <p:nvPr>
            <p:ph idx="1"/>
          </p:nvPr>
        </p:nvSpPr>
        <p:spPr/>
        <p:txBody>
          <a:bodyPr>
            <a:normAutofit/>
          </a:bodyPr>
          <a:lstStyle/>
          <a:p>
            <a:r>
              <a:rPr lang="en-US" b="0" i="0" dirty="0">
                <a:effectLst/>
                <a:latin typeface="Times New Roman" panose="02020603050405020304" pitchFamily="18" charset="0"/>
                <a:cs typeface="Times New Roman" panose="02020603050405020304" pitchFamily="18" charset="0"/>
              </a:rPr>
              <a:t>Another property to remember is the </a:t>
            </a:r>
            <a:r>
              <a:rPr lang="en-US" b="1" i="1" dirty="0">
                <a:effectLst/>
                <a:latin typeface="Times New Roman" panose="02020603050405020304" pitchFamily="18" charset="0"/>
                <a:cs typeface="Times New Roman" panose="02020603050405020304" pitchFamily="18" charset="0"/>
              </a:rPr>
              <a:t>Grammatical role</a:t>
            </a:r>
            <a:r>
              <a:rPr lang="en-US" b="0" i="0" dirty="0">
                <a:effectLst/>
                <a:latin typeface="Times New Roman" panose="02020603050405020304" pitchFamily="18" charset="0"/>
                <a:cs typeface="Times New Roman" panose="02020603050405020304" pitchFamily="18" charset="0"/>
              </a:rPr>
              <a:t>. </a:t>
            </a:r>
          </a:p>
          <a:p>
            <a:r>
              <a:rPr lang="en-US" b="0" i="0" dirty="0">
                <a:effectLst/>
                <a:latin typeface="Times New Roman" panose="02020603050405020304" pitchFamily="18" charset="0"/>
                <a:cs typeface="Times New Roman" panose="02020603050405020304" pitchFamily="18" charset="0"/>
              </a:rPr>
              <a:t>This property takes advantage of the inherent grammatical nature of a sentence which gives more saliency value to subject entity as compared to an object entity. </a:t>
            </a:r>
          </a:p>
          <a:p>
            <a:r>
              <a:rPr lang="en-US" b="0" i="0" dirty="0">
                <a:effectLst/>
                <a:latin typeface="Times New Roman" panose="02020603050405020304" pitchFamily="18" charset="0"/>
                <a:cs typeface="Times New Roman" panose="02020603050405020304" pitchFamily="18" charset="0"/>
              </a:rPr>
              <a:t>In other words, we assume that an entity which is a subject is usually more important than an object entity</a:t>
            </a:r>
            <a:r>
              <a:rPr lang="en-US" b="0" i="0" dirty="0">
                <a:solidFill>
                  <a:srgbClr val="7E7E7E"/>
                </a:solidFill>
                <a:effectLst/>
                <a:latin typeface="Poppins" panose="00000500000000000000" pitchFamily="2" charset="0"/>
              </a:rPr>
              <a:t>. </a:t>
            </a:r>
            <a:endParaRPr lang="en-IN" dirty="0"/>
          </a:p>
        </p:txBody>
      </p:sp>
    </p:spTree>
    <p:extLst>
      <p:ext uri="{BB962C8B-B14F-4D97-AF65-F5344CB8AC3E}">
        <p14:creationId xmlns:p14="http://schemas.microsoft.com/office/powerpoint/2010/main" val="3119891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p:txBody>
          <a:bodyPr>
            <a:normAutofit lnSpcReduction="10000"/>
          </a:bodyPr>
          <a:lstStyle/>
          <a:p>
            <a:r>
              <a:rPr lang="en-US" dirty="0"/>
              <a:t>Example of Grammatical Role</a:t>
            </a:r>
          </a:p>
          <a:p>
            <a:r>
              <a:rPr lang="en-US" dirty="0"/>
              <a:t>“Ana works at an MNC with Tia. She usually works harder.”</a:t>
            </a:r>
          </a:p>
          <a:p>
            <a:r>
              <a:rPr lang="en-US" dirty="0"/>
              <a:t>In this sentence, we have “Ana” and “Tia” as candidate referents for the word “She”. Here “Ana” is the subject while “Tia” is the object. Thus, keeping in mind the saliency, we deem “Ana” to be </a:t>
            </a:r>
            <a:r>
              <a:rPr lang="en-US" dirty="0" err="1"/>
              <a:t>coreferent</a:t>
            </a:r>
            <a:r>
              <a:rPr lang="en-US" dirty="0"/>
              <a:t> to “She” rather than “Tia” .</a:t>
            </a:r>
            <a:endParaRPr lang="en-IN" dirty="0"/>
          </a:p>
        </p:txBody>
      </p:sp>
      <p:pic>
        <p:nvPicPr>
          <p:cNvPr id="16387" name="Picture 3">
            <a:extLst>
              <a:ext uri="{FF2B5EF4-FFF2-40B4-BE49-F238E27FC236}">
                <a16:creationId xmlns:a16="http://schemas.microsoft.com/office/drawing/2014/main" id="{BAC65D40-268F-A13A-EB79-89C783AE3D82}"/>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1" y="1901330"/>
            <a:ext cx="5181600" cy="269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57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pPr fontAlgn="ctr"/>
            <a:r>
              <a:rPr lang="en-US" b="0" i="0" dirty="0">
                <a:solidFill>
                  <a:srgbClr val="001D35"/>
                </a:solidFill>
                <a:effectLst/>
                <a:latin typeface="Google Sans"/>
              </a:rPr>
              <a:t>Reference resolution is important for understanding the meaning of sentences in a discourse. </a:t>
            </a:r>
          </a:p>
          <a:p>
            <a:pPr fontAlgn="ctr"/>
            <a:r>
              <a:rPr lang="en-US" b="0" i="0" dirty="0">
                <a:solidFill>
                  <a:srgbClr val="001D35"/>
                </a:solidFill>
                <a:effectLst/>
                <a:latin typeface="Google Sans"/>
              </a:rPr>
              <a:t>For example, in the sentence "Rahul went to the farm. He cooked food. His farm was very big," the reference resolution process would identify that "Rahul" is the entity being referred to. </a:t>
            </a:r>
          </a:p>
          <a:p>
            <a:pPr marL="0" indent="0">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4079693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59F569-2B79-17C6-1C60-76A39F4AA99F}"/>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8CF812F-95C1-064D-6A1D-E21AD941EE92}"/>
              </a:ext>
            </a:extLst>
          </p:cNvPr>
          <p:cNvSpPr>
            <a:spLocks noGrp="1"/>
          </p:cNvSpPr>
          <p:nvPr>
            <p:ph idx="1"/>
          </p:nvPr>
        </p:nvSpPr>
        <p:spPr/>
        <p:txBody>
          <a:bodyPr/>
          <a:lstStyle/>
          <a:p>
            <a:r>
              <a:rPr lang="en-US" dirty="0"/>
              <a:t>The next factor to consider is Verb Semantics. </a:t>
            </a:r>
          </a:p>
          <a:p>
            <a:r>
              <a:rPr lang="en-US" dirty="0"/>
              <a:t>Some verbs tend to lend more meaning to one of their arguments as compared to others while performing semantic analysis.</a:t>
            </a:r>
            <a:endParaRPr lang="en-IN" dirty="0"/>
          </a:p>
        </p:txBody>
      </p:sp>
    </p:spTree>
    <p:extLst>
      <p:ext uri="{BB962C8B-B14F-4D97-AF65-F5344CB8AC3E}">
        <p14:creationId xmlns:p14="http://schemas.microsoft.com/office/powerpoint/2010/main" val="3977592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3BDC62D-3815-70B7-54FA-E5F89D318DEA}"/>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idx="1"/>
          </p:nvPr>
        </p:nvSpPr>
        <p:spPr/>
        <p:txBody>
          <a:bodyPr/>
          <a:lstStyle/>
          <a:p>
            <a:r>
              <a:rPr lang="en-US" dirty="0"/>
              <a:t>Example of Verb Semantics</a:t>
            </a:r>
          </a:p>
          <a:p>
            <a:r>
              <a:rPr lang="en-US" dirty="0"/>
              <a:t>“Ana helped Christa. She was the architect behind the project.”</a:t>
            </a:r>
          </a:p>
          <a:p>
            <a:r>
              <a:rPr lang="en-US" dirty="0"/>
              <a:t>“Ana condemned Christa. She was the architect behind the project.”</a:t>
            </a:r>
          </a:p>
          <a:p>
            <a:endParaRPr lang="en-US" dirty="0"/>
          </a:p>
        </p:txBody>
      </p:sp>
    </p:spTree>
    <p:extLst>
      <p:ext uri="{BB962C8B-B14F-4D97-AF65-F5344CB8AC3E}">
        <p14:creationId xmlns:p14="http://schemas.microsoft.com/office/powerpoint/2010/main" val="1483739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p:txBody>
          <a:bodyPr/>
          <a:lstStyle/>
          <a:p>
            <a:r>
              <a:rPr lang="en-US" dirty="0"/>
              <a:t>Here, in the first sentence, the usage of verb “helped” implies that the probability of Ana being the architect behind the project is higher than Christa. Thus, “She” refers to “Ana” in the first sentence.</a:t>
            </a:r>
            <a:endParaRPr lang="en-IN" dirty="0"/>
          </a:p>
        </p:txBody>
      </p:sp>
      <p:pic>
        <p:nvPicPr>
          <p:cNvPr id="18434" name="Picture 2">
            <a:extLst>
              <a:ext uri="{FF2B5EF4-FFF2-40B4-BE49-F238E27FC236}">
                <a16:creationId xmlns:a16="http://schemas.microsoft.com/office/drawing/2014/main" id="{D80567BA-0C4B-A638-00CB-25FD01EE109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67360" y="1951434"/>
            <a:ext cx="5628640" cy="2132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466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p:txBody>
          <a:bodyPr/>
          <a:lstStyle/>
          <a:p>
            <a:r>
              <a:rPr lang="en-US" dirty="0"/>
              <a:t>However, in the second sentence, the usage of verb “condemned” implies that the probability of Christa being the architect behind the project is higher than Ana. </a:t>
            </a:r>
          </a:p>
          <a:p>
            <a:r>
              <a:rPr lang="en-US" dirty="0"/>
              <a:t>Thus, “She” refers to “Christa” in the second sentence.</a:t>
            </a:r>
            <a:endParaRPr lang="en-IN" dirty="0"/>
          </a:p>
        </p:txBody>
      </p:sp>
      <p:pic>
        <p:nvPicPr>
          <p:cNvPr id="19458" name="Picture 2">
            <a:extLst>
              <a:ext uri="{FF2B5EF4-FFF2-40B4-BE49-F238E27FC236}">
                <a16:creationId xmlns:a16="http://schemas.microsoft.com/office/drawing/2014/main" id="{2CC12D79-4BF9-1FC2-CFB7-B5476B8B9FE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68960" y="1825624"/>
            <a:ext cx="5450840" cy="198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699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4F1F77-CC3C-E6C4-55C6-641F8010113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44AEFF30-63AD-493D-C599-57D28C39385C}"/>
              </a:ext>
            </a:extLst>
          </p:cNvPr>
          <p:cNvSpPr>
            <a:spLocks noGrp="1"/>
          </p:cNvSpPr>
          <p:nvPr>
            <p:ph idx="1"/>
          </p:nvPr>
        </p:nvSpPr>
        <p:spPr/>
        <p:txBody>
          <a:bodyPr/>
          <a:lstStyle/>
          <a:p>
            <a:r>
              <a:rPr lang="en-US" dirty="0"/>
              <a:t>The next thing to understand is </a:t>
            </a:r>
            <a:r>
              <a:rPr lang="en-US" dirty="0" err="1"/>
              <a:t>Selectional</a:t>
            </a:r>
            <a:r>
              <a:rPr lang="en-US" dirty="0"/>
              <a:t> Restrictions. </a:t>
            </a:r>
          </a:p>
          <a:p>
            <a:r>
              <a:rPr lang="en-US" dirty="0"/>
              <a:t>This utilizes semantic knowledge about a sentence to determine the referent’s preference.</a:t>
            </a:r>
            <a:endParaRPr lang="en-IN" dirty="0"/>
          </a:p>
        </p:txBody>
      </p:sp>
    </p:spTree>
    <p:extLst>
      <p:ext uri="{BB962C8B-B14F-4D97-AF65-F5344CB8AC3E}">
        <p14:creationId xmlns:p14="http://schemas.microsoft.com/office/powerpoint/2010/main" val="217956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a:xfrm>
            <a:off x="6827520" y="1818640"/>
            <a:ext cx="4526280" cy="4358323"/>
          </a:xfrm>
        </p:spPr>
        <p:txBody>
          <a:bodyPr>
            <a:normAutofit fontScale="85000" lnSpcReduction="10000"/>
          </a:bodyPr>
          <a:lstStyle/>
          <a:p>
            <a:r>
              <a:rPr lang="en-US" dirty="0"/>
              <a:t>Example of </a:t>
            </a:r>
            <a:r>
              <a:rPr lang="en-US" dirty="0" err="1"/>
              <a:t>Selectional</a:t>
            </a:r>
            <a:r>
              <a:rPr lang="en-US" dirty="0"/>
              <a:t> Restrictions</a:t>
            </a:r>
          </a:p>
          <a:p>
            <a:r>
              <a:rPr lang="en-US" dirty="0"/>
              <a:t>“I ate the roasted chicken in my pajamas after roasting it for three hours in the oven.”</a:t>
            </a:r>
          </a:p>
          <a:p>
            <a:r>
              <a:rPr lang="en-US" dirty="0"/>
              <a:t>Here, two possible referents for “it” are “pajamas” and “chicken”. </a:t>
            </a:r>
          </a:p>
          <a:p>
            <a:r>
              <a:rPr lang="en-US" dirty="0"/>
              <a:t>The usage of the verb “eat” (“ate” is past tense for “eat”) implies that the referent entity must be edible, thereby choosing “chicken” as the referent for “it”.</a:t>
            </a:r>
            <a:endParaRPr lang="en-IN" dirty="0"/>
          </a:p>
        </p:txBody>
      </p:sp>
      <p:pic>
        <p:nvPicPr>
          <p:cNvPr id="20483" name="Picture 3">
            <a:extLst>
              <a:ext uri="{FF2B5EF4-FFF2-40B4-BE49-F238E27FC236}">
                <a16:creationId xmlns:a16="http://schemas.microsoft.com/office/drawing/2014/main" id="{B099662E-F150-979F-049D-62C1C5D2416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2880" y="1981201"/>
            <a:ext cx="6644640" cy="237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7184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E0A0D9-4811-6501-A56C-6A66D94A1098}"/>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76971164-E100-A209-C8B5-55FA9294F440}"/>
              </a:ext>
            </a:extLst>
          </p:cNvPr>
          <p:cNvSpPr>
            <a:spLocks noGrp="1"/>
          </p:cNvSpPr>
          <p:nvPr>
            <p:ph idx="1"/>
          </p:nvPr>
        </p:nvSpPr>
        <p:spPr/>
        <p:txBody>
          <a:bodyPr/>
          <a:lstStyle/>
          <a:p>
            <a:r>
              <a:rPr lang="en-US" dirty="0"/>
              <a:t>Another essential feature to understand is Repeated Mention. </a:t>
            </a:r>
          </a:p>
          <a:p>
            <a:r>
              <a:rPr lang="en-US" dirty="0"/>
              <a:t>This feature or property says that if an entity or a set of entities are referred to repeatedly in the discourse, then the probability of them being possible referents increases exponentially.</a:t>
            </a:r>
            <a:endParaRPr lang="en-IN" dirty="0"/>
          </a:p>
        </p:txBody>
      </p:sp>
    </p:spTree>
    <p:extLst>
      <p:ext uri="{BB962C8B-B14F-4D97-AF65-F5344CB8AC3E}">
        <p14:creationId xmlns:p14="http://schemas.microsoft.com/office/powerpoint/2010/main" val="3496793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a:xfrm>
            <a:off x="7467600" y="1825625"/>
            <a:ext cx="3886200" cy="4351338"/>
          </a:xfrm>
        </p:spPr>
        <p:txBody>
          <a:bodyPr/>
          <a:lstStyle/>
          <a:p>
            <a:r>
              <a:rPr lang="en-US" dirty="0"/>
              <a:t>Example of Repeated Mention</a:t>
            </a:r>
          </a:p>
          <a:p>
            <a:r>
              <a:rPr lang="en-US" dirty="0"/>
              <a:t>“John needed a car to get to his new job. He decided that he wanted something sporty. Bill went to the Acura dealership with him. He bought an Integra.”</a:t>
            </a:r>
            <a:endParaRPr lang="en-IN" dirty="0"/>
          </a:p>
        </p:txBody>
      </p:sp>
      <p:pic>
        <p:nvPicPr>
          <p:cNvPr id="21507" name="Picture 3">
            <a:extLst>
              <a:ext uri="{FF2B5EF4-FFF2-40B4-BE49-F238E27FC236}">
                <a16:creationId xmlns:a16="http://schemas.microsoft.com/office/drawing/2014/main" id="{79114FC4-290D-63D2-F831-E4EEA4286BD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43840" y="2001520"/>
            <a:ext cx="6959600" cy="321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399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8063CE-DB5A-6684-4044-938661B8A76D}"/>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862145E8-377C-CF1C-BB9C-F2A95E185418}"/>
              </a:ext>
            </a:extLst>
          </p:cNvPr>
          <p:cNvSpPr>
            <a:spLocks noGrp="1"/>
          </p:cNvSpPr>
          <p:nvPr>
            <p:ph idx="1"/>
          </p:nvPr>
        </p:nvSpPr>
        <p:spPr/>
        <p:txBody>
          <a:bodyPr/>
          <a:lstStyle/>
          <a:p>
            <a:r>
              <a:rPr lang="en-US" dirty="0"/>
              <a:t>Here, the repeated mention of “John” as compared to “Bill” as the focal point implies that “He” refers to “John” and not “Bill”.</a:t>
            </a:r>
            <a:endParaRPr lang="en-IN" dirty="0"/>
          </a:p>
        </p:txBody>
      </p:sp>
    </p:spTree>
    <p:extLst>
      <p:ext uri="{BB962C8B-B14F-4D97-AF65-F5344CB8AC3E}">
        <p14:creationId xmlns:p14="http://schemas.microsoft.com/office/powerpoint/2010/main" val="401765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6B38A9-D597-024E-6A22-4BB20F9FD989}"/>
              </a:ext>
            </a:extLst>
          </p:cNvPr>
          <p:cNvSpPr>
            <a:spLocks noGrp="1"/>
          </p:cNvSpPr>
          <p:nvPr>
            <p:ph type="title"/>
          </p:nvPr>
        </p:nvSpPr>
        <p:spPr/>
        <p:txBody>
          <a:bodyPr/>
          <a:lstStyle/>
          <a:p>
            <a:endParaRPr lang="en-IN"/>
          </a:p>
        </p:txBody>
      </p:sp>
      <p:sp>
        <p:nvSpPr>
          <p:cNvPr id="6" name="Content Placeholder 5">
            <a:extLst>
              <a:ext uri="{FF2B5EF4-FFF2-40B4-BE49-F238E27FC236}">
                <a16:creationId xmlns:a16="http://schemas.microsoft.com/office/drawing/2014/main" id="{22B89B18-1D47-4C0F-4A14-B16FFB9F3481}"/>
              </a:ext>
            </a:extLst>
          </p:cNvPr>
          <p:cNvSpPr>
            <a:spLocks noGrp="1"/>
          </p:cNvSpPr>
          <p:nvPr>
            <p:ph idx="1"/>
          </p:nvPr>
        </p:nvSpPr>
        <p:spPr/>
        <p:txBody>
          <a:bodyPr/>
          <a:lstStyle/>
          <a:p>
            <a:r>
              <a:rPr lang="en-US" dirty="0"/>
              <a:t>Last but not the least, we talk about Parallelism. </a:t>
            </a:r>
          </a:p>
          <a:p>
            <a:r>
              <a:rPr lang="en-US" dirty="0"/>
              <a:t>This property lends more importance to a referent if it can draw similar properties in terms of syntactic and semantic information from another sentence.</a:t>
            </a:r>
            <a:endParaRPr lang="en-IN" dirty="0"/>
          </a:p>
        </p:txBody>
      </p:sp>
    </p:spTree>
    <p:extLst>
      <p:ext uri="{BB962C8B-B14F-4D97-AF65-F5344CB8AC3E}">
        <p14:creationId xmlns:p14="http://schemas.microsoft.com/office/powerpoint/2010/main" val="377392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92455DC8-BEB9-B32C-3315-AB8779ABDF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89039"/>
            <a:ext cx="10515600" cy="3224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197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F2E8-D5F3-0A6A-DA79-BCFD24AA0CC9}"/>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5F17F843-7F7F-CC78-8BCD-C088EA0B322A}"/>
              </a:ext>
            </a:extLst>
          </p:cNvPr>
          <p:cNvSpPr>
            <a:spLocks noGrp="1"/>
          </p:cNvSpPr>
          <p:nvPr>
            <p:ph sz="half" idx="2"/>
          </p:nvPr>
        </p:nvSpPr>
        <p:spPr/>
        <p:txBody>
          <a:bodyPr/>
          <a:lstStyle/>
          <a:p>
            <a:r>
              <a:rPr lang="en-US" dirty="0"/>
              <a:t>Example of Parallelism</a:t>
            </a:r>
          </a:p>
          <a:p>
            <a:r>
              <a:rPr lang="en-US" dirty="0"/>
              <a:t>Mary went with Sue to the Acura dealership.</a:t>
            </a:r>
          </a:p>
          <a:p>
            <a:r>
              <a:rPr lang="en-US" dirty="0"/>
              <a:t>Sally went with her to the Mazda dealership.</a:t>
            </a:r>
          </a:p>
          <a:p>
            <a:r>
              <a:rPr lang="en-US" dirty="0"/>
              <a:t>Here, “her” refers to Sue as both the sentences imply similar syntactic and semantic structure and we can draw parallels between them.</a:t>
            </a:r>
            <a:endParaRPr lang="en-IN" dirty="0"/>
          </a:p>
        </p:txBody>
      </p:sp>
      <p:pic>
        <p:nvPicPr>
          <p:cNvPr id="22533" name="Picture 5">
            <a:extLst>
              <a:ext uri="{FF2B5EF4-FFF2-40B4-BE49-F238E27FC236}">
                <a16:creationId xmlns:a16="http://schemas.microsoft.com/office/drawing/2014/main" id="{070B4516-5C58-9602-48FF-FC88E3E3E5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838200" y="1930401"/>
            <a:ext cx="5181600" cy="285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701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A268-DC1E-C558-BCBB-408417AA5E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BC07B6-F4BD-8D75-F447-D17C5A92B5AD}"/>
              </a:ext>
            </a:extLst>
          </p:cNvPr>
          <p:cNvSpPr>
            <a:spLocks noGrp="1"/>
          </p:cNvSpPr>
          <p:nvPr>
            <p:ph idx="1"/>
          </p:nvPr>
        </p:nvSpPr>
        <p:spPr/>
        <p:txBody>
          <a:bodyPr/>
          <a:lstStyle/>
          <a:p>
            <a:r>
              <a:rPr lang="en-US" dirty="0"/>
              <a:t>A few of the most well-known applications of coreference resolution can be found in Machine Translation, text, or natural language understanding tasks such as information extraction, question answering, summarization.</a:t>
            </a:r>
            <a:endParaRPr lang="en-IN" dirty="0"/>
          </a:p>
        </p:txBody>
      </p:sp>
    </p:spTree>
    <p:extLst>
      <p:ext uri="{BB962C8B-B14F-4D97-AF65-F5344CB8AC3E}">
        <p14:creationId xmlns:p14="http://schemas.microsoft.com/office/powerpoint/2010/main" val="282970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sz="2400" b="0" i="0" dirty="0">
                <a:effectLst/>
                <a:latin typeface="Times New Roman" panose="02020603050405020304" pitchFamily="18" charset="0"/>
                <a:cs typeface="Times New Roman" panose="02020603050405020304" pitchFamily="18" charset="0"/>
              </a:rPr>
              <a:t>Coreference Resolution is one of the most essential </a:t>
            </a:r>
            <a:r>
              <a:rPr lang="en-US" sz="2400" b="0" i="0" strike="noStrike" dirty="0">
                <a:effectLst/>
                <a:latin typeface="Times New Roman" panose="02020603050405020304" pitchFamily="18" charset="0"/>
                <a:cs typeface="Times New Roman" panose="02020603050405020304" pitchFamily="18" charset="0"/>
              </a:rPr>
              <a:t>Natural Language Processing</a:t>
            </a:r>
            <a:r>
              <a:rPr lang="en-US" sz="2400" b="0" i="0" dirty="0">
                <a:effectLst/>
                <a:latin typeface="Times New Roman" panose="02020603050405020304" pitchFamily="18" charset="0"/>
                <a:cs typeface="Times New Roman" panose="02020603050405020304" pitchFamily="18" charset="0"/>
              </a:rPr>
              <a:t> (NLP) tasks. </a:t>
            </a:r>
          </a:p>
          <a:p>
            <a:r>
              <a:rPr lang="en-US" sz="2400" b="0" i="0" dirty="0">
                <a:effectLst/>
                <a:latin typeface="Times New Roman" panose="02020603050405020304" pitchFamily="18" charset="0"/>
                <a:cs typeface="Times New Roman" panose="02020603050405020304" pitchFamily="18" charset="0"/>
              </a:rPr>
              <a:t>But, before we begin to understand Coreference Resolution, it is essential to understand the definition of discourse</a:t>
            </a:r>
            <a:r>
              <a:rPr lang="en-US" b="0" i="0" dirty="0">
                <a:effectLst/>
                <a:latin typeface="Poppins" panose="020B0502040204020203" pitchFamily="2" charset="0"/>
              </a:rPr>
              <a:t>.</a:t>
            </a:r>
            <a:endParaRPr lang="en-IN" dirty="0"/>
          </a:p>
        </p:txBody>
      </p:sp>
    </p:spTree>
    <p:extLst>
      <p:ext uri="{BB962C8B-B14F-4D97-AF65-F5344CB8AC3E}">
        <p14:creationId xmlns:p14="http://schemas.microsoft.com/office/powerpoint/2010/main" val="296418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effectLst/>
                <a:latin typeface="Times New Roman" panose="02020603050405020304" pitchFamily="18" charset="0"/>
                <a:cs typeface="Times New Roman" panose="02020603050405020304" pitchFamily="18" charset="0"/>
              </a:rPr>
              <a:t>Discourse in the context of NLP refers to a sequence of sentences occurring one after the other. </a:t>
            </a:r>
          </a:p>
          <a:p>
            <a:r>
              <a:rPr lang="en-US" dirty="0">
                <a:effectLst/>
                <a:latin typeface="Times New Roman" panose="02020603050405020304" pitchFamily="18" charset="0"/>
                <a:cs typeface="Times New Roman" panose="02020603050405020304" pitchFamily="18" charset="0"/>
              </a:rPr>
              <a:t>There will obviously be entities that are being talked about and possible references to those entities in the discourse. </a:t>
            </a:r>
          </a:p>
          <a:p>
            <a:r>
              <a:rPr lang="en-US" dirty="0">
                <a:effectLst/>
                <a:latin typeface="Times New Roman" panose="02020603050405020304" pitchFamily="18" charset="0"/>
                <a:cs typeface="Times New Roman" panose="02020603050405020304" pitchFamily="18" charset="0"/>
              </a:rPr>
              <a:t>We use the word “mention” to refer to these references.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21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pPr marL="0" indent="0">
              <a:buNone/>
            </a:pPr>
            <a:r>
              <a:rPr lang="en-US" dirty="0"/>
              <a:t>An example of a discourse:</a:t>
            </a:r>
          </a:p>
          <a:p>
            <a:r>
              <a:rPr lang="en-US" dirty="0"/>
              <a:t>Ana is a Graduate Student at UT Dallas. She loves working in Natural Language Processing at the institute. Her hobbies include blogging, dancing and singing.</a:t>
            </a:r>
            <a:endParaRPr lang="en-IN" dirty="0"/>
          </a:p>
        </p:txBody>
      </p:sp>
    </p:spTree>
    <p:extLst>
      <p:ext uri="{BB962C8B-B14F-4D97-AF65-F5344CB8AC3E}">
        <p14:creationId xmlns:p14="http://schemas.microsoft.com/office/powerpoint/2010/main" val="226575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pic>
        <p:nvPicPr>
          <p:cNvPr id="3074" name="Picture 2">
            <a:extLst>
              <a:ext uri="{FF2B5EF4-FFF2-40B4-BE49-F238E27FC236}">
                <a16:creationId xmlns:a16="http://schemas.microsoft.com/office/drawing/2014/main" id="{AF5573F3-97BB-BD7E-9A8C-5FE20BFF93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98811"/>
            <a:ext cx="10515600" cy="400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91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2C8-198E-66BC-F73C-358AF8880B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3C51FA-BFC1-F65E-4E93-7DD1C08E6CF7}"/>
              </a:ext>
            </a:extLst>
          </p:cNvPr>
          <p:cNvSpPr>
            <a:spLocks noGrp="1"/>
          </p:cNvSpPr>
          <p:nvPr>
            <p:ph idx="1"/>
          </p:nvPr>
        </p:nvSpPr>
        <p:spPr/>
        <p:txBody>
          <a:bodyPr/>
          <a:lstStyle/>
          <a:p>
            <a:r>
              <a:rPr lang="en-US" dirty="0"/>
              <a:t>Here, “Ana”, “Natural Language Processing” and “UT Dallas” are possible entities.</a:t>
            </a:r>
          </a:p>
          <a:p>
            <a:r>
              <a:rPr lang="en-US" dirty="0"/>
              <a:t>“She” and “Her” are references to the entity “Ana” and “the institute” is a reference to the entity “UT Dallas”.</a:t>
            </a:r>
            <a:endParaRPr lang="en-IN" dirty="0"/>
          </a:p>
        </p:txBody>
      </p:sp>
    </p:spTree>
    <p:extLst>
      <p:ext uri="{BB962C8B-B14F-4D97-AF65-F5344CB8AC3E}">
        <p14:creationId xmlns:p14="http://schemas.microsoft.com/office/powerpoint/2010/main" val="252734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1755</Words>
  <Application>Microsoft Office PowerPoint</Application>
  <PresentationFormat>Widescreen</PresentationFormat>
  <Paragraphs>104</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Google Sans</vt:lpstr>
      <vt:lpstr>Poppins</vt:lpstr>
      <vt:lpstr>Times New Roman</vt:lpstr>
      <vt:lpstr>Office Theme</vt:lpstr>
      <vt:lpstr>Discourse Reference Resolution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14</cp:revision>
  <dcterms:created xsi:type="dcterms:W3CDTF">2024-09-11T14:11:58Z</dcterms:created>
  <dcterms:modified xsi:type="dcterms:W3CDTF">2024-09-11T15:03:28Z</dcterms:modified>
</cp:coreProperties>
</file>