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C113-0D84-70D2-6D37-4A26670A99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65562AF-5437-576B-5A0A-79520AB484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935E80-5B83-BA3C-1054-68767AF66320}"/>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5" name="Footer Placeholder 4">
            <a:extLst>
              <a:ext uri="{FF2B5EF4-FFF2-40B4-BE49-F238E27FC236}">
                <a16:creationId xmlns:a16="http://schemas.microsoft.com/office/drawing/2014/main" id="{5F3A045F-58C4-276B-DBF1-4E48EBE0D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9635DA-C130-989F-AD1B-46B5597E634B}"/>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307818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FE65C-8168-5FE8-58D7-1E24FDA0F1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B8D8A7-A9DB-F069-6CD6-2B186CB8A0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5A5F9-5011-06A7-48F3-60184791AEC4}"/>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5" name="Footer Placeholder 4">
            <a:extLst>
              <a:ext uri="{FF2B5EF4-FFF2-40B4-BE49-F238E27FC236}">
                <a16:creationId xmlns:a16="http://schemas.microsoft.com/office/drawing/2014/main" id="{19097014-474B-A5FC-C83C-DF6446A949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8DA1EC-D23E-38B7-9C8B-BC0A19CB6AEF}"/>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1052074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90641B-28D0-BC48-0819-03A7D71681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B5EB8A-F22C-F829-3581-8CEC359E97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18993F-3E51-C1A8-1FFA-104C97E7C92E}"/>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5" name="Footer Placeholder 4">
            <a:extLst>
              <a:ext uri="{FF2B5EF4-FFF2-40B4-BE49-F238E27FC236}">
                <a16:creationId xmlns:a16="http://schemas.microsoft.com/office/drawing/2014/main" id="{F8F9696C-68F3-472A-60F2-A970E4E738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FE42EF-177F-769B-7372-2867DF364574}"/>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1046525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6760-8D8D-85A9-E74B-5954B0CF2C2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1FF30C-907F-AD64-7341-3E21ADA63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EAFA82-4624-DBFE-2598-A147D1AC3180}"/>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5" name="Footer Placeholder 4">
            <a:extLst>
              <a:ext uri="{FF2B5EF4-FFF2-40B4-BE49-F238E27FC236}">
                <a16:creationId xmlns:a16="http://schemas.microsoft.com/office/drawing/2014/main" id="{E8F35658-97D1-552B-6DD0-B69DEE1D0A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38BA6-877A-58DB-28B6-FD4A7342590F}"/>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401410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C87C-D7E7-751D-24D7-60436E32C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BC0BB7-5D93-12FD-1EC7-7F1A79954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7F5520-814B-F993-A0EE-101272FC6770}"/>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5" name="Footer Placeholder 4">
            <a:extLst>
              <a:ext uri="{FF2B5EF4-FFF2-40B4-BE49-F238E27FC236}">
                <a16:creationId xmlns:a16="http://schemas.microsoft.com/office/drawing/2014/main" id="{1350328D-FA25-78C9-A8A1-8D6C5D27B2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DF87FE-70AF-9345-31F7-A08F1203698A}"/>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110946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E20F0-EF0C-8EA8-58EE-353D850EAF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98B956-5598-4371-DF3C-405CEC7C4E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B75313-BACE-81DB-547A-C81F76B6BB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E1C4BF-8059-9039-CB7A-CCE30A2E30DD}"/>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6" name="Footer Placeholder 5">
            <a:extLst>
              <a:ext uri="{FF2B5EF4-FFF2-40B4-BE49-F238E27FC236}">
                <a16:creationId xmlns:a16="http://schemas.microsoft.com/office/drawing/2014/main" id="{9E716F58-8B70-038B-4310-75DF8781D3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44394-1AFB-CDF0-8A60-5C950803FC39}"/>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77764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FD38E-3E13-AB98-D3A6-6B871E1CAB4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9B0305-30AA-D8E5-9EC8-B9F642A88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25B25B-6578-5EAB-4C11-127245D7BB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305C9E-F8E7-2D71-7CAD-580C61CD9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42552-C09D-8811-57C1-29AE0988FC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FD4E02D-58D9-6565-80B8-4E2D4CACD7E5}"/>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8" name="Footer Placeholder 7">
            <a:extLst>
              <a:ext uri="{FF2B5EF4-FFF2-40B4-BE49-F238E27FC236}">
                <a16:creationId xmlns:a16="http://schemas.microsoft.com/office/drawing/2014/main" id="{12A02424-3136-6EDF-ABE9-4FFC8B4D05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5CD929-D1FD-93BF-8267-B20C1ABE0E96}"/>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1835136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7A6F-90D8-BE7A-A876-4A8E747352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C2B92E-4A71-EA36-F9C3-088B96CEA446}"/>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4" name="Footer Placeholder 3">
            <a:extLst>
              <a:ext uri="{FF2B5EF4-FFF2-40B4-BE49-F238E27FC236}">
                <a16:creationId xmlns:a16="http://schemas.microsoft.com/office/drawing/2014/main" id="{9675D85E-F85F-44EE-D190-E6C9B122B79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0E1436-88D1-54AB-AF9B-FE7BCB61E137}"/>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2515054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00342-784F-DC63-2FD5-1FDC5EFF8323}"/>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3" name="Footer Placeholder 2">
            <a:extLst>
              <a:ext uri="{FF2B5EF4-FFF2-40B4-BE49-F238E27FC236}">
                <a16:creationId xmlns:a16="http://schemas.microsoft.com/office/drawing/2014/main" id="{25E60D07-C4B8-5273-5DE0-94496FC277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E3C576-1123-F1AF-F399-D2275BB4E835}"/>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3774431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BE127-C594-953A-9AD4-0420E0545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A8B4344-3E4B-2A35-ED7A-D483DA82B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CC98A1-D06D-8160-4877-AFA0CE8330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31FDAE-A60D-F1DA-FFF7-C5EEB577FB3A}"/>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6" name="Footer Placeholder 5">
            <a:extLst>
              <a:ext uri="{FF2B5EF4-FFF2-40B4-BE49-F238E27FC236}">
                <a16:creationId xmlns:a16="http://schemas.microsoft.com/office/drawing/2014/main" id="{4A2FDB9C-D139-B593-EE7E-A82197008D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EC23DD-AC46-F72E-C609-4418F39DF040}"/>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288285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8AF32-B755-3C32-AD12-C1B14449F1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7C1510E-2BA8-4531-1061-F829D719A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D51CBB-7F59-93F5-25AA-CAC694BF7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EFBE0-F78E-E513-387C-B3C9260B8419}"/>
              </a:ext>
            </a:extLst>
          </p:cNvPr>
          <p:cNvSpPr>
            <a:spLocks noGrp="1"/>
          </p:cNvSpPr>
          <p:nvPr>
            <p:ph type="dt" sz="half" idx="10"/>
          </p:nvPr>
        </p:nvSpPr>
        <p:spPr/>
        <p:txBody>
          <a:bodyPr/>
          <a:lstStyle/>
          <a:p>
            <a:fld id="{1F51F444-2891-4176-91F7-82EC9164A259}" type="datetimeFigureOut">
              <a:rPr lang="en-IN" smtClean="0"/>
              <a:t>29-08-2024</a:t>
            </a:fld>
            <a:endParaRPr lang="en-IN"/>
          </a:p>
        </p:txBody>
      </p:sp>
      <p:sp>
        <p:nvSpPr>
          <p:cNvPr id="6" name="Footer Placeholder 5">
            <a:extLst>
              <a:ext uri="{FF2B5EF4-FFF2-40B4-BE49-F238E27FC236}">
                <a16:creationId xmlns:a16="http://schemas.microsoft.com/office/drawing/2014/main" id="{6A67B8D9-8A57-BD6C-A354-0F1BF0FB3B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52A914-D0BD-D3C3-089E-22FC35B3BF50}"/>
              </a:ext>
            </a:extLst>
          </p:cNvPr>
          <p:cNvSpPr>
            <a:spLocks noGrp="1"/>
          </p:cNvSpPr>
          <p:nvPr>
            <p:ph type="sldNum" sz="quarter" idx="12"/>
          </p:nvPr>
        </p:nvSpPr>
        <p:spPr/>
        <p:txBody>
          <a:bodyPr/>
          <a:lstStyle/>
          <a:p>
            <a:fld id="{85293B35-6C88-43E3-B3C4-A29D3957CEE4}" type="slidenum">
              <a:rPr lang="en-IN" smtClean="0"/>
              <a:t>‹#›</a:t>
            </a:fld>
            <a:endParaRPr lang="en-IN"/>
          </a:p>
        </p:txBody>
      </p:sp>
    </p:spTree>
    <p:extLst>
      <p:ext uri="{BB962C8B-B14F-4D97-AF65-F5344CB8AC3E}">
        <p14:creationId xmlns:p14="http://schemas.microsoft.com/office/powerpoint/2010/main" val="4072620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E766-DF16-6646-C065-CBCECC2EE9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B7B4A5-B5E3-FE65-2EDE-9168C9DA5D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BD6168-0922-47AA-5D86-9A3E0099CA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1F444-2891-4176-91F7-82EC9164A259}" type="datetimeFigureOut">
              <a:rPr lang="en-IN" smtClean="0"/>
              <a:t>29-08-2024</a:t>
            </a:fld>
            <a:endParaRPr lang="en-IN"/>
          </a:p>
        </p:txBody>
      </p:sp>
      <p:sp>
        <p:nvSpPr>
          <p:cNvPr id="5" name="Footer Placeholder 4">
            <a:extLst>
              <a:ext uri="{FF2B5EF4-FFF2-40B4-BE49-F238E27FC236}">
                <a16:creationId xmlns:a16="http://schemas.microsoft.com/office/drawing/2014/main" id="{A6A68029-0054-7572-2088-A2F7653FE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E8BABB-47D8-19AD-C667-9549D8C795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93B35-6C88-43E3-B3C4-A29D3957CEE4}" type="slidenum">
              <a:rPr lang="en-IN" smtClean="0"/>
              <a:t>‹#›</a:t>
            </a:fld>
            <a:endParaRPr lang="en-IN"/>
          </a:p>
        </p:txBody>
      </p:sp>
    </p:spTree>
    <p:extLst>
      <p:ext uri="{BB962C8B-B14F-4D97-AF65-F5344CB8AC3E}">
        <p14:creationId xmlns:p14="http://schemas.microsoft.com/office/powerpoint/2010/main" val="1106877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3158-B5AA-64DB-9B54-3946A258BB42}"/>
              </a:ext>
            </a:extLst>
          </p:cNvPr>
          <p:cNvSpPr>
            <a:spLocks noGrp="1"/>
          </p:cNvSpPr>
          <p:nvPr>
            <p:ph type="ctrTitle"/>
          </p:nvPr>
        </p:nvSpPr>
        <p:spPr>
          <a:xfrm>
            <a:off x="1635760" y="477520"/>
            <a:ext cx="9144000" cy="4704080"/>
          </a:xfrm>
        </p:spPr>
        <p:txBody>
          <a:bodyPr>
            <a:normAutofit fontScale="90000"/>
          </a:bodyPr>
          <a:lstStyle/>
          <a:p>
            <a:br>
              <a:rPr lang="en-US" b="1" i="0" dirty="0">
                <a:solidFill>
                  <a:srgbClr val="242424"/>
                </a:solidFill>
                <a:effectLst/>
                <a:latin typeface="sohne"/>
              </a:rPr>
            </a:br>
            <a:br>
              <a:rPr lang="en-US" b="1" i="0" dirty="0">
                <a:solidFill>
                  <a:srgbClr val="242424"/>
                </a:solidFill>
                <a:effectLst/>
                <a:latin typeface="sohne"/>
              </a:rPr>
            </a:br>
            <a:r>
              <a:rPr lang="en-US" b="1" i="0" dirty="0" err="1">
                <a:solidFill>
                  <a:srgbClr val="242424"/>
                </a:solidFill>
                <a:effectLst/>
                <a:latin typeface="sohne"/>
              </a:rPr>
              <a:t>Lesk’s</a:t>
            </a:r>
            <a:r>
              <a:rPr lang="en-US" b="1" i="0" dirty="0">
                <a:solidFill>
                  <a:srgbClr val="242424"/>
                </a:solidFill>
                <a:effectLst/>
                <a:latin typeface="sohne"/>
              </a:rPr>
              <a:t> Algorithm: A simple method for word-sense disambiguation, Supervised Algorithms</a:t>
            </a:r>
            <a:br>
              <a:rPr lang="en-US" b="1" i="0" dirty="0">
                <a:solidFill>
                  <a:srgbClr val="242424"/>
                </a:solidFill>
                <a:effectLst/>
                <a:latin typeface="sohne"/>
              </a:rPr>
            </a:br>
            <a:br>
              <a:rPr lang="en-US" b="1" i="0" dirty="0">
                <a:solidFill>
                  <a:srgbClr val="242424"/>
                </a:solidFill>
                <a:effectLst/>
                <a:latin typeface="sohne"/>
              </a:rPr>
            </a:br>
            <a:endParaRPr lang="en-IN" dirty="0"/>
          </a:p>
        </p:txBody>
      </p:sp>
      <p:sp>
        <p:nvSpPr>
          <p:cNvPr id="3" name="Subtitle 2">
            <a:extLst>
              <a:ext uri="{FF2B5EF4-FFF2-40B4-BE49-F238E27FC236}">
                <a16:creationId xmlns:a16="http://schemas.microsoft.com/office/drawing/2014/main" id="{2A8F91A9-EF6C-8074-C898-B93B7A68BC55}"/>
              </a:ext>
            </a:extLst>
          </p:cNvPr>
          <p:cNvSpPr>
            <a:spLocks noGrp="1"/>
          </p:cNvSpPr>
          <p:nvPr>
            <p:ph type="subTitle" idx="1"/>
          </p:nvPr>
        </p:nvSpPr>
        <p:spPr>
          <a:xfrm>
            <a:off x="1524000" y="4135120"/>
            <a:ext cx="9144000" cy="1122680"/>
          </a:xfrm>
        </p:spPr>
        <p:txBody>
          <a:bodyPr/>
          <a:lstStyle/>
          <a:p>
            <a:pPr algn="r"/>
            <a:r>
              <a:rPr lang="en-US" dirty="0"/>
              <a:t>-Aishwarya </a:t>
            </a:r>
            <a:r>
              <a:rPr lang="en-US" dirty="0" err="1"/>
              <a:t>Londhe</a:t>
            </a:r>
            <a:endParaRPr lang="en-IN" dirty="0"/>
          </a:p>
        </p:txBody>
      </p:sp>
    </p:spTree>
    <p:extLst>
      <p:ext uri="{BB962C8B-B14F-4D97-AF65-F5344CB8AC3E}">
        <p14:creationId xmlns:p14="http://schemas.microsoft.com/office/powerpoint/2010/main" val="13504260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C760-5561-A37B-95F7-699DE4C0F3E5}"/>
              </a:ext>
            </a:extLst>
          </p:cNvPr>
          <p:cNvSpPr>
            <a:spLocks noGrp="1"/>
          </p:cNvSpPr>
          <p:nvPr>
            <p:ph type="title"/>
          </p:nvPr>
        </p:nvSpPr>
        <p:spPr/>
        <p:txBody>
          <a:bodyPr/>
          <a:lstStyle/>
          <a:p>
            <a:r>
              <a:rPr lang="en-US" b="0" i="0" dirty="0">
                <a:solidFill>
                  <a:srgbClr val="6B6B6B"/>
                </a:solidFill>
                <a:effectLst/>
                <a:latin typeface="sohne"/>
              </a:rPr>
              <a:t>Example of the Adapted </a:t>
            </a:r>
            <a:r>
              <a:rPr lang="en-US" b="0" i="0" dirty="0" err="1">
                <a:solidFill>
                  <a:srgbClr val="6B6B6B"/>
                </a:solidFill>
                <a:effectLst/>
                <a:latin typeface="sohne"/>
              </a:rPr>
              <a:t>Lesk’s</a:t>
            </a:r>
            <a:r>
              <a:rPr lang="en-US" b="0" i="0" dirty="0">
                <a:solidFill>
                  <a:srgbClr val="6B6B6B"/>
                </a:solidFill>
                <a:effectLst/>
                <a:latin typeface="sohne"/>
              </a:rPr>
              <a:t> Algorithm implemented in Python</a:t>
            </a:r>
            <a:endParaRPr lang="en-IN" dirty="0"/>
          </a:p>
        </p:txBody>
      </p:sp>
      <p:pic>
        <p:nvPicPr>
          <p:cNvPr id="2050" name="Picture 2">
            <a:extLst>
              <a:ext uri="{FF2B5EF4-FFF2-40B4-BE49-F238E27FC236}">
                <a16:creationId xmlns:a16="http://schemas.microsoft.com/office/drawing/2014/main" id="{EED5FEA6-37AB-E5FE-CBDE-227356F1D6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5996" y="1825625"/>
            <a:ext cx="854000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66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C760-5561-A37B-95F7-699DE4C0F3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lstStyle/>
          <a:p>
            <a:r>
              <a:rPr lang="en-US" b="0" i="0" dirty="0">
                <a:solidFill>
                  <a:srgbClr val="242424"/>
                </a:solidFill>
                <a:effectLst/>
                <a:latin typeface="source-serif-pro"/>
              </a:rPr>
              <a:t>We can see here that given the word “bank”, </a:t>
            </a:r>
            <a:r>
              <a:rPr lang="en-US" b="0" i="0" dirty="0" err="1">
                <a:solidFill>
                  <a:srgbClr val="242424"/>
                </a:solidFill>
                <a:effectLst/>
                <a:latin typeface="source-serif-pro"/>
              </a:rPr>
              <a:t>Lesk’s</a:t>
            </a:r>
            <a:r>
              <a:rPr lang="en-US" b="0" i="0" dirty="0">
                <a:solidFill>
                  <a:srgbClr val="242424"/>
                </a:solidFill>
                <a:effectLst/>
                <a:latin typeface="source-serif-pro"/>
              </a:rPr>
              <a:t> algorithm is able to infer that when used in context, one sense of bank refers to the financial institution, while the other refers to a type of sloping land. </a:t>
            </a:r>
          </a:p>
          <a:p>
            <a:r>
              <a:rPr lang="en-US" b="0" i="0" dirty="0">
                <a:solidFill>
                  <a:srgbClr val="242424"/>
                </a:solidFill>
                <a:effectLst/>
                <a:latin typeface="source-serif-pro"/>
              </a:rPr>
              <a:t>Again, when making such associations, the syntactical structure does not matter, rather, the success of </a:t>
            </a:r>
            <a:r>
              <a:rPr lang="en-US" b="0" i="0" dirty="0" err="1">
                <a:solidFill>
                  <a:srgbClr val="242424"/>
                </a:solidFill>
                <a:effectLst/>
                <a:latin typeface="source-serif-pro"/>
              </a:rPr>
              <a:t>Lesk’s</a:t>
            </a:r>
            <a:r>
              <a:rPr lang="en-US" b="0" i="0" dirty="0">
                <a:solidFill>
                  <a:srgbClr val="242424"/>
                </a:solidFill>
                <a:effectLst/>
                <a:latin typeface="source-serif-pro"/>
              </a:rPr>
              <a:t> algorithm depends on the availability of contextual cues, such as “river” and “fish”, when referring to a river bank, and “deposit” and “money” when referring to a financial bank. </a:t>
            </a:r>
            <a:endParaRPr lang="en-IN" dirty="0"/>
          </a:p>
        </p:txBody>
      </p:sp>
    </p:spTree>
    <p:extLst>
      <p:ext uri="{BB962C8B-B14F-4D97-AF65-F5344CB8AC3E}">
        <p14:creationId xmlns:p14="http://schemas.microsoft.com/office/powerpoint/2010/main" val="338725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C760-5561-A37B-95F7-699DE4C0F3E5}"/>
              </a:ext>
            </a:extLst>
          </p:cNvPr>
          <p:cNvSpPr>
            <a:spLocks noGrp="1"/>
          </p:cNvSpPr>
          <p:nvPr>
            <p:ph type="title"/>
          </p:nvPr>
        </p:nvSpPr>
        <p:spPr/>
        <p:txBody>
          <a:bodyPr/>
          <a:lstStyle/>
          <a:p>
            <a:r>
              <a:rPr lang="en-US" dirty="0">
                <a:solidFill>
                  <a:srgbClr val="001D35"/>
                </a:solidFill>
                <a:latin typeface="Google Sans"/>
              </a:rPr>
              <a:t>N</a:t>
            </a:r>
            <a:r>
              <a:rPr lang="en-US" b="0" i="0" dirty="0">
                <a:solidFill>
                  <a:srgbClr val="001D35"/>
                </a:solidFill>
                <a:effectLst/>
                <a:latin typeface="Google Sans"/>
              </a:rPr>
              <a:t>aive Bayesian (NB) classifier</a:t>
            </a:r>
            <a:endParaRPr lang="en-IN" dirty="0"/>
          </a:p>
        </p:txBody>
      </p:sp>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lstStyle/>
          <a:p>
            <a:r>
              <a:rPr lang="en-US" b="0" i="0" dirty="0">
                <a:solidFill>
                  <a:srgbClr val="001D35"/>
                </a:solidFill>
                <a:effectLst/>
                <a:latin typeface="Google Sans"/>
              </a:rPr>
              <a:t>A naive Bayesian (NB) classifier is a probabilistic classifier that uses Bayes' theorem to make predictions about unknown classes.</a:t>
            </a:r>
          </a:p>
          <a:p>
            <a:r>
              <a:rPr lang="en-US" b="0" i="0" dirty="0">
                <a:solidFill>
                  <a:srgbClr val="001D35"/>
                </a:solidFill>
                <a:effectLst/>
                <a:latin typeface="Google Sans"/>
              </a:rPr>
              <a:t>It's a supervised learning algorithm that's considered optimal when there's no dependency between features and other features given a class. </a:t>
            </a:r>
          </a:p>
          <a:p>
            <a:r>
              <a:rPr lang="en-US" b="0" i="0" dirty="0">
                <a:solidFill>
                  <a:srgbClr val="001D35"/>
                </a:solidFill>
                <a:effectLst/>
                <a:latin typeface="Google Sans"/>
              </a:rPr>
              <a:t>NB classifiers are often used in text classification, spam filtering, recommender systems, and sentiment analysis.</a:t>
            </a:r>
            <a:endParaRPr lang="en-IN" dirty="0"/>
          </a:p>
        </p:txBody>
      </p:sp>
    </p:spTree>
    <p:extLst>
      <p:ext uri="{BB962C8B-B14F-4D97-AF65-F5344CB8AC3E}">
        <p14:creationId xmlns:p14="http://schemas.microsoft.com/office/powerpoint/2010/main" val="51639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C760-5561-A37B-95F7-699DE4C0F3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lstStyle/>
          <a:p>
            <a:pPr fontAlgn="ctr"/>
            <a:r>
              <a:rPr lang="en-US" b="0" i="0" dirty="0">
                <a:solidFill>
                  <a:srgbClr val="001D35"/>
                </a:solidFill>
                <a:effectLst/>
                <a:latin typeface="Google Sans"/>
              </a:rPr>
              <a:t>NB classifiers make predictions by applying two assumptions to Bayes’ theorem: </a:t>
            </a:r>
          </a:p>
          <a:p>
            <a:pPr fontAlgn="ctr">
              <a:buFont typeface="Arial" panose="020B0604020202020204" pitchFamily="34" charset="0"/>
              <a:buChar char="•"/>
            </a:pPr>
            <a:r>
              <a:rPr lang="en-US" b="0" i="0" dirty="0">
                <a:solidFill>
                  <a:srgbClr val="001D35"/>
                </a:solidFill>
                <a:effectLst/>
                <a:latin typeface="Google Sans"/>
              </a:rPr>
              <a:t>Independence: Each possible pair of features is independent of each other </a:t>
            </a:r>
          </a:p>
          <a:p>
            <a:pPr fontAlgn="ctr">
              <a:buFont typeface="Arial" panose="020B0604020202020204" pitchFamily="34" charset="0"/>
              <a:buChar char="•"/>
            </a:pPr>
            <a:r>
              <a:rPr lang="en-US" b="0" i="0" dirty="0">
                <a:solidFill>
                  <a:srgbClr val="001D35"/>
                </a:solidFill>
                <a:effectLst/>
                <a:latin typeface="Google Sans"/>
              </a:rPr>
              <a:t>Equal contribution: All features contribute equally to the outcome </a:t>
            </a:r>
          </a:p>
          <a:p>
            <a:pPr marL="0" indent="0" algn="just">
              <a:buNone/>
            </a:pPr>
            <a:br>
              <a:rPr lang="en-US" b="0" i="0" dirty="0">
                <a:solidFill>
                  <a:srgbClr val="001D35"/>
                </a:solidFill>
                <a:effectLst/>
                <a:latin typeface="Google Sans"/>
              </a:rPr>
            </a:br>
            <a:endParaRPr lang="en-IN" dirty="0"/>
          </a:p>
        </p:txBody>
      </p:sp>
    </p:spTree>
    <p:extLst>
      <p:ext uri="{BB962C8B-B14F-4D97-AF65-F5344CB8AC3E}">
        <p14:creationId xmlns:p14="http://schemas.microsoft.com/office/powerpoint/2010/main" val="417341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C760-5561-A37B-95F7-699DE4C0F3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lstStyle/>
          <a:p>
            <a:r>
              <a:rPr lang="en-US" b="0" i="0" dirty="0">
                <a:solidFill>
                  <a:srgbClr val="001D35"/>
                </a:solidFill>
                <a:effectLst/>
                <a:latin typeface="Google Sans"/>
              </a:rPr>
              <a:t>NB classifiers are simple and efficient to train, and they require relatively few training samples. </a:t>
            </a:r>
          </a:p>
          <a:p>
            <a:r>
              <a:rPr lang="en-US" b="0" i="0" dirty="0">
                <a:solidFill>
                  <a:srgbClr val="001D35"/>
                </a:solidFill>
                <a:effectLst/>
                <a:latin typeface="Google Sans"/>
              </a:rPr>
              <a:t>They're also highly scalable, with the number of parameters required being linear in the number of variables in a learning problem. </a:t>
            </a:r>
          </a:p>
          <a:p>
            <a:r>
              <a:rPr lang="en-US" b="0" i="0" dirty="0">
                <a:solidFill>
                  <a:srgbClr val="001D35"/>
                </a:solidFill>
                <a:effectLst/>
                <a:latin typeface="Google Sans"/>
              </a:rPr>
              <a:t>However, if the assumption of independence isn't true in practice, the classifier's performance can degrade.</a:t>
            </a:r>
            <a:endParaRPr lang="en-IN" dirty="0"/>
          </a:p>
        </p:txBody>
      </p:sp>
    </p:spTree>
    <p:extLst>
      <p:ext uri="{BB962C8B-B14F-4D97-AF65-F5344CB8AC3E}">
        <p14:creationId xmlns:p14="http://schemas.microsoft.com/office/powerpoint/2010/main" val="425035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C760-5561-A37B-95F7-699DE4C0F3E5}"/>
              </a:ext>
            </a:extLst>
          </p:cNvPr>
          <p:cNvSpPr>
            <a:spLocks noGrp="1"/>
          </p:cNvSpPr>
          <p:nvPr>
            <p:ph type="title"/>
          </p:nvPr>
        </p:nvSpPr>
        <p:spPr/>
        <p:txBody>
          <a:bodyPr/>
          <a:lstStyle/>
          <a:p>
            <a:r>
              <a:rPr lang="en-US" dirty="0"/>
              <a:t>D</a:t>
            </a:r>
            <a:r>
              <a:rPr lang="en-US" b="0" dirty="0">
                <a:effectLst/>
              </a:rPr>
              <a:t>ecision list</a:t>
            </a:r>
            <a:endParaRPr lang="en-IN" dirty="0"/>
          </a:p>
        </p:txBody>
      </p:sp>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normAutofit fontScale="92500" lnSpcReduction="20000"/>
          </a:bodyPr>
          <a:lstStyle/>
          <a:p>
            <a:pPr fontAlgn="ctr"/>
            <a:r>
              <a:rPr lang="en-US" b="0" dirty="0">
                <a:effectLst/>
              </a:rPr>
              <a:t>A decision list can be a tool or method for making decisions, such as a decision matrix, decision tree, or intuitive decision model: </a:t>
            </a:r>
          </a:p>
          <a:p>
            <a:pPr>
              <a:buFont typeface="Arial" panose="020B0604020202020204" pitchFamily="34" charset="0"/>
              <a:buChar char="•"/>
            </a:pPr>
            <a:r>
              <a:rPr lang="en-US" b="0" i="0" dirty="0">
                <a:solidFill>
                  <a:srgbClr val="001D35"/>
                </a:solidFill>
                <a:effectLst/>
                <a:latin typeface="Google Sans"/>
              </a:rPr>
              <a:t>Decision matrix</a:t>
            </a:r>
          </a:p>
          <a:p>
            <a:pPr fontAlgn="ctr">
              <a:buFont typeface="Arial" panose="020B0604020202020204" pitchFamily="34" charset="0"/>
              <a:buChar char="•"/>
            </a:pPr>
            <a:r>
              <a:rPr lang="en-US" b="0" i="0" dirty="0">
                <a:solidFill>
                  <a:srgbClr val="001D35"/>
                </a:solidFill>
                <a:effectLst/>
                <a:latin typeface="Google Sans"/>
              </a:rPr>
              <a:t>A tool that helps evaluate and prioritize a list of options. </a:t>
            </a:r>
          </a:p>
          <a:p>
            <a:pPr fontAlgn="ctr">
              <a:buFont typeface="Arial" panose="020B0604020202020204" pitchFamily="34" charset="0"/>
              <a:buChar char="•"/>
            </a:pPr>
            <a:r>
              <a:rPr lang="en-US" b="0" i="0" dirty="0">
                <a:solidFill>
                  <a:srgbClr val="001D35"/>
                </a:solidFill>
                <a:effectLst/>
                <a:latin typeface="Google Sans"/>
              </a:rPr>
              <a:t>To use a decision matrix, you first create a list of weighted criteria, then assess each option against those criteria.</a:t>
            </a:r>
          </a:p>
          <a:p>
            <a:pPr fontAlgn="ctr">
              <a:buFont typeface="Arial" panose="020B0604020202020204" pitchFamily="34" charset="0"/>
              <a:buChar char="•"/>
            </a:pPr>
            <a:r>
              <a:rPr lang="en-US" b="0" i="0" dirty="0">
                <a:solidFill>
                  <a:srgbClr val="001D35"/>
                </a:solidFill>
                <a:effectLst/>
                <a:latin typeface="Google Sans"/>
              </a:rPr>
              <a:t>The options are listed as rows in a table, and the factors are listed as columns. </a:t>
            </a:r>
          </a:p>
          <a:p>
            <a:pPr fontAlgn="ctr">
              <a:buFont typeface="Arial" panose="020B0604020202020204" pitchFamily="34" charset="0"/>
              <a:buChar char="•"/>
            </a:pPr>
            <a:r>
              <a:rPr lang="en-US" b="0" i="0" dirty="0">
                <a:solidFill>
                  <a:srgbClr val="001D35"/>
                </a:solidFill>
                <a:effectLst/>
                <a:latin typeface="Google Sans"/>
              </a:rPr>
              <a:t>You can use a decision matrix to quickly address the pros and cons of each option, weigh different variables, and make a decision. </a:t>
            </a:r>
          </a:p>
          <a:p>
            <a:pPr marL="0" indent="0">
              <a:buNone/>
            </a:pPr>
            <a:br>
              <a:rPr lang="en-US" b="0" i="0" dirty="0">
                <a:solidFill>
                  <a:srgbClr val="001D35"/>
                </a:solidFill>
                <a:effectLst/>
                <a:latin typeface="Google Sans"/>
              </a:rPr>
            </a:br>
            <a:endParaRPr lang="en-IN" dirty="0"/>
          </a:p>
        </p:txBody>
      </p:sp>
    </p:spTree>
    <p:extLst>
      <p:ext uri="{BB962C8B-B14F-4D97-AF65-F5344CB8AC3E}">
        <p14:creationId xmlns:p14="http://schemas.microsoft.com/office/powerpoint/2010/main" val="862173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4896-9DBB-B602-57EB-65B36F3129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D04D17-5CE1-1562-2118-C8946643AA96}"/>
              </a:ext>
            </a:extLst>
          </p:cNvPr>
          <p:cNvSpPr>
            <a:spLocks noGrp="1"/>
          </p:cNvSpPr>
          <p:nvPr>
            <p:ph idx="1"/>
          </p:nvPr>
        </p:nvSpPr>
        <p:spPr/>
        <p:txBody>
          <a:bodyPr/>
          <a:lstStyle/>
          <a:p>
            <a:pPr>
              <a:buFont typeface="Arial" panose="020B0604020202020204" pitchFamily="34" charset="0"/>
              <a:buChar char="•"/>
            </a:pPr>
            <a:r>
              <a:rPr lang="en-US" b="0" i="0" dirty="0">
                <a:solidFill>
                  <a:srgbClr val="001D35"/>
                </a:solidFill>
                <a:effectLst/>
                <a:latin typeface="Google Sans"/>
              </a:rPr>
              <a:t>Decision tree</a:t>
            </a:r>
          </a:p>
          <a:p>
            <a:pPr fontAlgn="ctr">
              <a:buFont typeface="Arial" panose="020B0604020202020204" pitchFamily="34" charset="0"/>
              <a:buChar char="•"/>
            </a:pPr>
            <a:r>
              <a:rPr lang="en-US" b="0" i="0" dirty="0">
                <a:solidFill>
                  <a:srgbClr val="001D35"/>
                </a:solidFill>
                <a:effectLst/>
                <a:latin typeface="Google Sans"/>
              </a:rPr>
              <a:t>A tool that represents a series of decisions, the alternatives to those choices, and the resulting payoffs or probabilities. </a:t>
            </a:r>
          </a:p>
          <a:p>
            <a:pPr fontAlgn="ctr">
              <a:buFont typeface="Arial" panose="020B0604020202020204" pitchFamily="34" charset="0"/>
              <a:buChar char="•"/>
            </a:pPr>
            <a:r>
              <a:rPr lang="en-US" b="0" i="0" dirty="0">
                <a:solidFill>
                  <a:srgbClr val="001D35"/>
                </a:solidFill>
                <a:effectLst/>
                <a:latin typeface="Google Sans"/>
              </a:rPr>
              <a:t>Decision trees can present all decision alternatives first, followed by all states of nature, or vice versa. </a:t>
            </a:r>
          </a:p>
          <a:p>
            <a:pPr marL="0" indent="0">
              <a:buNone/>
            </a:pPr>
            <a:br>
              <a:rPr lang="en-US" b="0" i="0" dirty="0">
                <a:solidFill>
                  <a:srgbClr val="001D35"/>
                </a:solidFill>
                <a:effectLst/>
                <a:latin typeface="Google Sans"/>
              </a:rPr>
            </a:br>
            <a:endParaRPr lang="en-IN" dirty="0"/>
          </a:p>
        </p:txBody>
      </p:sp>
    </p:spTree>
    <p:extLst>
      <p:ext uri="{BB962C8B-B14F-4D97-AF65-F5344CB8AC3E}">
        <p14:creationId xmlns:p14="http://schemas.microsoft.com/office/powerpoint/2010/main" val="979000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4896-9DBB-B602-57EB-65B36F3129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D04D17-5CE1-1562-2118-C8946643AA96}"/>
              </a:ext>
            </a:extLst>
          </p:cNvPr>
          <p:cNvSpPr>
            <a:spLocks noGrp="1"/>
          </p:cNvSpPr>
          <p:nvPr>
            <p:ph idx="1"/>
          </p:nvPr>
        </p:nvSpPr>
        <p:spPr/>
        <p:txBody>
          <a:bodyPr/>
          <a:lstStyle/>
          <a:p>
            <a:pPr algn="l"/>
            <a:r>
              <a:rPr lang="en-US" b="0" i="0" dirty="0">
                <a:solidFill>
                  <a:srgbClr val="001D35"/>
                </a:solidFill>
                <a:effectLst/>
                <a:latin typeface="Google Sans"/>
              </a:rPr>
              <a:t>Intuitive decision model</a:t>
            </a:r>
          </a:p>
          <a:p>
            <a:pPr algn="l"/>
            <a:r>
              <a:rPr lang="en-US" b="0" i="0" dirty="0">
                <a:effectLst/>
                <a:latin typeface="Google Sans"/>
              </a:rPr>
              <a:t>A simple decision-making model that involves using your intuition or "gut feeling" to make a decision. </a:t>
            </a:r>
          </a:p>
          <a:p>
            <a:pPr algn="l"/>
            <a:r>
              <a:rPr lang="en-US" b="0" i="0" dirty="0">
                <a:effectLst/>
                <a:latin typeface="Google Sans"/>
              </a:rPr>
              <a:t>This model is best for straightforward decisions that don't require much analysis</a:t>
            </a:r>
          </a:p>
          <a:p>
            <a:endParaRPr lang="en-IN" dirty="0"/>
          </a:p>
        </p:txBody>
      </p:sp>
    </p:spTree>
    <p:extLst>
      <p:ext uri="{BB962C8B-B14F-4D97-AF65-F5344CB8AC3E}">
        <p14:creationId xmlns:p14="http://schemas.microsoft.com/office/powerpoint/2010/main" val="368412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4896-9DBB-B602-57EB-65B36F3129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D04D17-5CE1-1562-2118-C8946643AA96}"/>
              </a:ext>
            </a:extLst>
          </p:cNvPr>
          <p:cNvSpPr>
            <a:spLocks noGrp="1"/>
          </p:cNvSpPr>
          <p:nvPr>
            <p:ph idx="1"/>
          </p:nvPr>
        </p:nvSpPr>
        <p:spPr/>
        <p:txBody>
          <a:bodyPr/>
          <a:lstStyle/>
          <a:p>
            <a:pPr fontAlgn="ctr"/>
            <a:r>
              <a:rPr lang="en-US" b="0" i="0" dirty="0">
                <a:solidFill>
                  <a:srgbClr val="001D35"/>
                </a:solidFill>
                <a:effectLst/>
                <a:latin typeface="Google Sans"/>
              </a:rPr>
              <a:t>Other types of decisions include: </a:t>
            </a:r>
          </a:p>
          <a:p>
            <a:pPr>
              <a:buFont typeface="Arial" panose="020B0604020202020204" pitchFamily="34" charset="0"/>
              <a:buChar char="•"/>
            </a:pPr>
            <a:r>
              <a:rPr lang="en-US" b="0" i="0" dirty="0">
                <a:solidFill>
                  <a:srgbClr val="001D35"/>
                </a:solidFill>
                <a:effectLst/>
                <a:latin typeface="Google Sans"/>
              </a:rPr>
              <a:t>Operational decisions</a:t>
            </a:r>
          </a:p>
          <a:p>
            <a:pPr marL="0" indent="0" fontAlgn="ctr">
              <a:buNone/>
            </a:pPr>
            <a:r>
              <a:rPr lang="en-US" b="0" i="0" dirty="0">
                <a:solidFill>
                  <a:srgbClr val="001D35"/>
                </a:solidFill>
                <a:effectLst/>
                <a:latin typeface="Google Sans"/>
              </a:rPr>
              <a:t>- Everyday business decisions made by employees, such as product inventory, customer orders, or departmental organization </a:t>
            </a:r>
          </a:p>
          <a:p>
            <a:pPr>
              <a:buFont typeface="Arial" panose="020B0604020202020204" pitchFamily="34" charset="0"/>
              <a:buChar char="•"/>
            </a:pPr>
            <a:r>
              <a:rPr lang="en-US" b="0" i="0" dirty="0">
                <a:solidFill>
                  <a:srgbClr val="001D35"/>
                </a:solidFill>
                <a:effectLst/>
                <a:latin typeface="Google Sans"/>
              </a:rPr>
              <a:t>Career planning</a:t>
            </a:r>
          </a:p>
          <a:p>
            <a:pPr marL="0" indent="0" fontAlgn="ctr">
              <a:buNone/>
            </a:pPr>
            <a:r>
              <a:rPr lang="en-US" b="0" i="0" dirty="0">
                <a:solidFill>
                  <a:srgbClr val="001D35"/>
                </a:solidFill>
                <a:effectLst/>
                <a:latin typeface="Google Sans"/>
              </a:rPr>
              <a:t>- Decisions made in the work field, such as before taking a job, changing careers, or getting more education or training </a:t>
            </a:r>
          </a:p>
          <a:p>
            <a:pPr marL="0" indent="0">
              <a:buNone/>
            </a:pPr>
            <a:br>
              <a:rPr lang="en-US" b="0" i="0" dirty="0">
                <a:solidFill>
                  <a:srgbClr val="001D35"/>
                </a:solidFill>
                <a:effectLst/>
                <a:latin typeface="Google Sans"/>
              </a:rPr>
            </a:br>
            <a:endParaRPr lang="en-IN" dirty="0"/>
          </a:p>
        </p:txBody>
      </p:sp>
    </p:spTree>
    <p:extLst>
      <p:ext uri="{BB962C8B-B14F-4D97-AF65-F5344CB8AC3E}">
        <p14:creationId xmlns:p14="http://schemas.microsoft.com/office/powerpoint/2010/main" val="3762244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4896-9DBB-B602-57EB-65B36F31294F}"/>
              </a:ext>
            </a:extLst>
          </p:cNvPr>
          <p:cNvSpPr>
            <a:spLocks noGrp="1"/>
          </p:cNvSpPr>
          <p:nvPr>
            <p:ph type="title"/>
          </p:nvPr>
        </p:nvSpPr>
        <p:spPr/>
        <p:txBody>
          <a:bodyPr/>
          <a:lstStyle/>
          <a:p>
            <a:r>
              <a:rPr lang="en-US"/>
              <a:t> </a:t>
            </a:r>
            <a:endParaRPr lang="en-IN"/>
          </a:p>
        </p:txBody>
      </p:sp>
      <p:sp>
        <p:nvSpPr>
          <p:cNvPr id="3" name="Content Placeholder 2">
            <a:extLst>
              <a:ext uri="{FF2B5EF4-FFF2-40B4-BE49-F238E27FC236}">
                <a16:creationId xmlns:a16="http://schemas.microsoft.com/office/drawing/2014/main" id="{99D04D17-5CE1-1562-2118-C8946643AA96}"/>
              </a:ext>
            </a:extLst>
          </p:cNvPr>
          <p:cNvSpPr>
            <a:spLocks noGrp="1"/>
          </p:cNvSpPr>
          <p:nvPr>
            <p:ph idx="1"/>
          </p:nvPr>
        </p:nvSpPr>
        <p:spPr/>
        <p:txBody>
          <a:bodyPr/>
          <a:lstStyle/>
          <a:p>
            <a:r>
              <a:rPr lang="en-US" b="0" i="0" dirty="0">
                <a:solidFill>
                  <a:srgbClr val="1F1F1F"/>
                </a:solidFill>
                <a:effectLst/>
                <a:latin typeface="Google Sans"/>
              </a:rPr>
              <a:t>Decision List models </a:t>
            </a:r>
            <a:r>
              <a:rPr lang="en-US" b="0" i="0" dirty="0">
                <a:effectLst/>
                <a:latin typeface="Google Sans"/>
              </a:rPr>
              <a:t>identify subgroups or segments that show a higher or lower likelihood of a binary (yes or no) outcome relative to the overall sample</a:t>
            </a:r>
            <a:r>
              <a:rPr lang="en-US" b="0" i="0" dirty="0">
                <a:solidFill>
                  <a:srgbClr val="1F1F1F"/>
                </a:solidFill>
                <a:effectLst/>
                <a:latin typeface="Google Sans"/>
              </a:rPr>
              <a:t>. </a:t>
            </a:r>
          </a:p>
          <a:p>
            <a:r>
              <a:rPr lang="en-US" b="0" i="0" dirty="0">
                <a:solidFill>
                  <a:srgbClr val="1F1F1F"/>
                </a:solidFill>
                <a:effectLst/>
                <a:latin typeface="Google Sans"/>
              </a:rPr>
              <a:t>For example, you might look for customers who are least likely to churn or most likely to say yes to a particular offer or campaign</a:t>
            </a:r>
            <a:endParaRPr lang="en-IN" dirty="0"/>
          </a:p>
        </p:txBody>
      </p:sp>
    </p:spTree>
    <p:extLst>
      <p:ext uri="{BB962C8B-B14F-4D97-AF65-F5344CB8AC3E}">
        <p14:creationId xmlns:p14="http://schemas.microsoft.com/office/powerpoint/2010/main" val="353483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normAutofit fontScale="92500" lnSpcReduction="10000"/>
          </a:bodyPr>
          <a:lstStyle/>
          <a:p>
            <a:r>
              <a:rPr lang="en-US" b="0" i="0" dirty="0">
                <a:solidFill>
                  <a:srgbClr val="242424"/>
                </a:solidFill>
                <a:effectLst/>
                <a:latin typeface="source-serif-pro"/>
              </a:rPr>
              <a:t>Perhaps one of the earliest and still most commonly used methods for word-sense disambiguation today is</a:t>
            </a:r>
            <a:r>
              <a:rPr lang="en-US" b="1" i="0" dirty="0">
                <a:solidFill>
                  <a:srgbClr val="242424"/>
                </a:solidFill>
                <a:effectLst/>
                <a:latin typeface="source-serif-pro"/>
              </a:rPr>
              <a:t> </a:t>
            </a:r>
            <a:r>
              <a:rPr lang="en-US" b="1" i="0" dirty="0" err="1">
                <a:solidFill>
                  <a:srgbClr val="242424"/>
                </a:solidFill>
                <a:effectLst/>
                <a:latin typeface="source-serif-pro"/>
              </a:rPr>
              <a:t>Lesk’s</a:t>
            </a:r>
            <a:r>
              <a:rPr lang="en-US" b="1" i="0" dirty="0">
                <a:solidFill>
                  <a:srgbClr val="242424"/>
                </a:solidFill>
                <a:effectLst/>
                <a:latin typeface="source-serif-pro"/>
              </a:rPr>
              <a:t> Algorithm</a:t>
            </a:r>
            <a:r>
              <a:rPr lang="en-US" b="0" i="0" dirty="0">
                <a:solidFill>
                  <a:srgbClr val="242424"/>
                </a:solidFill>
                <a:effectLst/>
                <a:latin typeface="source-serif-pro"/>
              </a:rPr>
              <a:t>, proposed by Michael E. </a:t>
            </a:r>
            <a:r>
              <a:rPr lang="en-US" b="0" i="0" dirty="0" err="1">
                <a:solidFill>
                  <a:srgbClr val="242424"/>
                </a:solidFill>
                <a:effectLst/>
                <a:latin typeface="source-serif-pro"/>
              </a:rPr>
              <a:t>Lesk</a:t>
            </a:r>
            <a:r>
              <a:rPr lang="en-US" b="0" i="0" dirty="0">
                <a:solidFill>
                  <a:srgbClr val="242424"/>
                </a:solidFill>
                <a:effectLst/>
                <a:latin typeface="source-serif-pro"/>
              </a:rPr>
              <a:t> in 1986. </a:t>
            </a:r>
          </a:p>
          <a:p>
            <a:r>
              <a:rPr lang="en-US" b="0" i="0" dirty="0" err="1">
                <a:solidFill>
                  <a:srgbClr val="242424"/>
                </a:solidFill>
                <a:effectLst/>
                <a:latin typeface="source-serif-pro"/>
              </a:rPr>
              <a:t>Lesk’s</a:t>
            </a:r>
            <a:r>
              <a:rPr lang="en-US" b="0" i="0" dirty="0">
                <a:solidFill>
                  <a:srgbClr val="242424"/>
                </a:solidFill>
                <a:effectLst/>
                <a:latin typeface="source-serif-pro"/>
              </a:rPr>
              <a:t> algorithm is based on the idea that words that appear together in text are related somehow, and that the relationship and corresponding context of the words can be extracted through the definitions of the words of interest as well as the other words used around it. </a:t>
            </a:r>
          </a:p>
          <a:p>
            <a:r>
              <a:rPr lang="en-US" b="0" i="0" dirty="0">
                <a:solidFill>
                  <a:srgbClr val="242424"/>
                </a:solidFill>
                <a:effectLst/>
                <a:latin typeface="source-serif-pro"/>
              </a:rPr>
              <a:t>Developed long before the advent of modern technology, </a:t>
            </a:r>
            <a:r>
              <a:rPr lang="en-US" b="0" i="0" dirty="0" err="1">
                <a:solidFill>
                  <a:srgbClr val="242424"/>
                </a:solidFill>
                <a:effectLst/>
                <a:latin typeface="source-serif-pro"/>
              </a:rPr>
              <a:t>Lesk’s</a:t>
            </a:r>
            <a:r>
              <a:rPr lang="en-US" b="0" i="0" dirty="0">
                <a:solidFill>
                  <a:srgbClr val="242424"/>
                </a:solidFill>
                <a:effectLst/>
                <a:latin typeface="source-serif-pro"/>
              </a:rPr>
              <a:t> algorithm aims to disambiguate the meaning of words of interest — usually appearing within a short phrase or sentence — by finding the pair of matching dictionary “senses” (i.e. synonyms) with the greatest word overlap in dictionary definitions.</a:t>
            </a:r>
            <a:endParaRPr lang="en-IN" dirty="0"/>
          </a:p>
        </p:txBody>
      </p:sp>
    </p:spTree>
    <p:extLst>
      <p:ext uri="{BB962C8B-B14F-4D97-AF65-F5344CB8AC3E}">
        <p14:creationId xmlns:p14="http://schemas.microsoft.com/office/powerpoint/2010/main" val="10119774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74896-9DBB-B602-57EB-65B36F31294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D04D17-5CE1-1562-2118-C8946643AA9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89372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705F5-C939-4630-AA5F-C22FE8CB8A12}"/>
              </a:ext>
            </a:extLst>
          </p:cNvPr>
          <p:cNvSpPr>
            <a:spLocks noGrp="1"/>
          </p:cNvSpPr>
          <p:nvPr>
            <p:ph idx="1"/>
          </p:nvPr>
        </p:nvSpPr>
        <p:spPr/>
        <p:txBody>
          <a:bodyPr/>
          <a:lstStyle/>
          <a:p>
            <a:pPr algn="l"/>
            <a:r>
              <a:rPr lang="en-US" b="0" i="0" dirty="0">
                <a:solidFill>
                  <a:srgbClr val="242424"/>
                </a:solidFill>
                <a:effectLst/>
                <a:latin typeface="source-serif-pro"/>
              </a:rPr>
              <a:t>In the example </a:t>
            </a:r>
            <a:r>
              <a:rPr lang="en-US" b="0" i="0" dirty="0" err="1">
                <a:solidFill>
                  <a:srgbClr val="242424"/>
                </a:solidFill>
                <a:effectLst/>
                <a:latin typeface="source-serif-pro"/>
              </a:rPr>
              <a:t>Lesk</a:t>
            </a:r>
            <a:r>
              <a:rPr lang="en-US" b="0" i="0" dirty="0">
                <a:solidFill>
                  <a:srgbClr val="242424"/>
                </a:solidFill>
                <a:effectLst/>
                <a:latin typeface="source-serif-pro"/>
              </a:rPr>
              <a:t> uses, the references the words “pine” and “cone”, noting that the words return the following definitions from the Oxford English Dictionary:</a:t>
            </a:r>
          </a:p>
          <a:p>
            <a:pPr marL="0" indent="0">
              <a:buNone/>
            </a:pPr>
            <a:br>
              <a:rPr lang="en-US" dirty="0">
                <a:effectLst/>
              </a:rPr>
            </a:br>
            <a:endParaRPr lang="en-IN" dirty="0"/>
          </a:p>
          <a:p>
            <a:endParaRPr lang="en-IN" dirty="0"/>
          </a:p>
        </p:txBody>
      </p:sp>
    </p:spTree>
    <p:extLst>
      <p:ext uri="{BB962C8B-B14F-4D97-AF65-F5344CB8AC3E}">
        <p14:creationId xmlns:p14="http://schemas.microsoft.com/office/powerpoint/2010/main" val="3483040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ECD8541-86C7-D43E-4BCD-5BD752AC701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79036"/>
            <a:ext cx="10515600" cy="3044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8462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normAutofit fontScale="92500" lnSpcReduction="10000"/>
          </a:bodyPr>
          <a:lstStyle/>
          <a:p>
            <a:r>
              <a:rPr lang="en-US" b="0" i="0" dirty="0">
                <a:solidFill>
                  <a:srgbClr val="242424"/>
                </a:solidFill>
                <a:effectLst/>
                <a:latin typeface="source-serif-pro"/>
              </a:rPr>
              <a:t>In the simplest terms, </a:t>
            </a:r>
            <a:r>
              <a:rPr lang="en-US" b="0" i="0" dirty="0" err="1">
                <a:solidFill>
                  <a:srgbClr val="242424"/>
                </a:solidFill>
                <a:effectLst/>
                <a:latin typeface="source-serif-pro"/>
              </a:rPr>
              <a:t>Lesk’s</a:t>
            </a:r>
            <a:r>
              <a:rPr lang="en-US" b="0" i="0" dirty="0">
                <a:solidFill>
                  <a:srgbClr val="242424"/>
                </a:solidFill>
                <a:effectLst/>
                <a:latin typeface="source-serif-pro"/>
              </a:rPr>
              <a:t> algorithm counts the number of overlaps between all dictionary definitions of a word of interest and all dictionary definitions of the words surrounding it, known as a “context window”. </a:t>
            </a:r>
          </a:p>
          <a:p>
            <a:r>
              <a:rPr lang="en-US" b="0" i="0" dirty="0">
                <a:solidFill>
                  <a:srgbClr val="242424"/>
                </a:solidFill>
                <a:effectLst/>
                <a:latin typeface="source-serif-pro"/>
              </a:rPr>
              <a:t>Then, it takes the definition corresponding to the word with the highest number of overlaps, without including stop words (words such as “the”, “a”, “and”), and infers it to be the word’s “sense”. </a:t>
            </a:r>
          </a:p>
          <a:p>
            <a:r>
              <a:rPr lang="en-US" b="0" i="0" dirty="0">
                <a:solidFill>
                  <a:srgbClr val="242424"/>
                </a:solidFill>
                <a:effectLst/>
                <a:latin typeface="source-serif-pro"/>
              </a:rPr>
              <a:t>If we consider “pine” to be the word of interest, and “cone” to be the only word in its context window, comparing dictionary definitions of “pine” and “cone” would find that “evergreen” is the most common “sense” to both terms. </a:t>
            </a:r>
          </a:p>
          <a:p>
            <a:r>
              <a:rPr lang="en-US" b="0" i="0" dirty="0">
                <a:solidFill>
                  <a:srgbClr val="242424"/>
                </a:solidFill>
                <a:effectLst/>
                <a:latin typeface="source-serif-pro"/>
              </a:rPr>
              <a:t>Thus, we can logically infer that the word of interest “pine” refers to an evergreen tree, rather its alternate definition.</a:t>
            </a:r>
            <a:endParaRPr lang="en-IN" dirty="0"/>
          </a:p>
        </p:txBody>
      </p:sp>
    </p:spTree>
    <p:extLst>
      <p:ext uri="{BB962C8B-B14F-4D97-AF65-F5344CB8AC3E}">
        <p14:creationId xmlns:p14="http://schemas.microsoft.com/office/powerpoint/2010/main" val="4112496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C760-5561-A37B-95F7-699DE4C0F3E5}"/>
              </a:ext>
            </a:extLst>
          </p:cNvPr>
          <p:cNvSpPr>
            <a:spLocks noGrp="1"/>
          </p:cNvSpPr>
          <p:nvPr>
            <p:ph type="title"/>
          </p:nvPr>
        </p:nvSpPr>
        <p:spPr/>
        <p:txBody>
          <a:bodyPr/>
          <a:lstStyle/>
          <a:p>
            <a:r>
              <a:rPr lang="en-IN" b="1" i="0" dirty="0">
                <a:solidFill>
                  <a:srgbClr val="242424"/>
                </a:solidFill>
                <a:effectLst/>
                <a:latin typeface="sohne"/>
              </a:rPr>
              <a:t>Advantages and Disadvantages</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normAutofit fontScale="92500"/>
          </a:bodyPr>
          <a:lstStyle/>
          <a:p>
            <a:r>
              <a:rPr lang="en-US" b="0" i="0" dirty="0">
                <a:solidFill>
                  <a:srgbClr val="242424"/>
                </a:solidFill>
                <a:effectLst/>
                <a:latin typeface="source-serif-pro"/>
              </a:rPr>
              <a:t>There are numerous advantages to </a:t>
            </a:r>
            <a:r>
              <a:rPr lang="en-US" b="0" i="0" dirty="0" err="1">
                <a:solidFill>
                  <a:srgbClr val="242424"/>
                </a:solidFill>
                <a:effectLst/>
                <a:latin typeface="source-serif-pro"/>
              </a:rPr>
              <a:t>Lesk’s</a:t>
            </a:r>
            <a:r>
              <a:rPr lang="en-US" b="0" i="0" dirty="0">
                <a:solidFill>
                  <a:srgbClr val="242424"/>
                </a:solidFill>
                <a:effectLst/>
                <a:latin typeface="source-serif-pro"/>
              </a:rPr>
              <a:t> algorithm, the primary being that its simplicity makes it easy to implement, applicable in a variety of different contexts, and thus easily generalizable. </a:t>
            </a:r>
          </a:p>
          <a:p>
            <a:r>
              <a:rPr lang="en-US" b="0" i="0" dirty="0" err="1">
                <a:solidFill>
                  <a:srgbClr val="242424"/>
                </a:solidFill>
                <a:effectLst/>
                <a:latin typeface="source-serif-pro"/>
              </a:rPr>
              <a:t>Lesk</a:t>
            </a:r>
            <a:r>
              <a:rPr lang="en-US" b="0" i="0" dirty="0">
                <a:solidFill>
                  <a:srgbClr val="242424"/>
                </a:solidFill>
                <a:effectLst/>
                <a:latin typeface="source-serif-pro"/>
              </a:rPr>
              <a:t> notes that the algorithm does not depend on global information, meaning that since the same word could be referenced many times throughout a text but change each time, the meaning of a word is only derived from the collection of immediate supporting words in its context window, rather than from the entire text itself. </a:t>
            </a:r>
          </a:p>
          <a:p>
            <a:r>
              <a:rPr lang="en-US" b="0" i="0" dirty="0">
                <a:solidFill>
                  <a:srgbClr val="242424"/>
                </a:solidFill>
                <a:effectLst/>
                <a:latin typeface="source-serif-pro"/>
              </a:rPr>
              <a:t>In addition, </a:t>
            </a:r>
            <a:r>
              <a:rPr lang="en-US" b="0" i="0" dirty="0" err="1">
                <a:solidFill>
                  <a:srgbClr val="242424"/>
                </a:solidFill>
                <a:effectLst/>
                <a:latin typeface="source-serif-pro"/>
              </a:rPr>
              <a:t>Lesk’s</a:t>
            </a:r>
            <a:r>
              <a:rPr lang="en-US" b="0" i="0" dirty="0">
                <a:solidFill>
                  <a:srgbClr val="242424"/>
                </a:solidFill>
                <a:effectLst/>
                <a:latin typeface="source-serif-pro"/>
              </a:rPr>
              <a:t> algorithm is non-syntactic, meaning that the approach does not depend on the arrangement of words or structure of a sentence, since all associations are made by dictionary-definition only. </a:t>
            </a:r>
            <a:endParaRPr lang="en-IN" dirty="0"/>
          </a:p>
        </p:txBody>
      </p:sp>
    </p:spTree>
    <p:extLst>
      <p:ext uri="{BB962C8B-B14F-4D97-AF65-F5344CB8AC3E}">
        <p14:creationId xmlns:p14="http://schemas.microsoft.com/office/powerpoint/2010/main" val="2625554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lstStyle/>
          <a:p>
            <a:r>
              <a:rPr lang="en-US" b="0" i="0" dirty="0">
                <a:solidFill>
                  <a:srgbClr val="242424"/>
                </a:solidFill>
                <a:effectLst/>
                <a:latin typeface="source-serif-pro"/>
              </a:rPr>
              <a:t>This makes the algorithm a good approach to use in tandem to syntax based text analytics solutions. </a:t>
            </a:r>
          </a:p>
          <a:p>
            <a:r>
              <a:rPr lang="en-US" b="0" i="0" dirty="0">
                <a:solidFill>
                  <a:srgbClr val="242424"/>
                </a:solidFill>
                <a:effectLst/>
                <a:latin typeface="source-serif-pro"/>
              </a:rPr>
              <a:t>For instance, a part-of-speech based text tagger might be able to identify the use of “mole” as a noun, but would fail at accurately differentiating between the animal (mole), the skin growth (mole), and the unit of measurement (mole), since all three are nouns. </a:t>
            </a:r>
          </a:p>
          <a:p>
            <a:r>
              <a:rPr lang="en-US" b="0" i="0" dirty="0">
                <a:solidFill>
                  <a:srgbClr val="242424"/>
                </a:solidFill>
                <a:effectLst/>
                <a:latin typeface="source-serif-pro"/>
              </a:rPr>
              <a:t>In cases such as this, the benefits of </a:t>
            </a:r>
            <a:r>
              <a:rPr lang="en-US" b="0" i="0" dirty="0" err="1">
                <a:solidFill>
                  <a:srgbClr val="242424"/>
                </a:solidFill>
                <a:effectLst/>
                <a:latin typeface="source-serif-pro"/>
              </a:rPr>
              <a:t>Lesk’s</a:t>
            </a:r>
            <a:r>
              <a:rPr lang="en-US" b="0" i="0" dirty="0">
                <a:solidFill>
                  <a:srgbClr val="242424"/>
                </a:solidFill>
                <a:effectLst/>
                <a:latin typeface="source-serif-pro"/>
              </a:rPr>
              <a:t> algorithm shines through.</a:t>
            </a:r>
            <a:endParaRPr lang="en-IN" dirty="0"/>
          </a:p>
        </p:txBody>
      </p:sp>
    </p:spTree>
    <p:extLst>
      <p:ext uri="{BB962C8B-B14F-4D97-AF65-F5344CB8AC3E}">
        <p14:creationId xmlns:p14="http://schemas.microsoft.com/office/powerpoint/2010/main" val="3458770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C760-5561-A37B-95F7-699DE4C0F3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lstStyle/>
          <a:p>
            <a:r>
              <a:rPr lang="en-US" b="0" i="0" dirty="0">
                <a:solidFill>
                  <a:srgbClr val="242424"/>
                </a:solidFill>
                <a:effectLst/>
                <a:latin typeface="source-serif-pro"/>
              </a:rPr>
              <a:t>Despite its simplicity and power, the biggest drawback to </a:t>
            </a:r>
            <a:r>
              <a:rPr lang="en-US" b="0" i="0" dirty="0" err="1">
                <a:solidFill>
                  <a:srgbClr val="242424"/>
                </a:solidFill>
                <a:effectLst/>
                <a:latin typeface="source-serif-pro"/>
              </a:rPr>
              <a:t>Lesk’s</a:t>
            </a:r>
            <a:r>
              <a:rPr lang="en-US" b="0" i="0" dirty="0">
                <a:solidFill>
                  <a:srgbClr val="242424"/>
                </a:solidFill>
                <a:effectLst/>
                <a:latin typeface="source-serif-pro"/>
              </a:rPr>
              <a:t> original algorithm is its performance — its accuracy was proposed by </a:t>
            </a:r>
            <a:r>
              <a:rPr lang="en-US" b="0" i="0" dirty="0" err="1">
                <a:solidFill>
                  <a:srgbClr val="242424"/>
                </a:solidFill>
                <a:effectLst/>
                <a:latin typeface="source-serif-pro"/>
              </a:rPr>
              <a:t>Lesk</a:t>
            </a:r>
            <a:r>
              <a:rPr lang="en-US" b="0" i="0" dirty="0">
                <a:solidFill>
                  <a:srgbClr val="242424"/>
                </a:solidFill>
                <a:effectLst/>
                <a:latin typeface="source-serif-pro"/>
              </a:rPr>
              <a:t> to be only around 50–70%, and has been shown to be much lower when experimentally validated against sense-tagged texts</a:t>
            </a:r>
          </a:p>
          <a:p>
            <a:r>
              <a:rPr lang="en-US" b="0" i="0" dirty="0" err="1">
                <a:solidFill>
                  <a:srgbClr val="242424"/>
                </a:solidFill>
                <a:effectLst/>
                <a:latin typeface="source-serif-pro"/>
              </a:rPr>
              <a:t>Lesk</a:t>
            </a:r>
            <a:r>
              <a:rPr lang="en-US" b="0" i="0" dirty="0">
                <a:solidFill>
                  <a:srgbClr val="242424"/>
                </a:solidFill>
                <a:effectLst/>
                <a:latin typeface="source-serif-pro"/>
              </a:rPr>
              <a:t> leaves several questions unanswered. </a:t>
            </a:r>
          </a:p>
          <a:p>
            <a:r>
              <a:rPr lang="en-US" b="0" i="0" dirty="0">
                <a:solidFill>
                  <a:srgbClr val="242424"/>
                </a:solidFill>
                <a:effectLst/>
                <a:latin typeface="source-serif-pro"/>
              </a:rPr>
              <a:t>This includes what dictionary is best used, if all matched terms should be considered equally or weighed by the length of the dictionary definition itself, and how wide the context window of words should be (</a:t>
            </a:r>
            <a:r>
              <a:rPr lang="en-US" b="0" i="0" dirty="0" err="1">
                <a:solidFill>
                  <a:srgbClr val="242424"/>
                </a:solidFill>
                <a:effectLst/>
                <a:latin typeface="source-serif-pro"/>
              </a:rPr>
              <a:t>Lesk</a:t>
            </a:r>
            <a:r>
              <a:rPr lang="en-US" b="0" i="0" dirty="0">
                <a:solidFill>
                  <a:srgbClr val="242424"/>
                </a:solidFill>
                <a:effectLst/>
                <a:latin typeface="source-serif-pro"/>
              </a:rPr>
              <a:t> proposes around 10 words but suggests that it is quite flexible).</a:t>
            </a:r>
            <a:endParaRPr lang="en-IN" dirty="0"/>
          </a:p>
        </p:txBody>
      </p:sp>
    </p:spTree>
    <p:extLst>
      <p:ext uri="{BB962C8B-B14F-4D97-AF65-F5344CB8AC3E}">
        <p14:creationId xmlns:p14="http://schemas.microsoft.com/office/powerpoint/2010/main" val="1034428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C760-5561-A37B-95F7-699DE4C0F3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172EDF-5AE0-6ACB-F779-59F68AE0A37C}"/>
              </a:ext>
            </a:extLst>
          </p:cNvPr>
          <p:cNvSpPr>
            <a:spLocks noGrp="1"/>
          </p:cNvSpPr>
          <p:nvPr>
            <p:ph idx="1"/>
          </p:nvPr>
        </p:nvSpPr>
        <p:spPr/>
        <p:txBody>
          <a:bodyPr/>
          <a:lstStyle/>
          <a:p>
            <a:pPr algn="l"/>
            <a:r>
              <a:rPr lang="en-US" i="0" dirty="0">
                <a:solidFill>
                  <a:srgbClr val="242424"/>
                </a:solidFill>
                <a:effectLst/>
                <a:latin typeface="sohne"/>
              </a:rPr>
              <a:t>Applying </a:t>
            </a:r>
            <a:r>
              <a:rPr lang="en-US" i="0" dirty="0" err="1">
                <a:solidFill>
                  <a:srgbClr val="242424"/>
                </a:solidFill>
                <a:effectLst/>
                <a:latin typeface="sohne"/>
              </a:rPr>
              <a:t>Lesk’s</a:t>
            </a:r>
            <a:r>
              <a:rPr lang="en-US" i="0" dirty="0">
                <a:solidFill>
                  <a:srgbClr val="242424"/>
                </a:solidFill>
                <a:effectLst/>
                <a:latin typeface="sohne"/>
              </a:rPr>
              <a:t> Algorithm in Python</a:t>
            </a:r>
          </a:p>
          <a:p>
            <a:pPr algn="l"/>
            <a:r>
              <a:rPr lang="en-US" i="0" dirty="0">
                <a:solidFill>
                  <a:srgbClr val="242424"/>
                </a:solidFill>
                <a:effectLst/>
                <a:latin typeface="source-serif-pro"/>
              </a:rPr>
              <a:t>The following is a simple example of how </a:t>
            </a:r>
            <a:r>
              <a:rPr lang="en-US" i="0" dirty="0" err="1">
                <a:solidFill>
                  <a:srgbClr val="242424"/>
                </a:solidFill>
                <a:effectLst/>
                <a:latin typeface="source-serif-pro"/>
              </a:rPr>
              <a:t>Lesk’s</a:t>
            </a:r>
            <a:r>
              <a:rPr lang="en-US" i="0" dirty="0">
                <a:solidFill>
                  <a:srgbClr val="242424"/>
                </a:solidFill>
                <a:effectLst/>
                <a:latin typeface="source-serif-pro"/>
              </a:rPr>
              <a:t> algorithm can be implemented, using the </a:t>
            </a:r>
            <a:r>
              <a:rPr lang="en-US" i="0" dirty="0" err="1">
                <a:solidFill>
                  <a:srgbClr val="242424"/>
                </a:solidFill>
                <a:effectLst/>
                <a:latin typeface="source-serif-pro"/>
              </a:rPr>
              <a:t>pywsd</a:t>
            </a:r>
            <a:r>
              <a:rPr lang="en-US" i="0" dirty="0">
                <a:solidFill>
                  <a:srgbClr val="242424"/>
                </a:solidFill>
                <a:effectLst/>
                <a:latin typeface="source-serif-pro"/>
              </a:rPr>
              <a:t> package for word-sense disambiguation in Python. </a:t>
            </a:r>
          </a:p>
          <a:p>
            <a:pPr algn="l"/>
            <a:r>
              <a:rPr lang="en-US" i="0" dirty="0">
                <a:solidFill>
                  <a:srgbClr val="242424"/>
                </a:solidFill>
                <a:effectLst/>
                <a:latin typeface="source-serif-pro"/>
              </a:rPr>
              <a:t>The following function was developed as an implementation of the Adapted </a:t>
            </a:r>
            <a:r>
              <a:rPr lang="en-US" i="0" dirty="0" err="1">
                <a:solidFill>
                  <a:srgbClr val="242424"/>
                </a:solidFill>
                <a:effectLst/>
                <a:latin typeface="source-serif-pro"/>
              </a:rPr>
              <a:t>Lesk</a:t>
            </a:r>
            <a:r>
              <a:rPr lang="en-US" i="0" dirty="0">
                <a:solidFill>
                  <a:srgbClr val="242424"/>
                </a:solidFill>
                <a:effectLst/>
                <a:latin typeface="source-serif-pro"/>
              </a:rPr>
              <a:t> algorithm described by Banerjee &amp; Pederson in 2002, which uses the WordNet implementation of </a:t>
            </a:r>
            <a:r>
              <a:rPr lang="en-US" i="0" dirty="0" err="1">
                <a:solidFill>
                  <a:srgbClr val="242424"/>
                </a:solidFill>
                <a:effectLst/>
                <a:latin typeface="source-serif-pro"/>
              </a:rPr>
              <a:t>Lesk</a:t>
            </a:r>
            <a:r>
              <a:rPr lang="en-US" i="0" dirty="0">
                <a:solidFill>
                  <a:srgbClr val="242424"/>
                </a:solidFill>
                <a:effectLst/>
                <a:latin typeface="source-serif-pro"/>
              </a:rPr>
              <a:t>.</a:t>
            </a:r>
          </a:p>
          <a:p>
            <a:endParaRPr lang="en-IN" dirty="0"/>
          </a:p>
        </p:txBody>
      </p:sp>
    </p:spTree>
    <p:extLst>
      <p:ext uri="{BB962C8B-B14F-4D97-AF65-F5344CB8AC3E}">
        <p14:creationId xmlns:p14="http://schemas.microsoft.com/office/powerpoint/2010/main" val="3324253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1298</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Google Sans</vt:lpstr>
      <vt:lpstr>sohne</vt:lpstr>
      <vt:lpstr>source-serif-pro</vt:lpstr>
      <vt:lpstr>Office Theme</vt:lpstr>
      <vt:lpstr>  Lesk’s Algorithm: A simple method for word-sense disambiguation, Supervised Algorithms  </vt:lpstr>
      <vt:lpstr>PowerPoint Presentation</vt:lpstr>
      <vt:lpstr>PowerPoint Presentation</vt:lpstr>
      <vt:lpstr>PowerPoint Presentation</vt:lpstr>
      <vt:lpstr>PowerPoint Presentation</vt:lpstr>
      <vt:lpstr>Advantages and Disadvantages </vt:lpstr>
      <vt:lpstr>PowerPoint Presentation</vt:lpstr>
      <vt:lpstr>PowerPoint Presentation</vt:lpstr>
      <vt:lpstr>PowerPoint Presentation</vt:lpstr>
      <vt:lpstr>Example of the Adapted Lesk’s Algorithm implemented in Python</vt:lpstr>
      <vt:lpstr>PowerPoint Presentation</vt:lpstr>
      <vt:lpstr>Naive Bayesian (NB) classifier</vt:lpstr>
      <vt:lpstr>PowerPoint Presentation</vt:lpstr>
      <vt:lpstr>PowerPoint Presentation</vt:lpstr>
      <vt:lpstr>Decision list</vt:lpstr>
      <vt:lpstr>PowerPoint Presentation</vt:lpstr>
      <vt:lpstr>PowerPoint Presentation</vt:lpstr>
      <vt:lpstr>PowerPoint Presentation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Sukhada Aloni</dc:creator>
  <cp:lastModifiedBy>Sukhada Aloni</cp:lastModifiedBy>
  <cp:revision>12</cp:revision>
  <dcterms:created xsi:type="dcterms:W3CDTF">2024-08-28T10:46:27Z</dcterms:created>
  <dcterms:modified xsi:type="dcterms:W3CDTF">2024-08-29T07:32:56Z</dcterms:modified>
</cp:coreProperties>
</file>